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58" r:id="rId3"/>
    <p:sldId id="259" r:id="rId4"/>
    <p:sldId id="282" r:id="rId5"/>
    <p:sldId id="260" r:id="rId6"/>
    <p:sldId id="272" r:id="rId7"/>
    <p:sldId id="283" r:id="rId8"/>
    <p:sldId id="279" r:id="rId9"/>
    <p:sldId id="278" r:id="rId10"/>
    <p:sldId id="273" r:id="rId11"/>
    <p:sldId id="274" r:id="rId12"/>
    <p:sldId id="275" r:id="rId13"/>
    <p:sldId id="276" r:id="rId14"/>
    <p:sldId id="280" r:id="rId15"/>
    <p:sldId id="277" r:id="rId16"/>
    <p:sldId id="281" r:id="rId17"/>
    <p:sldId id="285" r:id="rId18"/>
    <p:sldId id="286" r:id="rId19"/>
  </p:sldIdLst>
  <p:sldSz cx="9144000" cy="5143500" type="screen16x9"/>
  <p:notesSz cx="6858000" cy="9144000"/>
  <p:embeddedFontLst>
    <p:embeddedFont>
      <p:font typeface="Roboto" panose="02000000000000000000" pitchFamily="2"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p:restoredTop sz="82817"/>
  </p:normalViewPr>
  <p:slideViewPr>
    <p:cSldViewPr snapToGrid="0">
      <p:cViewPr varScale="1">
        <p:scale>
          <a:sx n="135" d="100"/>
          <a:sy n="135" d="100"/>
        </p:scale>
        <p:origin x="76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5CBFB-DCEB-BA4A-A504-8B5B0DA813DC}" type="doc">
      <dgm:prSet loTypeId="urn:microsoft.com/office/officeart/2008/layout/RadialCluster" loCatId="" qsTypeId="urn:microsoft.com/office/officeart/2005/8/quickstyle/simple1" qsCatId="simple" csTypeId="urn:microsoft.com/office/officeart/2005/8/colors/colorful1" csCatId="colorful" phldr="1"/>
      <dgm:spPr/>
      <dgm:t>
        <a:bodyPr/>
        <a:lstStyle/>
        <a:p>
          <a:endParaRPr lang="en-US"/>
        </a:p>
      </dgm:t>
    </dgm:pt>
    <dgm:pt modelId="{B5E3235A-F70D-0148-80E9-1423F7928F39}">
      <dgm:prSet custT="1"/>
      <dgm:spPr/>
      <dgm:t>
        <a:bodyPr/>
        <a:lstStyle/>
        <a:p>
          <a:r>
            <a:rPr lang="en-US" sz="1800" dirty="0">
              <a:solidFill>
                <a:schemeClr val="tx1"/>
              </a:solidFill>
            </a:rPr>
            <a:t>Search process</a:t>
          </a:r>
          <a:endParaRPr lang="en-IN" sz="1800" dirty="0">
            <a:solidFill>
              <a:schemeClr val="tx1"/>
            </a:solidFill>
          </a:endParaRPr>
        </a:p>
      </dgm:t>
      <dgm:extLst>
        <a:ext uri="{E40237B7-FDA0-4F09-8148-C483321AD2D9}">
          <dgm14:cNvPr xmlns:dgm14="http://schemas.microsoft.com/office/drawing/2010/diagram" id="0" name="" descr="Search process&#13;&#10;&#9;Identify keywords &#13;&#10;&#9;Use advanced search If available&#13;&#10;&#9;Evaluate results&#13;&#10;"/>
        </a:ext>
      </dgm:extLst>
    </dgm:pt>
    <dgm:pt modelId="{8A1B0453-4014-A346-8BC0-48D9DFAF0E5B}" type="parTrans" cxnId="{B5D6373F-786D-DD4F-BED3-B8C2FF8C3E94}">
      <dgm:prSet/>
      <dgm:spPr/>
      <dgm:t>
        <a:bodyPr/>
        <a:lstStyle/>
        <a:p>
          <a:endParaRPr lang="en-US" sz="1800">
            <a:solidFill>
              <a:schemeClr val="tx1"/>
            </a:solidFill>
          </a:endParaRPr>
        </a:p>
      </dgm:t>
    </dgm:pt>
    <dgm:pt modelId="{98D9A7C8-89BF-8E48-A510-FFB4D975746D}" type="sibTrans" cxnId="{B5D6373F-786D-DD4F-BED3-B8C2FF8C3E94}">
      <dgm:prSet/>
      <dgm:spPr/>
      <dgm:t>
        <a:bodyPr/>
        <a:lstStyle/>
        <a:p>
          <a:endParaRPr lang="en-US" sz="1800">
            <a:solidFill>
              <a:schemeClr val="tx1"/>
            </a:solidFill>
          </a:endParaRPr>
        </a:p>
      </dgm:t>
    </dgm:pt>
    <dgm:pt modelId="{6582BC17-539B-A944-B025-67D08395D1B1}">
      <dgm:prSet custT="1"/>
      <dgm:spPr/>
      <dgm:t>
        <a:bodyPr/>
        <a:lstStyle/>
        <a:p>
          <a:r>
            <a:rPr lang="en-IN" sz="1800">
              <a:solidFill>
                <a:schemeClr val="tx1"/>
              </a:solidFill>
            </a:rPr>
            <a:t>Identify keywords </a:t>
          </a:r>
        </a:p>
      </dgm:t>
      <dgm:extLst>
        <a:ext uri="{E40237B7-FDA0-4F09-8148-C483321AD2D9}">
          <dgm14:cNvPr xmlns:dgm14="http://schemas.microsoft.com/office/drawing/2010/diagram" id="0" name="" descr="Search process&#13;&#10;&#9;Identify keywords &#13;&#10;&#9;Use advanced search If available&#13;&#10;&#9;Evaluate results&#13;&#10;"/>
        </a:ext>
      </dgm:extLst>
    </dgm:pt>
    <dgm:pt modelId="{57D9DAB7-E181-1A4D-A94F-F456D0574D9A}" type="parTrans" cxnId="{552D6294-FB08-9D4E-8120-0E0D0DF4B39C}">
      <dgm:prSet/>
      <dgm:spPr/>
      <dgm:t>
        <a:bodyPr/>
        <a:lstStyle/>
        <a:p>
          <a:endParaRPr lang="en-US" sz="1800">
            <a:solidFill>
              <a:schemeClr val="tx1"/>
            </a:solidFill>
          </a:endParaRPr>
        </a:p>
      </dgm:t>
    </dgm:pt>
    <dgm:pt modelId="{45C1F183-DD17-9340-AAA0-3750068AAE14}" type="sibTrans" cxnId="{552D6294-FB08-9D4E-8120-0E0D0DF4B39C}">
      <dgm:prSet/>
      <dgm:spPr/>
      <dgm:t>
        <a:bodyPr/>
        <a:lstStyle/>
        <a:p>
          <a:endParaRPr lang="en-US" sz="1800">
            <a:solidFill>
              <a:schemeClr val="tx1"/>
            </a:solidFill>
          </a:endParaRPr>
        </a:p>
      </dgm:t>
    </dgm:pt>
    <dgm:pt modelId="{BF357341-39FB-294B-838B-479EB606C076}">
      <dgm:prSet custT="1"/>
      <dgm:spPr/>
      <dgm:t>
        <a:bodyPr/>
        <a:lstStyle/>
        <a:p>
          <a:r>
            <a:rPr lang="en-IN" sz="1800">
              <a:solidFill>
                <a:schemeClr val="tx1"/>
              </a:solidFill>
            </a:rPr>
            <a:t>Use advanced search If available</a:t>
          </a:r>
        </a:p>
      </dgm:t>
      <dgm:extLst>
        <a:ext uri="{E40237B7-FDA0-4F09-8148-C483321AD2D9}">
          <dgm14:cNvPr xmlns:dgm14="http://schemas.microsoft.com/office/drawing/2010/diagram" id="0" name="" descr="Search process&#13;&#10;&#9;Identify keywords &#13;&#10;&#9;Use advanced search If available&#13;&#10;&#9;Evaluate results&#13;&#10;"/>
        </a:ext>
      </dgm:extLst>
    </dgm:pt>
    <dgm:pt modelId="{BED3BDB9-1648-9544-8D22-A5AD7A357491}" type="parTrans" cxnId="{67CB475B-A960-5748-A98E-98925ABD891C}">
      <dgm:prSet/>
      <dgm:spPr/>
      <dgm:t>
        <a:bodyPr/>
        <a:lstStyle/>
        <a:p>
          <a:endParaRPr lang="en-US" sz="1800">
            <a:solidFill>
              <a:schemeClr val="tx1"/>
            </a:solidFill>
          </a:endParaRPr>
        </a:p>
      </dgm:t>
    </dgm:pt>
    <dgm:pt modelId="{8DEA0B41-3203-BD46-AC73-72EA9124F147}" type="sibTrans" cxnId="{67CB475B-A960-5748-A98E-98925ABD891C}">
      <dgm:prSet/>
      <dgm:spPr/>
      <dgm:t>
        <a:bodyPr/>
        <a:lstStyle/>
        <a:p>
          <a:endParaRPr lang="en-US" sz="1800">
            <a:solidFill>
              <a:schemeClr val="tx1"/>
            </a:solidFill>
          </a:endParaRPr>
        </a:p>
      </dgm:t>
    </dgm:pt>
    <dgm:pt modelId="{74EE83CE-5FAD-AA41-BFD9-B0DBE1EBC000}">
      <dgm:prSet custT="1"/>
      <dgm:spPr/>
      <dgm:t>
        <a:bodyPr/>
        <a:lstStyle/>
        <a:p>
          <a:r>
            <a:rPr lang="en-IN" sz="1800" dirty="0">
              <a:solidFill>
                <a:schemeClr val="tx1"/>
              </a:solidFill>
            </a:rPr>
            <a:t>Evaluate results</a:t>
          </a:r>
        </a:p>
      </dgm:t>
      <dgm:extLst>
        <a:ext uri="{E40237B7-FDA0-4F09-8148-C483321AD2D9}">
          <dgm14:cNvPr xmlns:dgm14="http://schemas.microsoft.com/office/drawing/2010/diagram" id="0" name="" descr="Search process&#13;&#10;&#9;Identify keywords &#13;&#10;&#9;Use advanced search If available&#13;&#10;&#9;Evaluate results&#13;&#10;"/>
        </a:ext>
      </dgm:extLst>
    </dgm:pt>
    <dgm:pt modelId="{E1C68FEF-93AC-1942-A6BE-6F27FBDB4AFC}" type="parTrans" cxnId="{6F2D991E-06F5-FC4C-AFD2-CD47C5868CD2}">
      <dgm:prSet/>
      <dgm:spPr/>
      <dgm:t>
        <a:bodyPr/>
        <a:lstStyle/>
        <a:p>
          <a:endParaRPr lang="en-US" sz="1800">
            <a:solidFill>
              <a:schemeClr val="tx1"/>
            </a:solidFill>
          </a:endParaRPr>
        </a:p>
      </dgm:t>
    </dgm:pt>
    <dgm:pt modelId="{B3990E32-449D-4B4D-92D9-F93811A8DE0E}" type="sibTrans" cxnId="{6F2D991E-06F5-FC4C-AFD2-CD47C5868CD2}">
      <dgm:prSet/>
      <dgm:spPr/>
      <dgm:t>
        <a:bodyPr/>
        <a:lstStyle/>
        <a:p>
          <a:pPr rtl="0"/>
          <a:endParaRPr lang="en-US" sz="1800">
            <a:solidFill>
              <a:schemeClr val="tx1"/>
            </a:solidFill>
          </a:endParaRPr>
        </a:p>
      </dgm:t>
    </dgm:pt>
    <dgm:pt modelId="{ECEDB1D1-E9C1-7145-BA99-86B9BA5B6F71}" type="pres">
      <dgm:prSet presAssocID="{2505CBFB-DCEB-BA4A-A504-8B5B0DA813DC}" presName="Name0" presStyleCnt="0">
        <dgm:presLayoutVars>
          <dgm:chMax val="1"/>
          <dgm:chPref val="1"/>
          <dgm:dir/>
          <dgm:animOne val="branch"/>
          <dgm:animLvl val="lvl"/>
        </dgm:presLayoutVars>
      </dgm:prSet>
      <dgm:spPr/>
    </dgm:pt>
    <dgm:pt modelId="{A7BA07E6-26DC-E049-953F-72EB4C8D72AD}" type="pres">
      <dgm:prSet presAssocID="{B5E3235A-F70D-0148-80E9-1423F7928F39}" presName="singleCycle" presStyleCnt="0"/>
      <dgm:spPr/>
    </dgm:pt>
    <dgm:pt modelId="{617603C8-54BA-EB48-A87C-A588A7E83987}" type="pres">
      <dgm:prSet presAssocID="{B5E3235A-F70D-0148-80E9-1423F7928F39}" presName="singleCenter" presStyleLbl="node1" presStyleIdx="0" presStyleCnt="4">
        <dgm:presLayoutVars>
          <dgm:chMax val="7"/>
          <dgm:chPref val="7"/>
        </dgm:presLayoutVars>
      </dgm:prSet>
      <dgm:spPr/>
    </dgm:pt>
    <dgm:pt modelId="{99E1768D-6785-AA4C-B2D4-90575E7D10DD}" type="pres">
      <dgm:prSet presAssocID="{57D9DAB7-E181-1A4D-A94F-F456D0574D9A}" presName="Name56" presStyleLbl="parChTrans1D2" presStyleIdx="0" presStyleCnt="3"/>
      <dgm:spPr/>
    </dgm:pt>
    <dgm:pt modelId="{A2C8BFC8-8130-2547-A162-E4670A7D3C9E}" type="pres">
      <dgm:prSet presAssocID="{6582BC17-539B-A944-B025-67D08395D1B1}" presName="text0" presStyleLbl="node1" presStyleIdx="1" presStyleCnt="4" custScaleX="198248">
        <dgm:presLayoutVars>
          <dgm:bulletEnabled val="1"/>
        </dgm:presLayoutVars>
      </dgm:prSet>
      <dgm:spPr/>
    </dgm:pt>
    <dgm:pt modelId="{BBAA77F2-FAFC-E94A-A085-0AAE8F4E352A}" type="pres">
      <dgm:prSet presAssocID="{BED3BDB9-1648-9544-8D22-A5AD7A357491}" presName="Name56" presStyleLbl="parChTrans1D2" presStyleIdx="1" presStyleCnt="3"/>
      <dgm:spPr/>
    </dgm:pt>
    <dgm:pt modelId="{B0E40FFF-B42B-7748-A20B-0F1C22C34F54}" type="pres">
      <dgm:prSet presAssocID="{BF357341-39FB-294B-838B-479EB606C076}" presName="text0" presStyleLbl="node1" presStyleIdx="2" presStyleCnt="4" custScaleX="198248">
        <dgm:presLayoutVars>
          <dgm:bulletEnabled val="1"/>
        </dgm:presLayoutVars>
      </dgm:prSet>
      <dgm:spPr/>
    </dgm:pt>
    <dgm:pt modelId="{088448CE-FB84-C848-BF83-7A6AEF86F812}" type="pres">
      <dgm:prSet presAssocID="{E1C68FEF-93AC-1942-A6BE-6F27FBDB4AFC}" presName="Name56" presStyleLbl="parChTrans1D2" presStyleIdx="2" presStyleCnt="3"/>
      <dgm:spPr/>
    </dgm:pt>
    <dgm:pt modelId="{E631820F-BE48-3D4C-AAA0-E85DCBB3433B}" type="pres">
      <dgm:prSet presAssocID="{74EE83CE-5FAD-AA41-BFD9-B0DBE1EBC000}" presName="text0" presStyleLbl="node1" presStyleIdx="3" presStyleCnt="4" custScaleX="198248">
        <dgm:presLayoutVars>
          <dgm:bulletEnabled val="1"/>
        </dgm:presLayoutVars>
      </dgm:prSet>
      <dgm:spPr/>
    </dgm:pt>
  </dgm:ptLst>
  <dgm:cxnLst>
    <dgm:cxn modelId="{BDC45F04-54AC-324E-A110-A446931CD5D9}" type="presOf" srcId="{BF357341-39FB-294B-838B-479EB606C076}" destId="{B0E40FFF-B42B-7748-A20B-0F1C22C34F54}" srcOrd="0" destOrd="0" presId="urn:microsoft.com/office/officeart/2008/layout/RadialCluster"/>
    <dgm:cxn modelId="{6F2D991E-06F5-FC4C-AFD2-CD47C5868CD2}" srcId="{B5E3235A-F70D-0148-80E9-1423F7928F39}" destId="{74EE83CE-5FAD-AA41-BFD9-B0DBE1EBC000}" srcOrd="2" destOrd="0" parTransId="{E1C68FEF-93AC-1942-A6BE-6F27FBDB4AFC}" sibTransId="{B3990E32-449D-4B4D-92D9-F93811A8DE0E}"/>
    <dgm:cxn modelId="{A8CB5527-F5BA-2F4E-8C05-151974D96FE4}" type="presOf" srcId="{B5E3235A-F70D-0148-80E9-1423F7928F39}" destId="{617603C8-54BA-EB48-A87C-A588A7E83987}" srcOrd="0" destOrd="0" presId="urn:microsoft.com/office/officeart/2008/layout/RadialCluster"/>
    <dgm:cxn modelId="{05BEA62F-AA90-6A45-9810-F4D67285FCD5}" type="presOf" srcId="{57D9DAB7-E181-1A4D-A94F-F456D0574D9A}" destId="{99E1768D-6785-AA4C-B2D4-90575E7D10DD}" srcOrd="0" destOrd="0" presId="urn:microsoft.com/office/officeart/2008/layout/RadialCluster"/>
    <dgm:cxn modelId="{B5D6373F-786D-DD4F-BED3-B8C2FF8C3E94}" srcId="{2505CBFB-DCEB-BA4A-A504-8B5B0DA813DC}" destId="{B5E3235A-F70D-0148-80E9-1423F7928F39}" srcOrd="0" destOrd="0" parTransId="{8A1B0453-4014-A346-8BC0-48D9DFAF0E5B}" sibTransId="{98D9A7C8-89BF-8E48-A510-FFB4D975746D}"/>
    <dgm:cxn modelId="{D719F73F-6371-C745-8AFB-88FEA03128E8}" type="presOf" srcId="{2505CBFB-DCEB-BA4A-A504-8B5B0DA813DC}" destId="{ECEDB1D1-E9C1-7145-BA99-86B9BA5B6F71}" srcOrd="0" destOrd="0" presId="urn:microsoft.com/office/officeart/2008/layout/RadialCluster"/>
    <dgm:cxn modelId="{67CB475B-A960-5748-A98E-98925ABD891C}" srcId="{B5E3235A-F70D-0148-80E9-1423F7928F39}" destId="{BF357341-39FB-294B-838B-479EB606C076}" srcOrd="1" destOrd="0" parTransId="{BED3BDB9-1648-9544-8D22-A5AD7A357491}" sibTransId="{8DEA0B41-3203-BD46-AC73-72EA9124F147}"/>
    <dgm:cxn modelId="{552D6294-FB08-9D4E-8120-0E0D0DF4B39C}" srcId="{B5E3235A-F70D-0148-80E9-1423F7928F39}" destId="{6582BC17-539B-A944-B025-67D08395D1B1}" srcOrd="0" destOrd="0" parTransId="{57D9DAB7-E181-1A4D-A94F-F456D0574D9A}" sibTransId="{45C1F183-DD17-9340-AAA0-3750068AAE14}"/>
    <dgm:cxn modelId="{C5DB6098-A5D5-1A41-9EC5-E174C201DC5E}" type="presOf" srcId="{6582BC17-539B-A944-B025-67D08395D1B1}" destId="{A2C8BFC8-8130-2547-A162-E4670A7D3C9E}" srcOrd="0" destOrd="0" presId="urn:microsoft.com/office/officeart/2008/layout/RadialCluster"/>
    <dgm:cxn modelId="{2ECF8CBF-D141-D64F-9ABF-E966D04FB9EC}" type="presOf" srcId="{E1C68FEF-93AC-1942-A6BE-6F27FBDB4AFC}" destId="{088448CE-FB84-C848-BF83-7A6AEF86F812}" srcOrd="0" destOrd="0" presId="urn:microsoft.com/office/officeart/2008/layout/RadialCluster"/>
    <dgm:cxn modelId="{935D4FC3-0D40-F64D-9D63-F6DB1710FD16}" type="presOf" srcId="{74EE83CE-5FAD-AA41-BFD9-B0DBE1EBC000}" destId="{E631820F-BE48-3D4C-AAA0-E85DCBB3433B}" srcOrd="0" destOrd="0" presId="urn:microsoft.com/office/officeart/2008/layout/RadialCluster"/>
    <dgm:cxn modelId="{661C1AC9-D60D-F341-AF39-3CA64B190AE4}" type="presOf" srcId="{BED3BDB9-1648-9544-8D22-A5AD7A357491}" destId="{BBAA77F2-FAFC-E94A-A085-0AAE8F4E352A}" srcOrd="0" destOrd="0" presId="urn:microsoft.com/office/officeart/2008/layout/RadialCluster"/>
    <dgm:cxn modelId="{6D1EF228-22F7-FB45-9F15-4B601215F95A}" type="presParOf" srcId="{ECEDB1D1-E9C1-7145-BA99-86B9BA5B6F71}" destId="{A7BA07E6-26DC-E049-953F-72EB4C8D72AD}" srcOrd="0" destOrd="0" presId="urn:microsoft.com/office/officeart/2008/layout/RadialCluster"/>
    <dgm:cxn modelId="{E1577A04-87A9-E145-9566-CCCF71C0C28F}" type="presParOf" srcId="{A7BA07E6-26DC-E049-953F-72EB4C8D72AD}" destId="{617603C8-54BA-EB48-A87C-A588A7E83987}" srcOrd="0" destOrd="0" presId="urn:microsoft.com/office/officeart/2008/layout/RadialCluster"/>
    <dgm:cxn modelId="{B555B3AB-AD12-9447-AF0A-4FC669CE3DAA}" type="presParOf" srcId="{A7BA07E6-26DC-E049-953F-72EB4C8D72AD}" destId="{99E1768D-6785-AA4C-B2D4-90575E7D10DD}" srcOrd="1" destOrd="0" presId="urn:microsoft.com/office/officeart/2008/layout/RadialCluster"/>
    <dgm:cxn modelId="{A955B389-3433-0F4B-9D66-8BFBAC40EE5B}" type="presParOf" srcId="{A7BA07E6-26DC-E049-953F-72EB4C8D72AD}" destId="{A2C8BFC8-8130-2547-A162-E4670A7D3C9E}" srcOrd="2" destOrd="0" presId="urn:microsoft.com/office/officeart/2008/layout/RadialCluster"/>
    <dgm:cxn modelId="{09FD535A-C30A-E849-B409-0BB7DD3D86AA}" type="presParOf" srcId="{A7BA07E6-26DC-E049-953F-72EB4C8D72AD}" destId="{BBAA77F2-FAFC-E94A-A085-0AAE8F4E352A}" srcOrd="3" destOrd="0" presId="urn:microsoft.com/office/officeart/2008/layout/RadialCluster"/>
    <dgm:cxn modelId="{F71C054F-7869-6A4F-A5BE-E01812056546}" type="presParOf" srcId="{A7BA07E6-26DC-E049-953F-72EB4C8D72AD}" destId="{B0E40FFF-B42B-7748-A20B-0F1C22C34F54}" srcOrd="4" destOrd="0" presId="urn:microsoft.com/office/officeart/2008/layout/RadialCluster"/>
    <dgm:cxn modelId="{58BD17DD-DA0D-AD45-A326-E0F9FC45902E}" type="presParOf" srcId="{A7BA07E6-26DC-E049-953F-72EB4C8D72AD}" destId="{088448CE-FB84-C848-BF83-7A6AEF86F812}" srcOrd="5" destOrd="0" presId="urn:microsoft.com/office/officeart/2008/layout/RadialCluster"/>
    <dgm:cxn modelId="{CD4F0771-A92A-554C-8741-D68FA9001E54}" type="presParOf" srcId="{A7BA07E6-26DC-E049-953F-72EB4C8D72AD}" destId="{E631820F-BE48-3D4C-AAA0-E85DCBB3433B}" srcOrd="6"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603C8-54BA-EB48-A87C-A588A7E83987}">
      <dsp:nvSpPr>
        <dsp:cNvPr id="0" name=""/>
        <dsp:cNvSpPr/>
      </dsp:nvSpPr>
      <dsp:spPr>
        <a:xfrm>
          <a:off x="1747729" y="1727955"/>
          <a:ext cx="1114248" cy="11142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Search process</a:t>
          </a:r>
          <a:endParaRPr lang="en-IN" sz="1800" kern="1200" dirty="0">
            <a:solidFill>
              <a:schemeClr val="tx1"/>
            </a:solidFill>
          </a:endParaRPr>
        </a:p>
      </dsp:txBody>
      <dsp:txXfrm>
        <a:off x="1802122" y="1782348"/>
        <a:ext cx="1005462" cy="1005462"/>
      </dsp:txXfrm>
    </dsp:sp>
    <dsp:sp modelId="{99E1768D-6785-AA4C-B2D4-90575E7D10DD}">
      <dsp:nvSpPr>
        <dsp:cNvPr id="0" name=""/>
        <dsp:cNvSpPr/>
      </dsp:nvSpPr>
      <dsp:spPr>
        <a:xfrm rot="16200000">
          <a:off x="1914054" y="1337155"/>
          <a:ext cx="781598" cy="0"/>
        </a:xfrm>
        <a:custGeom>
          <a:avLst/>
          <a:gdLst/>
          <a:ahLst/>
          <a:cxnLst/>
          <a:rect l="0" t="0" r="0" b="0"/>
          <a:pathLst>
            <a:path>
              <a:moveTo>
                <a:pt x="0" y="0"/>
              </a:moveTo>
              <a:lnTo>
                <a:pt x="78159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C8BFC8-8130-2547-A162-E4670A7D3C9E}">
      <dsp:nvSpPr>
        <dsp:cNvPr id="0" name=""/>
        <dsp:cNvSpPr/>
      </dsp:nvSpPr>
      <dsp:spPr>
        <a:xfrm>
          <a:off x="1564846" y="199810"/>
          <a:ext cx="1480013" cy="7465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1"/>
              </a:solidFill>
            </a:rPr>
            <a:t>Identify keywords </a:t>
          </a:r>
        </a:p>
      </dsp:txBody>
      <dsp:txXfrm>
        <a:off x="1601289" y="236253"/>
        <a:ext cx="1407127" cy="673660"/>
      </dsp:txXfrm>
    </dsp:sp>
    <dsp:sp modelId="{BBAA77F2-FAFC-E94A-A085-0AAE8F4E352A}">
      <dsp:nvSpPr>
        <dsp:cNvPr id="0" name=""/>
        <dsp:cNvSpPr/>
      </dsp:nvSpPr>
      <dsp:spPr>
        <a:xfrm rot="1800000">
          <a:off x="2840398" y="2687269"/>
          <a:ext cx="322138" cy="0"/>
        </a:xfrm>
        <a:custGeom>
          <a:avLst/>
          <a:gdLst/>
          <a:ahLst/>
          <a:cxnLst/>
          <a:rect l="0" t="0" r="0" b="0"/>
          <a:pathLst>
            <a:path>
              <a:moveTo>
                <a:pt x="0" y="0"/>
              </a:moveTo>
              <a:lnTo>
                <a:pt x="32213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E40FFF-B42B-7748-A20B-0F1C22C34F54}">
      <dsp:nvSpPr>
        <dsp:cNvPr id="0" name=""/>
        <dsp:cNvSpPr/>
      </dsp:nvSpPr>
      <dsp:spPr>
        <a:xfrm>
          <a:off x="3047478" y="2767804"/>
          <a:ext cx="1480013" cy="74654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1"/>
              </a:solidFill>
            </a:rPr>
            <a:t>Use advanced search If available</a:t>
          </a:r>
        </a:p>
      </dsp:txBody>
      <dsp:txXfrm>
        <a:off x="3083921" y="2804247"/>
        <a:ext cx="1407127" cy="673660"/>
      </dsp:txXfrm>
    </dsp:sp>
    <dsp:sp modelId="{088448CE-FB84-C848-BF83-7A6AEF86F812}">
      <dsp:nvSpPr>
        <dsp:cNvPr id="0" name=""/>
        <dsp:cNvSpPr/>
      </dsp:nvSpPr>
      <dsp:spPr>
        <a:xfrm rot="9000000">
          <a:off x="1447170" y="2687269"/>
          <a:ext cx="322138" cy="0"/>
        </a:xfrm>
        <a:custGeom>
          <a:avLst/>
          <a:gdLst/>
          <a:ahLst/>
          <a:cxnLst/>
          <a:rect l="0" t="0" r="0" b="0"/>
          <a:pathLst>
            <a:path>
              <a:moveTo>
                <a:pt x="0" y="0"/>
              </a:moveTo>
              <a:lnTo>
                <a:pt x="32213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31820F-BE48-3D4C-AAA0-E85DCBB3433B}">
      <dsp:nvSpPr>
        <dsp:cNvPr id="0" name=""/>
        <dsp:cNvSpPr/>
      </dsp:nvSpPr>
      <dsp:spPr>
        <a:xfrm>
          <a:off x="82214" y="2767804"/>
          <a:ext cx="1480013" cy="7465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tx1"/>
              </a:solidFill>
            </a:rPr>
            <a:t>Evaluate results</a:t>
          </a:r>
        </a:p>
      </dsp:txBody>
      <dsp:txXfrm>
        <a:off x="118657" y="2804247"/>
        <a:ext cx="1407127" cy="67366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73a0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4022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7192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8285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2527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536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9908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0943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6f73a04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6f73a0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8381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460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3630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platforms/repositories most accessed during the period</a:t>
            </a:r>
            <a:endParaRPr lang="en-US" dirty="0"/>
          </a:p>
        </p:txBody>
      </p:sp>
    </p:spTree>
    <p:extLst>
      <p:ext uri="{BB962C8B-B14F-4D97-AF65-F5344CB8AC3E}">
        <p14:creationId xmlns:p14="http://schemas.microsoft.com/office/powerpoint/2010/main" val="43485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5166371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777374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7316645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33701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7589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5159385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0849083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9464085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7/10/24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192856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7/10/24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0680183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8930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9651214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826369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7/10/24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59751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in/sushumnarao-tadinada/"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creativecommons.org/licenses/by/4.0/?ref=chooser-v1" TargetMode="Externa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iksha.gov.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ndl.iitkgp.ac.in/" TargetMode="External"/><Relationship Id="rId5" Type="http://schemas.openxmlformats.org/officeDocument/2006/relationships/hyperlink" Target="https://ebooks.inflibnet.ac.in/eadhyayan/" TargetMode="External"/><Relationship Id="rId4" Type="http://schemas.openxmlformats.org/officeDocument/2006/relationships/hyperlink" Target="https://swayam.gov.i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umn.edu/opentextbooks/books" TargetMode="External"/><Relationship Id="rId7" Type="http://schemas.openxmlformats.org/officeDocument/2006/relationships/hyperlink" Target="https://support.skillscommons.org/abou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phet.colorado.edu/" TargetMode="External"/><Relationship Id="rId5" Type="http://schemas.openxmlformats.org/officeDocument/2006/relationships/hyperlink" Target="https://lumenlearning.com/" TargetMode="External"/><Relationship Id="rId4" Type="http://schemas.openxmlformats.org/officeDocument/2006/relationships/hyperlink" Target="https://openstax.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oasis.col.org/handle/11599/40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1097844" y="925711"/>
            <a:ext cx="7605889" cy="179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Repositories of Open Educational Resources (OER)</a:t>
            </a:r>
            <a:endParaRPr sz="3600" dirty="0"/>
          </a:p>
        </p:txBody>
      </p:sp>
      <p:sp>
        <p:nvSpPr>
          <p:cNvPr id="68" name="Google Shape;68;p13"/>
          <p:cNvSpPr txBox="1">
            <a:spLocks noGrp="1"/>
          </p:cNvSpPr>
          <p:nvPr>
            <p:ph type="subTitle" idx="1"/>
          </p:nvPr>
        </p:nvSpPr>
        <p:spPr>
          <a:xfrm>
            <a:off x="285045" y="4217789"/>
            <a:ext cx="8949266" cy="6209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err="1"/>
              <a:t>Mrs.Sushumna</a:t>
            </a:r>
            <a:r>
              <a:rPr lang="en" sz="3200" dirty="0"/>
              <a:t> Rao, Independent Ed-tech Consultant</a:t>
            </a:r>
            <a:endParaRPr sz="3200" dirty="0"/>
          </a:p>
        </p:txBody>
      </p:sp>
      <p:sp>
        <p:nvSpPr>
          <p:cNvPr id="2" name="Rectangle 1">
            <a:extLst>
              <a:ext uri="{FF2B5EF4-FFF2-40B4-BE49-F238E27FC236}">
                <a16:creationId xmlns:a16="http://schemas.microsoft.com/office/drawing/2014/main" id="{3187E0EF-404F-59CA-1F6B-A89AFF068993}"/>
              </a:ext>
            </a:extLst>
          </p:cNvPr>
          <p:cNvSpPr>
            <a:spLocks noChangeArrowheads="1"/>
          </p:cNvSpPr>
          <p:nvPr/>
        </p:nvSpPr>
        <p:spPr bwMode="auto">
          <a:xfrm>
            <a:off x="747564" y="4769981"/>
            <a:ext cx="7615033"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Arial" panose="020B0604020202020204" pitchFamily="34" charset="0"/>
                <a:ea typeface="Source Sans Pro" panose="020B0503030403020204" pitchFamily="34" charset="0"/>
              </a:rPr>
              <a:t>Repositories of Open Educational Resources (OER) © 2024 by </a:t>
            </a:r>
            <a:r>
              <a:rPr kumimoji="0" lang="en-US" altLang="en-US" sz="1200" b="0" i="0" u="none" strike="noStrike" cap="none" normalizeH="0" baseline="0" dirty="0">
                <a:ln>
                  <a:noFill/>
                </a:ln>
                <a:solidFill>
                  <a:srgbClr val="D14500"/>
                </a:solidFill>
                <a:effectLst/>
                <a:latin typeface="Arial" panose="020B0604020202020204" pitchFamily="34" charset="0"/>
                <a:ea typeface="Source Sans Pro" panose="020B0503030403020204" pitchFamily="34" charset="0"/>
                <a:hlinkClick r:id="rId3"/>
              </a:rPr>
              <a:t>Sushumna Rao </a:t>
            </a:r>
            <a:r>
              <a:rPr kumimoji="0" lang="en-US" altLang="en-US" sz="1200" b="0" i="0" u="none" strike="noStrike" cap="none" normalizeH="0" baseline="0" dirty="0">
                <a:ln>
                  <a:noFill/>
                </a:ln>
                <a:solidFill>
                  <a:srgbClr val="333333"/>
                </a:solidFill>
                <a:effectLst/>
                <a:latin typeface="Arial" panose="020B0604020202020204" pitchFamily="34" charset="0"/>
                <a:ea typeface="Source Sans Pro" panose="020B0503030403020204" pitchFamily="34" charset="0"/>
              </a:rPr>
              <a:t>is licensed under </a:t>
            </a:r>
            <a:r>
              <a:rPr kumimoji="0" lang="en-US" altLang="en-US" sz="1200" b="0" i="0" u="none" strike="noStrike" cap="none" normalizeH="0" baseline="0" dirty="0">
                <a:ln>
                  <a:noFill/>
                </a:ln>
                <a:solidFill>
                  <a:srgbClr val="D14500"/>
                </a:solidFill>
                <a:effectLst/>
                <a:latin typeface="Arial" panose="020B0604020202020204" pitchFamily="34" charset="0"/>
                <a:ea typeface="Source Sans Pro" panose="020B0503030403020204" pitchFamily="34" charset="0"/>
                <a:hlinkClick r:id="rId4"/>
              </a:rPr>
              <a:t>CC BY 4.0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B8E17DF8-69DA-F338-8038-E68093FB4F0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396436" y="4810185"/>
            <a:ext cx="516658" cy="265311"/>
          </a:xfrm>
          <a:prstGeom prst="rect">
            <a:avLst/>
          </a:prstGeom>
        </p:spPr>
      </p:pic>
      <p:pic>
        <p:nvPicPr>
          <p:cNvPr id="7" name="Picture 6">
            <a:extLst>
              <a:ext uri="{FF2B5EF4-FFF2-40B4-BE49-F238E27FC236}">
                <a16:creationId xmlns:a16="http://schemas.microsoft.com/office/drawing/2014/main" id="{989009E3-869C-10E5-07B4-DB7049A5ACA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660444" y="-3068"/>
            <a:ext cx="2407356" cy="699195"/>
          </a:xfrm>
          <a:prstGeom prst="rect">
            <a:avLst/>
          </a:prstGeom>
        </p:spPr>
      </p:pic>
      <p:pic>
        <p:nvPicPr>
          <p:cNvPr id="9" name="Picture 8">
            <a:extLst>
              <a:ext uri="{FF2B5EF4-FFF2-40B4-BE49-F238E27FC236}">
                <a16:creationId xmlns:a16="http://schemas.microsoft.com/office/drawing/2014/main" id="{145DF504-7563-FCC0-2EAB-6DFB480BDF0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0" y="0"/>
            <a:ext cx="672157" cy="8113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47EB-C79C-6FDA-762E-46406D797487}"/>
              </a:ext>
            </a:extLst>
          </p:cNvPr>
          <p:cNvSpPr>
            <a:spLocks noGrp="1"/>
          </p:cNvSpPr>
          <p:nvPr>
            <p:ph type="title"/>
          </p:nvPr>
        </p:nvSpPr>
        <p:spPr>
          <a:xfrm>
            <a:off x="0" y="-11585"/>
            <a:ext cx="3576348" cy="1212152"/>
          </a:xfrm>
        </p:spPr>
        <p:txBody>
          <a:bodyPr anchor="b">
            <a:normAutofit/>
          </a:bodyPr>
          <a:lstStyle/>
          <a:p>
            <a:r>
              <a:rPr lang="en-US" sz="3600" dirty="0"/>
              <a:t>Searching OER Repositories</a:t>
            </a:r>
          </a:p>
        </p:txBody>
      </p:sp>
      <p:pic>
        <p:nvPicPr>
          <p:cNvPr id="8" name="Picture 7">
            <a:extLst>
              <a:ext uri="{FF2B5EF4-FFF2-40B4-BE49-F238E27FC236}">
                <a16:creationId xmlns:a16="http://schemas.microsoft.com/office/drawing/2014/main" id="{9FD3B1E8-FF70-60BC-2236-5B8130739298}"/>
              </a:ext>
              <a:ext uri="{C183D7F6-B498-43B3-948B-1728B52AA6E4}">
                <adec:decorative xmlns:adec="http://schemas.microsoft.com/office/drawing/2017/decorative" val="1"/>
              </a:ext>
            </a:extLst>
          </p:cNvPr>
          <p:cNvPicPr>
            <a:picLocks noChangeAspect="1"/>
          </p:cNvPicPr>
          <p:nvPr/>
        </p:nvPicPr>
        <p:blipFill rotWithShape="1">
          <a:blip r:embed="rId3"/>
          <a:srcRect l="15954" r="18555" b="2"/>
          <a:stretch/>
        </p:blipFill>
        <p:spPr>
          <a:xfrm>
            <a:off x="4907756" y="-11585"/>
            <a:ext cx="4233865" cy="2585873"/>
          </a:xfrm>
          <a:prstGeom prst="rect">
            <a:avLst/>
          </a:prstGeom>
        </p:spPr>
      </p:pic>
      <p:pic>
        <p:nvPicPr>
          <p:cNvPr id="6" name="Picture 5">
            <a:extLst>
              <a:ext uri="{FF2B5EF4-FFF2-40B4-BE49-F238E27FC236}">
                <a16:creationId xmlns:a16="http://schemas.microsoft.com/office/drawing/2014/main" id="{F9FDB2EB-EFD1-B999-FD93-CA1F5A4F7A4E}"/>
              </a:ext>
              <a:ext uri="{C183D7F6-B498-43B3-948B-1728B52AA6E4}">
                <adec:decorative xmlns:adec="http://schemas.microsoft.com/office/drawing/2017/decorative" val="1"/>
              </a:ext>
            </a:extLst>
          </p:cNvPr>
          <p:cNvPicPr>
            <a:picLocks noChangeAspect="1"/>
          </p:cNvPicPr>
          <p:nvPr/>
        </p:nvPicPr>
        <p:blipFill rotWithShape="1">
          <a:blip r:embed="rId4"/>
          <a:srcRect l="8167" r="4" b="4"/>
          <a:stretch/>
        </p:blipFill>
        <p:spPr>
          <a:xfrm>
            <a:off x="4907756" y="2571750"/>
            <a:ext cx="4236243" cy="2571750"/>
          </a:xfrm>
          <a:prstGeom prst="rect">
            <a:avLst/>
          </a:prstGeom>
        </p:spPr>
      </p:pic>
      <p:sp>
        <p:nvSpPr>
          <p:cNvPr id="28" name="Rectangle 27">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05576" y="2408927"/>
            <a:ext cx="1248340" cy="4243979"/>
          </a:xfrm>
          <a:prstGeom prst="rect">
            <a:avLst/>
          </a:prstGeom>
          <a:gradFill>
            <a:gsLst>
              <a:gs pos="0">
                <a:schemeClr val="accent5">
                  <a:lumMod val="75000"/>
                </a:schemeClr>
              </a:gs>
              <a:gs pos="86000">
                <a:schemeClr val="accent5">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26" y="0"/>
            <a:ext cx="1027755" cy="5143499"/>
          </a:xfrm>
          <a:prstGeom prst="rect">
            <a:avLst/>
          </a:prstGeom>
          <a:gradFill flip="none" rotWithShape="1">
            <a:gsLst>
              <a:gs pos="0">
                <a:schemeClr val="accent2"/>
              </a:gs>
              <a:gs pos="44000">
                <a:schemeClr val="accent5">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2397" y="-8436"/>
            <a:ext cx="4236243" cy="992410"/>
          </a:xfrm>
          <a:prstGeom prst="rect">
            <a:avLst/>
          </a:prstGeom>
          <a:gradFill flip="none" rotWithShape="1">
            <a:gsLst>
              <a:gs pos="0">
                <a:schemeClr val="accent5"/>
              </a:gs>
              <a:gs pos="52000">
                <a:schemeClr val="accent2">
                  <a:alpha val="0"/>
                </a:schemeClr>
              </a:gs>
            </a:gsLst>
            <a:lin ang="4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4" name="Rectangle 33">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96226" y="2695149"/>
            <a:ext cx="2057400" cy="245678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aphicFrame>
        <p:nvGraphicFramePr>
          <p:cNvPr id="4" name="Content Placeholder 3">
            <a:extLst>
              <a:ext uri="{FF2B5EF4-FFF2-40B4-BE49-F238E27FC236}">
                <a16:creationId xmlns:a16="http://schemas.microsoft.com/office/drawing/2014/main" id="{9B08450B-B5C1-881B-2C69-8166B3D1405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164196117"/>
              </p:ext>
            </p:extLst>
          </p:nvPr>
        </p:nvGraphicFramePr>
        <p:xfrm>
          <a:off x="179109" y="1291472"/>
          <a:ext cx="4609707" cy="37141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19388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F61B-3DAA-6090-E68A-08CD9E7079E9}"/>
              </a:ext>
            </a:extLst>
          </p:cNvPr>
          <p:cNvSpPr>
            <a:spLocks noGrp="1"/>
          </p:cNvSpPr>
          <p:nvPr>
            <p:ph type="title"/>
          </p:nvPr>
        </p:nvSpPr>
        <p:spPr>
          <a:xfrm>
            <a:off x="0" y="0"/>
            <a:ext cx="7886700" cy="994172"/>
          </a:xfrm>
        </p:spPr>
        <p:txBody>
          <a:bodyPr>
            <a:normAutofit/>
          </a:bodyPr>
          <a:lstStyle/>
          <a:p>
            <a:r>
              <a:rPr lang="en" sz="3600" dirty="0"/>
              <a:t>Let’s Explore OER Repositories</a:t>
            </a:r>
            <a:endParaRPr lang="en-US" sz="3600" dirty="0"/>
          </a:p>
        </p:txBody>
      </p:sp>
      <p:pic>
        <p:nvPicPr>
          <p:cNvPr id="33" name="Picture 32">
            <a:extLst>
              <a:ext uri="{FF2B5EF4-FFF2-40B4-BE49-F238E27FC236}">
                <a16:creationId xmlns:a16="http://schemas.microsoft.com/office/drawing/2014/main" id="{0066485A-0142-3D15-C614-4249CA77B8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6399" y="994172"/>
            <a:ext cx="8662369" cy="3995517"/>
          </a:xfrm>
          <a:prstGeom prst="rect">
            <a:avLst/>
          </a:prstGeom>
        </p:spPr>
      </p:pic>
    </p:spTree>
    <p:extLst>
      <p:ext uri="{BB962C8B-B14F-4D97-AF65-F5344CB8AC3E}">
        <p14:creationId xmlns:p14="http://schemas.microsoft.com/office/powerpoint/2010/main" val="2979904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8814"/>
            <a:ext cx="9144000" cy="55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26F33-C927-9B53-215C-22AAE594A121}"/>
              </a:ext>
            </a:extLst>
          </p:cNvPr>
          <p:cNvSpPr>
            <a:spLocks noGrp="1"/>
          </p:cNvSpPr>
          <p:nvPr>
            <p:ph type="title"/>
          </p:nvPr>
        </p:nvSpPr>
        <p:spPr>
          <a:xfrm>
            <a:off x="417399" y="482600"/>
            <a:ext cx="8408193" cy="558627"/>
          </a:xfrm>
        </p:spPr>
        <p:txBody>
          <a:bodyPr vert="horz" lIns="91440" tIns="45720" rIns="91440" bIns="45720" rtlCol="0" anchor="ctr">
            <a:noAutofit/>
          </a:bodyPr>
          <a:lstStyle/>
          <a:p>
            <a:pPr algn="ctr" defTabSz="914400"/>
            <a:r>
              <a:rPr lang="en-US" sz="3600" kern="1200" dirty="0">
                <a:solidFill>
                  <a:schemeClr val="bg1"/>
                </a:solidFill>
                <a:latin typeface="+mj-lt"/>
                <a:ea typeface="+mj-ea"/>
                <a:cs typeface="+mj-cs"/>
              </a:rPr>
              <a:t>DEMO_DIKSHA</a:t>
            </a:r>
          </a:p>
        </p:txBody>
      </p:sp>
      <p:pic>
        <p:nvPicPr>
          <p:cNvPr id="5" name="Content Placeholder 4">
            <a:extLst>
              <a:ext uri="{FF2B5EF4-FFF2-40B4-BE49-F238E27FC236}">
                <a16:creationId xmlns:a16="http://schemas.microsoft.com/office/drawing/2014/main" id="{02149120-7F64-E813-78F3-89EECC13BAE7}"/>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17399" y="1041227"/>
            <a:ext cx="8414917" cy="4102273"/>
          </a:xfrm>
          <a:prstGeom prst="rect">
            <a:avLst/>
          </a:prstGeom>
        </p:spPr>
      </p:pic>
    </p:spTree>
    <p:extLst>
      <p:ext uri="{BB962C8B-B14F-4D97-AF65-F5344CB8AC3E}">
        <p14:creationId xmlns:p14="http://schemas.microsoft.com/office/powerpoint/2010/main" val="381608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8814"/>
            <a:ext cx="9144000" cy="55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4AF755-AEA6-3A66-52AB-751EA1D38EB6}"/>
              </a:ext>
            </a:extLst>
          </p:cNvPr>
          <p:cNvSpPr>
            <a:spLocks noGrp="1"/>
          </p:cNvSpPr>
          <p:nvPr>
            <p:ph type="title"/>
          </p:nvPr>
        </p:nvSpPr>
        <p:spPr>
          <a:xfrm>
            <a:off x="417399" y="482600"/>
            <a:ext cx="8408193" cy="558627"/>
          </a:xfrm>
        </p:spPr>
        <p:txBody>
          <a:bodyPr vert="horz" lIns="91440" tIns="45720" rIns="91440" bIns="45720" rtlCol="0" anchor="ctr">
            <a:noAutofit/>
          </a:bodyPr>
          <a:lstStyle/>
          <a:p>
            <a:pPr algn="ctr" defTabSz="914400"/>
            <a:r>
              <a:rPr lang="en-US" sz="3600" kern="1200" dirty="0">
                <a:solidFill>
                  <a:schemeClr val="bg1"/>
                </a:solidFill>
                <a:latin typeface="+mj-lt"/>
                <a:ea typeface="+mj-ea"/>
                <a:cs typeface="+mj-cs"/>
              </a:rPr>
              <a:t>DEMO_OER Commons</a:t>
            </a:r>
          </a:p>
        </p:txBody>
      </p:sp>
      <p:pic>
        <p:nvPicPr>
          <p:cNvPr id="5" name="Content Placeholder 4">
            <a:extLst>
              <a:ext uri="{FF2B5EF4-FFF2-40B4-BE49-F238E27FC236}">
                <a16:creationId xmlns:a16="http://schemas.microsoft.com/office/drawing/2014/main" id="{D0299162-1B4C-F2D6-859C-D64A4BC38EF7}"/>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41617" y="1041226"/>
            <a:ext cx="7965581" cy="4102273"/>
          </a:xfrm>
          <a:prstGeom prst="rect">
            <a:avLst/>
          </a:prstGeom>
        </p:spPr>
      </p:pic>
    </p:spTree>
    <p:extLst>
      <p:ext uri="{BB962C8B-B14F-4D97-AF65-F5344CB8AC3E}">
        <p14:creationId xmlns:p14="http://schemas.microsoft.com/office/powerpoint/2010/main" val="260682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04F2-0300-64E2-EADD-DD9AC3B6B708}"/>
              </a:ext>
            </a:extLst>
          </p:cNvPr>
          <p:cNvSpPr>
            <a:spLocks noGrp="1"/>
          </p:cNvSpPr>
          <p:nvPr>
            <p:ph type="title"/>
          </p:nvPr>
        </p:nvSpPr>
        <p:spPr>
          <a:xfrm>
            <a:off x="0" y="13692"/>
            <a:ext cx="7886700" cy="994172"/>
          </a:xfrm>
        </p:spPr>
        <p:txBody>
          <a:bodyPr>
            <a:normAutofit/>
          </a:bodyPr>
          <a:lstStyle/>
          <a:p>
            <a:r>
              <a:rPr lang="en-US" sz="3600" dirty="0"/>
              <a:t>OER in Diverse and Inclusive Classrooms</a:t>
            </a:r>
          </a:p>
        </p:txBody>
      </p:sp>
      <p:sp>
        <p:nvSpPr>
          <p:cNvPr id="3" name="Content Placeholder 2">
            <a:extLst>
              <a:ext uri="{FF2B5EF4-FFF2-40B4-BE49-F238E27FC236}">
                <a16:creationId xmlns:a16="http://schemas.microsoft.com/office/drawing/2014/main" id="{75ECDB2D-8EE1-620D-A181-F72BAE34E5CC}"/>
              </a:ext>
            </a:extLst>
          </p:cNvPr>
          <p:cNvSpPr>
            <a:spLocks noGrp="1"/>
          </p:cNvSpPr>
          <p:nvPr>
            <p:ph idx="1"/>
          </p:nvPr>
        </p:nvSpPr>
        <p:spPr/>
        <p:txBody>
          <a:bodyPr>
            <a:normAutofit/>
          </a:bodyPr>
          <a:lstStyle/>
          <a:p>
            <a:r>
              <a:rPr lang="en-US" sz="2800" dirty="0"/>
              <a:t>Often available in multiple formats (text, audio, video)</a:t>
            </a:r>
          </a:p>
          <a:p>
            <a:r>
              <a:rPr lang="en-US" sz="2800" dirty="0"/>
              <a:t>Culturally relevant content</a:t>
            </a:r>
          </a:p>
          <a:p>
            <a:r>
              <a:rPr lang="en-US" sz="2800" dirty="0"/>
              <a:t>Multilingual content</a:t>
            </a:r>
          </a:p>
          <a:p>
            <a:r>
              <a:rPr lang="en-US" sz="2800" dirty="0"/>
              <a:t>Accessible to ALL</a:t>
            </a:r>
          </a:p>
          <a:p>
            <a:endParaRPr lang="en-US" sz="2800" dirty="0"/>
          </a:p>
          <a:p>
            <a:endParaRPr lang="en-US" sz="2800" dirty="0"/>
          </a:p>
        </p:txBody>
      </p:sp>
    </p:spTree>
    <p:extLst>
      <p:ext uri="{BB962C8B-B14F-4D97-AF65-F5344CB8AC3E}">
        <p14:creationId xmlns:p14="http://schemas.microsoft.com/office/powerpoint/2010/main" val="4045976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2C40-A5C5-14D5-B995-9BB7A424C3A6}"/>
              </a:ext>
            </a:extLst>
          </p:cNvPr>
          <p:cNvSpPr>
            <a:spLocks noGrp="1"/>
          </p:cNvSpPr>
          <p:nvPr>
            <p:ph type="title"/>
          </p:nvPr>
        </p:nvSpPr>
        <p:spPr>
          <a:xfrm>
            <a:off x="0" y="0"/>
            <a:ext cx="7886700" cy="994172"/>
          </a:xfrm>
        </p:spPr>
        <p:txBody>
          <a:bodyPr>
            <a:normAutofit/>
          </a:bodyPr>
          <a:lstStyle/>
          <a:p>
            <a:r>
              <a:rPr lang="en-US" sz="3600" dirty="0"/>
              <a:t>Future Trends</a:t>
            </a:r>
          </a:p>
        </p:txBody>
      </p:sp>
      <p:sp>
        <p:nvSpPr>
          <p:cNvPr id="3" name="Content Placeholder 2">
            <a:extLst>
              <a:ext uri="{FF2B5EF4-FFF2-40B4-BE49-F238E27FC236}">
                <a16:creationId xmlns:a16="http://schemas.microsoft.com/office/drawing/2014/main" id="{91004F4F-56FC-AE6B-F7B3-4CADFBEF8D99}"/>
              </a:ext>
            </a:extLst>
          </p:cNvPr>
          <p:cNvSpPr>
            <a:spLocks noGrp="1"/>
          </p:cNvSpPr>
          <p:nvPr>
            <p:ph idx="1"/>
          </p:nvPr>
        </p:nvSpPr>
        <p:spPr/>
        <p:txBody>
          <a:bodyPr>
            <a:normAutofit/>
          </a:bodyPr>
          <a:lstStyle/>
          <a:p>
            <a:r>
              <a:rPr lang="en-US" sz="2800" dirty="0"/>
              <a:t>Growing trend of adapting/adopting OER</a:t>
            </a:r>
          </a:p>
          <a:p>
            <a:r>
              <a:rPr lang="en-US" sz="2800" dirty="0"/>
              <a:t>Enhanced technology integration</a:t>
            </a:r>
          </a:p>
          <a:p>
            <a:r>
              <a:rPr lang="en-US" sz="2800" dirty="0"/>
              <a:t>Collaborative OER development /OER authoring platforms with peer review systems</a:t>
            </a:r>
          </a:p>
          <a:p>
            <a:r>
              <a:rPr lang="en-US" sz="2800" dirty="0"/>
              <a:t>Inclusive and Diverse OER </a:t>
            </a:r>
          </a:p>
        </p:txBody>
      </p:sp>
    </p:spTree>
    <p:extLst>
      <p:ext uri="{BB962C8B-B14F-4D97-AF65-F5344CB8AC3E}">
        <p14:creationId xmlns:p14="http://schemas.microsoft.com/office/powerpoint/2010/main" val="2712222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0682-E52C-589E-FDAE-795D2FC12DD8}"/>
              </a:ext>
            </a:extLst>
          </p:cNvPr>
          <p:cNvSpPr>
            <a:spLocks noGrp="1"/>
          </p:cNvSpPr>
          <p:nvPr>
            <p:ph type="title"/>
          </p:nvPr>
        </p:nvSpPr>
        <p:spPr>
          <a:xfrm>
            <a:off x="0" y="0"/>
            <a:ext cx="7886700" cy="994172"/>
          </a:xfrm>
        </p:spPr>
        <p:txBody>
          <a:bodyPr>
            <a:normAutofit/>
          </a:bodyPr>
          <a:lstStyle/>
          <a:p>
            <a:r>
              <a:rPr lang="en-US" sz="3600" dirty="0"/>
              <a:t>Sharing is Caring</a:t>
            </a:r>
          </a:p>
        </p:txBody>
      </p:sp>
      <p:sp>
        <p:nvSpPr>
          <p:cNvPr id="3" name="Content Placeholder 2">
            <a:extLst>
              <a:ext uri="{FF2B5EF4-FFF2-40B4-BE49-F238E27FC236}">
                <a16:creationId xmlns:a16="http://schemas.microsoft.com/office/drawing/2014/main" id="{3BAE9268-DE12-0E90-0C43-39AB37E0BE21}"/>
              </a:ext>
            </a:extLst>
          </p:cNvPr>
          <p:cNvSpPr>
            <a:spLocks noGrp="1"/>
          </p:cNvSpPr>
          <p:nvPr>
            <p:ph idx="1"/>
          </p:nvPr>
        </p:nvSpPr>
        <p:spPr/>
        <p:txBody>
          <a:bodyPr>
            <a:noAutofit/>
          </a:bodyPr>
          <a:lstStyle/>
          <a:p>
            <a:pPr marL="0" indent="0">
              <a:buNone/>
            </a:pPr>
            <a:r>
              <a:rPr lang="en-IN" sz="2800" i="1" dirty="0"/>
              <a:t>"The beauty of OER is not just that it provides free access to educational resources, but that it opens up the possibility for educators and students to innovate, customize, and create new learning experiences."</a:t>
            </a:r>
            <a:br>
              <a:rPr lang="en-IN" sz="2800" dirty="0"/>
            </a:br>
            <a:r>
              <a:rPr lang="en-IN" sz="2800" dirty="0"/>
              <a:t>― </a:t>
            </a:r>
            <a:r>
              <a:rPr lang="en-IN" sz="2800" b="1" dirty="0"/>
              <a:t>David Wiley</a:t>
            </a:r>
            <a:endParaRPr lang="en-US" sz="2800" dirty="0"/>
          </a:p>
        </p:txBody>
      </p:sp>
    </p:spTree>
    <p:extLst>
      <p:ext uri="{BB962C8B-B14F-4D97-AF65-F5344CB8AC3E}">
        <p14:creationId xmlns:p14="http://schemas.microsoft.com/office/powerpoint/2010/main" val="55549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0682-E52C-589E-FDAE-795D2FC12DD8}"/>
              </a:ext>
            </a:extLst>
          </p:cNvPr>
          <p:cNvSpPr>
            <a:spLocks noGrp="1"/>
          </p:cNvSpPr>
          <p:nvPr>
            <p:ph type="title"/>
          </p:nvPr>
        </p:nvSpPr>
        <p:spPr>
          <a:xfrm>
            <a:off x="0" y="13692"/>
            <a:ext cx="7886700" cy="994172"/>
          </a:xfrm>
        </p:spPr>
        <p:txBody>
          <a:bodyPr/>
          <a:lstStyle/>
          <a:p>
            <a:r>
              <a:rPr lang="en-US" dirty="0"/>
              <a:t>Let’s Contribute, Collaborate</a:t>
            </a:r>
          </a:p>
        </p:txBody>
      </p:sp>
      <p:sp>
        <p:nvSpPr>
          <p:cNvPr id="4" name="Content Placeholder 3">
            <a:extLst>
              <a:ext uri="{FF2B5EF4-FFF2-40B4-BE49-F238E27FC236}">
                <a16:creationId xmlns:a16="http://schemas.microsoft.com/office/drawing/2014/main" id="{1E7BD78E-CAE8-CBA7-FF81-7D68E96D9023}"/>
              </a:ext>
            </a:extLst>
          </p:cNvPr>
          <p:cNvSpPr>
            <a:spLocks noGrp="1"/>
          </p:cNvSpPr>
          <p:nvPr>
            <p:ph idx="1"/>
          </p:nvPr>
        </p:nvSpPr>
        <p:spPr/>
        <p:txBody>
          <a:bodyPr>
            <a:normAutofit/>
          </a:bodyPr>
          <a:lstStyle/>
          <a:p>
            <a:r>
              <a:rPr lang="en-US" sz="2800" dirty="0"/>
              <a:t>Share your OER based lesson plans and resources with others</a:t>
            </a:r>
          </a:p>
          <a:p>
            <a:r>
              <a:rPr lang="en-US" sz="2800" dirty="0"/>
              <a:t>Contribute to OER community</a:t>
            </a:r>
          </a:p>
          <a:p>
            <a:r>
              <a:rPr lang="en-US" sz="2800" dirty="0"/>
              <a:t>Join online communities</a:t>
            </a:r>
          </a:p>
          <a:p>
            <a:r>
              <a:rPr lang="en-US" sz="2800" dirty="0"/>
              <a:t>Learn, practice more about OER</a:t>
            </a:r>
          </a:p>
        </p:txBody>
      </p:sp>
    </p:spTree>
    <p:extLst>
      <p:ext uri="{BB962C8B-B14F-4D97-AF65-F5344CB8AC3E}">
        <p14:creationId xmlns:p14="http://schemas.microsoft.com/office/powerpoint/2010/main" val="358316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D1E1-EEE8-9C7C-87A8-16D6784ED540}"/>
              </a:ext>
            </a:extLst>
          </p:cNvPr>
          <p:cNvSpPr>
            <a:spLocks noGrp="1"/>
          </p:cNvSpPr>
          <p:nvPr>
            <p:ph type="title"/>
          </p:nvPr>
        </p:nvSpPr>
        <p:spPr/>
        <p:txBody>
          <a:bodyPr>
            <a:normAutofit/>
          </a:bodyPr>
          <a:lstStyle/>
          <a:p>
            <a:r>
              <a:rPr lang="en-US" sz="3600" dirty="0"/>
              <a:t>Thank You!</a:t>
            </a:r>
          </a:p>
        </p:txBody>
      </p:sp>
      <p:sp>
        <p:nvSpPr>
          <p:cNvPr id="3" name="Content Placeholder 2">
            <a:extLst>
              <a:ext uri="{FF2B5EF4-FFF2-40B4-BE49-F238E27FC236}">
                <a16:creationId xmlns:a16="http://schemas.microsoft.com/office/drawing/2014/main" id="{66B1D4AF-1233-C47B-1775-D3C83A603328}"/>
              </a:ext>
            </a:extLst>
          </p:cNvPr>
          <p:cNvSpPr>
            <a:spLocks noGrp="1"/>
          </p:cNvSpPr>
          <p:nvPr>
            <p:ph idx="1"/>
          </p:nvPr>
        </p:nvSpPr>
        <p:spPr/>
        <p:txBody>
          <a:bodyPr>
            <a:normAutofit/>
          </a:bodyPr>
          <a:lstStyle/>
          <a:p>
            <a:pPr marL="0" indent="0">
              <a:buNone/>
            </a:pPr>
            <a:r>
              <a:rPr lang="en-US" sz="2800" dirty="0"/>
              <a:t>Q &amp; A</a:t>
            </a:r>
          </a:p>
        </p:txBody>
      </p:sp>
    </p:spTree>
    <p:extLst>
      <p:ext uri="{BB962C8B-B14F-4D97-AF65-F5344CB8AC3E}">
        <p14:creationId xmlns:p14="http://schemas.microsoft.com/office/powerpoint/2010/main" val="348868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0" y="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By the end of this Webinar…</a:t>
            </a:r>
            <a:endParaRPr sz="3600" dirty="0"/>
          </a:p>
        </p:txBody>
      </p:sp>
      <p:sp>
        <p:nvSpPr>
          <p:cNvPr id="79" name="Google Shape;79;p15"/>
          <p:cNvSpPr txBox="1">
            <a:spLocks noGrp="1"/>
          </p:cNvSpPr>
          <p:nvPr>
            <p:ph type="body" idx="1"/>
          </p:nvPr>
        </p:nvSpPr>
        <p:spPr>
          <a:xfrm>
            <a:off x="734047" y="1542003"/>
            <a:ext cx="7675905"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800" dirty="0"/>
              <a:t>You will be equipped with the knowledge needed to </a:t>
            </a:r>
            <a:r>
              <a:rPr lang="en" sz="2800" b="1" dirty="0"/>
              <a:t>explore OER repositories</a:t>
            </a:r>
            <a:r>
              <a:rPr lang="en" sz="2800" dirty="0"/>
              <a:t> and </a:t>
            </a:r>
            <a:r>
              <a:rPr lang="en-IN" sz="2800" b="1" dirty="0"/>
              <a:t>utilise open educational resources (OERs) </a:t>
            </a:r>
            <a:r>
              <a:rPr lang="en-IN" sz="2800" dirty="0"/>
              <a:t>to enhance your teaching methodologies.</a:t>
            </a:r>
            <a:endParaRPr lang="en" sz="2800" dirty="0"/>
          </a:p>
          <a:p>
            <a:pPr marL="0" lvl="0" indent="0" algn="l" rtl="0">
              <a:spcBef>
                <a:spcPts val="0"/>
              </a:spcBef>
              <a:spcAft>
                <a:spcPts val="1600"/>
              </a:spcAft>
              <a:buNone/>
            </a:pPr>
            <a:endParaRPr lang="en" sz="2800" dirty="0"/>
          </a:p>
          <a:p>
            <a:pPr marL="0" lvl="0" indent="0" algn="l" rtl="0">
              <a:spcBef>
                <a:spcPts val="0"/>
              </a:spcBef>
              <a:spcAft>
                <a:spcPts val="1600"/>
              </a:spcAft>
              <a:buNone/>
            </a:pPr>
            <a:endParaRPr lang="en" sz="2800" dirty="0"/>
          </a:p>
          <a:p>
            <a:pPr marL="0" lvl="0" indent="0" algn="l" rtl="0">
              <a:spcBef>
                <a:spcPts val="0"/>
              </a:spcBef>
              <a:spcAft>
                <a:spcPts val="1600"/>
              </a:spcAft>
              <a:buNone/>
            </a:pPr>
            <a:endParaRPr lang="en" sz="2800" dirty="0"/>
          </a:p>
          <a:p>
            <a:pPr marL="0" lvl="0" indent="0" algn="l" rtl="0">
              <a:spcBef>
                <a:spcPts val="0"/>
              </a:spcBef>
              <a:spcAft>
                <a:spcPts val="1600"/>
              </a:spcAft>
              <a:buNone/>
            </a:pP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0" y="-169682"/>
            <a:ext cx="7886700" cy="99417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t>Recap</a:t>
            </a:r>
            <a:r>
              <a:rPr lang="en" sz="3600" dirty="0"/>
              <a:t>: OER</a:t>
            </a:r>
            <a:endParaRPr sz="3600" dirty="0"/>
          </a:p>
        </p:txBody>
      </p:sp>
      <p:sp>
        <p:nvSpPr>
          <p:cNvPr id="6" name="Content Placeholder 5">
            <a:extLst>
              <a:ext uri="{FF2B5EF4-FFF2-40B4-BE49-F238E27FC236}">
                <a16:creationId xmlns:a16="http://schemas.microsoft.com/office/drawing/2014/main" id="{75983C5A-9671-6E44-E7EE-FC8252BFC8E9}"/>
              </a:ext>
            </a:extLst>
          </p:cNvPr>
          <p:cNvSpPr>
            <a:spLocks noGrp="1"/>
          </p:cNvSpPr>
          <p:nvPr>
            <p:ph idx="1"/>
          </p:nvPr>
        </p:nvSpPr>
        <p:spPr>
          <a:xfrm>
            <a:off x="688157" y="1219177"/>
            <a:ext cx="7607431" cy="3500438"/>
          </a:xfrm>
        </p:spPr>
        <p:txBody>
          <a:bodyPr>
            <a:noAutofit/>
          </a:bodyPr>
          <a:lstStyle/>
          <a:p>
            <a:pPr marL="0" indent="0">
              <a:buNone/>
            </a:pPr>
            <a:r>
              <a:rPr lang="en-US" sz="2800" dirty="0"/>
              <a:t>Any </a:t>
            </a:r>
            <a:r>
              <a:rPr lang="en-US" sz="2800" dirty="0">
                <a:solidFill>
                  <a:schemeClr val="accent1">
                    <a:lumMod val="75000"/>
                  </a:schemeClr>
                </a:solidFill>
              </a:rPr>
              <a:t>educational resources </a:t>
            </a:r>
            <a:r>
              <a:rPr lang="en-US" sz="2800" dirty="0"/>
              <a:t>(including curriculum maps, course materials, textbooks, streaming videos, multimedia applications, podcasts, and any other  materials that have been designed for use in teaching and learning) that are </a:t>
            </a:r>
            <a:r>
              <a:rPr lang="en-US" sz="2800" dirty="0">
                <a:solidFill>
                  <a:schemeClr val="accent1"/>
                </a:solidFill>
              </a:rPr>
              <a:t>openly available for use by educators and students, without an accompanying need to pay royalties or </a:t>
            </a:r>
            <a:r>
              <a:rPr lang="en-GB" sz="2800" dirty="0">
                <a:solidFill>
                  <a:schemeClr val="accent1"/>
                </a:solidFill>
              </a:rPr>
              <a:t>license</a:t>
            </a:r>
            <a:r>
              <a:rPr lang="en-US" sz="2800" dirty="0">
                <a:solidFill>
                  <a:schemeClr val="accent1"/>
                </a:solidFill>
              </a:rPr>
              <a:t> fees.​</a:t>
            </a:r>
            <a:r>
              <a:rPr lang="en-US" sz="2800" dirty="0"/>
              <a:t> - (UNESCO, 2002)​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0" y="-299561"/>
            <a:ext cx="7886700" cy="99417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t>Recap</a:t>
            </a:r>
            <a:r>
              <a:rPr lang="en" dirty="0"/>
              <a:t>: Creative Commons Licenses</a:t>
            </a:r>
            <a:endParaRPr dirty="0"/>
          </a:p>
        </p:txBody>
      </p:sp>
      <p:sp>
        <p:nvSpPr>
          <p:cNvPr id="7" name="Triangle 6">
            <a:extLst>
              <a:ext uri="{FF2B5EF4-FFF2-40B4-BE49-F238E27FC236}">
                <a16:creationId xmlns:a16="http://schemas.microsoft.com/office/drawing/2014/main" id="{C5805504-4705-1CA2-4337-BB4CE5CD42BE}"/>
              </a:ext>
              <a:ext uri="{C183D7F6-B498-43B3-948B-1728B52AA6E4}">
                <adec:decorative xmlns:adec="http://schemas.microsoft.com/office/drawing/2017/decorative" val="1"/>
              </a:ext>
            </a:extLst>
          </p:cNvPr>
          <p:cNvSpPr/>
          <p:nvPr/>
        </p:nvSpPr>
        <p:spPr>
          <a:xfrm rot="10800000">
            <a:off x="1606924" y="1268016"/>
            <a:ext cx="2965076" cy="3875484"/>
          </a:xfrm>
          <a:prstGeom prst="triangle">
            <a:avLst/>
          </a:prstGeom>
          <a:gradFill flip="none" rotWithShape="1">
            <a:gsLst>
              <a:gs pos="0">
                <a:schemeClr val="accent1">
                  <a:lumMod val="40000"/>
                  <a:lumOff val="60000"/>
                  <a:shade val="30000"/>
                  <a:satMod val="115000"/>
                </a:schemeClr>
              </a:gs>
              <a:gs pos="33000">
                <a:schemeClr val="accent1">
                  <a:lumMod val="40000"/>
                  <a:lumOff val="60000"/>
                  <a:shade val="67500"/>
                  <a:satMod val="115000"/>
                </a:schemeClr>
              </a:gs>
              <a:gs pos="99000">
                <a:schemeClr val="bg1"/>
              </a:gs>
              <a:gs pos="80000">
                <a:schemeClr val="accent1">
                  <a:lumMod val="40000"/>
                  <a:lumOff val="6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2">
            <a:extLst>
              <a:ext uri="{FF2B5EF4-FFF2-40B4-BE49-F238E27FC236}">
                <a16:creationId xmlns:a16="http://schemas.microsoft.com/office/drawing/2014/main" id="{8E5E38A0-0A1E-149C-8930-CB778D6A62A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54" y="1775078"/>
            <a:ext cx="11176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A picture containing pool ball&#10;&#10;Description generated with very high confidence">
            <a:extLst>
              <a:ext uri="{FF2B5EF4-FFF2-40B4-BE49-F238E27FC236}">
                <a16:creationId xmlns:a16="http://schemas.microsoft.com/office/drawing/2014/main" id="{977DBCF6-691F-F809-65C2-D3322400B190}"/>
              </a:ext>
            </a:extLst>
          </p:cNvPr>
          <p:cNvPicPr>
            <a:picLocks noChangeAspect="1"/>
          </p:cNvPicPr>
          <p:nvPr/>
        </p:nvPicPr>
        <p:blipFill>
          <a:blip r:embed="rId4"/>
          <a:stretch>
            <a:fillRect/>
          </a:stretch>
        </p:blipFill>
        <p:spPr>
          <a:xfrm>
            <a:off x="2514654" y="2321416"/>
            <a:ext cx="1116000" cy="380846"/>
          </a:xfrm>
          <a:prstGeom prst="rect">
            <a:avLst/>
          </a:prstGeom>
          <a:ln>
            <a:noFill/>
          </a:ln>
          <a:effectLst>
            <a:outerShdw blurRad="44450" dist="27940" dir="5400000" algn="ctr">
              <a:srgbClr val="000000">
                <a:alpha val="32000"/>
              </a:srgbClr>
            </a:outerShdw>
          </a:effectLst>
        </p:spPr>
      </p:pic>
      <p:pic>
        <p:nvPicPr>
          <p:cNvPr id="10" name="Picture 16">
            <a:extLst>
              <a:ext uri="{FF2B5EF4-FFF2-40B4-BE49-F238E27FC236}">
                <a16:creationId xmlns:a16="http://schemas.microsoft.com/office/drawing/2014/main" id="{545C736D-219D-090E-232E-93F15B059C9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14654" y="2854901"/>
            <a:ext cx="1116000" cy="392105"/>
          </a:xfrm>
          <a:prstGeom prst="rect">
            <a:avLst/>
          </a:prstGeom>
          <a:ln>
            <a:noFill/>
          </a:ln>
          <a:effectLst>
            <a:outerShdw blurRad="44450" dist="27940" dir="5400000" algn="ctr">
              <a:srgbClr val="000000">
                <a:alpha val="32000"/>
              </a:srgbClr>
            </a:outerShdw>
          </a:effectLst>
        </p:spPr>
      </p:pic>
      <p:pic>
        <p:nvPicPr>
          <p:cNvPr id="11" name="Picture 18" descr="A picture containing pool ball&#10;&#10;Description generated with high confidence">
            <a:extLst>
              <a:ext uri="{FF2B5EF4-FFF2-40B4-BE49-F238E27FC236}">
                <a16:creationId xmlns:a16="http://schemas.microsoft.com/office/drawing/2014/main" id="{1584052D-9195-C22B-E9BA-57BA0BE0827A}"/>
              </a:ext>
            </a:extLst>
          </p:cNvPr>
          <p:cNvPicPr>
            <a:picLocks noChangeAspect="1"/>
          </p:cNvPicPr>
          <p:nvPr/>
        </p:nvPicPr>
        <p:blipFill>
          <a:blip r:embed="rId6"/>
          <a:stretch>
            <a:fillRect/>
          </a:stretch>
        </p:blipFill>
        <p:spPr>
          <a:xfrm>
            <a:off x="2514654" y="3399644"/>
            <a:ext cx="1116000" cy="401118"/>
          </a:xfrm>
          <a:prstGeom prst="rect">
            <a:avLst/>
          </a:prstGeom>
          <a:ln>
            <a:noFill/>
          </a:ln>
          <a:effectLst>
            <a:outerShdw blurRad="44450" dist="27940" dir="5400000" algn="ctr">
              <a:srgbClr val="000000">
                <a:alpha val="32000"/>
              </a:srgbClr>
            </a:outerShdw>
          </a:effectLst>
        </p:spPr>
      </p:pic>
      <p:pic>
        <p:nvPicPr>
          <p:cNvPr id="12" name="Picture 13" descr="A picture containing pool ball&#10;&#10;Description generated with high confidence">
            <a:extLst>
              <a:ext uri="{FF2B5EF4-FFF2-40B4-BE49-F238E27FC236}">
                <a16:creationId xmlns:a16="http://schemas.microsoft.com/office/drawing/2014/main" id="{B38F7A0C-D5AE-D38B-6CFC-03AA478C64F2}"/>
              </a:ext>
            </a:extLst>
          </p:cNvPr>
          <p:cNvPicPr>
            <a:picLocks noChangeAspect="1"/>
          </p:cNvPicPr>
          <p:nvPr/>
        </p:nvPicPr>
        <p:blipFill>
          <a:blip r:embed="rId7"/>
          <a:stretch>
            <a:fillRect/>
          </a:stretch>
        </p:blipFill>
        <p:spPr>
          <a:xfrm>
            <a:off x="2514654" y="3953401"/>
            <a:ext cx="1116000" cy="406720"/>
          </a:xfrm>
          <a:prstGeom prst="rect">
            <a:avLst/>
          </a:prstGeom>
          <a:ln>
            <a:noFill/>
          </a:ln>
          <a:effectLst>
            <a:outerShdw blurRad="44450" dist="27940" dir="5400000" algn="ctr">
              <a:srgbClr val="000000">
                <a:alpha val="32000"/>
              </a:srgbClr>
            </a:outerShdw>
          </a:effectLst>
        </p:spPr>
      </p:pic>
      <p:pic>
        <p:nvPicPr>
          <p:cNvPr id="13" name="Picture 24" descr="A picture containing pool ball, sport, pool table, furniture&#10;&#10;Description generated with very high confidence">
            <a:extLst>
              <a:ext uri="{FF2B5EF4-FFF2-40B4-BE49-F238E27FC236}">
                <a16:creationId xmlns:a16="http://schemas.microsoft.com/office/drawing/2014/main" id="{A5778CEC-1852-F6BA-6E89-2934CA098D97}"/>
              </a:ext>
            </a:extLst>
          </p:cNvPr>
          <p:cNvPicPr>
            <a:picLocks noChangeAspect="1"/>
          </p:cNvPicPr>
          <p:nvPr/>
        </p:nvPicPr>
        <p:blipFill>
          <a:blip r:embed="rId8"/>
          <a:stretch>
            <a:fillRect/>
          </a:stretch>
        </p:blipFill>
        <p:spPr>
          <a:xfrm>
            <a:off x="2514654" y="4512758"/>
            <a:ext cx="1116000" cy="388455"/>
          </a:xfrm>
          <a:prstGeom prst="rect">
            <a:avLst/>
          </a:prstGeom>
          <a:ln>
            <a:noFill/>
          </a:ln>
          <a:effectLst>
            <a:outerShdw blurRad="44450" dist="27940" dir="5400000" algn="ctr">
              <a:srgbClr val="000000">
                <a:alpha val="32000"/>
              </a:srgbClr>
            </a:outerShdw>
          </a:effectLst>
        </p:spPr>
      </p:pic>
      <p:pic>
        <p:nvPicPr>
          <p:cNvPr id="14" name="Picture 13" descr="CC 0  license - Public domain license">
            <a:extLst>
              <a:ext uri="{FF2B5EF4-FFF2-40B4-BE49-F238E27FC236}">
                <a16:creationId xmlns:a16="http://schemas.microsoft.com/office/drawing/2014/main" id="{EF4EDD45-DCBF-5066-66F1-75955D6F54B0}"/>
              </a:ext>
            </a:extLst>
          </p:cNvPr>
          <p:cNvPicPr>
            <a:picLocks noChangeAspect="1"/>
          </p:cNvPicPr>
          <p:nvPr/>
        </p:nvPicPr>
        <p:blipFill>
          <a:blip r:embed="rId9"/>
          <a:stretch>
            <a:fillRect/>
          </a:stretch>
        </p:blipFill>
        <p:spPr>
          <a:xfrm>
            <a:off x="2514654" y="1268016"/>
            <a:ext cx="1116000" cy="354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5" name="Straight Arrow Connector 14">
            <a:extLst>
              <a:ext uri="{FF2B5EF4-FFF2-40B4-BE49-F238E27FC236}">
                <a16:creationId xmlns:a16="http://schemas.microsoft.com/office/drawing/2014/main" id="{47947261-22F0-9BA0-1D01-88E855E517BC}"/>
              </a:ext>
              <a:ext uri="{C183D7F6-B498-43B3-948B-1728B52AA6E4}">
                <adec:decorative xmlns:adec="http://schemas.microsoft.com/office/drawing/2017/decorative" val="1"/>
              </a:ext>
            </a:extLst>
          </p:cNvPr>
          <p:cNvCxnSpPr/>
          <p:nvPr/>
        </p:nvCxnSpPr>
        <p:spPr>
          <a:xfrm>
            <a:off x="4792068" y="1268016"/>
            <a:ext cx="0" cy="375446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2709F8E-0775-AE63-C622-78176B3FC75E}"/>
              </a:ext>
            </a:extLst>
          </p:cNvPr>
          <p:cNvSpPr txBox="1"/>
          <p:nvPr/>
        </p:nvSpPr>
        <p:spPr>
          <a:xfrm>
            <a:off x="4837451" y="1268016"/>
            <a:ext cx="3403689" cy="523220"/>
          </a:xfrm>
          <a:prstGeom prst="rect">
            <a:avLst/>
          </a:prstGeom>
          <a:noFill/>
        </p:spPr>
        <p:txBody>
          <a:bodyPr wrap="none" rtlCol="0">
            <a:spAutoFit/>
          </a:bodyPr>
          <a:lstStyle/>
          <a:p>
            <a:r>
              <a:rPr lang="en-US" sz="2800" dirty="0"/>
              <a:t>More accommodating</a:t>
            </a:r>
          </a:p>
        </p:txBody>
      </p:sp>
      <p:sp>
        <p:nvSpPr>
          <p:cNvPr id="17" name="TextBox 16">
            <a:extLst>
              <a:ext uri="{FF2B5EF4-FFF2-40B4-BE49-F238E27FC236}">
                <a16:creationId xmlns:a16="http://schemas.microsoft.com/office/drawing/2014/main" id="{5EA35451-3AE2-B2B9-52AA-A90CC5734214}"/>
              </a:ext>
            </a:extLst>
          </p:cNvPr>
          <p:cNvSpPr txBox="1"/>
          <p:nvPr/>
        </p:nvSpPr>
        <p:spPr>
          <a:xfrm>
            <a:off x="5137035" y="4535473"/>
            <a:ext cx="2514406" cy="523220"/>
          </a:xfrm>
          <a:prstGeom prst="rect">
            <a:avLst/>
          </a:prstGeom>
          <a:noFill/>
        </p:spPr>
        <p:txBody>
          <a:bodyPr wrap="none" rtlCol="0">
            <a:spAutoFit/>
          </a:bodyPr>
          <a:lstStyle/>
          <a:p>
            <a:r>
              <a:rPr lang="en-US" sz="2800" dirty="0"/>
              <a:t>More restrictive</a:t>
            </a:r>
          </a:p>
        </p:txBody>
      </p:sp>
    </p:spTree>
    <p:extLst>
      <p:ext uri="{BB962C8B-B14F-4D97-AF65-F5344CB8AC3E}">
        <p14:creationId xmlns:p14="http://schemas.microsoft.com/office/powerpoint/2010/main" val="392866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7" presetClass="emph" presetSubtype="2" fill="hold" nodeType="clickEffect">
                                  <p:stCondLst>
                                    <p:cond delay="0"/>
                                  </p:stCondLst>
                                  <p:childTnLst>
                                    <p:animClr clrSpc="rgb" dir="cw">
                                      <p:cBhvr>
                                        <p:cTn id="15" dur="2000" fill="hold"/>
                                        <p:tgtEl>
                                          <p:spTgt spid="15"/>
                                        </p:tgtEl>
                                        <p:attrNameLst>
                                          <p:attrName>stroke.color</p:attrName>
                                        </p:attrNameLst>
                                      </p:cBhvr>
                                      <p:to>
                                        <a:schemeClr val="accent2"/>
                                      </p:to>
                                    </p:animClr>
                                    <p:set>
                                      <p:cBhvr>
                                        <p:cTn id="16" dur="2000" fill="hold"/>
                                        <p:tgtEl>
                                          <p:spTgt spid="15"/>
                                        </p:tgtEl>
                                        <p:attrNameLst>
                                          <p:attrName>stroke.on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0" y="-301953"/>
            <a:ext cx="7886700" cy="99417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What is a Repository?</a:t>
            </a:r>
            <a:endParaRPr sz="3600" dirty="0"/>
          </a:p>
        </p:txBody>
      </p:sp>
      <p:sp>
        <p:nvSpPr>
          <p:cNvPr id="4" name="Content Placeholder 3">
            <a:extLst>
              <a:ext uri="{FF2B5EF4-FFF2-40B4-BE49-F238E27FC236}">
                <a16:creationId xmlns:a16="http://schemas.microsoft.com/office/drawing/2014/main" id="{5459B7C9-E993-F1FA-6FFC-D66271469CE3}"/>
              </a:ext>
            </a:extLst>
          </p:cNvPr>
          <p:cNvSpPr>
            <a:spLocks noGrp="1"/>
          </p:cNvSpPr>
          <p:nvPr>
            <p:ph idx="1"/>
          </p:nvPr>
        </p:nvSpPr>
        <p:spPr>
          <a:xfrm>
            <a:off x="622169" y="1007864"/>
            <a:ext cx="7117238" cy="3263504"/>
          </a:xfrm>
        </p:spPr>
        <p:txBody>
          <a:bodyPr>
            <a:noAutofit/>
          </a:bodyPr>
          <a:lstStyle/>
          <a:p>
            <a:pPr>
              <a:spcBef>
                <a:spcPts val="0"/>
              </a:spcBef>
            </a:pPr>
            <a:r>
              <a:rPr lang="en-IN" sz="2800" dirty="0">
                <a:latin typeface="Roboto"/>
                <a:ea typeface="Roboto"/>
                <a:cs typeface="Roboto"/>
                <a:sym typeface="Roboto"/>
              </a:rPr>
              <a:t>A large collection of freely accessible educational resources</a:t>
            </a:r>
          </a:p>
          <a:p>
            <a:pPr>
              <a:spcBef>
                <a:spcPts val="0"/>
              </a:spcBef>
            </a:pPr>
            <a:r>
              <a:rPr lang="en-IN" sz="2800" dirty="0">
                <a:latin typeface="Roboto"/>
                <a:ea typeface="Roboto"/>
                <a:cs typeface="Roboto"/>
                <a:sym typeface="Roboto"/>
              </a:rPr>
              <a:t>Accommodate a wide range of subjects and grade levels</a:t>
            </a:r>
          </a:p>
          <a:p>
            <a:pPr>
              <a:spcBef>
                <a:spcPts val="0"/>
              </a:spcBef>
            </a:pPr>
            <a:r>
              <a:rPr lang="en-IN" sz="2800" dirty="0">
                <a:latin typeface="Roboto"/>
                <a:ea typeface="Roboto"/>
                <a:cs typeface="Roboto"/>
                <a:sym typeface="Roboto"/>
              </a:rPr>
              <a:t>Offered by government agencies and educational institutions, individual OER enthusiasts </a:t>
            </a:r>
          </a:p>
          <a:p>
            <a:pPr lvl="1">
              <a:spcBef>
                <a:spcPts val="0"/>
              </a:spcBef>
            </a:pPr>
            <a:r>
              <a:rPr lang="en-IN" sz="2800" dirty="0">
                <a:latin typeface="Roboto"/>
                <a:ea typeface="Roboto"/>
                <a:cs typeface="Roboto"/>
                <a:sym typeface="Roboto"/>
              </a:rPr>
              <a:t>Institutional Repositories</a:t>
            </a:r>
          </a:p>
          <a:p>
            <a:pPr lvl="1">
              <a:spcBef>
                <a:spcPts val="0"/>
              </a:spcBef>
            </a:pPr>
            <a:r>
              <a:rPr lang="en-IN" sz="2800" dirty="0">
                <a:latin typeface="Roboto"/>
                <a:ea typeface="Roboto"/>
                <a:cs typeface="Roboto"/>
                <a:sym typeface="Roboto"/>
              </a:rPr>
              <a:t>Subject-Specific Repositories</a:t>
            </a:r>
          </a:p>
          <a:p>
            <a:pPr lvl="1">
              <a:spcBef>
                <a:spcPts val="0"/>
              </a:spcBef>
            </a:pPr>
            <a:r>
              <a:rPr lang="en-IN" sz="2800" dirty="0">
                <a:latin typeface="Roboto"/>
                <a:ea typeface="Roboto"/>
                <a:cs typeface="Roboto"/>
                <a:sym typeface="Roboto"/>
              </a:rPr>
              <a:t>Aggregated Repositories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5C8B-C561-95F5-0C25-C46946C54DC4}"/>
              </a:ext>
            </a:extLst>
          </p:cNvPr>
          <p:cNvSpPr>
            <a:spLocks noGrp="1"/>
          </p:cNvSpPr>
          <p:nvPr>
            <p:ph type="title"/>
          </p:nvPr>
        </p:nvSpPr>
        <p:spPr>
          <a:xfrm>
            <a:off x="0" y="14089"/>
            <a:ext cx="7886700" cy="994172"/>
          </a:xfrm>
        </p:spPr>
        <p:txBody>
          <a:bodyPr>
            <a:normAutofit/>
          </a:bodyPr>
          <a:lstStyle/>
          <a:p>
            <a:r>
              <a:rPr lang="en" sz="3600" dirty="0"/>
              <a:t>Examples of OER Repositories (India)</a:t>
            </a:r>
            <a:endParaRPr lang="en-US" sz="3600" dirty="0"/>
          </a:p>
        </p:txBody>
      </p:sp>
      <p:sp>
        <p:nvSpPr>
          <p:cNvPr id="18" name="Content Placeholder 17">
            <a:extLst>
              <a:ext uri="{FF2B5EF4-FFF2-40B4-BE49-F238E27FC236}">
                <a16:creationId xmlns:a16="http://schemas.microsoft.com/office/drawing/2014/main" id="{0EA8B7E1-314B-DDB6-E920-F94B3C2615B9}"/>
              </a:ext>
            </a:extLst>
          </p:cNvPr>
          <p:cNvSpPr>
            <a:spLocks noGrp="1"/>
          </p:cNvSpPr>
          <p:nvPr>
            <p:ph idx="1"/>
          </p:nvPr>
        </p:nvSpPr>
        <p:spPr>
          <a:xfrm>
            <a:off x="628650" y="1345351"/>
            <a:ext cx="7886700" cy="2821297"/>
          </a:xfrm>
        </p:spPr>
        <p:txBody>
          <a:bodyPr>
            <a:noAutofit/>
          </a:bodyPr>
          <a:lstStyle/>
          <a:p>
            <a:pPr lvl="0">
              <a:buFont typeface="Arial" panose="020B0604020202020204" pitchFamily="34" charset="0"/>
              <a:buChar char="•"/>
            </a:pPr>
            <a:r>
              <a:rPr lang="en-IN" sz="2800" dirty="0">
                <a:ea typeface="Roboto"/>
                <a:cs typeface="Roboto"/>
                <a:sym typeface="Roboto"/>
                <a:hlinkClick r:id="rId3"/>
              </a:rPr>
              <a:t>DIKSHA</a:t>
            </a:r>
            <a:r>
              <a:rPr lang="en-IN" sz="2800" dirty="0">
                <a:ea typeface="Roboto"/>
                <a:cs typeface="Roboto"/>
                <a:sym typeface="Roboto"/>
              </a:rPr>
              <a:t> (Digital Infrastructure for Knowledge Sharing) Platform by </a:t>
            </a:r>
            <a:r>
              <a:rPr lang="en-IN" sz="2800" dirty="0" err="1">
                <a:ea typeface="Roboto"/>
                <a:cs typeface="Roboto"/>
                <a:sym typeface="Roboto"/>
              </a:rPr>
              <a:t>MoE</a:t>
            </a:r>
            <a:r>
              <a:rPr lang="en-IN" sz="2800" dirty="0">
                <a:ea typeface="Roboto"/>
                <a:cs typeface="Roboto"/>
                <a:sym typeface="Roboto"/>
              </a:rPr>
              <a:t>, Government of India</a:t>
            </a:r>
            <a:endParaRPr lang="en-US" sz="2800" dirty="0"/>
          </a:p>
          <a:p>
            <a:pPr lvl="0">
              <a:buFont typeface="Arial" panose="020B0604020202020204" pitchFamily="34" charset="0"/>
              <a:buChar char="•"/>
            </a:pPr>
            <a:r>
              <a:rPr lang="en-IN" sz="2800" dirty="0">
                <a:ea typeface="Roboto"/>
                <a:cs typeface="Roboto"/>
                <a:sym typeface="Roboto"/>
                <a:hlinkClick r:id="rId4"/>
              </a:rPr>
              <a:t>SWAYAM</a:t>
            </a:r>
            <a:r>
              <a:rPr lang="en-IN" sz="2800" dirty="0">
                <a:ea typeface="Roboto"/>
                <a:cs typeface="Roboto"/>
                <a:sym typeface="Roboto"/>
              </a:rPr>
              <a:t> (Study Webs of Active-learning for Young Aspiring Minds) by MHRD</a:t>
            </a:r>
          </a:p>
          <a:p>
            <a:pPr lvl="0">
              <a:buFont typeface="Arial" panose="020B0604020202020204" pitchFamily="34" charset="0"/>
              <a:buChar char="•"/>
            </a:pPr>
            <a:r>
              <a:rPr lang="en-IN" sz="2800" dirty="0">
                <a:ea typeface="Roboto"/>
                <a:cs typeface="Roboto"/>
                <a:sym typeface="Roboto"/>
              </a:rPr>
              <a:t>e-PG </a:t>
            </a:r>
            <a:r>
              <a:rPr lang="en-IN" sz="2800" dirty="0" err="1">
                <a:ea typeface="Roboto"/>
                <a:cs typeface="Roboto"/>
                <a:sym typeface="Roboto"/>
              </a:rPr>
              <a:t>Pathshala</a:t>
            </a:r>
            <a:r>
              <a:rPr lang="en-IN" sz="2800" dirty="0">
                <a:ea typeface="Roboto"/>
                <a:cs typeface="Roboto"/>
                <a:sym typeface="Roboto"/>
              </a:rPr>
              <a:t> by UGC</a:t>
            </a:r>
          </a:p>
          <a:p>
            <a:pPr lvl="0">
              <a:buFont typeface="Arial" panose="020B0604020202020204" pitchFamily="34" charset="0"/>
              <a:buChar char="•"/>
            </a:pPr>
            <a:r>
              <a:rPr lang="en-IN" sz="2800" b="0" i="0" u="none" dirty="0">
                <a:hlinkClick r:id="rId5"/>
              </a:rPr>
              <a:t>E-Adhyayan</a:t>
            </a:r>
            <a:endParaRPr lang="en-IN" sz="2800" b="0" i="0" u="none" dirty="0"/>
          </a:p>
          <a:p>
            <a:r>
              <a:rPr lang="en-IN" sz="2800" b="0" i="0" dirty="0">
                <a:hlinkClick r:id="rId6"/>
              </a:rPr>
              <a:t>NDLI</a:t>
            </a:r>
            <a:r>
              <a:rPr lang="en-IN" sz="2800" b="0" i="0" dirty="0"/>
              <a:t>​</a:t>
            </a:r>
          </a:p>
        </p:txBody>
      </p:sp>
    </p:spTree>
    <p:extLst>
      <p:ext uri="{BB962C8B-B14F-4D97-AF65-F5344CB8AC3E}">
        <p14:creationId xmlns:p14="http://schemas.microsoft.com/office/powerpoint/2010/main" val="327440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5C8B-C561-95F5-0C25-C46946C54DC4}"/>
              </a:ext>
            </a:extLst>
          </p:cNvPr>
          <p:cNvSpPr>
            <a:spLocks noGrp="1"/>
          </p:cNvSpPr>
          <p:nvPr>
            <p:ph type="title"/>
          </p:nvPr>
        </p:nvSpPr>
        <p:spPr>
          <a:xfrm>
            <a:off x="0" y="13692"/>
            <a:ext cx="7886700" cy="994172"/>
          </a:xfrm>
        </p:spPr>
        <p:txBody>
          <a:bodyPr>
            <a:normAutofit/>
          </a:bodyPr>
          <a:lstStyle/>
          <a:p>
            <a:r>
              <a:rPr lang="en" sz="3600" dirty="0"/>
              <a:t>OER Repositories</a:t>
            </a:r>
            <a:endParaRPr lang="en-US" sz="3600" dirty="0"/>
          </a:p>
        </p:txBody>
      </p:sp>
      <p:sp>
        <p:nvSpPr>
          <p:cNvPr id="18" name="Content Placeholder 17">
            <a:extLst>
              <a:ext uri="{FF2B5EF4-FFF2-40B4-BE49-F238E27FC236}">
                <a16:creationId xmlns:a16="http://schemas.microsoft.com/office/drawing/2014/main" id="{0EA8B7E1-314B-DDB6-E920-F94B3C2615B9}"/>
              </a:ext>
            </a:extLst>
          </p:cNvPr>
          <p:cNvSpPr>
            <a:spLocks noGrp="1"/>
          </p:cNvSpPr>
          <p:nvPr>
            <p:ph sz="half" idx="1"/>
          </p:nvPr>
        </p:nvSpPr>
        <p:spPr/>
        <p:txBody>
          <a:bodyPr>
            <a:noAutofit/>
          </a:bodyPr>
          <a:lstStyle/>
          <a:p>
            <a:pPr lvl="0">
              <a:buFont typeface="Arial" panose="020B0604020202020204" pitchFamily="34" charset="0"/>
              <a:buChar char="•"/>
            </a:pPr>
            <a:r>
              <a:rPr lang="en-IN" sz="2800" b="0" i="0" u="none" dirty="0"/>
              <a:t>Wikimedia Commons, Wiki Books</a:t>
            </a:r>
            <a:r>
              <a:rPr lang="en-US" sz="2800" b="0" i="0" dirty="0"/>
              <a:t>​</a:t>
            </a:r>
            <a:endParaRPr lang="en-US" sz="2800" dirty="0"/>
          </a:p>
          <a:p>
            <a:pPr lvl="0">
              <a:buFont typeface="Arial" panose="020B0604020202020204" pitchFamily="34" charset="0"/>
              <a:buChar char="•"/>
            </a:pPr>
            <a:r>
              <a:rPr lang="en-IN" sz="2800" b="0" i="0" u="none" dirty="0"/>
              <a:t>OER Commons</a:t>
            </a:r>
            <a:r>
              <a:rPr lang="en-US" sz="2800" b="0" i="0" dirty="0"/>
              <a:t>​</a:t>
            </a:r>
          </a:p>
          <a:p>
            <a:pPr lvl="0">
              <a:buFont typeface="Arial" panose="020B0604020202020204" pitchFamily="34" charset="0"/>
              <a:buChar char="•"/>
            </a:pPr>
            <a:r>
              <a:rPr lang="en-US" sz="2800" b="0" i="0" dirty="0"/>
              <a:t>COL Commons</a:t>
            </a:r>
          </a:p>
          <a:p>
            <a:pPr lvl="0">
              <a:buFont typeface="Arial" panose="020B0604020202020204" pitchFamily="34" charset="0"/>
              <a:buChar char="•"/>
            </a:pPr>
            <a:r>
              <a:rPr lang="en-IN" sz="2800" b="0" i="0" u="none" dirty="0"/>
              <a:t>MERLOT</a:t>
            </a:r>
            <a:r>
              <a:rPr lang="en-US" sz="2800" b="0" i="0" dirty="0"/>
              <a:t>​</a:t>
            </a:r>
          </a:p>
          <a:p>
            <a:pPr lvl="0">
              <a:buFont typeface="Arial" panose="020B0604020202020204" pitchFamily="34" charset="0"/>
              <a:buChar char="•"/>
            </a:pPr>
            <a:r>
              <a:rPr lang="en-IN" sz="2800" b="0" i="0" dirty="0">
                <a:hlinkClick r:id="rId3"/>
              </a:rPr>
              <a:t>Open Textbook Library</a:t>
            </a:r>
            <a:r>
              <a:rPr lang="en-IN" sz="2800" b="0" i="0" dirty="0"/>
              <a:t>​</a:t>
            </a:r>
          </a:p>
          <a:p>
            <a:pPr lvl="0">
              <a:buFont typeface="Arial" panose="020B0604020202020204" pitchFamily="34" charset="0"/>
              <a:buChar char="•"/>
            </a:pPr>
            <a:r>
              <a:rPr lang="en-GB" sz="2800" b="0" i="0" dirty="0">
                <a:hlinkClick r:id="rId4"/>
              </a:rPr>
              <a:t>OpenStax</a:t>
            </a:r>
            <a:r>
              <a:rPr lang="en-IN" sz="2800" b="0" i="0" dirty="0"/>
              <a:t>​</a:t>
            </a:r>
          </a:p>
        </p:txBody>
      </p:sp>
      <p:sp>
        <p:nvSpPr>
          <p:cNvPr id="3" name="Content Placeholder 2">
            <a:extLst>
              <a:ext uri="{FF2B5EF4-FFF2-40B4-BE49-F238E27FC236}">
                <a16:creationId xmlns:a16="http://schemas.microsoft.com/office/drawing/2014/main" id="{8CFC946D-F92E-7285-4338-8A64E63E43AE}"/>
              </a:ext>
            </a:extLst>
          </p:cNvPr>
          <p:cNvSpPr>
            <a:spLocks noGrp="1"/>
          </p:cNvSpPr>
          <p:nvPr>
            <p:ph sz="half" idx="2"/>
          </p:nvPr>
        </p:nvSpPr>
        <p:spPr/>
        <p:txBody>
          <a:bodyPr>
            <a:normAutofit/>
          </a:bodyPr>
          <a:lstStyle/>
          <a:p>
            <a:pPr lvl="0">
              <a:buFont typeface="Arial" panose="020B0604020202020204" pitchFamily="34" charset="0"/>
              <a:buChar char="•"/>
            </a:pPr>
            <a:r>
              <a:rPr lang="en-IN" sz="2800" b="0" i="0" u="none" dirty="0"/>
              <a:t>Libre Texts</a:t>
            </a:r>
            <a:r>
              <a:rPr lang="en-US" sz="2800" b="0" i="0" dirty="0"/>
              <a:t>​</a:t>
            </a:r>
          </a:p>
          <a:p>
            <a:pPr lvl="0">
              <a:buFont typeface="Arial" panose="020B0604020202020204" pitchFamily="34" charset="0"/>
              <a:buChar char="•"/>
            </a:pPr>
            <a:r>
              <a:rPr lang="en-IN" sz="2800" b="0" i="0" u="none" dirty="0"/>
              <a:t>Saylor Academy</a:t>
            </a:r>
            <a:r>
              <a:rPr lang="en-US" sz="2800" b="0" i="0" dirty="0"/>
              <a:t>​</a:t>
            </a:r>
          </a:p>
          <a:p>
            <a:pPr lvl="0">
              <a:buFont typeface="Arial" panose="020B0604020202020204" pitchFamily="34" charset="0"/>
              <a:buChar char="•"/>
            </a:pPr>
            <a:r>
              <a:rPr lang="en-IN" sz="2800" b="0" i="0" dirty="0">
                <a:hlinkClick r:id="rId5"/>
              </a:rPr>
              <a:t>Lumen learning</a:t>
            </a:r>
            <a:r>
              <a:rPr lang="en-IN" sz="2800" b="0" i="0" dirty="0"/>
              <a:t>​</a:t>
            </a:r>
          </a:p>
          <a:p>
            <a:pPr lvl="0">
              <a:buFont typeface="Arial" panose="020B0604020202020204" pitchFamily="34" charset="0"/>
              <a:buChar char="•"/>
            </a:pPr>
            <a:r>
              <a:rPr lang="en-IN" sz="2800" b="0" i="0" u="none" dirty="0"/>
              <a:t>Khan Academy</a:t>
            </a:r>
            <a:r>
              <a:rPr lang="en-US" sz="2800" b="0" i="0" dirty="0"/>
              <a:t>​</a:t>
            </a:r>
          </a:p>
          <a:p>
            <a:pPr lvl="0">
              <a:buFont typeface="Arial" panose="020B0604020202020204" pitchFamily="34" charset="0"/>
              <a:buChar char="•"/>
            </a:pPr>
            <a:r>
              <a:rPr lang="en-IN" sz="2800" b="0" i="0" dirty="0">
                <a:hlinkClick r:id="rId6"/>
              </a:rPr>
              <a:t>PHET Simulations</a:t>
            </a:r>
            <a:r>
              <a:rPr lang="en-IN" sz="2800" b="0" i="0" dirty="0"/>
              <a:t>​</a:t>
            </a:r>
          </a:p>
          <a:p>
            <a:pPr lvl="0">
              <a:buFont typeface="Arial" panose="020B0604020202020204" pitchFamily="34" charset="0"/>
              <a:buChar char="•"/>
            </a:pPr>
            <a:r>
              <a:rPr lang="en-IN" sz="2800" b="0" i="0" dirty="0">
                <a:hlinkClick r:id="rId7"/>
              </a:rPr>
              <a:t>Skills Commons</a:t>
            </a:r>
            <a:r>
              <a:rPr lang="en-IN" sz="2800" b="0" i="0" dirty="0"/>
              <a:t>​</a:t>
            </a:r>
          </a:p>
          <a:p>
            <a:endParaRPr lang="en-US" sz="2800" dirty="0"/>
          </a:p>
        </p:txBody>
      </p:sp>
    </p:spTree>
    <p:extLst>
      <p:ext uri="{BB962C8B-B14F-4D97-AF65-F5344CB8AC3E}">
        <p14:creationId xmlns:p14="http://schemas.microsoft.com/office/powerpoint/2010/main" val="198843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6EEA-FFC9-9854-7E7D-FFD3D034042B}"/>
              </a:ext>
            </a:extLst>
          </p:cNvPr>
          <p:cNvSpPr>
            <a:spLocks noGrp="1"/>
          </p:cNvSpPr>
          <p:nvPr>
            <p:ph type="title"/>
          </p:nvPr>
        </p:nvSpPr>
        <p:spPr>
          <a:xfrm>
            <a:off x="0" y="0"/>
            <a:ext cx="7886700" cy="994172"/>
          </a:xfrm>
        </p:spPr>
        <p:txBody>
          <a:bodyPr>
            <a:normAutofit/>
          </a:bodyPr>
          <a:lstStyle/>
          <a:p>
            <a:r>
              <a:rPr lang="en-US" sz="3600" dirty="0"/>
              <a:t>Role of Repositories in Accessing OER</a:t>
            </a:r>
          </a:p>
        </p:txBody>
      </p:sp>
      <p:sp>
        <p:nvSpPr>
          <p:cNvPr id="3" name="Content Placeholder 2">
            <a:extLst>
              <a:ext uri="{FF2B5EF4-FFF2-40B4-BE49-F238E27FC236}">
                <a16:creationId xmlns:a16="http://schemas.microsoft.com/office/drawing/2014/main" id="{49E723E0-598A-D794-7A65-CEF4930DF8CB}"/>
              </a:ext>
            </a:extLst>
          </p:cNvPr>
          <p:cNvSpPr>
            <a:spLocks noGrp="1"/>
          </p:cNvSpPr>
          <p:nvPr>
            <p:ph idx="1"/>
          </p:nvPr>
        </p:nvSpPr>
        <p:spPr/>
        <p:txBody>
          <a:bodyPr>
            <a:normAutofit/>
          </a:bodyPr>
          <a:lstStyle/>
          <a:p>
            <a:r>
              <a:rPr lang="en-US" sz="2800" dirty="0"/>
              <a:t>Search and Discoverable openly licensed content</a:t>
            </a:r>
          </a:p>
          <a:p>
            <a:r>
              <a:rPr lang="en-US" sz="2800" dirty="0"/>
              <a:t>Quality, peer reviewed</a:t>
            </a:r>
          </a:p>
          <a:p>
            <a:r>
              <a:rPr lang="en-US" sz="2800" dirty="0"/>
              <a:t>Centralized</a:t>
            </a:r>
          </a:p>
          <a:p>
            <a:r>
              <a:rPr lang="en-US" sz="2800" dirty="0"/>
              <a:t>Sustainable, Accessible</a:t>
            </a:r>
          </a:p>
          <a:p>
            <a:r>
              <a:rPr lang="en-US" sz="2800" dirty="0"/>
              <a:t>Supporting Open content, open licenses with authoring option</a:t>
            </a:r>
          </a:p>
          <a:p>
            <a:endParaRPr lang="en-US" sz="2800" dirty="0"/>
          </a:p>
          <a:p>
            <a:endParaRPr lang="en-US" sz="2800" dirty="0"/>
          </a:p>
        </p:txBody>
      </p:sp>
    </p:spTree>
    <p:extLst>
      <p:ext uri="{BB962C8B-B14F-4D97-AF65-F5344CB8AC3E}">
        <p14:creationId xmlns:p14="http://schemas.microsoft.com/office/powerpoint/2010/main" val="313225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63FA-C8D8-3A2E-662F-4C4A4DD9E7C2}"/>
              </a:ext>
            </a:extLst>
          </p:cNvPr>
          <p:cNvSpPr>
            <a:spLocks noGrp="1"/>
          </p:cNvSpPr>
          <p:nvPr>
            <p:ph type="title"/>
          </p:nvPr>
        </p:nvSpPr>
        <p:spPr>
          <a:xfrm>
            <a:off x="0" y="0"/>
            <a:ext cx="7886700" cy="994172"/>
          </a:xfrm>
        </p:spPr>
        <p:txBody>
          <a:bodyPr>
            <a:normAutofit/>
          </a:bodyPr>
          <a:lstStyle/>
          <a:p>
            <a:r>
              <a:rPr lang="en-IN" sz="3600" dirty="0"/>
              <a:t>Repositories used during Covid-19</a:t>
            </a:r>
            <a:endParaRPr lang="en-US" sz="3600" dirty="0"/>
          </a:p>
        </p:txBody>
      </p:sp>
      <p:pic>
        <p:nvPicPr>
          <p:cNvPr id="4" name="Picture 3">
            <a:extLst>
              <a:ext uri="{FF2B5EF4-FFF2-40B4-BE49-F238E27FC236}">
                <a16:creationId xmlns:a16="http://schemas.microsoft.com/office/drawing/2014/main" id="{414AE7EF-DE2D-E652-6E2D-440E1D4DF2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95924" y="750669"/>
            <a:ext cx="4752152" cy="3642161"/>
          </a:xfrm>
          <a:prstGeom prst="rect">
            <a:avLst/>
          </a:prstGeom>
        </p:spPr>
      </p:pic>
      <p:sp>
        <p:nvSpPr>
          <p:cNvPr id="6" name="TextBox 5">
            <a:extLst>
              <a:ext uri="{FF2B5EF4-FFF2-40B4-BE49-F238E27FC236}">
                <a16:creationId xmlns:a16="http://schemas.microsoft.com/office/drawing/2014/main" id="{0F2D34A8-D0A6-E451-4C07-1D919277AB8A}"/>
              </a:ext>
            </a:extLst>
          </p:cNvPr>
          <p:cNvSpPr txBox="1"/>
          <p:nvPr/>
        </p:nvSpPr>
        <p:spPr>
          <a:xfrm>
            <a:off x="75415" y="4525985"/>
            <a:ext cx="9624765" cy="400110"/>
          </a:xfrm>
          <a:prstGeom prst="rect">
            <a:avLst/>
          </a:prstGeom>
          <a:noFill/>
        </p:spPr>
        <p:txBody>
          <a:bodyPr wrap="square">
            <a:spAutoFit/>
          </a:bodyPr>
          <a:lstStyle/>
          <a:p>
            <a:r>
              <a:rPr lang="en-IN" sz="2000" dirty="0"/>
              <a:t>From the report of </a:t>
            </a:r>
            <a:r>
              <a:rPr lang="en-IN" sz="2000" dirty="0">
                <a:hlinkClick r:id="rId4"/>
              </a:rPr>
              <a:t>Open Educational Resources in the Commonwealth 2021</a:t>
            </a:r>
            <a:endParaRPr lang="en-US" sz="2000" dirty="0"/>
          </a:p>
        </p:txBody>
      </p:sp>
    </p:spTree>
    <p:extLst>
      <p:ext uri="{BB962C8B-B14F-4D97-AF65-F5344CB8AC3E}">
        <p14:creationId xmlns:p14="http://schemas.microsoft.com/office/powerpoint/2010/main" val="128497210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1555</TotalTime>
  <Words>461</Words>
  <Application>Microsoft Macintosh PowerPoint</Application>
  <PresentationFormat>On-screen Show (16:9)</PresentationFormat>
  <Paragraphs>74</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Roboto</vt:lpstr>
      <vt:lpstr>Calibri Light</vt:lpstr>
      <vt:lpstr>Arial</vt:lpstr>
      <vt:lpstr>Calibri</vt:lpstr>
      <vt:lpstr>Office 2013 - 2022 Theme</vt:lpstr>
      <vt:lpstr>Repositories of Open Educational Resources (OER)</vt:lpstr>
      <vt:lpstr>By the end of this Webinar…</vt:lpstr>
      <vt:lpstr>Recap: OER</vt:lpstr>
      <vt:lpstr>Recap: Creative Commons Licenses</vt:lpstr>
      <vt:lpstr>What is a Repository?</vt:lpstr>
      <vt:lpstr>Examples of OER Repositories (India)</vt:lpstr>
      <vt:lpstr>OER Repositories</vt:lpstr>
      <vt:lpstr>Role of Repositories in Accessing OER</vt:lpstr>
      <vt:lpstr>Repositories used during Covid-19</vt:lpstr>
      <vt:lpstr>Searching OER Repositories</vt:lpstr>
      <vt:lpstr>Let’s Explore OER Repositories</vt:lpstr>
      <vt:lpstr>DEMO_DIKSHA</vt:lpstr>
      <vt:lpstr>DEMO_OER Commons</vt:lpstr>
      <vt:lpstr>OER in Diverse and Inclusive Classrooms</vt:lpstr>
      <vt:lpstr>Future Trends</vt:lpstr>
      <vt:lpstr>Sharing is Caring</vt:lpstr>
      <vt:lpstr>Let’s Contribute, Collaborate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sushumna rao</cp:lastModifiedBy>
  <cp:revision>6</cp:revision>
  <dcterms:modified xsi:type="dcterms:W3CDTF">2024-07-11T11:29:56Z</dcterms:modified>
</cp:coreProperties>
</file>