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7" r:id="rId3"/>
    <p:sldId id="268" r:id="rId4"/>
    <p:sldId id="269" r:id="rId5"/>
    <p:sldId id="270" r:id="rId6"/>
    <p:sldId id="278" r:id="rId7"/>
    <p:sldId id="272" r:id="rId8"/>
    <p:sldId id="279" r:id="rId9"/>
    <p:sldId id="280" r:id="rId10"/>
    <p:sldId id="271" r:id="rId11"/>
    <p:sldId id="282" r:id="rId12"/>
    <p:sldId id="273" r:id="rId13"/>
    <p:sldId id="258" r:id="rId14"/>
    <p:sldId id="306" r:id="rId15"/>
    <p:sldId id="285" r:id="rId16"/>
    <p:sldId id="286" r:id="rId17"/>
    <p:sldId id="287" r:id="rId18"/>
    <p:sldId id="290" r:id="rId19"/>
    <p:sldId id="298" r:id="rId20"/>
    <p:sldId id="291" r:id="rId21"/>
    <p:sldId id="288" r:id="rId22"/>
    <p:sldId id="259" r:id="rId23"/>
    <p:sldId id="277" r:id="rId24"/>
    <p:sldId id="296" r:id="rId25"/>
    <p:sldId id="260" r:id="rId26"/>
    <p:sldId id="276" r:id="rId27"/>
    <p:sldId id="297" r:id="rId28"/>
    <p:sldId id="261" r:id="rId29"/>
    <p:sldId id="275" r:id="rId30"/>
    <p:sldId id="262" r:id="rId31"/>
    <p:sldId id="274" r:id="rId32"/>
    <p:sldId id="292" r:id="rId33"/>
    <p:sldId id="304" r:id="rId34"/>
    <p:sldId id="309" r:id="rId35"/>
    <p:sldId id="303" r:id="rId36"/>
    <p:sldId id="305" r:id="rId37"/>
    <p:sldId id="263" r:id="rId38"/>
    <p:sldId id="300" r:id="rId39"/>
    <p:sldId id="307" r:id="rId40"/>
    <p:sldId id="301" r:id="rId41"/>
    <p:sldId id="302" r:id="rId42"/>
    <p:sldId id="308" r:id="rId43"/>
    <p:sldId id="310" r:id="rId44"/>
    <p:sldId id="31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6/30/2024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6/30/2024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FB2F-2C26-AEF0-FBE6-01028A43D0F5}"/>
              </a:ext>
            </a:extLst>
          </p:cNvPr>
          <p:cNvSpPr>
            <a:spLocks noGrp="1"/>
          </p:cNvSpPr>
          <p:nvPr>
            <p:ph type="ctrTitle"/>
          </p:nvPr>
        </p:nvSpPr>
        <p:spPr/>
        <p:txBody>
          <a:bodyPr/>
          <a:lstStyle/>
          <a:p>
            <a:r>
              <a:rPr lang="en-IN" b="1" dirty="0">
                <a:latin typeface="Times New Roman" panose="02020603050405020304" pitchFamily="18" charset="0"/>
                <a:cs typeface="Times New Roman" panose="02020603050405020304" pitchFamily="18" charset="0"/>
              </a:rPr>
              <a:t>FACTORS THAT IMPACT DIGITAL WELLNESS</a:t>
            </a:r>
          </a:p>
        </p:txBody>
      </p:sp>
      <p:sp>
        <p:nvSpPr>
          <p:cNvPr id="3" name="Subtitle 2">
            <a:extLst>
              <a:ext uri="{FF2B5EF4-FFF2-40B4-BE49-F238E27FC236}">
                <a16:creationId xmlns:a16="http://schemas.microsoft.com/office/drawing/2014/main" id="{0AE93673-49A5-8C6E-8DBD-65207F89F23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94157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09AD-CF4C-7891-B6D5-E77AB99CE70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80F804-3EFA-403F-99E5-C3C0258818BE}"/>
              </a:ext>
            </a:extLst>
          </p:cNvPr>
          <p:cNvSpPr>
            <a:spLocks noGrp="1"/>
          </p:cNvSpPr>
          <p:nvPr>
            <p:ph idx="1"/>
          </p:nvPr>
        </p:nvSpPr>
        <p:spPr/>
        <p:txBody>
          <a:bodyPr>
            <a:normAutofit/>
          </a:bodyPr>
          <a:lstStyle/>
          <a:p>
            <a:pPr marL="0" indent="0" algn="l">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Psychological</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 how is your sense of self?</a:t>
            </a:r>
          </a:p>
          <a:p>
            <a:pPr marL="0" indent="0" algn="l">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Do you perceive yourself to be a positive person who is self-aware? </a:t>
            </a:r>
          </a:p>
          <a:p>
            <a:pPr marL="0" indent="0" algn="l">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Do you have an awareness towards your specific traits, different </a:t>
            </a:r>
            <a:r>
              <a:rPr lang="en-IN" sz="2200" b="0" i="0" dirty="0" err="1">
                <a:solidFill>
                  <a:srgbClr val="000000"/>
                </a:solidFill>
                <a:effectLst/>
                <a:highlight>
                  <a:srgbClr val="FFFFFF"/>
                </a:highlight>
                <a:latin typeface="Times New Roman" panose="02020603050405020304" pitchFamily="18" charset="0"/>
                <a:cs typeface="Times New Roman" panose="02020603050405020304" pitchFamily="18" charset="0"/>
              </a:rPr>
              <a:t>behaviors</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and the emotions displayed or felt in different situations? </a:t>
            </a:r>
          </a:p>
          <a:p>
            <a:pPr marL="0" indent="0" algn="l">
              <a:buNone/>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14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FB4A-45A5-01E7-36FA-8FA16D88810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AC16D72-08C7-9221-69EC-9337E7635A06}"/>
              </a:ext>
            </a:extLst>
          </p:cNvPr>
          <p:cNvSpPr>
            <a:spLocks noGrp="1"/>
          </p:cNvSpPr>
          <p:nvPr>
            <p:ph idx="1"/>
          </p:nvPr>
        </p:nvSpPr>
        <p:spPr/>
        <p:txBody>
          <a:bodyPr>
            <a:normAutofit/>
          </a:bodyPr>
          <a:lstStyle/>
          <a:p>
            <a:pPr marL="0" indent="0">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Mental</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 our brains play such an important role towards our perception and sense of reality. </a:t>
            </a:r>
          </a:p>
          <a:p>
            <a:pPr marL="0" indent="0">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Our subconscious brain can dictate our thoughts and patterns of belief from a very young age. </a:t>
            </a:r>
          </a:p>
          <a:p>
            <a:pPr marL="0" indent="0">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Are all your thoughts positive? It is not expected that we only display positive thoughts, but an awareness to our reality and how we are perceiving it can play an enormous part of our day. </a:t>
            </a:r>
          </a:p>
          <a:p>
            <a:pPr marL="0" indent="0">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Are our thoughts supporting us to achieve our overall wellbeing?</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98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942E-456A-A6F1-5785-B4EED9623F7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Psychological well being</a:t>
            </a:r>
          </a:p>
        </p:txBody>
      </p:sp>
      <p:sp>
        <p:nvSpPr>
          <p:cNvPr id="3" name="Content Placeholder 2">
            <a:extLst>
              <a:ext uri="{FF2B5EF4-FFF2-40B4-BE49-F238E27FC236}">
                <a16:creationId xmlns:a16="http://schemas.microsoft.com/office/drawing/2014/main" id="{7ADBFF64-21A4-0A90-5A9D-885E9E6C8398}"/>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B9F6BB1A-B5E3-56FC-861F-F1F5BABFC29F}"/>
              </a:ext>
            </a:extLst>
          </p:cNvPr>
          <p:cNvPicPr>
            <a:picLocks noChangeAspect="1"/>
          </p:cNvPicPr>
          <p:nvPr/>
        </p:nvPicPr>
        <p:blipFill rotWithShape="1">
          <a:blip r:embed="rId2"/>
          <a:srcRect l="11461" t="21423" r="33343" b="19251"/>
          <a:stretch/>
        </p:blipFill>
        <p:spPr>
          <a:xfrm>
            <a:off x="2275633" y="2506894"/>
            <a:ext cx="6729574" cy="4068567"/>
          </a:xfrm>
          <a:prstGeom prst="rect">
            <a:avLst/>
          </a:prstGeom>
        </p:spPr>
      </p:pic>
    </p:spTree>
    <p:extLst>
      <p:ext uri="{BB962C8B-B14F-4D97-AF65-F5344CB8AC3E}">
        <p14:creationId xmlns:p14="http://schemas.microsoft.com/office/powerpoint/2010/main" val="227954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4344-B5C5-9C50-152E-DE987224784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Digital wellbeing</a:t>
            </a:r>
          </a:p>
        </p:txBody>
      </p:sp>
      <p:sp>
        <p:nvSpPr>
          <p:cNvPr id="3" name="Content Placeholder 2">
            <a:extLst>
              <a:ext uri="{FF2B5EF4-FFF2-40B4-BE49-F238E27FC236}">
                <a16:creationId xmlns:a16="http://schemas.microsoft.com/office/drawing/2014/main" id="{9EC8CFA3-1FE2-5B35-2149-36C06321643F}"/>
              </a:ext>
            </a:extLst>
          </p:cNvPr>
          <p:cNvSpPr>
            <a:spLocks noGrp="1"/>
          </p:cNvSpPr>
          <p:nvPr>
            <p:ph idx="1"/>
          </p:nvPr>
        </p:nvSpPr>
        <p:spPr/>
        <p:txBody>
          <a:bodyPr>
            <a:noAutofit/>
          </a:bodyPr>
          <a:lstStyle/>
          <a:p>
            <a:pPr>
              <a:lnSpc>
                <a:spcPct val="160000"/>
              </a:lnSpc>
            </a:pPr>
            <a:r>
              <a:rPr lang="en-IN" sz="2000" b="0" i="0" dirty="0">
                <a:solidFill>
                  <a:srgbClr val="3D3935"/>
                </a:solidFill>
                <a:effectLst/>
                <a:highlight>
                  <a:srgbClr val="FFFFFF"/>
                </a:highlight>
                <a:latin typeface="Times New Roman" panose="02020603050405020304" pitchFamily="18" charset="0"/>
                <a:cs typeface="Times New Roman" panose="02020603050405020304" pitchFamily="18" charset="0"/>
              </a:rPr>
              <a:t>Digital wellbeing is a term used to describe the impact of technologies and digital services on people's mental, physical, social and emotional health.</a:t>
            </a:r>
          </a:p>
          <a:p>
            <a:pPr>
              <a:lnSpc>
                <a:spcPct val="160000"/>
              </a:lnSpc>
            </a:pPr>
            <a:r>
              <a:rPr lang="en-IN" sz="2000" b="0" i="0" dirty="0">
                <a:solidFill>
                  <a:srgbClr val="000000"/>
                </a:solidFill>
                <a:effectLst/>
                <a:latin typeface="Times New Roman" panose="02020603050405020304" pitchFamily="18" charset="0"/>
                <a:cs typeface="Times New Roman" panose="02020603050405020304" pitchFamily="18" charset="0"/>
              </a:rPr>
              <a:t>Schools have encountered difficult and challenging times over the past few years in light of remote learning and the COVID-19 pandemic. Students have seen changes in the way  they use technology to interact at school. This can include classroom participation, socialising with friends and communication with members of staff.</a:t>
            </a:r>
            <a:endParaRPr lang="en-IN" sz="2000" dirty="0">
              <a:solidFill>
                <a:srgbClr val="3D3935"/>
              </a:solidFill>
              <a:highlight>
                <a:srgbClr val="FFFFFF"/>
              </a:highlight>
              <a:latin typeface="Times New Roman" panose="02020603050405020304" pitchFamily="18" charset="0"/>
              <a:cs typeface="Times New Roman" panose="02020603050405020304" pitchFamily="18" charset="0"/>
            </a:endParaRPr>
          </a:p>
          <a:p>
            <a:pPr marL="0" indent="0">
              <a:lnSpc>
                <a:spcPct val="160000"/>
              </a:lnSpc>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66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8DFC-0CBC-A46C-6797-0D9A5CF991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BC63097-FA1A-DF2D-A401-A0E1973DF721}"/>
              </a:ext>
            </a:extLst>
          </p:cNvPr>
          <p:cNvSpPr>
            <a:spLocks noGrp="1"/>
          </p:cNvSpPr>
          <p:nvPr>
            <p:ph idx="1"/>
          </p:nvPr>
        </p:nvSpPr>
        <p:spPr/>
        <p:txBody>
          <a:bodyPr>
            <a:normAutofit/>
          </a:bodyPr>
          <a:lstStyle/>
          <a:p>
            <a:pPr>
              <a:lnSpc>
                <a:spcPct val="160000"/>
              </a:lnSpc>
            </a:pPr>
            <a:r>
              <a:rPr lang="en-IN" sz="2000" b="0" i="0" dirty="0">
                <a:solidFill>
                  <a:srgbClr val="000000"/>
                </a:solidFill>
                <a:effectLst/>
                <a:latin typeface="Times New Roman" panose="02020603050405020304" pitchFamily="18" charset="0"/>
                <a:cs typeface="Times New Roman" panose="02020603050405020304" pitchFamily="18" charset="0"/>
              </a:rPr>
              <a:t>As well as students, staff have also had to navigate a difficult climate where technology  has played a more active role in education.</a:t>
            </a:r>
            <a:endParaRPr lang="en-IN" sz="2000" b="0" i="0" dirty="0">
              <a:solidFill>
                <a:srgbClr val="3D3935"/>
              </a:solidFill>
              <a:effectLst/>
              <a:highlight>
                <a:srgbClr val="FFFFFF"/>
              </a:highlight>
              <a:latin typeface="Times New Roman" panose="02020603050405020304" pitchFamily="18" charset="0"/>
              <a:cs typeface="Times New Roman" panose="02020603050405020304" pitchFamily="18" charset="0"/>
            </a:endParaRPr>
          </a:p>
          <a:p>
            <a:pPr>
              <a:lnSpc>
                <a:spcPct val="160000"/>
              </a:lnSpc>
            </a:pPr>
            <a:r>
              <a:rPr lang="en-IN" sz="2000" b="0" i="0" dirty="0">
                <a:solidFill>
                  <a:srgbClr val="000000"/>
                </a:solidFill>
                <a:effectLst/>
                <a:latin typeface="Times New Roman" panose="02020603050405020304" pitchFamily="18" charset="0"/>
                <a:cs typeface="Times New Roman" panose="02020603050405020304" pitchFamily="18" charset="0"/>
              </a:rPr>
              <a:t>Now, schools have returned to regular practice, but technology continues to be used more than ever. Students in particular can have a very active online life from a young age which can shape and impact their digital wellbeing.</a:t>
            </a:r>
            <a:endParaRPr lang="en-IN" sz="2000" b="0" i="0" dirty="0">
              <a:solidFill>
                <a:srgbClr val="3D3935"/>
              </a:solidFill>
              <a:effectLst/>
              <a:highlight>
                <a:srgbClr val="FFFFFF"/>
              </a:highlight>
              <a:latin typeface="Times New Roman" panose="02020603050405020304" pitchFamily="18"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324442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63B6-3535-7F4C-3830-BFD9A213EA91}"/>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Why should we be concerned?</a:t>
            </a:r>
          </a:p>
        </p:txBody>
      </p:sp>
      <p:sp>
        <p:nvSpPr>
          <p:cNvPr id="3" name="Content Placeholder 2">
            <a:extLst>
              <a:ext uri="{FF2B5EF4-FFF2-40B4-BE49-F238E27FC236}">
                <a16:creationId xmlns:a16="http://schemas.microsoft.com/office/drawing/2014/main" id="{941C9069-B514-FD68-A5AC-24251541D647}"/>
              </a:ext>
            </a:extLst>
          </p:cNvPr>
          <p:cNvSpPr>
            <a:spLocks noGrp="1"/>
          </p:cNvSpPr>
          <p:nvPr>
            <p:ph idx="1"/>
          </p:nvPr>
        </p:nvSpPr>
        <p:spPr>
          <a:xfrm>
            <a:off x="1154954" y="2603500"/>
            <a:ext cx="9684281" cy="3663736"/>
          </a:xfrm>
        </p:spPr>
        <p:txBody>
          <a:bodyPr>
            <a:noAutofit/>
          </a:bodyPr>
          <a:lstStyle/>
          <a:p>
            <a:r>
              <a:rPr lang="en-IN" sz="2200" b="0" i="0" dirty="0">
                <a:solidFill>
                  <a:srgbClr val="1F1F1F"/>
                </a:solidFill>
                <a:effectLst/>
                <a:latin typeface="Times New Roman" panose="02020603050405020304" pitchFamily="18" charset="0"/>
                <a:cs typeface="Times New Roman" panose="02020603050405020304" pitchFamily="18" charset="0"/>
              </a:rPr>
              <a:t>A growing proportion of children and adolescents' leisure time is spent with screens including smartphones, tablets, gaming consoles, and televisions</a:t>
            </a:r>
          </a:p>
          <a:p>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Adolescence is defined as “the time between puberty and adult independence”</a:t>
            </a:r>
            <a:endParaRPr lang="en-US" sz="2200" u="sng" kern="1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kern="100" dirty="0">
                <a:latin typeface="Times New Roman" panose="02020603050405020304" pitchFamily="18" charset="0"/>
                <a:ea typeface="Calibri" panose="020F0502020204030204" pitchFamily="34" charset="0"/>
                <a:cs typeface="Times New Roman" panose="02020603050405020304" pitchFamily="18" charset="0"/>
              </a:rPr>
              <a:t>D</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uring this period adolescents actively develop their personalities. </a:t>
            </a:r>
          </a:p>
          <a:p>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During adolescence, general levels of life satisfaction and self-esteem drop and are often at their all-time lowest.</a:t>
            </a:r>
            <a:endParaRPr lang="en-US" sz="2200" u="sng" kern="1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the same time, media use increases and reaches a first peak in late adolescence</a:t>
            </a:r>
            <a:endParaRPr lang="en-IN"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2200" b="0" i="0" dirty="0">
              <a:solidFill>
                <a:srgbClr val="1F1F1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47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48C-5C1E-DD28-9A5A-2A416B365FD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31962C-2C0F-99BB-1880-E7EF12DFEF0F}"/>
              </a:ext>
            </a:extLst>
          </p:cNvPr>
          <p:cNvSpPr>
            <a:spLocks noGrp="1"/>
          </p:cNvSpPr>
          <p:nvPr>
            <p:ph idx="1"/>
          </p:nvPr>
        </p:nvSpPr>
        <p:spPr/>
        <p:txBody>
          <a:bodyPr>
            <a:normAutofit/>
          </a:bodyPr>
          <a:lstStyle/>
          <a:p>
            <a:r>
              <a:rPr lang="en-IN" sz="2200" b="0" i="0" dirty="0">
                <a:solidFill>
                  <a:srgbClr val="1F1F1F"/>
                </a:solidFill>
                <a:effectLst/>
                <a:latin typeface="Times New Roman" panose="02020603050405020304" pitchFamily="18" charset="0"/>
                <a:cs typeface="Times New Roman" panose="02020603050405020304" pitchFamily="18" charset="0"/>
              </a:rPr>
              <a:t>Adolescents are also more likely than younger children to have their own smartphone, which allows the use of technology in more situations. </a:t>
            </a:r>
          </a:p>
          <a:p>
            <a:r>
              <a:rPr lang="en-IN" sz="2200" b="0" i="0" dirty="0">
                <a:solidFill>
                  <a:srgbClr val="1F1F1F"/>
                </a:solidFill>
                <a:effectLst/>
                <a:latin typeface="Times New Roman" panose="02020603050405020304" pitchFamily="18" charset="0"/>
                <a:cs typeface="Times New Roman" panose="02020603050405020304" pitchFamily="18" charset="0"/>
              </a:rPr>
              <a:t>This may increase the possibility of Internet addiction, excessive gaming, or problematic social media use, which has been linked to low well-being</a:t>
            </a:r>
          </a:p>
          <a:p>
            <a:r>
              <a:rPr lang="en-IN" sz="2200" b="0" i="0" dirty="0">
                <a:solidFill>
                  <a:srgbClr val="1F1F1F"/>
                </a:solidFill>
                <a:effectLst/>
                <a:latin typeface="Times New Roman" panose="02020603050405020304" pitchFamily="18" charset="0"/>
                <a:cs typeface="Times New Roman" panose="02020603050405020304" pitchFamily="18" charset="0"/>
              </a:rPr>
              <a:t>High users of screens were significantly more likely to display poor emotion regulation (not staying calm, arguing too much, being difficult to get along with)</a:t>
            </a:r>
          </a:p>
        </p:txBody>
      </p:sp>
    </p:spTree>
    <p:extLst>
      <p:ext uri="{BB962C8B-B14F-4D97-AF65-F5344CB8AC3E}">
        <p14:creationId xmlns:p14="http://schemas.microsoft.com/office/powerpoint/2010/main" val="254305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B629-7749-072A-6A50-7795CA8CB3A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A57BEB5-5FAD-AD77-A966-07B0298CDB51}"/>
              </a:ext>
            </a:extLst>
          </p:cNvPr>
          <p:cNvSpPr>
            <a:spLocks noGrp="1"/>
          </p:cNvSpPr>
          <p:nvPr>
            <p:ph idx="1"/>
          </p:nvPr>
        </p:nvSpPr>
        <p:spPr/>
        <p:txBody>
          <a:bodyPr>
            <a:normAutofit/>
          </a:bodyPr>
          <a:lstStyle/>
          <a:p>
            <a:r>
              <a:rPr lang="en-IN" sz="2200" dirty="0">
                <a:solidFill>
                  <a:srgbClr val="1F1F1F"/>
                </a:solidFill>
                <a:latin typeface="Times New Roman" panose="02020603050405020304" pitchFamily="18" charset="0"/>
                <a:cs typeface="Times New Roman" panose="02020603050405020304" pitchFamily="18" charset="0"/>
              </a:rPr>
              <a:t>Also they are seen to have</a:t>
            </a:r>
            <a:r>
              <a:rPr lang="en-IN" sz="2200" b="0" i="0" dirty="0">
                <a:solidFill>
                  <a:srgbClr val="1F1F1F"/>
                </a:solidFill>
                <a:effectLst/>
                <a:latin typeface="Times New Roman" panose="02020603050405020304" pitchFamily="18" charset="0"/>
                <a:cs typeface="Times New Roman" panose="02020603050405020304" pitchFamily="18" charset="0"/>
              </a:rPr>
              <a:t> an inability to finish tasks, lower curiosity, and more difficulty making friends. </a:t>
            </a:r>
            <a:endParaRPr lang="en-IN" sz="2200" dirty="0">
              <a:latin typeface="Times New Roman" panose="02020603050405020304" pitchFamily="18" charset="0"/>
              <a:cs typeface="Times New Roman" panose="02020603050405020304" pitchFamily="18" charset="0"/>
            </a:endParaRPr>
          </a:p>
          <a:p>
            <a:r>
              <a:rPr lang="en-IN" sz="2200" b="0" i="0" dirty="0">
                <a:solidFill>
                  <a:srgbClr val="1F1F1F"/>
                </a:solidFill>
                <a:effectLst/>
                <a:latin typeface="Times New Roman" panose="02020603050405020304" pitchFamily="18" charset="0"/>
                <a:cs typeface="Times New Roman" panose="02020603050405020304" pitchFamily="18" charset="0"/>
              </a:rPr>
              <a:t>Smartphones may also be used during face-to-face social interactions, which may negatively impact those interactions and blunt their usually positive impact on well-being</a:t>
            </a:r>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This has a direct impact on their academic performance and quality of life.</a:t>
            </a:r>
          </a:p>
        </p:txBody>
      </p:sp>
    </p:spTree>
    <p:extLst>
      <p:ext uri="{BB962C8B-B14F-4D97-AF65-F5344CB8AC3E}">
        <p14:creationId xmlns:p14="http://schemas.microsoft.com/office/powerpoint/2010/main" val="186196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DB68-2703-C552-ACB4-19E4333EA5E1}"/>
              </a:ext>
            </a:extLst>
          </p:cNvPr>
          <p:cNvSpPr>
            <a:spLocks noGrp="1"/>
          </p:cNvSpPr>
          <p:nvPr>
            <p:ph type="title"/>
          </p:nvPr>
        </p:nvSpPr>
        <p:spPr>
          <a:xfrm>
            <a:off x="955497" y="750012"/>
            <a:ext cx="8960869" cy="1464875"/>
          </a:xfrm>
        </p:spPr>
        <p:txBody>
          <a:bodyPr/>
          <a:lstStyle/>
          <a:p>
            <a:r>
              <a:rPr lang="en-IN" sz="3600" kern="100" dirty="0">
                <a:effectLst/>
                <a:latin typeface="Times New Roman" panose="02020603050405020304" pitchFamily="18" charset="0"/>
                <a:ea typeface="Calibri" panose="020F0502020204030204" pitchFamily="34" charset="0"/>
                <a:cs typeface="Times New Roman" panose="02020603050405020304" pitchFamily="18" charset="0"/>
              </a:rPr>
              <a:t>Categories of risks that adolescents are exposed to when using digital media</a:t>
            </a:r>
            <a:br>
              <a:rPr lang="en-IN" sz="3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9E16F0-4E8A-28A8-74E9-1A4A6057219D}"/>
              </a:ext>
            </a:extLst>
          </p:cNvPr>
          <p:cNvSpPr>
            <a:spLocks noGrp="1"/>
          </p:cNvSpPr>
          <p:nvPr>
            <p:ph idx="1"/>
          </p:nvPr>
        </p:nvSpPr>
        <p:spPr/>
        <p:txBody>
          <a:bodyPr>
            <a:no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IN" sz="2200" i="1" kern="100" dirty="0">
                <a:effectLst/>
                <a:latin typeface="Times New Roman" panose="02020603050405020304" pitchFamily="18" charset="0"/>
                <a:ea typeface="Calibri" panose="020F0502020204030204" pitchFamily="34" charset="0"/>
                <a:cs typeface="Times New Roman" panose="02020603050405020304" pitchFamily="18" charset="0"/>
              </a:rPr>
              <a:t>Content risks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—Adolescent engages with, or is exposed to, potentially harmful content, including violent or pornographic material; discriminatory, hateful, or extremist information; content that perpetuates harmful body image norms; misinformation or disinformation; or age inappropriate marketing</a:t>
            </a:r>
          </a:p>
          <a:p>
            <a:pPr marL="0" indent="0">
              <a:buNone/>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8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1EC8-FC7C-1CB1-E59C-4D37EC2987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7AD79E-FC26-8B74-CBC4-4809EFEDCB93}"/>
              </a:ext>
            </a:extLst>
          </p:cNvPr>
          <p:cNvSpPr>
            <a:spLocks noGrp="1"/>
          </p:cNvSpPr>
          <p:nvPr>
            <p:ph idx="1"/>
          </p:nvPr>
        </p:nvSpPr>
        <p:spPr/>
        <p:txBody>
          <a:bodyPr>
            <a:no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IN" sz="2200" i="1" kern="100" dirty="0">
                <a:effectLst/>
                <a:latin typeface="Times New Roman" panose="02020603050405020304" pitchFamily="18" charset="0"/>
                <a:ea typeface="Calibri" panose="020F0502020204030204" pitchFamily="34" charset="0"/>
                <a:cs typeface="Times New Roman" panose="02020603050405020304" pitchFamily="18" charset="0"/>
              </a:rPr>
              <a:t>Contact risks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—Adolescent experiences or is targeted by potentially harmful adult contact resulting in harassment; unwanted surveillance; sexual abuse; or ideological persuasion, manipulation, or radicalisation</a:t>
            </a:r>
          </a:p>
          <a:p>
            <a:pPr marL="342900" lvl="0" indent="-342900">
              <a:lnSpc>
                <a:spcPct val="115000"/>
              </a:lnSpc>
              <a:spcAft>
                <a:spcPts val="1000"/>
              </a:spcAft>
              <a:buSzPts val="1000"/>
              <a:buFont typeface="Symbol" panose="05050102010706020507" pitchFamily="18" charset="2"/>
              <a:buChar char=""/>
              <a:tabLst>
                <a:tab pos="457200" algn="l"/>
              </a:tabLst>
            </a:pPr>
            <a:r>
              <a:rPr lang="en-IN" sz="2200" i="1" kern="100" dirty="0">
                <a:effectLst/>
                <a:latin typeface="Times New Roman" panose="02020603050405020304" pitchFamily="18" charset="0"/>
                <a:ea typeface="Calibri" panose="020F0502020204030204" pitchFamily="34" charset="0"/>
                <a:cs typeface="Times New Roman" panose="02020603050405020304" pitchFamily="18" charset="0"/>
              </a:rPr>
              <a:t>Conduct risks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—Adolescent witnesses, participates in, or is a victim of potentially harmful peer contact, resulting in bullying, hostile communication or peer activity (</a:t>
            </a:r>
            <a:r>
              <a:rPr lang="en-IN" sz="2200" kern="1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 trolling), sexual harassment, non-consensual messaging, or harmful user communities (</a:t>
            </a:r>
            <a:r>
              <a:rPr lang="en-IN" sz="2200" kern="1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 self-harming or dangerous online challenges)</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09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71BF-14F6-4F3F-CF8C-37B62EB2057D}"/>
              </a:ext>
            </a:extLst>
          </p:cNvPr>
          <p:cNvSpPr>
            <a:spLocks noGrp="1"/>
          </p:cNvSpPr>
          <p:nvPr>
            <p:ph type="title"/>
          </p:nvPr>
        </p:nvSpPr>
        <p:spPr/>
        <p:txBody>
          <a:bodyPr/>
          <a:lstStyle/>
          <a:p>
            <a:r>
              <a:rPr lang="en-IN" dirty="0"/>
              <a:t>CONTENTS</a:t>
            </a:r>
          </a:p>
        </p:txBody>
      </p:sp>
      <p:sp>
        <p:nvSpPr>
          <p:cNvPr id="3" name="Content Placeholder 2">
            <a:extLst>
              <a:ext uri="{FF2B5EF4-FFF2-40B4-BE49-F238E27FC236}">
                <a16:creationId xmlns:a16="http://schemas.microsoft.com/office/drawing/2014/main" id="{EDC397A6-3CD1-4C75-1AA7-4753F6191B73}"/>
              </a:ext>
            </a:extLst>
          </p:cNvPr>
          <p:cNvSpPr>
            <a:spLocks noGrp="1"/>
          </p:cNvSpPr>
          <p:nvPr>
            <p:ph idx="1"/>
          </p:nvPr>
        </p:nvSpPr>
        <p:spPr/>
        <p:txBody>
          <a:bodyPr>
            <a:normAutofit/>
          </a:bodyPr>
          <a:lstStyle/>
          <a:p>
            <a:r>
              <a:rPr lang="en-IN" sz="2200" dirty="0">
                <a:latin typeface="Times New Roman" panose="02020603050405020304" pitchFamily="18" charset="0"/>
                <a:cs typeface="Times New Roman" panose="02020603050405020304" pitchFamily="18" charset="0"/>
              </a:rPr>
              <a:t>Concept of well- being</a:t>
            </a:r>
          </a:p>
          <a:p>
            <a:r>
              <a:rPr lang="en-IN" sz="2200" dirty="0">
                <a:latin typeface="Times New Roman" panose="02020603050405020304" pitchFamily="18" charset="0"/>
                <a:cs typeface="Times New Roman" panose="02020603050405020304" pitchFamily="18" charset="0"/>
              </a:rPr>
              <a:t>Concept of Digital Well being</a:t>
            </a:r>
          </a:p>
          <a:p>
            <a:r>
              <a:rPr lang="en-IN" sz="2200" dirty="0">
                <a:latin typeface="Times New Roman" panose="02020603050405020304" pitchFamily="18" charset="0"/>
                <a:cs typeface="Times New Roman" panose="02020603050405020304" pitchFamily="18" charset="0"/>
              </a:rPr>
              <a:t>Why should we be concerned?</a:t>
            </a:r>
          </a:p>
          <a:p>
            <a:r>
              <a:rPr lang="en-IN" sz="2200" dirty="0">
                <a:latin typeface="Times New Roman" panose="02020603050405020304" pitchFamily="18" charset="0"/>
                <a:cs typeface="Times New Roman" panose="02020603050405020304" pitchFamily="18" charset="0"/>
              </a:rPr>
              <a:t>Factors that impact digital wellness</a:t>
            </a:r>
          </a:p>
          <a:p>
            <a:r>
              <a:rPr lang="en-IN" sz="2200" dirty="0">
                <a:latin typeface="Times New Roman" panose="02020603050405020304" pitchFamily="18" charset="0"/>
                <a:cs typeface="Times New Roman" panose="02020603050405020304" pitchFamily="18" charset="0"/>
              </a:rPr>
              <a:t>Risk and protective factors</a:t>
            </a:r>
          </a:p>
          <a:p>
            <a:r>
              <a:rPr lang="en-IN" sz="2200" dirty="0">
                <a:latin typeface="Times New Roman" panose="02020603050405020304" pitchFamily="18" charset="0"/>
                <a:cs typeface="Times New Roman" panose="02020603050405020304" pitchFamily="18" charset="0"/>
              </a:rPr>
              <a:t>How much is too much?</a:t>
            </a:r>
          </a:p>
          <a:p>
            <a:r>
              <a:rPr lang="en-IN" sz="2200" dirty="0">
                <a:latin typeface="Times New Roman" panose="02020603050405020304" pitchFamily="18" charset="0"/>
                <a:cs typeface="Times New Roman" panose="02020603050405020304" pitchFamily="18" charset="0"/>
              </a:rPr>
              <a:t>Maintaining a healthy social media relationship</a:t>
            </a:r>
          </a:p>
          <a:p>
            <a:endParaRPr lang="en-IN" sz="2200" dirty="0">
              <a:latin typeface="Times New Roman" panose="02020603050405020304" pitchFamily="18" charset="0"/>
              <a:cs typeface="Times New Roman" panose="02020603050405020304" pitchFamily="18" charset="0"/>
            </a:endParaRPr>
          </a:p>
        </p:txBody>
      </p:sp>
      <p:pic>
        <p:nvPicPr>
          <p:cNvPr id="2050" name="Picture 2" descr="Topic: Digital Wellbeing | SWGfL">
            <a:extLst>
              <a:ext uri="{FF2B5EF4-FFF2-40B4-BE49-F238E27FC236}">
                <a16:creationId xmlns:a16="http://schemas.microsoft.com/office/drawing/2014/main" id="{89757DE2-3562-CE5B-87EF-4F770EF09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688" y="1974327"/>
            <a:ext cx="2900202" cy="29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7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AF1E-E6A7-0C6D-624E-D645038FAB5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633AE0-ED15-8B05-5AA0-CBE058E6263B}"/>
              </a:ext>
            </a:extLst>
          </p:cNvPr>
          <p:cNvSpPr>
            <a:spLocks noGrp="1"/>
          </p:cNvSpPr>
          <p:nvPr>
            <p:ph idx="1"/>
          </p:nvPr>
        </p:nvSpPr>
        <p:spPr>
          <a:xfrm>
            <a:off x="1154955" y="2603500"/>
            <a:ext cx="8761411" cy="3807574"/>
          </a:xfrm>
        </p:spPr>
        <p:txBody>
          <a:bodyPr>
            <a:no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IN" sz="2200" i="1" kern="100" dirty="0">
                <a:effectLst/>
                <a:latin typeface="Times New Roman" panose="02020603050405020304" pitchFamily="18" charset="0"/>
                <a:ea typeface="Calibri" panose="020F0502020204030204" pitchFamily="34" charset="0"/>
                <a:cs typeface="Times New Roman" panose="02020603050405020304" pitchFamily="18" charset="0"/>
              </a:rPr>
              <a:t>Contract risks—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Adolescent is party to, or exploited by, potentially harmful contracts such as identity theft, fraud, online scams, trafficking for sexual exploitation, gambling, micro-targeting of content, and marketing practices that shape behaviour or purchases</a:t>
            </a:r>
          </a:p>
          <a:p>
            <a:pPr marL="342900" lvl="0" indent="-342900">
              <a:lnSpc>
                <a:spcPct val="115000"/>
              </a:lnSpc>
              <a:spcAft>
                <a:spcPts val="1000"/>
              </a:spcAft>
              <a:buSzPts val="1000"/>
              <a:buFont typeface="Symbol" panose="05050102010706020507" pitchFamily="18" charset="2"/>
              <a:buChar char=""/>
              <a:tabLst>
                <a:tab pos="457200" algn="l"/>
              </a:tabLst>
            </a:pPr>
            <a:r>
              <a:rPr lang="en-IN" sz="2200" i="1" kern="100" dirty="0">
                <a:effectLst/>
                <a:latin typeface="Times New Roman" panose="02020603050405020304" pitchFamily="18" charset="0"/>
                <a:ea typeface="Calibri" panose="020F0502020204030204" pitchFamily="34" charset="0"/>
                <a:cs typeface="Times New Roman" panose="02020603050405020304" pitchFamily="18" charset="0"/>
              </a:rPr>
              <a:t>Other cross cutting risks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—This category includes privacy violations (interpersonal, institutional, commercial), negative physical and mental health impacts of excessive digital media use</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57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B25F-7C62-F233-EED9-D6BB499FD15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How does digital space affect well being?</a:t>
            </a:r>
          </a:p>
        </p:txBody>
      </p:sp>
      <p:sp>
        <p:nvSpPr>
          <p:cNvPr id="3" name="Text Placeholder 2">
            <a:extLst>
              <a:ext uri="{FF2B5EF4-FFF2-40B4-BE49-F238E27FC236}">
                <a16:creationId xmlns:a16="http://schemas.microsoft.com/office/drawing/2014/main" id="{373F75AC-3513-CD3A-7A95-45234743F86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8333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7642-84C2-CFB8-ED54-260A5D95E65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Emotional Health</a:t>
            </a:r>
          </a:p>
        </p:txBody>
      </p:sp>
      <p:sp>
        <p:nvSpPr>
          <p:cNvPr id="3" name="Content Placeholder 2">
            <a:extLst>
              <a:ext uri="{FF2B5EF4-FFF2-40B4-BE49-F238E27FC236}">
                <a16:creationId xmlns:a16="http://schemas.microsoft.com/office/drawing/2014/main" id="{0A95CA46-075A-7E1B-F7C8-DEB90643EAD3}"/>
              </a:ext>
            </a:extLst>
          </p:cNvPr>
          <p:cNvSpPr>
            <a:spLocks noGrp="1"/>
          </p:cNvSpPr>
          <p:nvPr>
            <p:ph idx="1"/>
          </p:nvPr>
        </p:nvSpPr>
        <p:spPr/>
        <p:txBody>
          <a:bodyPr>
            <a:normAutofit/>
          </a:bodyPr>
          <a:lstStyle/>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The thing with digital is that it gives access to so much and actually to so little – so we might tend to view other people’s lives, whom we perceive as successful or as role models, in an idealised manner that affects the view on our own lives. </a:t>
            </a:r>
          </a:p>
          <a:p>
            <a:pPr marL="0" indent="0" algn="l" fontAlgn="base">
              <a:buNone/>
            </a:pPr>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Truth is real life is rarely glamourous – something we must all remember when we might use online as a form of escapism.</a:t>
            </a:r>
          </a:p>
          <a:p>
            <a:pPr marL="0" indent="0">
              <a:buNone/>
            </a:pP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9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7642-84C2-CFB8-ED54-260A5D95E65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Emotional Health</a:t>
            </a:r>
          </a:p>
        </p:txBody>
      </p:sp>
      <p:sp>
        <p:nvSpPr>
          <p:cNvPr id="3" name="Content Placeholder 2">
            <a:extLst>
              <a:ext uri="{FF2B5EF4-FFF2-40B4-BE49-F238E27FC236}">
                <a16:creationId xmlns:a16="http://schemas.microsoft.com/office/drawing/2014/main" id="{0A95CA46-075A-7E1B-F7C8-DEB90643EAD3}"/>
              </a:ext>
            </a:extLst>
          </p:cNvPr>
          <p:cNvSpPr>
            <a:spLocks noGrp="1"/>
          </p:cNvSpPr>
          <p:nvPr>
            <p:ph idx="1"/>
          </p:nvPr>
        </p:nvSpPr>
        <p:spPr/>
        <p:txBody>
          <a:bodyPr>
            <a:noAutofit/>
          </a:bodyPr>
          <a:lstStyle/>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At the same time, online has enabled so many people to reach out for help and for others to offer it, supporting them throughout the process.</a:t>
            </a:r>
          </a:p>
          <a:p>
            <a:pPr fontAlgn="base"/>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fontAlgn="base"/>
            <a:r>
              <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Watching entertaining content can make us laugh and raise our spirits, while reading hostile comments makes us angry and causes bad mood.</a:t>
            </a:r>
            <a:endParaRPr lang="en-IN"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fontAlgn="base"/>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00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4085-6469-BBC3-E89E-9C6B76A1743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64ED54-D8A8-2362-8DC3-88FBA2C0D821}"/>
              </a:ext>
            </a:extLst>
          </p:cNvPr>
          <p:cNvSpPr>
            <a:spLocks noGrp="1"/>
          </p:cNvSpPr>
          <p:nvPr>
            <p:ph idx="1"/>
          </p:nvPr>
        </p:nvSpPr>
        <p:spPr/>
        <p:txBody>
          <a:bodyPr>
            <a:normAutofit/>
          </a:bodyPr>
          <a:lstStyle/>
          <a:p>
            <a:pPr algn="l" fontAlgn="base">
              <a:buFont typeface="Wingdings" panose="05000000000000000000" pitchFamily="2" charset="2"/>
              <a:buChar char="Ø"/>
            </a:pPr>
            <a:r>
              <a:rPr lang="en-IN" sz="2000" dirty="0">
                <a:solidFill>
                  <a:schemeClr val="tx1"/>
                </a:solidFill>
                <a:highlight>
                  <a:srgbClr val="FFFFFF"/>
                </a:highlight>
                <a:latin typeface="Times New Roman" panose="02020603050405020304" pitchFamily="18" charset="0"/>
                <a:cs typeface="Times New Roman" panose="02020603050405020304" pitchFamily="18" charset="0"/>
              </a:rPr>
              <a:t>Possible </a:t>
            </a:r>
            <a:r>
              <a:rPr lang="en-IN" sz="2000" b="0" i="0" dirty="0">
                <a:solidFill>
                  <a:schemeClr val="tx1"/>
                </a:solidFill>
                <a:effectLst/>
                <a:highlight>
                  <a:srgbClr val="FFFFFF"/>
                </a:highlight>
                <a:latin typeface="Times New Roman" panose="02020603050405020304" pitchFamily="18" charset="0"/>
                <a:cs typeface="Times New Roman" panose="02020603050405020304" pitchFamily="18" charset="0"/>
              </a:rPr>
              <a:t>examples:</a:t>
            </a:r>
          </a:p>
          <a:p>
            <a:pPr algn="l" fontAlgn="base">
              <a:buFont typeface="Wingdings" panose="05000000000000000000" pitchFamily="2" charset="2"/>
              <a:buChar char="Ø"/>
            </a:pPr>
            <a:r>
              <a:rPr lang="en-IN" sz="2000" b="0" i="0" dirty="0">
                <a:solidFill>
                  <a:schemeClr val="tx1"/>
                </a:solidFill>
                <a:effectLst/>
                <a:highlight>
                  <a:srgbClr val="FFFFFF"/>
                </a:highlight>
                <a:latin typeface="Times New Roman" panose="02020603050405020304" pitchFamily="18" charset="0"/>
                <a:cs typeface="Times New Roman" panose="02020603050405020304" pitchFamily="18" charset="0"/>
              </a:rPr>
              <a:t>Negative impact: Emphasising one’s differences; Comparing oneself to others.</a:t>
            </a:r>
          </a:p>
          <a:p>
            <a:pPr marL="0" indent="0" algn="l" fontAlgn="base">
              <a:buNone/>
            </a:pPr>
            <a:r>
              <a:rPr lang="en-IN" sz="2000" b="0" i="0" dirty="0">
                <a:solidFill>
                  <a:schemeClr val="tx1"/>
                </a:solidFill>
                <a:effectLst/>
                <a:highlight>
                  <a:srgbClr val="FFFFFF"/>
                </a:highlight>
                <a:latin typeface="Times New Roman" panose="02020603050405020304" pitchFamily="18" charset="0"/>
                <a:cs typeface="Times New Roman" panose="02020603050405020304" pitchFamily="18" charset="0"/>
              </a:rPr>
              <a:t>Dating apps can also be detrimental to a person’s digital well-being. Studies have shown that these apps can impact body image and self-esteem. When people are constantly swiping left and right, judging people based on their looks, it can lead to feelings of insecurity and anxiety.</a:t>
            </a:r>
          </a:p>
          <a:p>
            <a:pPr algn="l" fontAlgn="base">
              <a:buFont typeface="Wingdings" panose="05000000000000000000" pitchFamily="2" charset="2"/>
              <a:buChar char="Ø"/>
            </a:pPr>
            <a:r>
              <a:rPr lang="en-IN" sz="2000" b="0" i="0" dirty="0">
                <a:solidFill>
                  <a:schemeClr val="tx1"/>
                </a:solidFill>
                <a:effectLst/>
                <a:highlight>
                  <a:srgbClr val="FFFFFF"/>
                </a:highlight>
                <a:latin typeface="Times New Roman" panose="02020603050405020304" pitchFamily="18" charset="0"/>
                <a:cs typeface="Times New Roman" panose="02020603050405020304" pitchFamily="18" charset="0"/>
              </a:rPr>
              <a:t>Positive impact: Finding sources of support and help; Connecting with other people who are experiencing the same issues</a:t>
            </a:r>
          </a:p>
          <a:p>
            <a:pPr>
              <a:buFont typeface="Wingdings" panose="05000000000000000000" pitchFamily="2" charset="2"/>
              <a:buChar char="Ø"/>
            </a:pPr>
            <a:endParaRPr lang="en-IN"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44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8AC-FEC7-C3E8-CF10-B6461069FAE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Psychological well- being</a:t>
            </a:r>
          </a:p>
        </p:txBody>
      </p:sp>
      <p:sp>
        <p:nvSpPr>
          <p:cNvPr id="3" name="Content Placeholder 2">
            <a:extLst>
              <a:ext uri="{FF2B5EF4-FFF2-40B4-BE49-F238E27FC236}">
                <a16:creationId xmlns:a16="http://schemas.microsoft.com/office/drawing/2014/main" id="{28CF015C-6E5B-B2B7-F782-F2659DF2A53F}"/>
              </a:ext>
            </a:extLst>
          </p:cNvPr>
          <p:cNvSpPr>
            <a:spLocks noGrp="1"/>
          </p:cNvSpPr>
          <p:nvPr>
            <p:ph idx="1"/>
          </p:nvPr>
        </p:nvSpPr>
        <p:spPr/>
        <p:txBody>
          <a:bodyPr>
            <a:normAutofit/>
          </a:bodyPr>
          <a:lstStyle/>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Do you ever panic when you can’t find your phone? </a:t>
            </a: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Or dare you constantly checking it and browsing social media to make sure you haven’t missed anything? </a:t>
            </a: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If that has become an automatism, in the long run its effects can be negative. </a:t>
            </a: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Mostly because they give you a false sense of connection, when in fact they make you disconnect to the real world.</a:t>
            </a:r>
          </a:p>
          <a:p>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70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8AC-FEC7-C3E8-CF10-B6461069FAE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Psychological well- being</a:t>
            </a:r>
          </a:p>
        </p:txBody>
      </p:sp>
      <p:sp>
        <p:nvSpPr>
          <p:cNvPr id="3" name="Content Placeholder 2">
            <a:extLst>
              <a:ext uri="{FF2B5EF4-FFF2-40B4-BE49-F238E27FC236}">
                <a16:creationId xmlns:a16="http://schemas.microsoft.com/office/drawing/2014/main" id="{28CF015C-6E5B-B2B7-F782-F2659DF2A53F}"/>
              </a:ext>
            </a:extLst>
          </p:cNvPr>
          <p:cNvSpPr>
            <a:spLocks noGrp="1"/>
          </p:cNvSpPr>
          <p:nvPr>
            <p:ph idx="1"/>
          </p:nvPr>
        </p:nvSpPr>
        <p:spPr/>
        <p:txBody>
          <a:bodyPr>
            <a:normAutofit/>
          </a:bodyPr>
          <a:lstStyle/>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Negative impact: Encouraging addictive behaviours; Compromising online safety; Promoting feelings of self-worth</a:t>
            </a:r>
          </a:p>
          <a:p>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 relationship between screen time and insufficient sleep and physiological stress</a:t>
            </a:r>
          </a:p>
          <a:p>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mind wandering, difficulty in sustaining attention</a:t>
            </a:r>
          </a:p>
          <a:p>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nonadaptive/negative thinking styles, decreased life satisfaction</a:t>
            </a:r>
          </a:p>
          <a:p>
            <a:pPr marL="0" indent="0">
              <a:buNone/>
            </a:pP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68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8AC-FEC7-C3E8-CF10-B6461069FAE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Psychological well- being</a:t>
            </a:r>
          </a:p>
        </p:txBody>
      </p:sp>
      <p:sp>
        <p:nvSpPr>
          <p:cNvPr id="3" name="Content Placeholder 2">
            <a:extLst>
              <a:ext uri="{FF2B5EF4-FFF2-40B4-BE49-F238E27FC236}">
                <a16:creationId xmlns:a16="http://schemas.microsoft.com/office/drawing/2014/main" id="{28CF015C-6E5B-B2B7-F782-F2659DF2A53F}"/>
              </a:ext>
            </a:extLst>
          </p:cNvPr>
          <p:cNvSpPr>
            <a:spLocks noGrp="1"/>
          </p:cNvSpPr>
          <p:nvPr>
            <p:ph idx="1"/>
          </p:nvPr>
        </p:nvSpPr>
        <p:spPr/>
        <p:txBody>
          <a:bodyPr>
            <a:normAutofit/>
          </a:bodyPr>
          <a:lstStyle/>
          <a:p>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Addictive behaviour : Nomophobia, phubbing, zero inbox syndrome, phantom vibration syndrome, binge watching, </a:t>
            </a:r>
            <a:r>
              <a:rPr lang="en-US" sz="2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technoference</a:t>
            </a: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2200" b="0" i="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Misinformation</a:t>
            </a:r>
          </a:p>
          <a:p>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Early exposure to pornographic materia</a:t>
            </a:r>
            <a:r>
              <a:rPr lang="en-IN" sz="2200" dirty="0">
                <a:solidFill>
                  <a:schemeClr val="tx1"/>
                </a:solidFill>
                <a:highlight>
                  <a:srgbClr val="FFFFFF"/>
                </a:highlight>
                <a:latin typeface="Times New Roman" panose="02020603050405020304" pitchFamily="18" charset="0"/>
                <a:cs typeface="Times New Roman" panose="02020603050405020304" pitchFamily="18" charset="0"/>
              </a:rPr>
              <a:t>l</a:t>
            </a:r>
          </a:p>
          <a:p>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Positive impact: Creative a sense of belonging: Helping people to reach their potential (through learning opportunities or making connections); Providing opportunities for creativity</a:t>
            </a:r>
          </a:p>
          <a:p>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81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5566-F206-D1DA-BF4B-F18C2E3E7CF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Social health</a:t>
            </a:r>
          </a:p>
        </p:txBody>
      </p:sp>
      <p:sp>
        <p:nvSpPr>
          <p:cNvPr id="3" name="Content Placeholder 2">
            <a:extLst>
              <a:ext uri="{FF2B5EF4-FFF2-40B4-BE49-F238E27FC236}">
                <a16:creationId xmlns:a16="http://schemas.microsoft.com/office/drawing/2014/main" id="{92AAC578-4241-AA86-4EE5-459C9CE79023}"/>
              </a:ext>
            </a:extLst>
          </p:cNvPr>
          <p:cNvSpPr>
            <a:spLocks noGrp="1"/>
          </p:cNvSpPr>
          <p:nvPr>
            <p:ph idx="1"/>
          </p:nvPr>
        </p:nvSpPr>
        <p:spPr/>
        <p:txBody>
          <a:bodyPr>
            <a:noAutofit/>
          </a:bodyPr>
          <a:lstStyle/>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While digital helps connection &amp; discovery, it can sometimes also highlight &amp; encourage extremist views and aggressive stands towards what people perceive as ”different” to their own views.</a:t>
            </a:r>
          </a:p>
          <a:p>
            <a:pPr algn="l" fontAlgn="base"/>
            <a:endPar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At the same time, digital gives access to endless educational &amp; practical resources, as well as solutions to  current challenges (</a:t>
            </a:r>
            <a:r>
              <a:rPr lang="en-IN" sz="2200" b="0" i="0" dirty="0" err="1">
                <a:solidFill>
                  <a:schemeClr val="tx1"/>
                </a:solidFill>
                <a:effectLst/>
                <a:highlight>
                  <a:srgbClr val="FFFFFF"/>
                </a:highlight>
                <a:latin typeface="Times New Roman" panose="02020603050405020304" pitchFamily="18" charset="0"/>
                <a:cs typeface="Times New Roman" panose="02020603050405020304" pitchFamily="18" charset="0"/>
              </a:rPr>
              <a:t>eg</a:t>
            </a:r>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 online courses during lockdowns, remote work etc)</a:t>
            </a:r>
          </a:p>
          <a:p>
            <a:pPr marL="0" indent="0">
              <a:buNone/>
            </a:pPr>
            <a:b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b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94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5566-F206-D1DA-BF4B-F18C2E3E7CF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Social health</a:t>
            </a:r>
          </a:p>
        </p:txBody>
      </p:sp>
      <p:sp>
        <p:nvSpPr>
          <p:cNvPr id="3" name="Content Placeholder 2">
            <a:extLst>
              <a:ext uri="{FF2B5EF4-FFF2-40B4-BE49-F238E27FC236}">
                <a16:creationId xmlns:a16="http://schemas.microsoft.com/office/drawing/2014/main" id="{92AAC578-4241-AA86-4EE5-459C9CE79023}"/>
              </a:ext>
            </a:extLst>
          </p:cNvPr>
          <p:cNvSpPr>
            <a:spLocks noGrp="1"/>
          </p:cNvSpPr>
          <p:nvPr>
            <p:ph idx="1"/>
          </p:nvPr>
        </p:nvSpPr>
        <p:spPr/>
        <p:txBody>
          <a:bodyPr>
            <a:noAutofit/>
          </a:bodyPr>
          <a:lstStyle/>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Possible examples:</a:t>
            </a:r>
          </a:p>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Negative impact: Experiencing or engaging in cyberbullying; Being a victim of crime (</a:t>
            </a:r>
            <a:r>
              <a:rPr lang="en-IN" sz="2200" b="0" i="0" dirty="0" err="1">
                <a:solidFill>
                  <a:schemeClr val="tx1"/>
                </a:solidFill>
                <a:effectLst/>
                <a:highlight>
                  <a:srgbClr val="FFFFFF"/>
                </a:highlight>
                <a:latin typeface="Times New Roman" panose="02020603050405020304" pitchFamily="18" charset="0"/>
                <a:cs typeface="Times New Roman" panose="02020603050405020304" pitchFamily="18" charset="0"/>
              </a:rPr>
              <a:t>eg</a:t>
            </a:r>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 stalking, grooming)</a:t>
            </a:r>
          </a:p>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Positive impact: Preventing isolation; Connecting with others (family friends, communities); Enabling participation (as a citizen or community member); Supporting others; Collaborating; Sharing content with other people</a:t>
            </a:r>
          </a:p>
          <a:p>
            <a:pPr marL="0" indent="0">
              <a:buNone/>
            </a:pPr>
            <a:b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b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95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9A71-BBA1-3932-59AE-8110D1C04A4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Well-being</a:t>
            </a:r>
          </a:p>
        </p:txBody>
      </p:sp>
      <p:sp>
        <p:nvSpPr>
          <p:cNvPr id="3" name="Content Placeholder 2">
            <a:extLst>
              <a:ext uri="{FF2B5EF4-FFF2-40B4-BE49-F238E27FC236}">
                <a16:creationId xmlns:a16="http://schemas.microsoft.com/office/drawing/2014/main" id="{BCAD47EB-73E9-649B-D50D-FC053007AA2C}"/>
              </a:ext>
            </a:extLst>
          </p:cNvPr>
          <p:cNvSpPr>
            <a:spLocks noGrp="1"/>
          </p:cNvSpPr>
          <p:nvPr>
            <p:ph idx="1"/>
          </p:nvPr>
        </p:nvSpPr>
        <p:spPr/>
        <p:txBody>
          <a:bodyPr>
            <a:normAutofit/>
          </a:bodyPr>
          <a:lstStyle/>
          <a:p>
            <a:pPr>
              <a:lnSpc>
                <a:spcPct val="150000"/>
              </a:lnSpc>
            </a:pPr>
            <a:r>
              <a:rPr lang="en-IN" sz="2200" b="0" i="0" dirty="0">
                <a:solidFill>
                  <a:srgbClr val="20313B"/>
                </a:solidFill>
                <a:effectLst/>
                <a:highlight>
                  <a:srgbClr val="FFFFFF"/>
                </a:highlight>
                <a:latin typeface="Times New Roman" panose="02020603050405020304" pitchFamily="18" charset="0"/>
                <a:cs typeface="Times New Roman" panose="02020603050405020304" pitchFamily="18" charset="0"/>
              </a:rPr>
              <a:t>Well-being is a positive state experienced by individuals and societies.</a:t>
            </a:r>
          </a:p>
          <a:p>
            <a:pPr>
              <a:lnSpc>
                <a:spcPct val="150000"/>
              </a:lnSpc>
            </a:pPr>
            <a:r>
              <a:rPr lang="en-IN" sz="2200" dirty="0">
                <a:solidFill>
                  <a:srgbClr val="20313B"/>
                </a:solidFill>
                <a:highlight>
                  <a:srgbClr val="FFFFFF"/>
                </a:highlight>
                <a:latin typeface="Times New Roman" panose="02020603050405020304" pitchFamily="18" charset="0"/>
                <a:cs typeface="Times New Roman" panose="02020603050405020304" pitchFamily="18" charset="0"/>
              </a:rPr>
              <a:t>D</a:t>
            </a:r>
            <a:r>
              <a:rPr lang="en-IN" sz="2200" b="0" i="0" dirty="0">
                <a:solidFill>
                  <a:srgbClr val="20313B"/>
                </a:solidFill>
                <a:effectLst/>
                <a:highlight>
                  <a:srgbClr val="FFFFFF"/>
                </a:highlight>
                <a:latin typeface="Times New Roman" panose="02020603050405020304" pitchFamily="18" charset="0"/>
                <a:cs typeface="Times New Roman" panose="02020603050405020304" pitchFamily="18" charset="0"/>
              </a:rPr>
              <a:t>etermined by social, economic and environmental conditions.</a:t>
            </a:r>
          </a:p>
          <a:p>
            <a:pPr>
              <a:lnSpc>
                <a:spcPct val="150000"/>
              </a:lnSpc>
            </a:pPr>
            <a:r>
              <a:rPr lang="en-IN" sz="2200" b="0" i="0" dirty="0">
                <a:solidFill>
                  <a:srgbClr val="20313B"/>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Well-being</a:t>
            </a:r>
            <a:r>
              <a:rPr lang="en-IN" sz="2200" b="0" i="0" dirty="0">
                <a:solidFill>
                  <a:srgbClr val="20313B"/>
                </a:solidFill>
                <a:effectLst/>
                <a:highlight>
                  <a:srgbClr val="FFFFFF"/>
                </a:highlight>
                <a:latin typeface="Times New Roman" panose="02020603050405020304" pitchFamily="18" charset="0"/>
                <a:cs typeface="Times New Roman" panose="02020603050405020304" pitchFamily="18" charset="0"/>
              </a:rPr>
              <a:t> encompasses quality of life and the ability of people and societies to contribute to the world with a sense of meaning and purpose.</a:t>
            </a:r>
          </a:p>
          <a:p>
            <a:pPr>
              <a:lnSpc>
                <a:spcPct val="150000"/>
              </a:lnSpc>
            </a:pPr>
            <a:r>
              <a:rPr lang="en-IN" sz="2200" dirty="0">
                <a:solidFill>
                  <a:srgbClr val="20313B"/>
                </a:solidFill>
                <a:highlight>
                  <a:srgbClr val="FFFFFF"/>
                </a:highlight>
                <a:latin typeface="Times New Roman" panose="02020603050405020304" pitchFamily="18" charset="0"/>
                <a:cs typeface="Times New Roman" panose="02020603050405020304" pitchFamily="18" charset="0"/>
              </a:rPr>
              <a:t>Characterized by good- health, happiness and satisfaction</a:t>
            </a:r>
          </a:p>
        </p:txBody>
      </p:sp>
    </p:spTree>
    <p:extLst>
      <p:ext uri="{BB962C8B-B14F-4D97-AF65-F5344CB8AC3E}">
        <p14:creationId xmlns:p14="http://schemas.microsoft.com/office/powerpoint/2010/main" val="2369129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E9D5-9817-B568-48DE-F664F41EF7A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Physical health</a:t>
            </a:r>
          </a:p>
        </p:txBody>
      </p:sp>
      <p:sp>
        <p:nvSpPr>
          <p:cNvPr id="3" name="Content Placeholder 2">
            <a:extLst>
              <a:ext uri="{FF2B5EF4-FFF2-40B4-BE49-F238E27FC236}">
                <a16:creationId xmlns:a16="http://schemas.microsoft.com/office/drawing/2014/main" id="{55DDFEF0-E8D0-029B-0A74-86A6A4FBBA8D}"/>
              </a:ext>
            </a:extLst>
          </p:cNvPr>
          <p:cNvSpPr>
            <a:spLocks noGrp="1"/>
          </p:cNvSpPr>
          <p:nvPr>
            <p:ph idx="1"/>
          </p:nvPr>
        </p:nvSpPr>
        <p:spPr/>
        <p:txBody>
          <a:bodyPr>
            <a:normAutofit/>
          </a:bodyPr>
          <a:lstStyle/>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Sedentarism is probably one of the most important health issues of modern life – as a lot of people work in offices, the focus on exercise and time spent outdoors is radically affected (and the pandemic &amp; lockdowns didn’t help either). </a:t>
            </a:r>
          </a:p>
          <a:p>
            <a:pPr algn="l" fontAlgn="base"/>
            <a:endParaRPr lang="en-IN" sz="2200" dirty="0">
              <a:solidFill>
                <a:schemeClr val="tx1"/>
              </a:solidFill>
              <a:highlight>
                <a:srgbClr val="FFFFFF"/>
              </a:highlight>
              <a:latin typeface="Times New Roman" panose="02020603050405020304" pitchFamily="18" charset="0"/>
              <a:cs typeface="Times New Roman" panose="02020603050405020304" pitchFamily="18" charset="0"/>
            </a:endParaRPr>
          </a:p>
          <a:p>
            <a:pPr algn="l"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People might trade exercise &amp; active leisure to activities that seem more ”relaxing”, but which are actually encouraging standing and unhealthy behaviours.</a:t>
            </a:r>
          </a:p>
          <a:p>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6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E9D5-9817-B568-48DE-F664F41EF7A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Physical health</a:t>
            </a:r>
          </a:p>
        </p:txBody>
      </p:sp>
      <p:sp>
        <p:nvSpPr>
          <p:cNvPr id="3" name="Content Placeholder 2">
            <a:extLst>
              <a:ext uri="{FF2B5EF4-FFF2-40B4-BE49-F238E27FC236}">
                <a16:creationId xmlns:a16="http://schemas.microsoft.com/office/drawing/2014/main" id="{55DDFEF0-E8D0-029B-0A74-86A6A4FBBA8D}"/>
              </a:ext>
            </a:extLst>
          </p:cNvPr>
          <p:cNvSpPr>
            <a:spLocks noGrp="1"/>
          </p:cNvSpPr>
          <p:nvPr>
            <p:ph idx="1"/>
          </p:nvPr>
        </p:nvSpPr>
        <p:spPr/>
        <p:txBody>
          <a:bodyPr>
            <a:noAutofit/>
          </a:bodyPr>
          <a:lstStyle/>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At the same time, if used in a constructive manner, digital can help maintain a healthy lifestyle and give the right tools to enable that.</a:t>
            </a:r>
          </a:p>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Possible examples:</a:t>
            </a:r>
          </a:p>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Negative impact: Impact on muscular and skeletal health; Impact on sleep patterns,  eye- strain, neck pain</a:t>
            </a:r>
          </a:p>
          <a:p>
            <a:pPr fontAlgn="base"/>
            <a:r>
              <a:rPr lang="en-IN" sz="2200" b="0" i="0" dirty="0">
                <a:solidFill>
                  <a:schemeClr val="tx1"/>
                </a:solidFill>
                <a:effectLst/>
                <a:highlight>
                  <a:srgbClr val="FFFFFF"/>
                </a:highlight>
                <a:latin typeface="Times New Roman" panose="02020603050405020304" pitchFamily="18" charset="0"/>
                <a:cs typeface="Times New Roman" panose="02020603050405020304" pitchFamily="18" charset="0"/>
              </a:rPr>
              <a:t>Positive impact: Using fitness health; Monitoring health; Assistive technologies for physical conditions (temporary or permanent)</a:t>
            </a:r>
          </a:p>
          <a:p>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40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E3A2-203C-971C-9173-320358D030C5}"/>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How much is too much?</a:t>
            </a:r>
          </a:p>
        </p:txBody>
      </p:sp>
      <p:sp>
        <p:nvSpPr>
          <p:cNvPr id="3" name="Content Placeholder 2">
            <a:extLst>
              <a:ext uri="{FF2B5EF4-FFF2-40B4-BE49-F238E27FC236}">
                <a16:creationId xmlns:a16="http://schemas.microsoft.com/office/drawing/2014/main" id="{4B800859-0844-C72F-9695-445AE172449D}"/>
              </a:ext>
            </a:extLst>
          </p:cNvPr>
          <p:cNvSpPr>
            <a:spLocks noGrp="1"/>
          </p:cNvSpPr>
          <p:nvPr>
            <p:ph idx="1"/>
          </p:nvPr>
        </p:nvSpPr>
        <p:spPr/>
        <p:txBody>
          <a:bodyPr>
            <a:noAutofit/>
          </a:bodyPr>
          <a:lstStyle/>
          <a:p>
            <a:pPr marL="0" indent="0">
              <a:buNone/>
            </a:pP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You may need to make some changes to your digital device use if:</a:t>
            </a:r>
          </a:p>
          <a:p>
            <a:pPr marL="0" indent="0">
              <a:buNone/>
            </a:pP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1.    You feel symptoms of eye strain including eye watering, tired or aching eyes, blurred vision, double vision, dry eyes, eye redness or headaches</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2.    You spend more time communicating with others digitally than face-to-face</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3.    You feel anxious when you do not have access to your digital devices</a:t>
            </a:r>
            <a:br>
              <a:rPr lang="en-IN" sz="2200" dirty="0">
                <a:latin typeface="Times New Roman" panose="02020603050405020304" pitchFamily="18" charset="0"/>
                <a:cs typeface="Times New Roman" panose="02020603050405020304" pitchFamily="18" charset="0"/>
              </a:rPr>
            </a:b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18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E3A2-203C-971C-9173-320358D030C5}"/>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How much is too much?</a:t>
            </a:r>
          </a:p>
        </p:txBody>
      </p:sp>
      <p:sp>
        <p:nvSpPr>
          <p:cNvPr id="3" name="Content Placeholder 2">
            <a:extLst>
              <a:ext uri="{FF2B5EF4-FFF2-40B4-BE49-F238E27FC236}">
                <a16:creationId xmlns:a16="http://schemas.microsoft.com/office/drawing/2014/main" id="{4B800859-0844-C72F-9695-445AE172449D}"/>
              </a:ext>
            </a:extLst>
          </p:cNvPr>
          <p:cNvSpPr>
            <a:spLocks noGrp="1"/>
          </p:cNvSpPr>
          <p:nvPr>
            <p:ph idx="1"/>
          </p:nvPr>
        </p:nvSpPr>
        <p:spPr>
          <a:xfrm>
            <a:off x="1154954" y="2157573"/>
            <a:ext cx="9417153" cy="4222679"/>
          </a:xfrm>
        </p:spPr>
        <p:txBody>
          <a:bodyPr>
            <a:noAutofit/>
          </a:bodyPr>
          <a:lstStyle/>
          <a:p>
            <a:pPr marL="0" indent="0">
              <a:lnSpc>
                <a:spcPct val="150000"/>
              </a:lnSpc>
              <a:buNone/>
            </a:pP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4.    Feeling overwhelmed or stressed because of information overload </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5.    You find yourself comparing yourself to others </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6.    You have difficulty sleeping or have disruptions in sleeping pattern</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7.    You are having fewer face-to-face conversations with your friends and family</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8.    You're feeling disconnected from those closest to you</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9.    Using the internet is preventing you from getting other things done in the offline world</a:t>
            </a:r>
            <a:br>
              <a:rPr lang="en-IN" sz="2200" dirty="0">
                <a:latin typeface="Times New Roman" panose="02020603050405020304" pitchFamily="18" charset="0"/>
                <a:cs typeface="Times New Roman" panose="02020603050405020304" pitchFamily="18" charset="0"/>
              </a:rPr>
            </a:br>
            <a:r>
              <a:rPr lang="en-IN" sz="2200" b="0" i="0" dirty="0">
                <a:solidFill>
                  <a:srgbClr val="232323"/>
                </a:solidFill>
                <a:effectLst/>
                <a:highlight>
                  <a:srgbClr val="FFFFFF"/>
                </a:highlight>
                <a:latin typeface="Times New Roman" panose="02020603050405020304" pitchFamily="18" charset="0"/>
                <a:cs typeface="Times New Roman" panose="02020603050405020304" pitchFamily="18" charset="0"/>
              </a:rPr>
              <a:t>10.    Using the internet or social media is leading to feelings of being overwhelmed</a:t>
            </a:r>
            <a:br>
              <a:rPr lang="en-IN" sz="2200" dirty="0">
                <a:latin typeface="Times New Roman" panose="02020603050405020304" pitchFamily="18" charset="0"/>
                <a:cs typeface="Times New Roman" panose="02020603050405020304" pitchFamily="18" charset="0"/>
              </a:rPr>
            </a:b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6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470-9328-2DD3-5002-6AB62311978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Risk factors </a:t>
            </a:r>
          </a:p>
        </p:txBody>
      </p:sp>
      <p:sp>
        <p:nvSpPr>
          <p:cNvPr id="3" name="Content Placeholder 2">
            <a:extLst>
              <a:ext uri="{FF2B5EF4-FFF2-40B4-BE49-F238E27FC236}">
                <a16:creationId xmlns:a16="http://schemas.microsoft.com/office/drawing/2014/main" id="{A0B9741E-B456-2D0A-0F2E-BB8BC301ACF3}"/>
              </a:ext>
            </a:extLst>
          </p:cNvPr>
          <p:cNvSpPr>
            <a:spLocks noGrp="1"/>
          </p:cNvSpPr>
          <p:nvPr>
            <p:ph idx="1"/>
          </p:nvPr>
        </p:nvSpPr>
        <p:spPr/>
        <p:txBody>
          <a:bodyPr>
            <a:normAutofit/>
          </a:bodyPr>
          <a:lstStyle/>
          <a:p>
            <a:r>
              <a:rPr lang="en-IN" sz="2200" dirty="0">
                <a:solidFill>
                  <a:schemeClr val="tx1"/>
                </a:solidFill>
                <a:latin typeface="Times New Roman" panose="02020603050405020304" pitchFamily="18" charset="0"/>
                <a:cs typeface="Times New Roman" panose="02020603050405020304" pitchFamily="18" charset="0"/>
              </a:rPr>
              <a:t>Digital Drama</a:t>
            </a:r>
          </a:p>
          <a:p>
            <a:r>
              <a:rPr lang="en-IN" sz="2200" dirty="0">
                <a:solidFill>
                  <a:schemeClr val="tx1"/>
                </a:solidFill>
                <a:latin typeface="Times New Roman" panose="02020603050405020304" pitchFamily="18" charset="0"/>
                <a:cs typeface="Times New Roman" panose="02020603050405020304" pitchFamily="18" charset="0"/>
              </a:rPr>
              <a:t>Desire to fit-in</a:t>
            </a:r>
          </a:p>
          <a:p>
            <a:r>
              <a:rPr lang="en-IN" sz="2200" dirty="0">
                <a:solidFill>
                  <a:schemeClr val="tx1"/>
                </a:solidFill>
                <a:latin typeface="Times New Roman" panose="02020603050405020304" pitchFamily="18" charset="0"/>
                <a:cs typeface="Times New Roman" panose="02020603050405020304" pitchFamily="18" charset="0"/>
              </a:rPr>
              <a:t>Distressing content</a:t>
            </a:r>
          </a:p>
          <a:p>
            <a:r>
              <a:rPr lang="en-IN" sz="2200" dirty="0">
                <a:solidFill>
                  <a:schemeClr val="tx1"/>
                </a:solidFill>
                <a:latin typeface="Times New Roman" panose="02020603050405020304" pitchFamily="18" charset="0"/>
                <a:cs typeface="Times New Roman" panose="02020603050405020304" pitchFamily="18" charset="0"/>
              </a:rPr>
              <a:t>Screen time</a:t>
            </a:r>
          </a:p>
        </p:txBody>
      </p:sp>
      <p:pic>
        <p:nvPicPr>
          <p:cNvPr id="1026" name="Picture 2" descr="Harmful Content Online - An Explainer">
            <a:extLst>
              <a:ext uri="{FF2B5EF4-FFF2-40B4-BE49-F238E27FC236}">
                <a16:creationId xmlns:a16="http://schemas.microsoft.com/office/drawing/2014/main" id="{30158670-1FC5-FAD0-E74E-27610D16B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590" y="2548632"/>
            <a:ext cx="6137097" cy="345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10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E3A2-203C-971C-9173-320358D030C5}"/>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Protective factors</a:t>
            </a:r>
          </a:p>
        </p:txBody>
      </p:sp>
      <p:sp>
        <p:nvSpPr>
          <p:cNvPr id="3" name="Content Placeholder 2">
            <a:extLst>
              <a:ext uri="{FF2B5EF4-FFF2-40B4-BE49-F238E27FC236}">
                <a16:creationId xmlns:a16="http://schemas.microsoft.com/office/drawing/2014/main" id="{4B800859-0844-C72F-9695-445AE172449D}"/>
              </a:ext>
            </a:extLst>
          </p:cNvPr>
          <p:cNvSpPr>
            <a:spLocks noGrp="1"/>
          </p:cNvSpPr>
          <p:nvPr>
            <p:ph idx="1"/>
          </p:nvPr>
        </p:nvSpPr>
        <p:spPr/>
        <p:txBody>
          <a:bodyPr>
            <a:noAutofit/>
          </a:bodyPr>
          <a:lstStyle/>
          <a:p>
            <a:pPr marL="0" indent="0" algn="l">
              <a:buNone/>
            </a:pPr>
            <a:r>
              <a:rPr lang="en-IN" sz="2400" b="0" i="0" dirty="0">
                <a:solidFill>
                  <a:srgbClr val="1F1F1F"/>
                </a:solidFill>
                <a:effectLst/>
                <a:latin typeface="Times New Roman" panose="02020603050405020304" pitchFamily="18" charset="0"/>
                <a:cs typeface="Times New Roman" panose="02020603050405020304" pitchFamily="18" charset="0"/>
              </a:rPr>
              <a:t>Digital resilience - coping strategies, recovery, and learning from online hazards.</a:t>
            </a:r>
          </a:p>
          <a:p>
            <a:pPr marL="0" indent="0" algn="l">
              <a:buNone/>
            </a:pPr>
            <a:r>
              <a:rPr lang="en-IN" sz="2400" b="0" i="0" dirty="0">
                <a:solidFill>
                  <a:srgbClr val="1F1F1F"/>
                </a:solidFill>
                <a:effectLst/>
                <a:latin typeface="Times New Roman" panose="02020603050405020304" pitchFamily="18" charset="0"/>
                <a:cs typeface="Times New Roman" panose="02020603050405020304" pitchFamily="18" charset="0"/>
              </a:rPr>
              <a:t>Digital resilience acts as a protective factor for adolescent wellbeing, shielding them from potential online risks.</a:t>
            </a:r>
          </a:p>
          <a:p>
            <a:pPr marL="0" indent="0" algn="l">
              <a:buNone/>
            </a:pPr>
            <a:r>
              <a:rPr lang="en-IN" sz="2400" dirty="0">
                <a:solidFill>
                  <a:srgbClr val="1F1F1F"/>
                </a:solidFill>
                <a:latin typeface="Times New Roman" panose="02020603050405020304" pitchFamily="18" charset="0"/>
                <a:cs typeface="Times New Roman" panose="02020603050405020304" pitchFamily="18" charset="0"/>
              </a:rPr>
              <a:t>A</a:t>
            </a:r>
            <a:r>
              <a:rPr lang="en-IN" sz="2400" b="0" i="0" dirty="0">
                <a:solidFill>
                  <a:srgbClr val="1F1F1F"/>
                </a:solidFill>
                <a:effectLst/>
                <a:latin typeface="Times New Roman" panose="02020603050405020304" pitchFamily="18" charset="0"/>
                <a:cs typeface="Times New Roman" panose="02020603050405020304" pitchFamily="18" charset="0"/>
              </a:rPr>
              <a:t>dolescent digital resilience can be boosted via socio-ecological factors (e.g., individuals, family, and school).</a:t>
            </a:r>
          </a:p>
          <a:p>
            <a:pPr marL="0" indent="0" algn="l">
              <a:buNone/>
            </a:pP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31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504E-24C0-C7DF-1922-6BE03A14C9A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FB59D2-0C6E-0132-8AE7-EDC0860F9B97}"/>
              </a:ext>
            </a:extLst>
          </p:cNvPr>
          <p:cNvSpPr>
            <a:spLocks noGrp="1"/>
          </p:cNvSpPr>
          <p:nvPr>
            <p:ph idx="1"/>
          </p:nvPr>
        </p:nvSpPr>
        <p:spPr/>
        <p:txBody>
          <a:bodyPr>
            <a:normAutofit/>
          </a:bodyPr>
          <a:lstStyle/>
          <a:p>
            <a:pPr algn="l">
              <a:buFont typeface="Arial" panose="020B0604020202020204" pitchFamily="34" charset="0"/>
              <a:buChar char="•"/>
            </a:pPr>
            <a:r>
              <a:rPr lang="en-IN" sz="2200" b="0" i="0" dirty="0">
                <a:solidFill>
                  <a:schemeClr val="tx1"/>
                </a:solidFill>
                <a:effectLst/>
                <a:latin typeface="Times New Roman" panose="02020603050405020304" pitchFamily="18" charset="0"/>
                <a:cs typeface="Times New Roman" panose="02020603050405020304" pitchFamily="18" charset="0"/>
              </a:rPr>
              <a:t>Involvement in extra-curricular activities</a:t>
            </a:r>
          </a:p>
          <a:p>
            <a:pPr algn="l">
              <a:buFont typeface="Arial" panose="020B0604020202020204" pitchFamily="34" charset="0"/>
              <a:buChar char="•"/>
            </a:pPr>
            <a:r>
              <a:rPr lang="en-IN" sz="2200" b="0" i="0" dirty="0">
                <a:solidFill>
                  <a:schemeClr val="tx1"/>
                </a:solidFill>
                <a:effectLst/>
                <a:latin typeface="Times New Roman" panose="02020603050405020304" pitchFamily="18" charset="0"/>
                <a:cs typeface="Times New Roman" panose="02020603050405020304" pitchFamily="18" charset="0"/>
              </a:rPr>
              <a:t>Parental involvement and a better quality of family relationships seem to be associated with less problematic use of the internet</a:t>
            </a:r>
          </a:p>
          <a:p>
            <a:pPr marL="0" indent="0">
              <a:buNone/>
            </a:pP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0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0105E-5BC9-AB66-F077-694761251060}"/>
              </a:ext>
            </a:extLst>
          </p:cNvPr>
          <p:cNvPicPr>
            <a:picLocks noChangeAspect="1"/>
          </p:cNvPicPr>
          <p:nvPr/>
        </p:nvPicPr>
        <p:blipFill rotWithShape="1">
          <a:blip r:embed="rId2"/>
          <a:srcRect l="10233" t="22130" r="11398" b="13680"/>
          <a:stretch/>
        </p:blipFill>
        <p:spPr>
          <a:xfrm>
            <a:off x="82192" y="883577"/>
            <a:ext cx="12042072" cy="5548045"/>
          </a:xfrm>
          <a:prstGeom prst="rect">
            <a:avLst/>
          </a:prstGeom>
        </p:spPr>
      </p:pic>
    </p:spTree>
    <p:extLst>
      <p:ext uri="{BB962C8B-B14F-4D97-AF65-F5344CB8AC3E}">
        <p14:creationId xmlns:p14="http://schemas.microsoft.com/office/powerpoint/2010/main" val="4206765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CD16-8AE7-8DAE-E18C-D957B1BECB75}"/>
              </a:ext>
            </a:extLst>
          </p:cNvPr>
          <p:cNvSpPr>
            <a:spLocks noGrp="1"/>
          </p:cNvSpPr>
          <p:nvPr>
            <p:ph type="title"/>
          </p:nvPr>
        </p:nvSpPr>
        <p:spPr/>
        <p:txBody>
          <a:bodyPr/>
          <a:lstStyle/>
          <a:p>
            <a:r>
              <a:rPr lang="en-IN" sz="3600" b="0" i="0" dirty="0">
                <a:solidFill>
                  <a:schemeClr val="bg1"/>
                </a:solidFill>
                <a:effectLst/>
                <a:latin typeface="Times New Roman" panose="02020603050405020304" pitchFamily="18" charset="0"/>
                <a:cs typeface="Times New Roman" panose="02020603050405020304" pitchFamily="18" charset="0"/>
              </a:rPr>
              <a:t>Maintaining a healthy relationship with social media</a:t>
            </a:r>
            <a:endParaRPr lang="en-IN" dirty="0">
              <a:solidFill>
                <a:schemeClr val="bg1"/>
              </a:solidFill>
            </a:endParaRPr>
          </a:p>
        </p:txBody>
      </p:sp>
      <p:sp>
        <p:nvSpPr>
          <p:cNvPr id="3" name="Content Placeholder 2">
            <a:extLst>
              <a:ext uri="{FF2B5EF4-FFF2-40B4-BE49-F238E27FC236}">
                <a16:creationId xmlns:a16="http://schemas.microsoft.com/office/drawing/2014/main" id="{2DAF4873-DDF0-C793-6590-413B98B10FDF}"/>
              </a:ext>
            </a:extLst>
          </p:cNvPr>
          <p:cNvSpPr>
            <a:spLocks noGrp="1"/>
          </p:cNvSpPr>
          <p:nvPr>
            <p:ph idx="1"/>
          </p:nvPr>
        </p:nvSpPr>
        <p:spPr/>
        <p:txBody>
          <a:bodyPr>
            <a:noAutofit/>
          </a:bodyPr>
          <a:lstStyle/>
          <a:p>
            <a:pPr marL="0" indent="0" algn="l">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Knowing how you use social media and its impact on your digital well-being is important. </a:t>
            </a:r>
          </a:p>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Be mindful of the amount of time you're spending on social media. Try to limit yourself to a certain number of minutes or hours per day.</a:t>
            </a:r>
          </a:p>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Be aware of the content you're consuming on social media. Make sure it's positive and uplifting and doesn't make you anxious or stressed. </a:t>
            </a:r>
          </a:p>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Digital Literacy is the ability of individuals and communities to understand and use digital technologies for meaningful actions within life situations.</a:t>
            </a:r>
          </a:p>
          <a:p>
            <a:pPr algn="l">
              <a:buFont typeface="Arial" panose="020B0604020202020204" pitchFamily="34" charset="0"/>
              <a:buChar char="•"/>
            </a:pPr>
            <a:endPar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175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F84F-3EC9-CA5D-7F7D-B580C91977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800464F-3132-1AD0-26C7-F56A0AFFF49D}"/>
              </a:ext>
            </a:extLst>
          </p:cNvPr>
          <p:cNvSpPr>
            <a:spLocks noGrp="1"/>
          </p:cNvSpPr>
          <p:nvPr>
            <p:ph idx="1"/>
          </p:nvPr>
        </p:nvSpPr>
        <p:spPr/>
        <p:txBody>
          <a:bodyPr>
            <a:normAutofit/>
          </a:bodyPr>
          <a:lstStyle/>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Engage with social media in a way that feels good for you. If you're feeling overwhelmed, take a break from it –digital detox</a:t>
            </a:r>
          </a:p>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Make sure to connect with people offline as well as online. Social media should be just one part of your life, not the only part.</a:t>
            </a:r>
          </a:p>
          <a:p>
            <a:pPr algn="l">
              <a:buFont typeface="Arial" panose="020B0604020202020204" pitchFamily="34" charset="0"/>
              <a:buChar char="•"/>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Talk to someone if you feel like social media negatively impacts your mental health. A professional can help you figure out how to best use social media healthily.</a:t>
            </a:r>
          </a:p>
          <a:p>
            <a:endParaRPr lang="en-IN" sz="2200" dirty="0"/>
          </a:p>
        </p:txBody>
      </p:sp>
    </p:spTree>
    <p:extLst>
      <p:ext uri="{BB962C8B-B14F-4D97-AF65-F5344CB8AC3E}">
        <p14:creationId xmlns:p14="http://schemas.microsoft.com/office/powerpoint/2010/main" val="147624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CF4A-E516-19E1-3856-9A6284E0121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Dimensions of wellness</a:t>
            </a:r>
          </a:p>
        </p:txBody>
      </p:sp>
      <p:sp>
        <p:nvSpPr>
          <p:cNvPr id="3" name="Content Placeholder 2">
            <a:extLst>
              <a:ext uri="{FF2B5EF4-FFF2-40B4-BE49-F238E27FC236}">
                <a16:creationId xmlns:a16="http://schemas.microsoft.com/office/drawing/2014/main" id="{47939063-C8D3-44CE-9A65-7D5942E0D201}"/>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479EB269-AC43-0FC3-A133-74497C8303E9}"/>
              </a:ext>
            </a:extLst>
          </p:cNvPr>
          <p:cNvPicPr>
            <a:picLocks noChangeAspect="1"/>
          </p:cNvPicPr>
          <p:nvPr/>
        </p:nvPicPr>
        <p:blipFill rotWithShape="1">
          <a:blip r:embed="rId2"/>
          <a:srcRect l="50000" t="18127" r="2074" b="9363"/>
          <a:stretch/>
        </p:blipFill>
        <p:spPr>
          <a:xfrm>
            <a:off x="1471648" y="2280863"/>
            <a:ext cx="8761414" cy="4397339"/>
          </a:xfrm>
          <a:prstGeom prst="rect">
            <a:avLst/>
          </a:prstGeom>
        </p:spPr>
      </p:pic>
    </p:spTree>
    <p:extLst>
      <p:ext uri="{BB962C8B-B14F-4D97-AF65-F5344CB8AC3E}">
        <p14:creationId xmlns:p14="http://schemas.microsoft.com/office/powerpoint/2010/main" val="2627167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4681-FF98-7BEC-7ACC-67C7F8CB8C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C39935A-8D34-0B80-AEDC-2DBEC776948D}"/>
              </a:ext>
            </a:extLst>
          </p:cNvPr>
          <p:cNvSpPr>
            <a:spLocks noGrp="1"/>
          </p:cNvSpPr>
          <p:nvPr>
            <p:ph idx="1"/>
          </p:nvPr>
        </p:nvSpPr>
        <p:spPr/>
        <p:txBody>
          <a:bodyPr>
            <a:normAutofit/>
          </a:bodyPr>
          <a:lstStyle/>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With this increased reliance on technology comes an increased need for good digital citizenship.</a:t>
            </a:r>
          </a:p>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Good digital citizenship means being aware of how your actions online can affect your reputation and the reputation of others. It also means being cautious about what you share online and with whom you share it.</a:t>
            </a:r>
          </a:p>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In the age of social media, it's easy to forget that anyone and everyone can see the things you post. That's why it's so important to think before you post and consider your actions' potential consequences.</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756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D21B-74D6-DFB7-9739-BD29A744A842}"/>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Digital Citizenship</a:t>
            </a:r>
          </a:p>
        </p:txBody>
      </p:sp>
      <p:sp>
        <p:nvSpPr>
          <p:cNvPr id="3" name="Content Placeholder 2">
            <a:extLst>
              <a:ext uri="{FF2B5EF4-FFF2-40B4-BE49-F238E27FC236}">
                <a16:creationId xmlns:a16="http://schemas.microsoft.com/office/drawing/2014/main" id="{6FCCDC64-13CF-B1D9-6926-A0EE4EF56C70}"/>
              </a:ext>
            </a:extLst>
          </p:cNvPr>
          <p:cNvSpPr>
            <a:spLocks noGrp="1"/>
          </p:cNvSpPr>
          <p:nvPr>
            <p:ph idx="1"/>
          </p:nvPr>
        </p:nvSpPr>
        <p:spPr/>
        <p:txBody>
          <a:bodyPr>
            <a:noAutofit/>
          </a:bodyPr>
          <a:lstStyle/>
          <a:p>
            <a:r>
              <a:rPr lang="en-IN" sz="2200" dirty="0">
                <a:solidFill>
                  <a:srgbClr val="000000"/>
                </a:solidFill>
                <a:highlight>
                  <a:srgbClr val="FFFFFF"/>
                </a:highlight>
                <a:latin typeface="Times New Roman" panose="02020603050405020304" pitchFamily="18" charset="0"/>
                <a:cs typeface="Times New Roman" panose="02020603050405020304" pitchFamily="18" charset="0"/>
              </a:rPr>
              <a:t>M</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aintaining your privacy, personal information, and personal content. It also means understanding and managing your digital footprint with professionalism.</a:t>
            </a:r>
          </a:p>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Good digital citizenship will benefit you in many ways. For one, it will help you maintain your privacy and keep your personal information safe. </a:t>
            </a:r>
          </a:p>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It will also help you manage your digital footprint to be professional and positive. </a:t>
            </a:r>
          </a:p>
          <a:p>
            <a:pPr algn="l"/>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Finally, good digital citizenship will help you build a strong online reputation. </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34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9219-077F-E791-1F00-8BAD935A49A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086A065-80D3-1807-ACF9-6C666C309FE2}"/>
              </a:ext>
            </a:extLst>
          </p:cNvPr>
          <p:cNvSpPr>
            <a:spLocks noGrp="1"/>
          </p:cNvSpPr>
          <p:nvPr>
            <p:ph idx="1"/>
          </p:nvPr>
        </p:nvSpPr>
        <p:spPr>
          <a:xfrm>
            <a:off x="1154955" y="2897312"/>
            <a:ext cx="6437647" cy="3122488"/>
          </a:xfrm>
        </p:spPr>
        <p:txBody>
          <a:bodyPr>
            <a:normAutofit/>
          </a:bodyPr>
          <a:lstStyle/>
          <a:p>
            <a:pPr algn="l"/>
            <a:r>
              <a:rPr lang="en-IN" sz="2000" b="0" i="0" dirty="0">
                <a:solidFill>
                  <a:srgbClr val="000000"/>
                </a:solidFill>
                <a:effectLst/>
                <a:highlight>
                  <a:srgbClr val="FFFFFF"/>
                </a:highlight>
                <a:latin typeface="Times New Roman" panose="02020603050405020304" pitchFamily="18" charset="0"/>
                <a:cs typeface="Times New Roman" panose="02020603050405020304" pitchFamily="18" charset="0"/>
              </a:rPr>
              <a:t>To be a good digital citizen, you can: </a:t>
            </a:r>
          </a:p>
          <a:p>
            <a:pPr marL="0" indent="0" algn="l">
              <a:buNone/>
            </a:pPr>
            <a:r>
              <a:rPr lang="en-IN" sz="2000" b="0" i="0" dirty="0">
                <a:solidFill>
                  <a:srgbClr val="000000"/>
                </a:solidFill>
                <a:effectLst/>
                <a:highlight>
                  <a:srgbClr val="FFFFFF"/>
                </a:highlight>
                <a:latin typeface="Times New Roman" panose="02020603050405020304" pitchFamily="18" charset="0"/>
                <a:cs typeface="Times New Roman" panose="02020603050405020304" pitchFamily="18" charset="0"/>
              </a:rPr>
              <a:t>Protect your privacy by being careful about what you share online.</a:t>
            </a:r>
          </a:p>
          <a:p>
            <a:pPr marL="0" indent="0" algn="l">
              <a:buNone/>
            </a:pPr>
            <a:r>
              <a:rPr lang="en-IN" sz="2000" b="0" i="0" dirty="0">
                <a:solidFill>
                  <a:srgbClr val="000000"/>
                </a:solidFill>
                <a:effectLst/>
                <a:highlight>
                  <a:srgbClr val="FFFFFF"/>
                </a:highlight>
                <a:latin typeface="Times New Roman" panose="02020603050405020304" pitchFamily="18" charset="0"/>
                <a:cs typeface="Times New Roman" panose="02020603050405020304" pitchFamily="18" charset="0"/>
              </a:rPr>
              <a:t>Manage your digital footprint by regularly monitoring what is being said about you</a:t>
            </a:r>
          </a:p>
          <a:p>
            <a:pPr marL="0" indent="0" algn="l">
              <a:buNone/>
            </a:pPr>
            <a:r>
              <a:rPr lang="en-IN" sz="2000" b="0" i="0" dirty="0">
                <a:solidFill>
                  <a:srgbClr val="000000"/>
                </a:solidFill>
                <a:effectLst/>
                <a:highlight>
                  <a:srgbClr val="FFFFFF"/>
                </a:highlight>
                <a:latin typeface="Times New Roman" panose="02020603050405020304" pitchFamily="18" charset="0"/>
                <a:cs typeface="Times New Roman" panose="02020603050405020304" pitchFamily="18" charset="0"/>
              </a:rPr>
              <a:t>Build a strong online reputation by creating positive content and engaging in positive online activity.</a:t>
            </a:r>
          </a:p>
          <a:p>
            <a:pPr marL="0" indent="0">
              <a:buNone/>
            </a:pPr>
            <a:endParaRPr lang="en-IN" sz="2000" dirty="0"/>
          </a:p>
        </p:txBody>
      </p:sp>
      <p:pic>
        <p:nvPicPr>
          <p:cNvPr id="4098" name="Picture 2" descr="Pyramid infographic from Jisc exploring factors of digital wellbeing">
            <a:extLst>
              <a:ext uri="{FF2B5EF4-FFF2-40B4-BE49-F238E27FC236}">
                <a16:creationId xmlns:a16="http://schemas.microsoft.com/office/drawing/2014/main" id="{21A2C086-322E-A4ED-A893-E7FFAFFF7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602" y="2599361"/>
            <a:ext cx="4307047" cy="406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48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6C7-BE13-9527-DFCD-D157C6BE313D}"/>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What Can Schools Do?</a:t>
            </a:r>
          </a:p>
        </p:txBody>
      </p:sp>
      <p:sp>
        <p:nvSpPr>
          <p:cNvPr id="3" name="Content Placeholder 2">
            <a:extLst>
              <a:ext uri="{FF2B5EF4-FFF2-40B4-BE49-F238E27FC236}">
                <a16:creationId xmlns:a16="http://schemas.microsoft.com/office/drawing/2014/main" id="{56A91F1E-4E9C-802D-BFAE-34DA63CFF346}"/>
              </a:ext>
            </a:extLst>
          </p:cNvPr>
          <p:cNvSpPr>
            <a:spLocks noGrp="1"/>
          </p:cNvSpPr>
          <p:nvPr>
            <p:ph idx="1"/>
          </p:nvPr>
        </p:nvSpPr>
        <p:spPr>
          <a:xfrm>
            <a:off x="1154954" y="2603499"/>
            <a:ext cx="9191121" cy="3571269"/>
          </a:xfrm>
        </p:spPr>
        <p:txBody>
          <a:bodyPr>
            <a:noAutofit/>
          </a:bodyPr>
          <a:lstStyle/>
          <a:p>
            <a:r>
              <a:rPr lang="en-IN" sz="2000" dirty="0">
                <a:latin typeface="Times New Roman" panose="02020603050405020304" pitchFamily="18" charset="0"/>
                <a:cs typeface="Times New Roman" panose="02020603050405020304" pitchFamily="18" charset="0"/>
              </a:rPr>
              <a:t>Encourage appropriate breaks away from devices</a:t>
            </a:r>
          </a:p>
          <a:p>
            <a:r>
              <a:rPr lang="en-IN" sz="2000" dirty="0">
                <a:latin typeface="Times New Roman" panose="02020603050405020304" pitchFamily="18" charset="0"/>
                <a:cs typeface="Times New Roman" panose="02020603050405020304" pitchFamily="18" charset="0"/>
              </a:rPr>
              <a:t> Create safe spaces for individuals to talk through concerns </a:t>
            </a:r>
          </a:p>
          <a:p>
            <a:r>
              <a:rPr lang="en-IN" sz="2000" dirty="0">
                <a:latin typeface="Times New Roman" panose="02020603050405020304" pitchFamily="18" charset="0"/>
                <a:cs typeface="Times New Roman" panose="02020603050405020304" pitchFamily="18" charset="0"/>
              </a:rPr>
              <a:t>Encourage the use of parental controls and filtering options for apps where necessary </a:t>
            </a:r>
          </a:p>
          <a:p>
            <a:r>
              <a:rPr lang="en-IN" sz="2000" dirty="0">
                <a:latin typeface="Times New Roman" panose="02020603050405020304" pitchFamily="18" charset="0"/>
                <a:cs typeface="Times New Roman" panose="02020603050405020304" pitchFamily="18" charset="0"/>
              </a:rPr>
              <a:t>Appropriate offline activities in school</a:t>
            </a:r>
          </a:p>
          <a:p>
            <a:r>
              <a:rPr lang="en-IN" sz="2000" dirty="0">
                <a:latin typeface="Times New Roman" panose="02020603050405020304" pitchFamily="18" charset="0"/>
                <a:cs typeface="Times New Roman" panose="02020603050405020304" pitchFamily="18" charset="0"/>
              </a:rPr>
              <a:t> Have staff maintain a good understanding of trends and popular apps</a:t>
            </a:r>
          </a:p>
          <a:p>
            <a:r>
              <a:rPr lang="en-IN" sz="2000" dirty="0">
                <a:latin typeface="Times New Roman" panose="02020603050405020304" pitchFamily="18" charset="0"/>
                <a:cs typeface="Times New Roman" panose="02020603050405020304" pitchFamily="18" charset="0"/>
              </a:rPr>
              <a:t> Develop a school community approach towards online critical thinking</a:t>
            </a:r>
          </a:p>
          <a:p>
            <a:r>
              <a:rPr lang="en-IN" sz="2000" dirty="0">
                <a:latin typeface="Times New Roman" panose="02020603050405020304" pitchFamily="18" charset="0"/>
                <a:cs typeface="Times New Roman" panose="02020603050405020304" pitchFamily="18" charset="0"/>
              </a:rPr>
              <a:t> Explain what harmful online content is and ways it can present itself</a:t>
            </a:r>
          </a:p>
          <a:p>
            <a:r>
              <a:rPr lang="en-IN" sz="2000" dirty="0">
                <a:latin typeface="Times New Roman" panose="02020603050405020304" pitchFamily="18" charset="0"/>
                <a:cs typeface="Times New Roman" panose="02020603050405020304" pitchFamily="18" charset="0"/>
              </a:rPr>
              <a:t> Making the community aware of online reporting routes</a:t>
            </a:r>
          </a:p>
        </p:txBody>
      </p:sp>
    </p:spTree>
    <p:extLst>
      <p:ext uri="{BB962C8B-B14F-4D97-AF65-F5344CB8AC3E}">
        <p14:creationId xmlns:p14="http://schemas.microsoft.com/office/powerpoint/2010/main" val="776767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BE9B-7183-1B29-6A24-AD601D50F2B6}"/>
              </a:ext>
            </a:extLst>
          </p:cNvPr>
          <p:cNvSpPr>
            <a:spLocks noGrp="1"/>
          </p:cNvSpPr>
          <p:nvPr>
            <p:ph type="title"/>
          </p:nvPr>
        </p:nvSpPr>
        <p:spPr/>
        <p:txBody>
          <a:bodyPr/>
          <a:lstStyle/>
          <a:p>
            <a:endParaRPr lang="en-IN"/>
          </a:p>
        </p:txBody>
      </p:sp>
      <p:sp>
        <p:nvSpPr>
          <p:cNvPr id="4" name="Content Placeholder 2">
            <a:extLst>
              <a:ext uri="{FF2B5EF4-FFF2-40B4-BE49-F238E27FC236}">
                <a16:creationId xmlns:a16="http://schemas.microsoft.com/office/drawing/2014/main" id="{3C1A3E37-4E68-3A5C-D8EE-32C050F9B104}"/>
              </a:ext>
            </a:extLst>
          </p:cNvPr>
          <p:cNvSpPr>
            <a:spLocks noGrp="1"/>
          </p:cNvSpPr>
          <p:nvPr>
            <p:ph idx="1"/>
          </p:nvPr>
        </p:nvSpPr>
        <p:spPr>
          <a:xfrm>
            <a:off x="1155700" y="2603500"/>
            <a:ext cx="8761413" cy="3416300"/>
          </a:xfrm>
        </p:spPr>
        <p:txBody>
          <a:bodyPr/>
          <a:lstStyle/>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lgn="ctr">
              <a:buNone/>
            </a:pPr>
            <a:r>
              <a:rPr lang="en-IN" sz="4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03714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FC2D-0166-9780-2A68-3D49BEE684C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11B6D55-D6B9-B8D3-456F-8B5C6F11E599}"/>
              </a:ext>
            </a:extLst>
          </p:cNvPr>
          <p:cNvSpPr>
            <a:spLocks noGrp="1"/>
          </p:cNvSpPr>
          <p:nvPr>
            <p:ph idx="1"/>
          </p:nvPr>
        </p:nvSpPr>
        <p:spPr/>
        <p:txBody>
          <a:bodyPr>
            <a:normAutofit/>
          </a:bodyPr>
          <a:lstStyle/>
          <a:p>
            <a:pPr marL="0" indent="0" algn="l">
              <a:lnSpc>
                <a:spcPct val="150000"/>
              </a:lnSpc>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Social factors</a:t>
            </a:r>
          </a:p>
          <a:p>
            <a:pPr marL="0" indent="0" algn="l">
              <a:lnSpc>
                <a:spcPct val="150000"/>
              </a:lnSpc>
              <a:buNone/>
            </a:pPr>
            <a:r>
              <a:rPr lang="en-IN" sz="2200" b="0" dirty="0">
                <a:solidFill>
                  <a:srgbClr val="000000"/>
                </a:solidFill>
                <a:highlight>
                  <a:srgbClr val="FFFFFF"/>
                </a:highlight>
                <a:latin typeface="Times New Roman" panose="02020603050405020304" pitchFamily="18" charset="0"/>
                <a:cs typeface="Times New Roman" panose="02020603050405020304" pitchFamily="18" charset="0"/>
              </a:rPr>
              <a:t>T</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he relationships we maintain with others hold a significant key to our overall health. </a:t>
            </a:r>
          </a:p>
          <a:p>
            <a:pPr marL="0" indent="0" algn="l">
              <a:lnSpc>
                <a:spcPct val="150000"/>
              </a:lnSpc>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Interacting with people, fostering an attitude of care and concern for each other, enhances our sense of purpose and connectedness to society and to ourselves.</a:t>
            </a:r>
          </a:p>
          <a:p>
            <a:pPr>
              <a:lnSpc>
                <a:spcPct val="150000"/>
              </a:lnSpc>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16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FC2D-0166-9780-2A68-3D49BEE684C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11B6D55-D6B9-B8D3-456F-8B5C6F11E599}"/>
              </a:ext>
            </a:extLst>
          </p:cNvPr>
          <p:cNvSpPr>
            <a:spLocks noGrp="1"/>
          </p:cNvSpPr>
          <p:nvPr>
            <p:ph idx="1"/>
          </p:nvPr>
        </p:nvSpPr>
        <p:spPr/>
        <p:txBody>
          <a:bodyPr>
            <a:normAutofit/>
          </a:bodyPr>
          <a:lstStyle/>
          <a:p>
            <a:pPr marL="0" indent="0" algn="l">
              <a:lnSpc>
                <a:spcPct val="150000"/>
              </a:lnSpc>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Emotional </a:t>
            </a:r>
            <a:r>
              <a:rPr lang="en-IN" sz="2200" b="1" dirty="0">
                <a:solidFill>
                  <a:srgbClr val="000000"/>
                </a:solidFill>
                <a:highlight>
                  <a:srgbClr val="FFFFFF"/>
                </a:highlight>
                <a:latin typeface="Times New Roman" panose="02020603050405020304" pitchFamily="18" charset="0"/>
                <a:cs typeface="Times New Roman" panose="02020603050405020304" pitchFamily="18" charset="0"/>
              </a:rPr>
              <a:t>factors</a:t>
            </a:r>
            <a:endPar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algn="l">
              <a:lnSpc>
                <a:spcPct val="150000"/>
              </a:lnSpc>
              <a:buNone/>
            </a:pPr>
            <a:r>
              <a:rPr lang="en-IN" sz="2200" dirty="0">
                <a:solidFill>
                  <a:srgbClr val="000000"/>
                </a:solidFill>
                <a:highlight>
                  <a:srgbClr val="FFFFFF"/>
                </a:highlight>
                <a:latin typeface="Times New Roman" panose="02020603050405020304" pitchFamily="18" charset="0"/>
                <a:cs typeface="Times New Roman" panose="02020603050405020304" pitchFamily="18" charset="0"/>
              </a:rPr>
              <a:t>R</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ecognition for the way we feel </a:t>
            </a:r>
          </a:p>
          <a:p>
            <a:pPr marL="0" indent="0" algn="l">
              <a:lnSpc>
                <a:spcPct val="150000"/>
              </a:lnSpc>
              <a:buNone/>
            </a:pPr>
            <a:r>
              <a:rPr lang="en-IN" sz="2200" dirty="0">
                <a:solidFill>
                  <a:srgbClr val="000000"/>
                </a:solidFill>
                <a:highlight>
                  <a:srgbClr val="FFFFFF"/>
                </a:highlight>
                <a:latin typeface="Times New Roman" panose="02020603050405020304" pitchFamily="18" charset="0"/>
                <a:cs typeface="Times New Roman" panose="02020603050405020304" pitchFamily="18" charset="0"/>
              </a:rPr>
              <a:t>R</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egulating our emotions can offer insight into situations and experiences we encounter. </a:t>
            </a:r>
          </a:p>
          <a:p>
            <a:pPr>
              <a:lnSpc>
                <a:spcPct val="150000"/>
              </a:lnSpc>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29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B295-4119-A35D-8AE7-D7A84ABE78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4726B9-70DB-E66A-35A4-AD1231044902}"/>
              </a:ext>
            </a:extLst>
          </p:cNvPr>
          <p:cNvSpPr>
            <a:spLocks noGrp="1"/>
          </p:cNvSpPr>
          <p:nvPr>
            <p:ph idx="1"/>
          </p:nvPr>
        </p:nvSpPr>
        <p:spPr/>
        <p:txBody>
          <a:bodyPr>
            <a:normAutofit/>
          </a:bodyPr>
          <a:lstStyle/>
          <a:p>
            <a:pPr marL="0" indent="0">
              <a:lnSpc>
                <a:spcPct val="150000"/>
              </a:lnSpc>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Physical factors</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–Physical health can include exercise but may not need to be of the extreme level. </a:t>
            </a:r>
          </a:p>
          <a:p>
            <a:pPr marL="0" indent="0">
              <a:lnSpc>
                <a:spcPct val="150000"/>
              </a:lnSpc>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Your level of fitness is suited to you. </a:t>
            </a:r>
            <a:endParaRPr lang="en-IN" sz="22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a:lnSpc>
                <a:spcPct val="150000"/>
              </a:lnSpc>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Do you need to just be active by walking for 30 minutes a day or do you need to go to the gym and lifting weights? </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0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B295-4119-A35D-8AE7-D7A84ABE78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4726B9-70DB-E66A-35A4-AD1231044902}"/>
              </a:ext>
            </a:extLst>
          </p:cNvPr>
          <p:cNvSpPr>
            <a:spLocks noGrp="1"/>
          </p:cNvSpPr>
          <p:nvPr>
            <p:ph idx="1"/>
          </p:nvPr>
        </p:nvSpPr>
        <p:spPr/>
        <p:txBody>
          <a:bodyPr>
            <a:normAutofit/>
          </a:bodyPr>
          <a:lstStyle/>
          <a:p>
            <a:pPr marL="0" indent="0">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 Nutritional factors</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eating fresh food often supports a nutritionally balanced diet. </a:t>
            </a:r>
            <a:endParaRPr lang="en-IN" sz="22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a:buNone/>
            </a:pPr>
            <a:r>
              <a:rPr lang="en-IN" sz="2200" dirty="0">
                <a:solidFill>
                  <a:srgbClr val="000000"/>
                </a:solidFill>
                <a:highlight>
                  <a:srgbClr val="FFFFFF"/>
                </a:highlight>
                <a:latin typeface="Times New Roman" panose="02020603050405020304" pitchFamily="18" charset="0"/>
                <a:cs typeface="Times New Roman" panose="02020603050405020304" pitchFamily="18" charset="0"/>
              </a:rPr>
              <a:t>This</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allows our body to recharge, reinvigorate and function effectively.</a:t>
            </a:r>
          </a:p>
          <a:p>
            <a:pPr marL="0" indent="0">
              <a:buNone/>
            </a:pPr>
            <a:endParaRPr lang="en-IN" sz="22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Environmental</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factors– impacts can be felts through our surroundings. </a:t>
            </a:r>
          </a:p>
          <a:p>
            <a:pPr marL="0" indent="0">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Enjoying sunlight, fresh air, and ergonomic spaces can all support our environmental wellbeing. </a:t>
            </a:r>
          </a:p>
          <a:p>
            <a:pPr marL="0" indent="0">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88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E8F1-668D-D1E9-E9A7-C41FB0F7E47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90F9FAF-5770-6B67-BB58-35A43C0BD95C}"/>
              </a:ext>
            </a:extLst>
          </p:cNvPr>
          <p:cNvSpPr>
            <a:spLocks noGrp="1"/>
          </p:cNvSpPr>
          <p:nvPr>
            <p:ph idx="1"/>
          </p:nvPr>
        </p:nvSpPr>
        <p:spPr/>
        <p:txBody>
          <a:bodyPr>
            <a:normAutofit/>
          </a:bodyPr>
          <a:lstStyle/>
          <a:p>
            <a:pPr marL="0" indent="0" algn="l">
              <a:buNone/>
            </a:pPr>
            <a:r>
              <a:rPr lang="en-IN"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Technological</a:t>
            </a: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 – the amount of time spent on technological devices will depend of many factors. Which device you use can play a part in the balance of wellbeing too. </a:t>
            </a:r>
          </a:p>
          <a:p>
            <a:pPr marL="0" indent="0" algn="l">
              <a:buNone/>
            </a:pPr>
            <a:endParaRPr lang="en-IN" sz="22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algn="l">
              <a:buNone/>
            </a:pPr>
            <a:r>
              <a:rPr lang="en-IN"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When on social media platforms, a conscious awareness towards the type of articles you are reading, the time spent being absorbed in the application and the time of day can all affect our overall wellbeing. </a:t>
            </a:r>
          </a:p>
        </p:txBody>
      </p:sp>
    </p:spTree>
    <p:extLst>
      <p:ext uri="{BB962C8B-B14F-4D97-AF65-F5344CB8AC3E}">
        <p14:creationId xmlns:p14="http://schemas.microsoft.com/office/powerpoint/2010/main" val="1770745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TM02900722[[fn=Ion Boardroom]]</Template>
  <TotalTime>1072</TotalTime>
  <Words>2498</Words>
  <Application>Microsoft Office PowerPoint</Application>
  <PresentationFormat>Widescreen</PresentationFormat>
  <Paragraphs>161</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Century Gothic</vt:lpstr>
      <vt:lpstr>Symbol</vt:lpstr>
      <vt:lpstr>Times New Roman</vt:lpstr>
      <vt:lpstr>Wingdings</vt:lpstr>
      <vt:lpstr>Wingdings 3</vt:lpstr>
      <vt:lpstr>Ion Boardroom</vt:lpstr>
      <vt:lpstr>FACTORS THAT IMPACT DIGITAL WELLNESS</vt:lpstr>
      <vt:lpstr>CONTENTS</vt:lpstr>
      <vt:lpstr>Well-being</vt:lpstr>
      <vt:lpstr>Dimensions of wellness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Psychological well being</vt:lpstr>
      <vt:lpstr>Digital wellbeing</vt:lpstr>
      <vt:lpstr>PowerPoint Presentation</vt:lpstr>
      <vt:lpstr>Why should we be concerned?</vt:lpstr>
      <vt:lpstr>PowerPoint Presentation</vt:lpstr>
      <vt:lpstr>PowerPoint Presentation</vt:lpstr>
      <vt:lpstr>Categories of risks that adolescents are exposed to when using digital media </vt:lpstr>
      <vt:lpstr>PowerPoint Presentation</vt:lpstr>
      <vt:lpstr>PowerPoint Presentation</vt:lpstr>
      <vt:lpstr>How does digital space affect well being?</vt:lpstr>
      <vt:lpstr>Emotional Health</vt:lpstr>
      <vt:lpstr>Emotional Health</vt:lpstr>
      <vt:lpstr>PowerPoint Presentation</vt:lpstr>
      <vt:lpstr>Psychological well- being</vt:lpstr>
      <vt:lpstr>Psychological well- being</vt:lpstr>
      <vt:lpstr>Psychological well- being</vt:lpstr>
      <vt:lpstr>Social health</vt:lpstr>
      <vt:lpstr>Social health</vt:lpstr>
      <vt:lpstr>Physical health</vt:lpstr>
      <vt:lpstr>Physical health</vt:lpstr>
      <vt:lpstr>How much is too much?</vt:lpstr>
      <vt:lpstr>How much is too much?</vt:lpstr>
      <vt:lpstr>Risk factors </vt:lpstr>
      <vt:lpstr>Protective factors</vt:lpstr>
      <vt:lpstr>PowerPoint Presentation</vt:lpstr>
      <vt:lpstr>PowerPoint Presentation</vt:lpstr>
      <vt:lpstr>Maintaining a healthy relationship with social media</vt:lpstr>
      <vt:lpstr>PowerPoint Presentation</vt:lpstr>
      <vt:lpstr>PowerPoint Presentation</vt:lpstr>
      <vt:lpstr>Digital Citizenship</vt:lpstr>
      <vt:lpstr>PowerPoint Presentation</vt:lpstr>
      <vt:lpstr>What Can Schools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shreya shukla</dc:creator>
  <cp:lastModifiedBy>shreya shukla</cp:lastModifiedBy>
  <cp:revision>6</cp:revision>
  <dcterms:created xsi:type="dcterms:W3CDTF">2024-06-30T18:14:45Z</dcterms:created>
  <dcterms:modified xsi:type="dcterms:W3CDTF">2024-07-01T12:06:53Z</dcterms:modified>
</cp:coreProperties>
</file>