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5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257" r:id="rId10"/>
    <p:sldId id="306" r:id="rId11"/>
    <p:sldId id="307" r:id="rId12"/>
    <p:sldId id="308" r:id="rId13"/>
    <p:sldId id="258" r:id="rId14"/>
    <p:sldId id="261" r:id="rId15"/>
    <p:sldId id="260" r:id="rId16"/>
    <p:sldId id="259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2" r:id="rId27"/>
    <p:sldId id="271" r:id="rId28"/>
    <p:sldId id="273" r:id="rId29"/>
    <p:sldId id="274" r:id="rId30"/>
    <p:sldId id="275" r:id="rId31"/>
    <p:sldId id="277" r:id="rId32"/>
    <p:sldId id="276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7" r:id="rId46"/>
    <p:sldId id="296" r:id="rId47"/>
    <p:sldId id="290" r:id="rId48"/>
    <p:sldId id="291" r:id="rId49"/>
    <p:sldId id="292" r:id="rId50"/>
    <p:sldId id="293" r:id="rId51"/>
    <p:sldId id="295" r:id="rId52"/>
    <p:sldId id="298" r:id="rId53"/>
    <p:sldId id="294" r:id="rId54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9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2DF52-3082-4427-8AFC-A03D677FE208}" type="datetimeFigureOut">
              <a:rPr lang="lt-LT" smtClean="0"/>
              <a:t>2016.11.02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BE82-D58D-48C5-B888-6AF50667484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6391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8CB65B-8B4B-4AF2-B2EF-611A30604FB9}" type="slidenum">
              <a:rPr lang="lt-LT" altLang="lt-LT" sz="1200" smtClean="0"/>
              <a:pPr eaLnBrk="1" hangingPunct="1"/>
              <a:t>49</a:t>
            </a:fld>
            <a:endParaRPr lang="lt-LT" altLang="lt-LT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lt-L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6D4091-A63D-4968-9CD8-EF0C071F046F}" type="slidenum">
              <a:rPr lang="lt-LT" altLang="lt-LT" sz="1200" smtClean="0"/>
              <a:pPr eaLnBrk="1" hangingPunct="1"/>
              <a:t>50</a:t>
            </a:fld>
            <a:endParaRPr lang="lt-LT" altLang="lt-LT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lt-L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288" y="6308725"/>
            <a:ext cx="691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endParaRPr lang="lt-LT" sz="1000">
              <a:solidFill>
                <a:srgbClr val="4D4D4D"/>
              </a:solidFill>
              <a:latin typeface="Verdana" pitchFamily="34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916113"/>
            <a:ext cx="8642350" cy="23050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652963"/>
            <a:ext cx="8642350" cy="50323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51725" y="6308725"/>
            <a:ext cx="1512888" cy="288925"/>
          </a:xfrm>
        </p:spPr>
        <p:txBody>
          <a:bodyPr/>
          <a:lstStyle>
            <a:lvl1pPr>
              <a:defRPr sz="1200" smtClean="0">
                <a:solidFill>
                  <a:schemeClr val="bg2"/>
                </a:solidFill>
              </a:defRPr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9960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4823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268413"/>
            <a:ext cx="2160587" cy="4857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268413"/>
            <a:ext cx="6329363" cy="4857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182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64235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49500"/>
            <a:ext cx="8642350" cy="181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4313238"/>
            <a:ext cx="8642350" cy="181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3095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64235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2349500"/>
            <a:ext cx="4244975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244975" cy="3776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3663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642350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2349500"/>
            <a:ext cx="8642350" cy="37766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F6E81-5046-4020-83C6-BA9E0C67B2AF}" type="slidenum">
              <a:rPr lang="lt-LT" smtClean="0"/>
              <a:pPr>
                <a:defRPr/>
              </a:pPr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98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704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267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49500"/>
            <a:ext cx="4244975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244975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125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053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868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717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406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1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268413"/>
            <a:ext cx="8642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title style</a:t>
            </a:r>
            <a:endParaRPr lang="lt-LT" altLang="lt-L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2349500"/>
            <a:ext cx="8642350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 smtClean="0"/>
              <a:t>Click to edit Master text styles</a:t>
            </a:r>
          </a:p>
          <a:p>
            <a:pPr lvl="1"/>
            <a:r>
              <a:rPr lang="en-US" altLang="lt-LT" smtClean="0"/>
              <a:t>Second level</a:t>
            </a:r>
          </a:p>
          <a:p>
            <a:pPr lvl="2"/>
            <a:r>
              <a:rPr lang="en-US" altLang="lt-LT" smtClean="0"/>
              <a:t>Third level</a:t>
            </a:r>
          </a:p>
          <a:p>
            <a:pPr lvl="3"/>
            <a:r>
              <a:rPr lang="en-US" altLang="lt-LT" smtClean="0"/>
              <a:t>Fourth level</a:t>
            </a:r>
          </a:p>
          <a:p>
            <a:pPr lvl="4"/>
            <a:r>
              <a:rPr lang="en-US" altLang="lt-LT" smtClean="0"/>
              <a:t>Fifth level</a:t>
            </a:r>
            <a:endParaRPr lang="lt-LT" altLang="lt-LT" smtClean="0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524625"/>
            <a:ext cx="6913563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solidFill>
                  <a:srgbClr val="4D4D4D"/>
                </a:solidFill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524625"/>
            <a:ext cx="14414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 smtClean="0">
                <a:solidFill>
                  <a:srgbClr val="4D4D4D"/>
                </a:solidFill>
                <a:latin typeface="+mn-lt"/>
              </a:defRPr>
            </a:lvl1pPr>
          </a:lstStyle>
          <a:p>
            <a:fld id="{E0E08E5C-F054-4EA3-ADA1-6E4895F1B88A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–"/>
        <a:defRPr sz="2400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2400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2400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2400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2400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Char char="»"/>
        <a:defRPr sz="24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openprof.e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penprof.eu/o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KHtyvN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prof.eu/training-material/ICT_tools_to_develop_and_adapt_O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vdu.l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25CtYkqamI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reativecommons.org/Publish" TargetMode="External"/><Relationship Id="rId2" Type="http://schemas.openxmlformats.org/officeDocument/2006/relationships/hyperlink" Target="https://wiki.creativecommons.org/Marking/Creators#Don.27t_call_it_a_CC_license_if_it_isn.27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hyperlink" Target="https://wiki.creativecommons.org/Best_practices_for_attribution#This_is_a_good_attribution_for_material_you_modified_slightly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vdu.lt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openprof.eu/training-material/Training_material_on_ICT_tool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openprof.eu/oer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oersynth.pbworks.com/w/page/51320241/EvaluationToolkit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den-online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OER adaptation, development and use</a:t>
            </a:r>
            <a:br>
              <a:rPr lang="lt-LT" dirty="0" smtClean="0"/>
            </a:br>
            <a:r>
              <a:rPr lang="lt-LT" dirty="0" smtClean="0"/>
              <a:t/>
            </a:r>
            <a:br>
              <a:rPr lang="lt-LT" dirty="0" smtClean="0"/>
            </a:br>
            <a:r>
              <a:rPr lang="lt-LT" i="1" dirty="0" smtClean="0"/>
              <a:t>as integrated within curriculum</a:t>
            </a:r>
            <a:endParaRPr lang="lt-LT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7272808" cy="1752600"/>
          </a:xfrm>
        </p:spPr>
        <p:txBody>
          <a:bodyPr/>
          <a:lstStyle/>
          <a:p>
            <a:pPr algn="ctr"/>
            <a:r>
              <a:rPr lang="lt-LT" dirty="0" smtClean="0"/>
              <a:t>Dr. Airina Volungevičienė</a:t>
            </a:r>
          </a:p>
          <a:p>
            <a:pPr algn="ctr"/>
            <a:r>
              <a:rPr lang="lt-LT" dirty="0" smtClean="0"/>
              <a:t>Prof. Habil. Dr. Margarita Teresevičienė,</a:t>
            </a:r>
          </a:p>
          <a:p>
            <a:pPr algn="ctr"/>
            <a:r>
              <a:rPr lang="lt-LT" dirty="0" smtClean="0"/>
              <a:t>Vytautas Magnus University, Lithuania</a:t>
            </a:r>
          </a:p>
          <a:p>
            <a:pPr algn="ctr"/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6064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ICT tools for OER, Unesco ICT Forum, India, 2016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04045" cy="93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5483"/>
            <a:ext cx="1403648" cy="107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829198"/>
            <a:ext cx="2146945" cy="99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08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http://Openprof.eu</a:t>
            </a:r>
            <a:r>
              <a:rPr lang="lt-LT" dirty="0" smtClean="0"/>
              <a:t>  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8460" b="19882"/>
          <a:stretch/>
        </p:blipFill>
        <p:spPr bwMode="auto">
          <a:xfrm>
            <a:off x="355680" y="2349500"/>
            <a:ext cx="8432639" cy="3776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809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http://openprof.eu/oer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8210" r="5800" b="8296"/>
          <a:stretch/>
        </p:blipFill>
        <p:spPr bwMode="auto">
          <a:xfrm>
            <a:off x="467544" y="2373086"/>
            <a:ext cx="7054485" cy="3907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02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Collaborative online document for hands – on activities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goo.gl/KHtyvN</a:t>
            </a:r>
            <a:r>
              <a:rPr lang="lt-LT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5003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The aim of the session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t</a:t>
            </a:r>
            <a:r>
              <a:rPr lang="lt-LT" dirty="0" smtClean="0"/>
              <a:t>o experiment the training material enabling learners to develop the following competences:</a:t>
            </a:r>
          </a:p>
          <a:p>
            <a:pPr marL="0" indent="0">
              <a:buNone/>
            </a:pP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to </a:t>
            </a:r>
            <a:r>
              <a:rPr lang="en-US" dirty="0" smtClean="0"/>
              <a:t>select </a:t>
            </a:r>
            <a:r>
              <a:rPr lang="en-US" dirty="0"/>
              <a:t>the best ICT tools to adapt/ develop OERs for a learning </a:t>
            </a:r>
            <a:r>
              <a:rPr lang="en-US" dirty="0" smtClean="0"/>
              <a:t>activity</a:t>
            </a:r>
            <a:endParaRPr lang="lt-LT" dirty="0" smtClean="0"/>
          </a:p>
          <a:p>
            <a:pPr marL="514350" indent="-514350">
              <a:buFont typeface="+mj-lt"/>
              <a:buAutoNum type="arabicPeriod"/>
            </a:pPr>
            <a:r>
              <a:rPr lang="lt-LT" dirty="0" smtClean="0"/>
              <a:t>to </a:t>
            </a:r>
            <a:r>
              <a:rPr lang="en-US" dirty="0" smtClean="0"/>
              <a:t>design a learning activity integrating OERs</a:t>
            </a: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4938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854968"/>
          </a:xfrm>
        </p:spPr>
        <p:txBody>
          <a:bodyPr>
            <a:noAutofit/>
          </a:bodyPr>
          <a:lstStyle/>
          <a:p>
            <a:r>
              <a:rPr lang="lt-LT" dirty="0"/>
              <a:t>1) to </a:t>
            </a:r>
            <a:r>
              <a:rPr lang="en-US" dirty="0"/>
              <a:t>select the best ICT tools to adapt/ develop OERs for a learning activity</a:t>
            </a:r>
            <a:r>
              <a:rPr lang="lt-LT" sz="2400" dirty="0" smtClean="0"/>
              <a:t/>
            </a:r>
            <a:br>
              <a:rPr lang="lt-LT" sz="2400" dirty="0" smtClean="0"/>
            </a:b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Autofit/>
          </a:bodyPr>
          <a:lstStyle/>
          <a:p>
            <a:pPr marL="514350" indent="-514350" fontAlgn="base">
              <a:buFont typeface="+mj-lt"/>
              <a:buAutoNum type="alphaLcParenR"/>
            </a:pPr>
            <a:r>
              <a:rPr lang="en-US" sz="2800" dirty="0" smtClean="0"/>
              <a:t>set the requirements for ICT tool for OER development/adaptation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800" dirty="0" smtClean="0"/>
              <a:t>choose ICT tool for OER development/adaptation according the functionality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800" dirty="0" smtClean="0"/>
              <a:t>develop/adapt OER using selected ICT tool</a:t>
            </a:r>
          </a:p>
          <a:p>
            <a:pPr marL="514350" indent="-514350" fontAlgn="base">
              <a:buFont typeface="+mj-lt"/>
              <a:buAutoNum type="alphaLcParenR"/>
            </a:pPr>
            <a:r>
              <a:rPr lang="en-US" sz="2800" dirty="0" smtClean="0"/>
              <a:t>choose the license and mark developed/adapted OER with CC license</a:t>
            </a:r>
          </a:p>
          <a:p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27456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2) to </a:t>
            </a:r>
            <a:r>
              <a:rPr lang="en-US" dirty="0" smtClean="0"/>
              <a:t>design a learning activity integrating OERs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56895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to</a:t>
            </a:r>
            <a:r>
              <a:rPr lang="en-US" dirty="0"/>
              <a:t> identify the “place” of OERs in curriculum (learning </a:t>
            </a:r>
            <a:r>
              <a:rPr lang="en-US" dirty="0" smtClean="0"/>
              <a:t>activities)</a:t>
            </a:r>
            <a:endParaRPr lang="lt-LT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to </a:t>
            </a:r>
            <a:r>
              <a:rPr lang="en-US" dirty="0"/>
              <a:t>contextualize OERs systematically with the learning curriculum (from the point of view of conscious curriculum designing and quality assurance) 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1916759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Training material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session will be organized in a step – by – step activities composed of presentation of the session moderators and hands – on practical learning using training material „</a:t>
            </a:r>
            <a:r>
              <a:rPr lang="en-GB" u="sng" dirty="0">
                <a:hlinkClick r:id="rId2"/>
              </a:rPr>
              <a:t>ICT tools to develop and adapt OER</a:t>
            </a:r>
            <a:r>
              <a:rPr lang="en-GB" dirty="0"/>
              <a:t>“ developed during European Union Erasmus+ program Project „Open Professional Collaboration for Innovation“ (2014-1-LT01-KA202-000562)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7904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26" y="845840"/>
            <a:ext cx="9098505" cy="1143000"/>
          </a:xfrm>
        </p:spPr>
        <p:txBody>
          <a:bodyPr>
            <a:noAutofit/>
          </a:bodyPr>
          <a:lstStyle/>
          <a:p>
            <a:pPr algn="l"/>
            <a:r>
              <a:rPr lang="lt-LT" sz="2400" dirty="0" smtClean="0"/>
              <a:t>a) </a:t>
            </a:r>
            <a:r>
              <a:rPr lang="en-US" sz="2400" dirty="0" smtClean="0"/>
              <a:t>set</a:t>
            </a:r>
            <a:r>
              <a:rPr lang="lt-LT" sz="2400" dirty="0" smtClean="0"/>
              <a:t>ting</a:t>
            </a:r>
            <a:r>
              <a:rPr lang="en-US" sz="2400" dirty="0" smtClean="0"/>
              <a:t> requirements for ICT tool for OER development/adaptation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3301827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Step 1. Think about the type of OER you are going to develop</a:t>
            </a:r>
          </a:p>
          <a:p>
            <a:r>
              <a:rPr lang="lt-LT" dirty="0" smtClean="0"/>
              <a:t>Will you develop:</a:t>
            </a:r>
          </a:p>
          <a:p>
            <a:pPr lvl="1"/>
            <a:r>
              <a:rPr lang="lt-LT" dirty="0" smtClean="0"/>
              <a:t>A document?</a:t>
            </a:r>
          </a:p>
          <a:p>
            <a:pPr lvl="1"/>
            <a:r>
              <a:rPr lang="lt-LT" dirty="0" smtClean="0"/>
              <a:t>A presentation?</a:t>
            </a:r>
          </a:p>
          <a:p>
            <a:pPr lvl="1"/>
            <a:r>
              <a:rPr lang="lt-LT" dirty="0" smtClean="0"/>
              <a:t>A video/ audio file?</a:t>
            </a:r>
          </a:p>
          <a:p>
            <a:pPr lvl="1"/>
            <a:r>
              <a:rPr lang="lt-LT" dirty="0" smtClean="0"/>
              <a:t>A collaborative artefact?</a:t>
            </a:r>
          </a:p>
          <a:p>
            <a:pPr lvl="1"/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1907704" y="188640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1) to </a:t>
            </a:r>
            <a:r>
              <a:rPr lang="en-US" b="1" dirty="0" smtClean="0"/>
              <a:t>select the best ICT tools to adapt/ develop OERs for a learning activity</a:t>
            </a:r>
            <a:r>
              <a:rPr lang="lt-LT" sz="1600" b="1" dirty="0" smtClean="0"/>
              <a:t/>
            </a:r>
            <a:br>
              <a:rPr lang="lt-LT" sz="1600" b="1" dirty="0" smtClean="0"/>
            </a:b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27410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" y="834971"/>
            <a:ext cx="9098505" cy="571500"/>
          </a:xfrm>
        </p:spPr>
        <p:txBody>
          <a:bodyPr>
            <a:noAutofit/>
          </a:bodyPr>
          <a:lstStyle/>
          <a:p>
            <a:pPr algn="l"/>
            <a:r>
              <a:rPr lang="lt-LT" sz="2000" dirty="0" smtClean="0"/>
              <a:t>a) </a:t>
            </a:r>
            <a:r>
              <a:rPr lang="en-US" sz="2000" dirty="0" smtClean="0"/>
              <a:t>set</a:t>
            </a:r>
            <a:r>
              <a:rPr lang="lt-LT" sz="2000" dirty="0" smtClean="0"/>
              <a:t>ting</a:t>
            </a:r>
            <a:r>
              <a:rPr lang="en-US" sz="2000" dirty="0" smtClean="0"/>
              <a:t> requirements for ICT tool for OER development/adaptation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Step 2. What functionality do you need from a chosen ICT tool?</a:t>
            </a:r>
          </a:p>
          <a:p>
            <a:pPr fontAlgn="base">
              <a:buClr>
                <a:srgbClr val="38761D"/>
              </a:buClr>
            </a:pPr>
            <a:r>
              <a:rPr lang="en-US" sz="2800" dirty="0" smtClean="0"/>
              <a:t>Will you need to upload </a:t>
            </a:r>
            <a:r>
              <a:rPr lang="lt-LT" sz="2800" dirty="0" smtClean="0"/>
              <a:t>the </a:t>
            </a:r>
            <a:r>
              <a:rPr lang="en-US" sz="2800" dirty="0" smtClean="0"/>
              <a:t>document</a:t>
            </a:r>
            <a:r>
              <a:rPr lang="lt-LT" sz="2800" dirty="0" smtClean="0"/>
              <a:t> online</a:t>
            </a:r>
            <a:r>
              <a:rPr lang="en-US" sz="2800" dirty="0" smtClean="0"/>
              <a:t>?</a:t>
            </a:r>
          </a:p>
          <a:p>
            <a:pPr fontAlgn="base">
              <a:buClr>
                <a:srgbClr val="38761D"/>
              </a:buClr>
            </a:pPr>
            <a:r>
              <a:rPr lang="en-US" sz="2800" dirty="0" smtClean="0"/>
              <a:t>Will you need to collaborate with other people?</a:t>
            </a:r>
          </a:p>
          <a:p>
            <a:pPr fontAlgn="base">
              <a:buClr>
                <a:srgbClr val="38761D"/>
              </a:buClr>
            </a:pPr>
            <a:r>
              <a:rPr lang="en-US" sz="2800" dirty="0" smtClean="0"/>
              <a:t>Will you need formatting (various text formats, colors, etc.)?</a:t>
            </a:r>
          </a:p>
          <a:p>
            <a:pPr fontAlgn="base">
              <a:buClr>
                <a:srgbClr val="38761D"/>
              </a:buClr>
            </a:pPr>
            <a:r>
              <a:rPr lang="en-US" sz="2800" dirty="0" smtClean="0"/>
              <a:t>Will you need to add pictures?</a:t>
            </a:r>
          </a:p>
          <a:p>
            <a:pPr fontAlgn="base">
              <a:buClr>
                <a:srgbClr val="38761D"/>
              </a:buClr>
            </a:pPr>
            <a:r>
              <a:rPr lang="en-US" sz="2800" dirty="0" smtClean="0"/>
              <a:t>What other functions of ICT tool do you need?</a:t>
            </a:r>
          </a:p>
          <a:p>
            <a:pPr lvl="1"/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20900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098505" cy="1143000"/>
          </a:xfrm>
        </p:spPr>
        <p:txBody>
          <a:bodyPr>
            <a:noAutofit/>
          </a:bodyPr>
          <a:lstStyle/>
          <a:p>
            <a:pPr algn="l"/>
            <a:r>
              <a:rPr lang="lt-LT" sz="2400" dirty="0" smtClean="0"/>
              <a:t>a) </a:t>
            </a:r>
            <a:r>
              <a:rPr lang="en-US" sz="2400" dirty="0" smtClean="0"/>
              <a:t>set</a:t>
            </a:r>
            <a:r>
              <a:rPr lang="lt-LT" sz="2400" dirty="0" smtClean="0"/>
              <a:t>ting</a:t>
            </a:r>
            <a:r>
              <a:rPr lang="en-US" sz="2400" dirty="0" smtClean="0"/>
              <a:t> requirements for ICT tool for OER development/adaptation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lt-LT" sz="4100" dirty="0"/>
              <a:t>Step 3. What requirements will you raise for the editability of OER?</a:t>
            </a:r>
          </a:p>
          <a:p>
            <a:pPr fontAlgn="base">
              <a:buClr>
                <a:srgbClr val="38761D"/>
              </a:buClr>
            </a:pPr>
            <a:endParaRPr lang="lt-LT" dirty="0" smtClean="0"/>
          </a:p>
          <a:p>
            <a:pPr fontAlgn="base">
              <a:buClr>
                <a:srgbClr val="38761D"/>
              </a:buClr>
            </a:pPr>
            <a:r>
              <a:rPr lang="en-US" dirty="0" smtClean="0"/>
              <a:t>Download (possibility to download OER in editable version)</a:t>
            </a:r>
          </a:p>
          <a:p>
            <a:pPr fontAlgn="base">
              <a:buClr>
                <a:srgbClr val="38761D"/>
              </a:buClr>
            </a:pPr>
            <a:r>
              <a:rPr lang="en-US" dirty="0" smtClean="0"/>
              <a:t>Online (possibility to edit OER online)</a:t>
            </a:r>
          </a:p>
          <a:p>
            <a:pPr fontAlgn="base">
              <a:buClr>
                <a:srgbClr val="38761D"/>
              </a:buClr>
            </a:pPr>
            <a:r>
              <a:rPr lang="en-US" dirty="0" smtClean="0"/>
              <a:t>Limited access (possibility to edit OER for registered users)</a:t>
            </a:r>
          </a:p>
          <a:p>
            <a:pPr fontAlgn="base">
              <a:buClr>
                <a:srgbClr val="38761D"/>
              </a:buClr>
            </a:pPr>
            <a:r>
              <a:rPr lang="en-US" dirty="0" smtClean="0"/>
              <a:t>Unlimited access (possibility to edit OER without registration)</a:t>
            </a:r>
          </a:p>
          <a:p>
            <a:pPr fontAlgn="base">
              <a:buClr>
                <a:srgbClr val="38761D"/>
              </a:buClr>
            </a:pPr>
            <a:r>
              <a:rPr lang="en-US" dirty="0" smtClean="0"/>
              <a:t>Individual development (possibility to edit OER individually)</a:t>
            </a:r>
          </a:p>
          <a:p>
            <a:pPr fontAlgn="base">
              <a:buClr>
                <a:srgbClr val="38761D"/>
              </a:buClr>
            </a:pPr>
            <a:r>
              <a:rPr lang="en-US" dirty="0" smtClean="0"/>
              <a:t>Collaborative development (possibility to edit OER collaboratively)</a:t>
            </a:r>
          </a:p>
          <a:p>
            <a:pPr fontAlgn="base">
              <a:buClr>
                <a:srgbClr val="38761D"/>
              </a:buClr>
            </a:pPr>
            <a:r>
              <a:rPr lang="lt-LT" dirty="0" smtClean="0"/>
              <a:t>O</a:t>
            </a:r>
            <a:r>
              <a:rPr lang="en-US" dirty="0" err="1" smtClean="0"/>
              <a:t>ther</a:t>
            </a:r>
            <a:r>
              <a:rPr lang="en-US" dirty="0" smtClean="0"/>
              <a:t> requirements</a:t>
            </a:r>
            <a:r>
              <a:rPr lang="lt-LT" dirty="0" smtClean="0"/>
              <a:t>??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1428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769447" cy="719361"/>
          </a:xfrm>
        </p:spPr>
        <p:txBody>
          <a:bodyPr/>
          <a:lstStyle/>
          <a:p>
            <a:r>
              <a:rPr lang="lt-LT" dirty="0" smtClean="0"/>
              <a:t>Vytautas Magnus University</a:t>
            </a:r>
            <a:br>
              <a:rPr lang="lt-LT" dirty="0" smtClean="0"/>
            </a:br>
            <a:r>
              <a:rPr lang="lt-LT" dirty="0" smtClean="0">
                <a:hlinkClick r:id="rId2"/>
              </a:rPr>
              <a:t>http://vdu.lt</a:t>
            </a:r>
            <a:r>
              <a:rPr lang="lt-LT" dirty="0" smtClean="0"/>
              <a:t>  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7215" r="9954" b="6944"/>
          <a:stretch/>
        </p:blipFill>
        <p:spPr bwMode="auto">
          <a:xfrm>
            <a:off x="495431" y="1268413"/>
            <a:ext cx="8153137" cy="4857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863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9098505" cy="1143000"/>
          </a:xfrm>
        </p:spPr>
        <p:txBody>
          <a:bodyPr>
            <a:noAutofit/>
          </a:bodyPr>
          <a:lstStyle/>
          <a:p>
            <a:pPr algn="l"/>
            <a:r>
              <a:rPr lang="lt-LT" sz="2000" dirty="0" smtClean="0"/>
              <a:t>a) </a:t>
            </a:r>
            <a:r>
              <a:rPr lang="en-US" sz="2000" dirty="0" smtClean="0"/>
              <a:t>set</a:t>
            </a:r>
            <a:r>
              <a:rPr lang="lt-LT" sz="2000" dirty="0" smtClean="0"/>
              <a:t>ting</a:t>
            </a:r>
            <a:r>
              <a:rPr lang="en-US" sz="2000" dirty="0" smtClean="0"/>
              <a:t> requirements for ICT tool for OER development/adaptation</a:t>
            </a:r>
            <a:endParaRPr lang="lt-LT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800" dirty="0"/>
              <a:t>Step </a:t>
            </a:r>
            <a:r>
              <a:rPr lang="lt-LT" sz="2800" dirty="0" smtClean="0"/>
              <a:t>4. What requirements will you raise for the usability and accessibility of an OER?</a:t>
            </a:r>
            <a:endParaRPr lang="lt-LT" sz="2800" dirty="0"/>
          </a:p>
          <a:p>
            <a:pPr fontAlgn="base">
              <a:buClr>
                <a:srgbClr val="38761D"/>
              </a:buClr>
            </a:pPr>
            <a:endParaRPr lang="lt-LT" dirty="0" smtClean="0"/>
          </a:p>
          <a:p>
            <a:pPr fontAlgn="base">
              <a:buClr>
                <a:srgbClr val="38761D"/>
              </a:buClr>
            </a:pPr>
            <a:r>
              <a:rPr lang="lt-LT" dirty="0" smtClean="0"/>
              <a:t>does</a:t>
            </a:r>
            <a:r>
              <a:rPr lang="en-US" dirty="0" smtClean="0"/>
              <a:t> the tool </a:t>
            </a:r>
            <a:r>
              <a:rPr lang="lt-LT" dirty="0" smtClean="0"/>
              <a:t>allow the use </a:t>
            </a:r>
            <a:r>
              <a:rPr lang="en-US" dirty="0" smtClean="0"/>
              <a:t>free of charge?</a:t>
            </a:r>
          </a:p>
          <a:p>
            <a:pPr fontAlgn="base">
              <a:buClr>
                <a:srgbClr val="38761D"/>
              </a:buClr>
            </a:pPr>
            <a:r>
              <a:rPr lang="en-US" dirty="0" smtClean="0"/>
              <a:t>is it intuitive to use?</a:t>
            </a:r>
          </a:p>
          <a:p>
            <a:pPr fontAlgn="base">
              <a:buClr>
                <a:srgbClr val="38761D"/>
              </a:buClr>
            </a:pPr>
            <a:r>
              <a:rPr lang="en-US" dirty="0" smtClean="0"/>
              <a:t>how attractive it is?</a:t>
            </a:r>
          </a:p>
          <a:p>
            <a:pPr fontAlgn="base">
              <a:buClr>
                <a:srgbClr val="38761D"/>
              </a:buClr>
            </a:pPr>
            <a:r>
              <a:rPr lang="en-US" dirty="0" smtClean="0"/>
              <a:t>can you add Creative Commons license on you work?</a:t>
            </a:r>
          </a:p>
          <a:p>
            <a:pPr fontAlgn="base">
              <a:buClr>
                <a:srgbClr val="38761D"/>
              </a:buClr>
            </a:pPr>
            <a:r>
              <a:rPr lang="lt-LT" dirty="0"/>
              <a:t>d</a:t>
            </a:r>
            <a:r>
              <a:rPr lang="lt-LT" dirty="0" smtClean="0"/>
              <a:t>o you have further </a:t>
            </a:r>
            <a:r>
              <a:rPr lang="en-US" dirty="0" smtClean="0"/>
              <a:t>requirements for usability and accessibility</a:t>
            </a:r>
            <a:r>
              <a:rPr lang="lt-LT" dirty="0" smtClean="0"/>
              <a:t> that you have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8153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841455" cy="647700"/>
          </a:xfrm>
        </p:spPr>
        <p:txBody>
          <a:bodyPr/>
          <a:lstStyle/>
          <a:p>
            <a:r>
              <a:rPr lang="lt-LT" dirty="0" smtClean="0"/>
              <a:t>Assignment 1</a:t>
            </a:r>
            <a:endParaRPr lang="lt-L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872662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311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676" y="1268760"/>
            <a:ext cx="3405064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Template available from training material</a:t>
            </a:r>
            <a:endParaRPr lang="lt-LT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780"/>
            <a:ext cx="5040560" cy="680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0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913463" cy="647700"/>
          </a:xfrm>
        </p:spPr>
        <p:txBody>
          <a:bodyPr>
            <a:normAutofit/>
          </a:bodyPr>
          <a:lstStyle/>
          <a:p>
            <a:r>
              <a:rPr lang="lt-LT" dirty="0" smtClean="0"/>
              <a:t>Template – for presentation format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957571"/>
            <a:ext cx="6480720" cy="578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48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2350" cy="647700"/>
          </a:xfrm>
        </p:spPr>
        <p:txBody>
          <a:bodyPr>
            <a:normAutofit/>
          </a:bodyPr>
          <a:lstStyle/>
          <a:p>
            <a:r>
              <a:rPr lang="lt-LT" dirty="0" smtClean="0"/>
              <a:t>Template for collaborative document format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484784"/>
            <a:ext cx="6408712" cy="527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724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6553423" cy="647700"/>
          </a:xfrm>
        </p:spPr>
        <p:txBody>
          <a:bodyPr/>
          <a:lstStyle/>
          <a:p>
            <a:r>
              <a:rPr lang="lt-LT" dirty="0" smtClean="0"/>
              <a:t>Template for video / audio format</a:t>
            </a:r>
            <a:endParaRPr lang="lt-L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3"/>
            <a:ext cx="5976664" cy="570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617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556792"/>
            <a:ext cx="9098505" cy="1143000"/>
          </a:xfrm>
        </p:spPr>
        <p:txBody>
          <a:bodyPr>
            <a:noAutofit/>
          </a:bodyPr>
          <a:lstStyle/>
          <a:p>
            <a:pPr algn="l"/>
            <a:r>
              <a:rPr lang="lt-LT" sz="2400" dirty="0" smtClean="0"/>
              <a:t>b) </a:t>
            </a:r>
            <a:r>
              <a:rPr lang="en-US" sz="2400" dirty="0" err="1" smtClean="0"/>
              <a:t>cho</a:t>
            </a:r>
            <a:r>
              <a:rPr lang="lt-LT" sz="2400" dirty="0" smtClean="0"/>
              <a:t>o</a:t>
            </a:r>
            <a:r>
              <a:rPr lang="en-US" sz="2400" dirty="0" smtClean="0"/>
              <a:t>s</a:t>
            </a:r>
            <a:r>
              <a:rPr lang="lt-LT" sz="2400" dirty="0" smtClean="0"/>
              <a:t>ing</a:t>
            </a:r>
            <a:r>
              <a:rPr lang="en-US" sz="2400" dirty="0" smtClean="0"/>
              <a:t> ICT tool</a:t>
            </a:r>
            <a:r>
              <a:rPr lang="lt-LT" sz="2400" dirty="0" smtClean="0"/>
              <a:t>s</a:t>
            </a:r>
            <a:r>
              <a:rPr lang="en-US" sz="2400" dirty="0" smtClean="0"/>
              <a:t> for OER development/adaptation according the functionality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924944"/>
            <a:ext cx="8229600" cy="3661867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Step 1. Examples of ICT tools for different OER types and formats</a:t>
            </a:r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834971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b="1" dirty="0" smtClean="0"/>
              <a:t>1) to </a:t>
            </a:r>
            <a:r>
              <a:rPr lang="en-US" b="1" dirty="0" smtClean="0"/>
              <a:t>select the best ICT tools to adapt/ develop OERs for a learning activity</a:t>
            </a:r>
            <a:r>
              <a:rPr lang="lt-LT" sz="1600" b="1" dirty="0" smtClean="0"/>
              <a:t/>
            </a:r>
            <a:br>
              <a:rPr lang="lt-LT" sz="1600" b="1" dirty="0" smtClean="0"/>
            </a:b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43306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957710" cy="647700"/>
          </a:xfrm>
        </p:spPr>
        <p:txBody>
          <a:bodyPr/>
          <a:lstStyle/>
          <a:p>
            <a:r>
              <a:rPr lang="lt-LT" dirty="0" smtClean="0"/>
              <a:t>ICT tools for documents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Example:</a:t>
            </a:r>
            <a:endParaRPr lang="lt-LT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378820"/>
            <a:ext cx="8374553" cy="5002508"/>
            <a:chOff x="495670" y="1378820"/>
            <a:chExt cx="8274419" cy="446020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158" y="1378820"/>
              <a:ext cx="156210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2889849" y="2061716"/>
              <a:ext cx="793630" cy="6469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495670" y="2812207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Description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4477109" y="2079175"/>
              <a:ext cx="8627" cy="73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536165" y="2861096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Functionality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5024" y="2861096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How to use?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011947" y="2061716"/>
              <a:ext cx="819510" cy="7993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s://lh6.googleusercontent.com/cYfk3yHzqU-b1_amB51x6hBzXfFIa0HaSvxZYXPkRvHvzDBYSkeF67nxkNkXddASyOPYapdPRzmxOhtcytwweXK_pbHC4CahlyzvnZVpfQ-yCnTzry2F94lP35aOZoN6vP7zv3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804" y="4616753"/>
              <a:ext cx="2408807" cy="1187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lh4.googleusercontent.com/qPylgnZRkW-RWcGNfXPf5ZoAFnSd8xaWlnYbV4O2X_F9I30SzfFo3uxfCBoqmGwXUn9iJHjv7j5bTZhGOCFxo8jKfzy8f-FhIwWOBr2HuJjQHPh8jSnc9axuBE0xbpk99s3_IvQ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339" y="4581720"/>
              <a:ext cx="2190750" cy="1257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H="1">
              <a:off x="5460521" y="3666226"/>
              <a:ext cx="1449238" cy="9154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747257" y="3666226"/>
              <a:ext cx="526212" cy="8454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4598974" y="2861096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 err="1" smtClean="0"/>
                <a:t>Editability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endCxn id="10" idx="0"/>
            </p:cNvCxnSpPr>
            <p:nvPr/>
          </p:nvCxnSpPr>
          <p:spPr>
            <a:xfrm>
              <a:off x="5094258" y="1892098"/>
              <a:ext cx="2718299" cy="96899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344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751" y="260648"/>
            <a:ext cx="6742958" cy="647700"/>
          </a:xfrm>
        </p:spPr>
        <p:txBody>
          <a:bodyPr/>
          <a:lstStyle/>
          <a:p>
            <a:r>
              <a:rPr lang="lt-LT" dirty="0" smtClean="0"/>
              <a:t>ICT tools for presentations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33" y="168236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Examples</a:t>
            </a:r>
            <a:endParaRPr lang="lt-LT" dirty="0"/>
          </a:p>
        </p:txBody>
      </p:sp>
      <p:grpSp>
        <p:nvGrpSpPr>
          <p:cNvPr id="4" name="Group 3"/>
          <p:cNvGrpSpPr/>
          <p:nvPr/>
        </p:nvGrpSpPr>
        <p:grpSpPr>
          <a:xfrm>
            <a:off x="394386" y="1844824"/>
            <a:ext cx="8409176" cy="4943481"/>
            <a:chOff x="450460" y="1065358"/>
            <a:chExt cx="8409176" cy="4943481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70412" y="2066015"/>
              <a:ext cx="676826" cy="7332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50460" y="2803583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Description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932392" y="2070333"/>
              <a:ext cx="8627" cy="73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565833" y="2799263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Functionality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51095" y="2898697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How to use?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254299" y="2156602"/>
              <a:ext cx="793592" cy="6469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6291" y="1138233"/>
              <a:ext cx="1730415" cy="89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442" y="1065358"/>
              <a:ext cx="2437064" cy="100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https://lh3.googleusercontent.com/L9rXn6SRiHJejU2hwWNSSY8E1zPwkK4g_2D19Xmxgtm2OMV22ZSROxt6LosOjTxJKaRz73qULEwxNBi-dU4ugFqz48-049Fe7ma4EsTszjT_A0clmTYatyB4zS13Av0Kp8as4F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84" y="4462043"/>
              <a:ext cx="2829082" cy="1510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7" descr="https://lh6.googleusercontent.com/4lU2svg6rhiI6-DAWRJGjTQsF3erXFeLeg22c5v_0YYzjz3R5uqeFx9_ntirl7FCku-xk1DamY5PS7JXpKQEJhg5lksN1K1x5Zk8R_BL1yLYdSTJ-LZg_CDjVOxl6qd5YZMcoY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620" y="4480685"/>
              <a:ext cx="2502016" cy="152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9" descr="https://lh3.googleusercontent.com/pUTkNVNWZITAQy2xlc_-M_GfDbbV2_DNo4oJGLvyfpsh_wcMhqtMYIYmC0LqNSzc5x3gFeaSBcHGNcrnVhALgAUrQoqN7QJ6pSHBBLeCe5yJk_crhJBOtFdx7hmrfIBQpnUk7S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357" y="4443084"/>
              <a:ext cx="2537903" cy="1564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3290630" y="3594341"/>
              <a:ext cx="3118777" cy="8487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921416" y="3700953"/>
              <a:ext cx="843606" cy="8487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125419" y="3594341"/>
              <a:ext cx="688330" cy="8487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598974" y="2861096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 err="1" smtClean="0"/>
                <a:t>Editability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556506" y="2066015"/>
              <a:ext cx="0" cy="737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63231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32" y="188640"/>
            <a:ext cx="6883220" cy="647700"/>
          </a:xfrm>
        </p:spPr>
        <p:txBody>
          <a:bodyPr/>
          <a:lstStyle/>
          <a:p>
            <a:r>
              <a:rPr lang="lt-LT" dirty="0" smtClean="0"/>
              <a:t>ICT tools for collaboration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Examples</a:t>
            </a:r>
            <a:endParaRPr lang="lt-LT" dirty="0"/>
          </a:p>
        </p:txBody>
      </p:sp>
      <p:grpSp>
        <p:nvGrpSpPr>
          <p:cNvPr id="4" name="Group 3"/>
          <p:cNvGrpSpPr/>
          <p:nvPr/>
        </p:nvGrpSpPr>
        <p:grpSpPr>
          <a:xfrm>
            <a:off x="698739" y="1385797"/>
            <a:ext cx="8132927" cy="4921293"/>
            <a:chOff x="698739" y="1385797"/>
            <a:chExt cx="8132927" cy="4921293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2009955" y="2070333"/>
              <a:ext cx="676826" cy="7332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98739" y="2846718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Description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037359" y="2070547"/>
              <a:ext cx="8627" cy="73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787427" y="2846717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Functionality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16601" y="2861096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How to use?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305929" y="2070333"/>
              <a:ext cx="793592" cy="6469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243" y="1385797"/>
              <a:ext cx="1801741" cy="587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https://lh5.googleusercontent.com/d0ru60gRtOY7IkE0ECmLiHjZTUY9-bjWlYVwmvzmAvHO0jyv0kRg6I0Yh7YJ8z1TDPmRoEe_BJje9xnmaf-8_7Q0ZPdCNWcRnBSr9hJy_uUvtqALQ2UBQ0w7xfHduqhNwN3yDk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2330" y="1385797"/>
              <a:ext cx="1749425" cy="552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lh4.googleusercontent.com/-9fGrkwqLCFFflmOpKVIb8SnpuUrWRvJ0vh4QXHBwjEnsB7pejU4n9mN6ttUqWMYU_GsGGQZOhw6lHrQlu65z0KNBPvDdSps0g9SdmKDVwck2r7OxlIo4CR5eHH7140EGyxhXj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146" y="4485734"/>
              <a:ext cx="2715296" cy="1673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lh6.googleusercontent.com/fd6oJSjT1XznOPR50Gb_mnNPBQbGNZC8B5onB-Act19nondecnyiYn6Abs1NvDICCaVAqm9NDmsM3H6I4aTLpMOTW-2KeFSGmJKtEVDV1H-lOAb2vvxUNXcdnzDxs0zhE03yUd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398" y="4354820"/>
              <a:ext cx="2122137" cy="1952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lh4.googleusercontent.com/buOLpH1TAirg5zjLf0ELmC9Cq1cTcXHCJN-h1iVWbZNB8GXPIgWGmpgWkYOwepu8EJSuH1pTdQ39s2-y2ox7h3Shf-FP8iW8Leii9Mbza76P9ssvjWF_aB6Q5hPbFFHw3aLREAc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5018" y="4354820"/>
              <a:ext cx="2316613" cy="1935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3269411" y="3657600"/>
              <a:ext cx="3647191" cy="8281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978106" y="3657600"/>
              <a:ext cx="1157691" cy="6972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851376" y="3657600"/>
              <a:ext cx="353683" cy="6972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787660" y="2846716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 err="1" smtClean="0"/>
                <a:t>Editability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457042" y="1973149"/>
              <a:ext cx="0" cy="8735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11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8087" t="11943" r="10731" b="28342"/>
          <a:stretch/>
        </p:blipFill>
        <p:spPr bwMode="auto">
          <a:xfrm>
            <a:off x="21994" y="0"/>
            <a:ext cx="4972050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11354" t="16911" r="39812" b="19853"/>
          <a:stretch/>
        </p:blipFill>
        <p:spPr bwMode="auto">
          <a:xfrm>
            <a:off x="3563888" y="2285999"/>
            <a:ext cx="5494968" cy="4572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11353" t="12191" r="42924" b="5700"/>
          <a:stretch/>
        </p:blipFill>
        <p:spPr bwMode="auto">
          <a:xfrm>
            <a:off x="4062" y="2852936"/>
            <a:ext cx="3559825" cy="3994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8163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571" y="260648"/>
            <a:ext cx="6921539" cy="647700"/>
          </a:xfrm>
        </p:spPr>
        <p:txBody>
          <a:bodyPr/>
          <a:lstStyle/>
          <a:p>
            <a:r>
              <a:rPr lang="lt-LT" dirty="0" smtClean="0"/>
              <a:t>ICT tools for video/ audio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 smtClean="0"/>
              <a:t>Examples</a:t>
            </a:r>
            <a:endParaRPr lang="lt-LT" dirty="0"/>
          </a:p>
        </p:txBody>
      </p:sp>
      <p:grpSp>
        <p:nvGrpSpPr>
          <p:cNvPr id="4" name="Group 3"/>
          <p:cNvGrpSpPr/>
          <p:nvPr/>
        </p:nvGrpSpPr>
        <p:grpSpPr>
          <a:xfrm>
            <a:off x="550270" y="1382589"/>
            <a:ext cx="8398778" cy="4819811"/>
            <a:chOff x="550270" y="1382589"/>
            <a:chExt cx="8398778" cy="4819811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1788509" y="1997423"/>
              <a:ext cx="676826" cy="7332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550270" y="2803581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Description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968348" y="2070437"/>
              <a:ext cx="8627" cy="73303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683909" y="2846715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Functionality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846775" y="2846502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How to use?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478438" y="2152284"/>
              <a:ext cx="793592" cy="6469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2" descr="Vaizdo rezultatas pagal užklausą „wevideo logo“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3097" y="1382589"/>
              <a:ext cx="2119810" cy="55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Vaizdo rezultatas pagal užklausą „amara logo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0959" y="1391760"/>
              <a:ext cx="2231117" cy="605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https://lh6.googleusercontent.com/VYxqA6LhoLNNAz7a1o-fQrCvgQm4MTJ8gDRPSw0aSjnN7CnCZGD9qWMb8qgfS9L0E1UcudYhDmrRSQ1nCZ28PIDqLmUNkU1orniFI0H-Dn6xQnw7lCEkUME51GWuRN58JQBAaL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270" y="4467113"/>
              <a:ext cx="2842732" cy="1735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https://lh4.googleusercontent.com/Hmb-aIdLB7armfeJNCkMvQEw0g7nngbA7EaWJr7ic_4o80ik9CDXS6Z5gTMgME6zUzd1cDVOpjDaqFvInzP8khJk7-0DbB3L7bxcYswyjH8G9tsToA1CpOjMtFvE6QqT3_U7cz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763" y="4544000"/>
              <a:ext cx="1956299" cy="1632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0" descr="https://lh3.googleusercontent.com/T9Bfe-SWebonMkN6grwZmvh5dXldfUsRoAInl0nRDdn7c4myONAJs5Ra7yTD3LVqPz5S--4qRj3FRq0pRcohFhbgnjuBNOw5dF9lplsqUQzT3v0NHHZW2gaDvd1WUkew1r12Qj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997" y="4518371"/>
              <a:ext cx="2795051" cy="168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>
              <a:off x="2952217" y="3657600"/>
              <a:ext cx="4138696" cy="8095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650302" y="3657600"/>
              <a:ext cx="1621728" cy="886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8031192" y="3711550"/>
              <a:ext cx="583621" cy="8607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787660" y="2846716"/>
              <a:ext cx="1915065" cy="7332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t-LT" dirty="0" err="1" smtClean="0"/>
                <a:t>Editability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5650302" y="2061713"/>
              <a:ext cx="0" cy="78478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6486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" y="980728"/>
            <a:ext cx="9098505" cy="1143000"/>
          </a:xfrm>
        </p:spPr>
        <p:txBody>
          <a:bodyPr>
            <a:noAutofit/>
          </a:bodyPr>
          <a:lstStyle/>
          <a:p>
            <a:pPr algn="l"/>
            <a:r>
              <a:rPr lang="lt-LT" sz="2400" dirty="0" smtClean="0"/>
              <a:t>b) </a:t>
            </a:r>
            <a:r>
              <a:rPr lang="en-US" sz="2400" dirty="0" err="1" smtClean="0"/>
              <a:t>cho</a:t>
            </a:r>
            <a:r>
              <a:rPr lang="lt-LT" sz="2400" dirty="0" smtClean="0"/>
              <a:t>o</a:t>
            </a:r>
            <a:r>
              <a:rPr lang="en-US" sz="2400" dirty="0" smtClean="0"/>
              <a:t>s</a:t>
            </a:r>
            <a:r>
              <a:rPr lang="lt-LT" sz="2400" dirty="0" smtClean="0"/>
              <a:t>ing</a:t>
            </a:r>
            <a:r>
              <a:rPr lang="en-US" sz="2400" dirty="0" smtClean="0"/>
              <a:t> ICT tool</a:t>
            </a:r>
            <a:r>
              <a:rPr lang="lt-LT" sz="2400" dirty="0" smtClean="0"/>
              <a:t>s</a:t>
            </a:r>
            <a:r>
              <a:rPr lang="en-US" sz="2400" dirty="0" smtClean="0"/>
              <a:t> for OER development/adaptation according the functionality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Step 2. search and select ICT tools for OER adaptation or development</a:t>
            </a:r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4" r="20733" b="32874"/>
          <a:stretch/>
        </p:blipFill>
        <p:spPr bwMode="auto">
          <a:xfrm>
            <a:off x="306323" y="3717032"/>
            <a:ext cx="8154109" cy="22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49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Assignment 2</a:t>
            </a:r>
            <a:endParaRPr lang="lt-L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92480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515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7" y="511805"/>
            <a:ext cx="9098505" cy="1143000"/>
          </a:xfrm>
        </p:spPr>
        <p:txBody>
          <a:bodyPr>
            <a:noAutofit/>
          </a:bodyPr>
          <a:lstStyle/>
          <a:p>
            <a:pPr algn="l"/>
            <a:r>
              <a:rPr lang="lt-LT" sz="2400" dirty="0"/>
              <a:t>c</a:t>
            </a:r>
            <a:r>
              <a:rPr lang="lt-LT" sz="2400" dirty="0" smtClean="0"/>
              <a:t>) </a:t>
            </a:r>
            <a:r>
              <a:rPr lang="en-US" sz="2400" dirty="0" smtClean="0"/>
              <a:t>develop/adapt OER using selected ICT tool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lvl="1"/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89852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9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86" y="1196752"/>
            <a:ext cx="9098505" cy="1143000"/>
          </a:xfrm>
        </p:spPr>
        <p:txBody>
          <a:bodyPr>
            <a:noAutofit/>
          </a:bodyPr>
          <a:lstStyle/>
          <a:p>
            <a:pPr algn="l"/>
            <a:r>
              <a:rPr lang="lt-LT" sz="2400" dirty="0" smtClean="0"/>
              <a:t>d) </a:t>
            </a:r>
            <a:r>
              <a:rPr lang="en-US" sz="2400" dirty="0" smtClean="0"/>
              <a:t>choose the license and mark developed/adapted OER with CC license</a:t>
            </a:r>
            <a:endParaRPr lang="lt-L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lvl="1"/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6" name="Rectangle 5"/>
          <p:cNvSpPr/>
          <p:nvPr/>
        </p:nvSpPr>
        <p:spPr>
          <a:xfrm>
            <a:off x="251520" y="2780928"/>
            <a:ext cx="8050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(this Unit is adaptation of "</a:t>
            </a:r>
            <a:r>
              <a:rPr lang="en-US" i="1" u="sng" dirty="0" smtClean="0">
                <a:hlinkClick r:id="rId2"/>
              </a:rPr>
              <a:t>Marking your work with a CC license</a:t>
            </a:r>
            <a:r>
              <a:rPr lang="en-US" i="1" dirty="0" smtClean="0"/>
              <a:t>", “</a:t>
            </a:r>
            <a:r>
              <a:rPr lang="en-US" i="1" u="sng" dirty="0" smtClean="0">
                <a:hlinkClick r:id="rId3"/>
              </a:rPr>
              <a:t>Publish</a:t>
            </a:r>
            <a:r>
              <a:rPr lang="en-US" i="1" dirty="0" smtClean="0"/>
              <a:t>” and “</a:t>
            </a:r>
            <a:r>
              <a:rPr lang="en-US" i="1" u="sng" dirty="0" smtClean="0">
                <a:hlinkClick r:id="rId4"/>
              </a:rPr>
              <a:t>Best practices for attribution</a:t>
            </a:r>
            <a:r>
              <a:rPr lang="en-US" i="1" dirty="0" smtClean="0"/>
              <a:t>” all by Creative Commons, used under </a:t>
            </a:r>
            <a:r>
              <a:rPr lang="en-US" i="1" u="sng" dirty="0" smtClean="0">
                <a:hlinkClick r:id="rId5"/>
              </a:rPr>
              <a:t>CC BY</a:t>
            </a:r>
            <a:r>
              <a:rPr lang="en-US" i="1" dirty="0" smtClean="0"/>
              <a:t> </a:t>
            </a:r>
            <a:r>
              <a:rPr lang="en-US" dirty="0" smtClean="0"/>
              <a:t>)</a:t>
            </a:r>
            <a:endParaRPr lang="lt-LT" dirty="0"/>
          </a:p>
        </p:txBody>
      </p:sp>
      <p:sp>
        <p:nvSpPr>
          <p:cNvPr id="7" name="Rectangle 6"/>
          <p:cNvSpPr/>
          <p:nvPr/>
        </p:nvSpPr>
        <p:spPr>
          <a:xfrm>
            <a:off x="251520" y="4005064"/>
            <a:ext cx="85543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Step 1. Identify </a:t>
            </a:r>
            <a:r>
              <a:rPr lang="en-US" sz="2800" dirty="0" smtClean="0"/>
              <a:t>Creative Commons  licensing types</a:t>
            </a:r>
            <a:endParaRPr lang="lt-LT" sz="2800" dirty="0" smtClean="0"/>
          </a:p>
          <a:p>
            <a:r>
              <a:rPr lang="lt-LT" sz="2800" dirty="0" smtClean="0"/>
              <a:t>Step 2. Select </a:t>
            </a:r>
            <a:r>
              <a:rPr lang="en-US" sz="2800" dirty="0" smtClean="0"/>
              <a:t>your OER CC </a:t>
            </a:r>
            <a:r>
              <a:rPr lang="en-US" sz="2800" dirty="0" err="1" smtClean="0"/>
              <a:t>licen</a:t>
            </a:r>
            <a:r>
              <a:rPr lang="lt-LT" sz="2800" dirty="0" smtClean="0"/>
              <a:t>s</a:t>
            </a:r>
            <a:r>
              <a:rPr lang="en-US" sz="2800" dirty="0" smtClean="0"/>
              <a:t>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1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Creative Commons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4" name="Picture 2" descr="https://lh4.googleusercontent.com/TP0fOiGhks_ei-Dib7_4m0unypOaPxw8ACjL6aVz4N7WIJ599QRfYi5E8D80EZKT_SJgkL-vR5rG_D7_6oZ-hCyQO4qiL1mti09F6TcdVQpjAvtrSLvNvTMtVnFp3C72W7Q-H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4" y="2459248"/>
            <a:ext cx="3984234" cy="24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h4.googleusercontent.com/UhHmRzgfCHXrq9thjzM1YIwdhxYzI5lGzoGO8NO2GRUEI8XLjgnbWWJE7Fp_pImq31XnHUO37vlOyvlj_ehTAT-kc5OHXdhowsr6io9pBX0-XB6DVfDakgeJi6DE9NzvjQ8Oh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861" y="2393465"/>
            <a:ext cx="3140184" cy="26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Assignment 4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1912006"/>
            <a:ext cx="8451191" cy="23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67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842150" cy="647700"/>
          </a:xfrm>
        </p:spPr>
        <p:txBody>
          <a:bodyPr/>
          <a:lstStyle/>
          <a:p>
            <a:r>
              <a:rPr lang="lt-LT" dirty="0" smtClean="0"/>
              <a:t>Choose the licence</a:t>
            </a:r>
            <a:endParaRPr lang="lt-LT" dirty="0"/>
          </a:p>
        </p:txBody>
      </p:sp>
      <p:pic>
        <p:nvPicPr>
          <p:cNvPr id="5" name="Picture 2" descr="https://lh5.googleusercontent.com/0aU4Tf4FrIVRBH9EqDWgV_4THEURDGaCjYqUT9GkKm1GHcXEwqrVYsRfenmvif_tu4RHydlukaXdskr31j8NZJ1YvH5TJMuqowvFmIei2LClUuFymE1bZUX57nfeVpusKEuglO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050960" cy="542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359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Examples: website licencing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62" y="1380855"/>
            <a:ext cx="8594246" cy="208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6" y="3717625"/>
            <a:ext cx="8622192" cy="236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302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6922940" cy="647700"/>
          </a:xfrm>
        </p:spPr>
        <p:txBody>
          <a:bodyPr/>
          <a:lstStyle/>
          <a:p>
            <a:r>
              <a:rPr lang="lt-LT" dirty="0" smtClean="0"/>
              <a:t>Example: document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 descr="offl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16769"/>
            <a:ext cx="6787707" cy="32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8" y="4421619"/>
            <a:ext cx="8068933" cy="240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2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986166" cy="647700"/>
          </a:xfrm>
        </p:spPr>
        <p:txBody>
          <a:bodyPr/>
          <a:lstStyle/>
          <a:p>
            <a:r>
              <a:rPr lang="lt-LT" dirty="0" smtClean="0">
                <a:hlinkClick r:id="rId2"/>
              </a:rPr>
              <a:t>http://www.vdu.lt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8243" t="16173" r="8398" b="16896"/>
          <a:stretch/>
        </p:blipFill>
        <p:spPr bwMode="auto">
          <a:xfrm>
            <a:off x="-31214" y="1484785"/>
            <a:ext cx="9175213" cy="5373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8263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7066586" cy="647700"/>
          </a:xfrm>
        </p:spPr>
        <p:txBody>
          <a:bodyPr/>
          <a:lstStyle/>
          <a:p>
            <a:r>
              <a:rPr lang="lt-LT" dirty="0" smtClean="0"/>
              <a:t>Example: presentation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9" y="1495259"/>
            <a:ext cx="80391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167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4" y="764704"/>
            <a:ext cx="8642350" cy="647700"/>
          </a:xfrm>
        </p:spPr>
        <p:txBody>
          <a:bodyPr/>
          <a:lstStyle/>
          <a:p>
            <a:r>
              <a:rPr lang="lt-LT" dirty="0" smtClean="0"/>
              <a:t>Example: video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1837876"/>
            <a:ext cx="7096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4608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49780"/>
            <a:ext cx="8642350" cy="647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Publishing OER at CC-enabled content sharing platforms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438" y="1626000"/>
            <a:ext cx="5834602" cy="5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75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Assignment 5.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680241" cy="315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691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Contribution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 smtClean="0"/>
              <a:t>Training material on “ICT tools to develop and adapt OERs“ was developed in the framework of Erasmus+ program project</a:t>
            </a:r>
          </a:p>
          <a:p>
            <a:pPr marL="0" indent="0" algn="ctr">
              <a:buNone/>
            </a:pPr>
            <a:r>
              <a:rPr lang="lt-LT" dirty="0" smtClean="0"/>
              <a:t>OpenPROF – Open Professional Collaboration for Innovation</a:t>
            </a:r>
          </a:p>
          <a:p>
            <a:pPr marL="0" indent="0" algn="ctr">
              <a:buNone/>
            </a:pPr>
            <a:endParaRPr lang="lt-LT" dirty="0"/>
          </a:p>
          <a:p>
            <a:pPr marL="0" indent="0" algn="ctr">
              <a:buNone/>
            </a:pPr>
            <a:r>
              <a:rPr lang="lt-LT" dirty="0" smtClean="0"/>
              <a:t>TM is available at </a:t>
            </a:r>
          </a:p>
          <a:p>
            <a:pPr marL="0" indent="0" algn="ctr">
              <a:buNone/>
            </a:pPr>
            <a:r>
              <a:rPr lang="lt-LT" dirty="0" smtClean="0">
                <a:solidFill>
                  <a:srgbClr val="38761D"/>
                </a:solidFill>
                <a:hlinkClick r:id="rId2"/>
              </a:rPr>
              <a:t>http://openprof.eu/training-material/Training_material_on_ICT_tools</a:t>
            </a:r>
            <a:r>
              <a:rPr lang="lt-LT" dirty="0" smtClean="0">
                <a:solidFill>
                  <a:srgbClr val="38761D"/>
                </a:solidFill>
              </a:rPr>
              <a:t> 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5116"/>
            <a:ext cx="1542398" cy="8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175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http://openprof.eu/oer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t="8210" r="5800" b="8296"/>
          <a:stretch/>
        </p:blipFill>
        <p:spPr bwMode="auto">
          <a:xfrm>
            <a:off x="467544" y="2373086"/>
            <a:ext cx="7054485" cy="3907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3700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Discussion:</a:t>
            </a:r>
            <a:br>
              <a:rPr lang="lt-LT" dirty="0" smtClean="0"/>
            </a:br>
            <a:r>
              <a:rPr lang="lt-LT" dirty="0"/>
              <a:t/>
            </a:r>
            <a:br>
              <a:rPr lang="lt-LT" dirty="0"/>
            </a:br>
            <a:r>
              <a:rPr lang="lt-LT" dirty="0" smtClean="0"/>
              <a:t>how was your process of developing/ adapting OERs?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602222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2) to </a:t>
            </a:r>
            <a:r>
              <a:rPr lang="en-US" dirty="0" smtClean="0"/>
              <a:t>design a learning activity integrating OERs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56895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to</a:t>
            </a:r>
            <a:r>
              <a:rPr lang="en-US" dirty="0"/>
              <a:t> identify the “place” of OERs in curriculum (learning </a:t>
            </a:r>
            <a:r>
              <a:rPr lang="en-US" dirty="0" smtClean="0"/>
              <a:t>activities)</a:t>
            </a:r>
            <a:endParaRPr lang="lt-LT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to </a:t>
            </a:r>
            <a:r>
              <a:rPr lang="en-US" dirty="0"/>
              <a:t>contextualize OERs systematically with the learning curriculum (from the point of view of conscious curriculum designing and quality assurance) </a:t>
            </a:r>
            <a:endParaRPr lang="lt-LT" dirty="0" smtClean="0"/>
          </a:p>
        </p:txBody>
      </p:sp>
    </p:spTree>
    <p:extLst>
      <p:ext uri="{BB962C8B-B14F-4D97-AF65-F5344CB8AC3E}">
        <p14:creationId xmlns:p14="http://schemas.microsoft.com/office/powerpoint/2010/main" val="23465081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51050" y="333375"/>
            <a:ext cx="6913563" cy="647700"/>
          </a:xfrm>
        </p:spPr>
        <p:txBody>
          <a:bodyPr>
            <a:normAutofit/>
          </a:bodyPr>
          <a:lstStyle/>
          <a:p>
            <a:r>
              <a:rPr lang="lt-LT" altLang="lt-LT" dirty="0" smtClean="0"/>
              <a:t>TEL Curriculum designing</a:t>
            </a:r>
            <a:endParaRPr lang="en-US" altLang="lt-LT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315" t="19435" r="9553" b="13114"/>
          <a:stretch/>
        </p:blipFill>
        <p:spPr bwMode="auto">
          <a:xfrm>
            <a:off x="209740" y="1124744"/>
            <a:ext cx="8250691" cy="5602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33400" indent="-533400" eaLnBrk="1" hangingPunct="1"/>
            <a:r>
              <a:rPr lang="lt-LT" altLang="lt-LT" sz="2400" dirty="0" smtClean="0"/>
              <a:t>Re-thinking</a:t>
            </a:r>
            <a:r>
              <a:rPr lang="en-US" altLang="lt-LT" sz="2400" dirty="0" smtClean="0"/>
              <a:t> </a:t>
            </a:r>
            <a:r>
              <a:rPr lang="lt-LT" altLang="lt-LT" sz="2400" dirty="0" smtClean="0"/>
              <a:t>t</a:t>
            </a:r>
            <a:r>
              <a:rPr lang="en-US" altLang="lt-LT" sz="2400" dirty="0" smtClean="0"/>
              <a:t>he types of learning/ teaching </a:t>
            </a:r>
            <a:r>
              <a:rPr lang="lt-LT" altLang="lt-LT" sz="2400" dirty="0" smtClean="0"/>
              <a:t>methods</a:t>
            </a:r>
            <a:r>
              <a:rPr lang="en-US" altLang="lt-LT" sz="2400" dirty="0" smtClean="0"/>
              <a:t/>
            </a:r>
            <a:br>
              <a:rPr lang="en-US" altLang="lt-LT" sz="2400" dirty="0" smtClean="0"/>
            </a:br>
            <a:endParaRPr lang="en-US" altLang="lt-LT" sz="2400" dirty="0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8642350" cy="3384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835150" y="5734050"/>
            <a:ext cx="6265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lt-LT"/>
              <a:t>D.Leclercq, M.Poumay, University of Liege, Belgium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48680"/>
            <a:ext cx="6912768" cy="647700"/>
          </a:xfrm>
        </p:spPr>
        <p:txBody>
          <a:bodyPr/>
          <a:lstStyle/>
          <a:p>
            <a:r>
              <a:rPr lang="lt-LT" dirty="0" smtClean="0"/>
              <a:t>Studyonline.lt 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6999" t="7465" r="1244" b="12914"/>
          <a:stretch/>
        </p:blipFill>
        <p:spPr bwMode="auto">
          <a:xfrm>
            <a:off x="107504" y="1628800"/>
            <a:ext cx="8856984" cy="5000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64807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818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80369120"/>
              </p:ext>
            </p:extLst>
          </p:nvPr>
        </p:nvGraphicFramePr>
        <p:xfrm>
          <a:off x="250825" y="981075"/>
          <a:ext cx="8518525" cy="5619924"/>
        </p:xfrm>
        <a:graphic>
          <a:graphicData uri="http://schemas.openxmlformats.org/drawingml/2006/table">
            <a:tbl>
              <a:tblPr/>
              <a:tblGrid>
                <a:gridCol w="2693988"/>
                <a:gridCol w="5824537"/>
              </a:tblGrid>
              <a:tr h="1367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Specific objective(s)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To be able to:</a:t>
                      </a:r>
                      <a:endParaRPr kumimoji="0" lang="lt-L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Select...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Describe...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lt-L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Draw...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teps to achieve </a:t>
                      </a:r>
                      <a:r>
                        <a:rPr kumimoji="0" lang="lt-L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specific objectives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Go and find...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Open... and write about...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Use.... and present...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…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Expected output/ indicators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A blog entry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…</a:t>
                      </a:r>
                      <a:endParaRPr kumimoji="0" lang="lt-L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A drawing...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A math task solved...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Evaluation criteria</a:t>
                      </a:r>
                      <a:endParaRPr kumimoji="0" lang="lt-LT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…………………</a:t>
                      </a:r>
                      <a:endParaRPr kumimoji="0" lang="lt-LT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..............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.............</a:t>
                      </a:r>
                      <a:endParaRPr kumimoji="0" lang="lt-L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3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Evaluation tools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lt-L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itchFamily="34" charset="0"/>
                        </a:rPr>
                        <a:t>Test/ assignment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5" name="Rectangle 19"/>
          <p:cNvSpPr>
            <a:spLocks noChangeArrowheads="1"/>
          </p:cNvSpPr>
          <p:nvPr/>
        </p:nvSpPr>
        <p:spPr bwMode="auto">
          <a:xfrm>
            <a:off x="1979613" y="260350"/>
            <a:ext cx="5040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lt-LT" b="1" dirty="0">
                <a:solidFill>
                  <a:srgbClr val="4D4D4D"/>
                </a:solidFill>
              </a:rPr>
              <a:t>Developing learning </a:t>
            </a:r>
            <a:r>
              <a:rPr lang="en-US" altLang="lt-LT" b="1" dirty="0" err="1" smtClean="0">
                <a:solidFill>
                  <a:srgbClr val="4D4D4D"/>
                </a:solidFill>
              </a:rPr>
              <a:t>activi</a:t>
            </a:r>
            <a:r>
              <a:rPr lang="lt-LT" altLang="lt-LT" b="1" dirty="0" smtClean="0">
                <a:solidFill>
                  <a:srgbClr val="4D4D4D"/>
                </a:solidFill>
              </a:rPr>
              <a:t>ties</a:t>
            </a:r>
            <a:endParaRPr lang="lt-LT" altLang="lt-LT" b="1" dirty="0">
              <a:solidFill>
                <a:srgbClr val="4D4D4D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164288" y="2708920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t-LT" altLang="lt-LT" sz="3200" b="1" dirty="0">
                <a:solidFill>
                  <a:srgbClr val="C00000"/>
                </a:solidFill>
              </a:rPr>
              <a:t>OER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019924" y="5504521"/>
            <a:ext cx="1152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lt-LT" altLang="lt-LT" sz="3200" b="1" dirty="0">
                <a:solidFill>
                  <a:srgbClr val="C00000"/>
                </a:solidFill>
              </a:rPr>
              <a:t>OER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1600" dirty="0" smtClean="0"/>
              <a:t>Resources: </a:t>
            </a:r>
            <a:r>
              <a:rPr lang="en-US" altLang="lt-LT" sz="1600" dirty="0" smtClean="0"/>
              <a:t>The </a:t>
            </a:r>
            <a:r>
              <a:rPr lang="en-US" altLang="lt-LT" sz="1600" b="1" dirty="0" smtClean="0">
                <a:hlinkClick r:id="rId2" tooltip="The Open University is not responsible for external site content"/>
              </a:rPr>
              <a:t>JISC Open Educational Resources </a:t>
            </a:r>
            <a:r>
              <a:rPr lang="en-US" altLang="lt-LT" sz="1600" b="1" dirty="0" err="1" smtClean="0">
                <a:hlinkClick r:id="rId2" tooltip="The Open University is not responsible for external site content"/>
              </a:rPr>
              <a:t>infoKit</a:t>
            </a:r>
            <a:r>
              <a:rPr lang="en-US" altLang="lt-LT" sz="1600" b="1" dirty="0" smtClean="0">
                <a:hlinkClick r:id="rId2" tooltip="The Open University is not responsible for external site content"/>
              </a:rPr>
              <a:t> quality considerations </a:t>
            </a:r>
            <a:endParaRPr lang="en-US" altLang="lt-LT" sz="16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lt-LT" sz="1800" b="1" dirty="0" smtClean="0">
                <a:solidFill>
                  <a:schemeClr val="bg1">
                    <a:lumMod val="75000"/>
                  </a:schemeClr>
                </a:solidFill>
              </a:rPr>
              <a:t>Can the content be described as follows?</a:t>
            </a:r>
            <a:endParaRPr lang="en-US" altLang="lt-LT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lt-LT" sz="1800" dirty="0" smtClean="0">
                <a:solidFill>
                  <a:schemeClr val="bg1">
                    <a:lumMod val="75000"/>
                  </a:schemeClr>
                </a:solidFill>
              </a:rPr>
              <a:t>Relevant, accurate, appropriate level of detail, objective, current and jargon-free</a:t>
            </a:r>
          </a:p>
          <a:p>
            <a:pPr lvl="1"/>
            <a:r>
              <a:rPr lang="en-US" altLang="lt-LT" sz="1800" dirty="0" smtClean="0">
                <a:solidFill>
                  <a:schemeClr val="bg1">
                    <a:lumMod val="75000"/>
                  </a:schemeClr>
                </a:solidFill>
              </a:rPr>
              <a:t>Of good provenance (consider the reputation of the author/institution), with a list of references if appropriate</a:t>
            </a:r>
          </a:p>
          <a:p>
            <a:pPr lvl="1"/>
            <a:r>
              <a:rPr lang="en-US" altLang="lt-LT" sz="1800" dirty="0" smtClean="0">
                <a:solidFill>
                  <a:schemeClr val="bg1">
                    <a:lumMod val="75000"/>
                  </a:schemeClr>
                </a:solidFill>
              </a:rPr>
              <a:t>Free of advertising</a:t>
            </a:r>
          </a:p>
          <a:p>
            <a:r>
              <a:rPr lang="en-US" altLang="lt-LT" sz="1800" b="1" dirty="0" smtClean="0"/>
              <a:t>Does it fit my chosen pedagogy?</a:t>
            </a:r>
            <a:endParaRPr lang="en-US" altLang="lt-LT" sz="1800" dirty="0" smtClean="0"/>
          </a:p>
          <a:p>
            <a:pPr lvl="1"/>
            <a:r>
              <a:rPr lang="en-US" altLang="lt-LT" sz="1800" dirty="0" smtClean="0"/>
              <a:t>Learning outcomes are stated and match with learner’s needs</a:t>
            </a:r>
          </a:p>
          <a:p>
            <a:pPr lvl="1"/>
            <a:r>
              <a:rPr lang="en-US" altLang="lt-LT" sz="1800" dirty="0" smtClean="0"/>
              <a:t>Engaging and interactive</a:t>
            </a:r>
          </a:p>
          <a:p>
            <a:pPr lvl="1"/>
            <a:r>
              <a:rPr lang="en-US" altLang="lt-LT" sz="1800" dirty="0" smtClean="0"/>
              <a:t>Set at the appropriate level, with any prerequisite skills/understandings state</a:t>
            </a:r>
          </a:p>
          <a:p>
            <a:pPr lvl="1"/>
            <a:r>
              <a:rPr lang="en-US" altLang="lt-LT" sz="1800" dirty="0" smtClean="0"/>
              <a:t>The time required to study is stated and equates to the importance of the learning outcomes achieved</a:t>
            </a:r>
          </a:p>
          <a:p>
            <a:endParaRPr lang="en-US" altLang="lt-LT" sz="1800" dirty="0" smtClean="0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187450" y="6519863"/>
            <a:ext cx="7740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lt-LT" sz="1200" dirty="0" smtClean="0">
                <a:hlinkClick r:id="rId2"/>
              </a:rPr>
              <a:t>https://oersynth.pbworks.com/w/page/51320241/EvaluationToolkit</a:t>
            </a:r>
            <a:r>
              <a:rPr lang="lt-LT" altLang="lt-LT" sz="1200" dirty="0" smtClean="0"/>
              <a:t> </a:t>
            </a:r>
            <a:endParaRPr lang="en-US" altLang="lt-LT" sz="1200" dirty="0"/>
          </a:p>
        </p:txBody>
      </p:sp>
    </p:spTree>
    <p:extLst>
      <p:ext uri="{BB962C8B-B14F-4D97-AF65-F5344CB8AC3E}">
        <p14:creationId xmlns:p14="http://schemas.microsoft.com/office/powerpoint/2010/main" val="33860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642350" cy="2305050"/>
          </a:xfrm>
        </p:spPr>
        <p:txBody>
          <a:bodyPr/>
          <a:lstStyle/>
          <a:p>
            <a:r>
              <a:rPr lang="lt-LT" dirty="0" smtClean="0"/>
              <a:t>Discussion</a:t>
            </a:r>
            <a:endParaRPr lang="lt-LT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1520" y="3717032"/>
            <a:ext cx="8642350" cy="503237"/>
          </a:xfrm>
        </p:spPr>
        <p:txBody>
          <a:bodyPr/>
          <a:lstStyle/>
          <a:p>
            <a:r>
              <a:rPr lang="lt-LT" sz="3600" dirty="0" smtClean="0">
                <a:solidFill>
                  <a:schemeClr val="tx1"/>
                </a:solidFill>
              </a:rPr>
              <a:t>What role do you see for OERs in curriculum designing?</a:t>
            </a:r>
            <a:endParaRPr lang="lt-LT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Thank you for your participation.</a:t>
            </a:r>
            <a:endParaRPr lang="lt-LT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1520" y="4221088"/>
            <a:ext cx="8642350" cy="503237"/>
          </a:xfrm>
        </p:spPr>
        <p:txBody>
          <a:bodyPr>
            <a:noAutofit/>
          </a:bodyPr>
          <a:lstStyle/>
          <a:p>
            <a:r>
              <a:rPr lang="lt-LT" dirty="0" smtClean="0"/>
              <a:t>Dr. Airina Volungevičienė</a:t>
            </a:r>
          </a:p>
          <a:p>
            <a:r>
              <a:rPr lang="lt-LT" dirty="0" smtClean="0"/>
              <a:t>Prof. Habil. Dr. Margarita Teresevičienė,</a:t>
            </a:r>
          </a:p>
          <a:p>
            <a:r>
              <a:rPr lang="lt-LT" dirty="0" smtClean="0"/>
              <a:t>Vytautas Magnus University, Lithuania</a:t>
            </a:r>
          </a:p>
          <a:p>
            <a:endParaRPr lang="lt-LT" dirty="0"/>
          </a:p>
        </p:txBody>
      </p:sp>
      <p:sp>
        <p:nvSpPr>
          <p:cNvPr id="7" name="TextBox 6"/>
          <p:cNvSpPr txBox="1"/>
          <p:nvPr/>
        </p:nvSpPr>
        <p:spPr>
          <a:xfrm>
            <a:off x="431540" y="566124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 smtClean="0"/>
              <a:t>Airina.volungeviciene, margarita.tereseviciene</a:t>
            </a:r>
          </a:p>
          <a:p>
            <a:r>
              <a:rPr lang="lt-LT" dirty="0" smtClean="0"/>
              <a:t>[at]vdu.lt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172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776" t="21149" r="29393" b="19135"/>
          <a:stretch/>
        </p:blipFill>
        <p:spPr bwMode="auto">
          <a:xfrm>
            <a:off x="0" y="0"/>
            <a:ext cx="7956376" cy="6881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7439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hlinkClick r:id="rId2"/>
              </a:rPr>
              <a:t>http://eden-online.org</a:t>
            </a:r>
            <a:r>
              <a:rPr lang="lt-LT" dirty="0" smtClean="0"/>
              <a:t> </a:t>
            </a:r>
            <a:endParaRPr lang="lt-LT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9798" t="11197" r="9798" b="29834"/>
          <a:stretch/>
        </p:blipFill>
        <p:spPr bwMode="auto">
          <a:xfrm>
            <a:off x="452428" y="2349500"/>
            <a:ext cx="8239143" cy="3776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982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Back to Open Education </a:t>
            </a:r>
            <a:br>
              <a:rPr lang="lt-LT" dirty="0" smtClean="0"/>
            </a:br>
            <a:r>
              <a:rPr lang="lt-LT" dirty="0" smtClean="0"/>
              <a:t> </a:t>
            </a:r>
            <a:br>
              <a:rPr lang="lt-LT" dirty="0" smtClean="0"/>
            </a:br>
            <a:r>
              <a:rPr lang="lt-LT" dirty="0" smtClean="0"/>
              <a:t>Open Educational Resources</a:t>
            </a:r>
            <a:endParaRPr lang="lt-LT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0825" y="4990429"/>
            <a:ext cx="8642350" cy="503237"/>
          </a:xfrm>
        </p:spPr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83332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57479" cy="647700"/>
          </a:xfrm>
        </p:spPr>
        <p:txBody>
          <a:bodyPr/>
          <a:lstStyle/>
          <a:p>
            <a:r>
              <a:rPr lang="lt-LT" dirty="0" smtClean="0"/>
              <a:t>Problem addressed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2350" cy="48245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/>
              <a:t>Despite the rapid development of Open Education movement, there are still many challenges identified by education organizations, teachers and trainers, e-learning centre staff members and also learners themselves that prevent the uptake and mainstreaming of open education using and developing of Open Educational Resources (OERs</a:t>
            </a:r>
            <a:r>
              <a:rPr lang="en-GB" dirty="0" smtClean="0"/>
              <a:t>)</a:t>
            </a:r>
            <a:endParaRPr lang="lt-LT" dirty="0" smtClean="0"/>
          </a:p>
          <a:p>
            <a:pPr>
              <a:lnSpc>
                <a:spcPct val="170000"/>
              </a:lnSpc>
            </a:pPr>
            <a:r>
              <a:rPr lang="en-GB" dirty="0" smtClean="0"/>
              <a:t>One </a:t>
            </a:r>
            <a:r>
              <a:rPr lang="en-GB" dirty="0"/>
              <a:t>of the major challenge is to integrate OERs in curriculum designing because of lack of skills and competences of </a:t>
            </a:r>
            <a:r>
              <a:rPr lang="en-GB" dirty="0" smtClean="0"/>
              <a:t>participants</a:t>
            </a:r>
            <a:r>
              <a:rPr lang="lt-LT" dirty="0" smtClean="0"/>
              <a:t>:</a:t>
            </a:r>
          </a:p>
          <a:p>
            <a:pPr lvl="1">
              <a:lnSpc>
                <a:spcPct val="170000"/>
              </a:lnSpc>
            </a:pPr>
            <a:r>
              <a:rPr lang="en-GB" dirty="0" smtClean="0"/>
              <a:t>to </a:t>
            </a:r>
            <a:r>
              <a:rPr lang="en-GB" dirty="0"/>
              <a:t>find and </a:t>
            </a:r>
            <a:r>
              <a:rPr lang="en-GB" dirty="0" smtClean="0"/>
              <a:t>use</a:t>
            </a:r>
            <a:r>
              <a:rPr lang="lt-LT" dirty="0" smtClean="0"/>
              <a:t> OER</a:t>
            </a:r>
          </a:p>
          <a:p>
            <a:pPr lvl="1">
              <a:lnSpc>
                <a:spcPct val="170000"/>
              </a:lnSpc>
            </a:pPr>
            <a:r>
              <a:rPr lang="en-GB" dirty="0" smtClean="0"/>
              <a:t>to </a:t>
            </a:r>
            <a:r>
              <a:rPr lang="en-GB" dirty="0"/>
              <a:t>find and adapt </a:t>
            </a:r>
            <a:r>
              <a:rPr lang="lt-LT" dirty="0" smtClean="0"/>
              <a:t>OER</a:t>
            </a:r>
            <a:r>
              <a:rPr lang="en-GB" dirty="0" smtClean="0"/>
              <a:t> </a:t>
            </a:r>
            <a:endParaRPr lang="lt-LT" dirty="0" smtClean="0"/>
          </a:p>
          <a:p>
            <a:pPr lvl="1">
              <a:lnSpc>
                <a:spcPct val="170000"/>
              </a:lnSpc>
            </a:pPr>
            <a:r>
              <a:rPr lang="en-GB" dirty="0" smtClean="0"/>
              <a:t>to </a:t>
            </a:r>
            <a:r>
              <a:rPr lang="en-GB" dirty="0"/>
              <a:t>develop OERs </a:t>
            </a:r>
            <a:endParaRPr lang="lt-LT" dirty="0" smtClean="0"/>
          </a:p>
          <a:p>
            <a:pPr lvl="1">
              <a:lnSpc>
                <a:spcPct val="170000"/>
              </a:lnSpc>
            </a:pPr>
            <a:r>
              <a:rPr lang="lt-LT" dirty="0"/>
              <a:t>t</a:t>
            </a:r>
            <a:r>
              <a:rPr lang="lt-LT" dirty="0" smtClean="0"/>
              <a:t>o select  ICT tools that meet the didactical requirements </a:t>
            </a:r>
            <a:r>
              <a:rPr lang="lt-LT" dirty="0"/>
              <a:t> </a:t>
            </a:r>
            <a:r>
              <a:rPr lang="lt-LT" dirty="0" smtClean="0"/>
              <a:t>and</a:t>
            </a:r>
            <a:r>
              <a:rPr lang="en-GB" dirty="0" smtClean="0"/>
              <a:t> </a:t>
            </a:r>
            <a:r>
              <a:rPr lang="en-GB" dirty="0"/>
              <a:t>are most suitable for one or another </a:t>
            </a:r>
            <a:r>
              <a:rPr lang="en-GB" dirty="0" smtClean="0"/>
              <a:t>purpose</a:t>
            </a:r>
            <a:endParaRPr lang="lt-LT" dirty="0"/>
          </a:p>
          <a:p>
            <a:pPr>
              <a:lnSpc>
                <a:spcPct val="170000"/>
              </a:lnSpc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12833451"/>
      </p:ext>
    </p:extLst>
  </p:cSld>
  <p:clrMapOvr>
    <a:masterClrMapping/>
  </p:clrMapOvr>
</p:sld>
</file>

<file path=ppt/theme/theme1.xml><?xml version="1.0" encoding="utf-8"?>
<a:theme xmlns:a="http://schemas.openxmlformats.org/drawingml/2006/main" name="Plateliai_AV">
  <a:themeElements>
    <a:clrScheme name="Plateliai_A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teliai_A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lt-L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lt-LT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teliai_A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teliai_A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teliai_A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teliai_A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teliai_A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teliai_A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teliai_A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teliai_A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teliai_A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teliai_A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teliai_A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teliai_A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MOB_TGMT</Template>
  <TotalTime>247</TotalTime>
  <Words>1153</Words>
  <Application>Microsoft Office PowerPoint</Application>
  <PresentationFormat>On-screen Show (4:3)</PresentationFormat>
  <Paragraphs>175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Plateliai_AV</vt:lpstr>
      <vt:lpstr>OER adaptation, development and use  as integrated within curriculum</vt:lpstr>
      <vt:lpstr>Vytautas Magnus University http://vdu.lt  </vt:lpstr>
      <vt:lpstr>PowerPoint Presentation</vt:lpstr>
      <vt:lpstr>http://www.vdu.lt </vt:lpstr>
      <vt:lpstr>Studyonline.lt </vt:lpstr>
      <vt:lpstr>PowerPoint Presentation</vt:lpstr>
      <vt:lpstr>http://eden-online.org </vt:lpstr>
      <vt:lpstr>Back to Open Education    Open Educational Resources</vt:lpstr>
      <vt:lpstr>Problem addressed</vt:lpstr>
      <vt:lpstr>http://Openprof.eu  </vt:lpstr>
      <vt:lpstr>http://openprof.eu/oer </vt:lpstr>
      <vt:lpstr>Collaborative online document for hands – on activities  https://goo.gl/KHtyvN </vt:lpstr>
      <vt:lpstr>The aim of the session</vt:lpstr>
      <vt:lpstr>1) to select the best ICT tools to adapt/ develop OERs for a learning activity </vt:lpstr>
      <vt:lpstr>2) to design a learning activity integrating OERs</vt:lpstr>
      <vt:lpstr>Training material</vt:lpstr>
      <vt:lpstr>a) setting requirements for ICT tool for OER development/adaptation</vt:lpstr>
      <vt:lpstr>a) setting requirements for ICT tool for OER development/adaptation</vt:lpstr>
      <vt:lpstr>a) setting requirements for ICT tool for OER development/adaptation</vt:lpstr>
      <vt:lpstr>a) setting requirements for ICT tool for OER development/adaptation</vt:lpstr>
      <vt:lpstr>Assignment 1</vt:lpstr>
      <vt:lpstr>Template available from training material</vt:lpstr>
      <vt:lpstr>Template – for presentation format</vt:lpstr>
      <vt:lpstr>Template for collaborative document format</vt:lpstr>
      <vt:lpstr>Template for video / audio format</vt:lpstr>
      <vt:lpstr>b) choosing ICT tools for OER development/adaptation according the functionality</vt:lpstr>
      <vt:lpstr>ICT tools for documents</vt:lpstr>
      <vt:lpstr>ICT tools for presentations</vt:lpstr>
      <vt:lpstr>ICT tools for collaboration</vt:lpstr>
      <vt:lpstr>ICT tools for video/ audio</vt:lpstr>
      <vt:lpstr>b) choosing ICT tools for OER development/adaptation according the functionality</vt:lpstr>
      <vt:lpstr>Assignment 2</vt:lpstr>
      <vt:lpstr>c) develop/adapt OER using selected ICT tool</vt:lpstr>
      <vt:lpstr>d) choose the license and mark developed/adapted OER with CC license</vt:lpstr>
      <vt:lpstr>Creative Commons</vt:lpstr>
      <vt:lpstr>Assignment 4</vt:lpstr>
      <vt:lpstr>Choose the licence</vt:lpstr>
      <vt:lpstr>Examples: website licencing</vt:lpstr>
      <vt:lpstr>Example: document</vt:lpstr>
      <vt:lpstr>Example: presentation</vt:lpstr>
      <vt:lpstr>Example: video</vt:lpstr>
      <vt:lpstr>Publishing OER at CC-enabled content sharing platforms</vt:lpstr>
      <vt:lpstr>Assignment 5.</vt:lpstr>
      <vt:lpstr>Contribution</vt:lpstr>
      <vt:lpstr>http://openprof.eu/oer </vt:lpstr>
      <vt:lpstr>Discussion:  how was your process of developing/ adapting OERs?</vt:lpstr>
      <vt:lpstr>2) to design a learning activity integrating OERs</vt:lpstr>
      <vt:lpstr>TEL Curriculum designing</vt:lpstr>
      <vt:lpstr>Re-thinking the types of learning/ teaching methods </vt:lpstr>
      <vt:lpstr>PowerPoint Presentation</vt:lpstr>
      <vt:lpstr>Resources: The JISC Open Educational Resources infoKit quality considerations </vt:lpstr>
      <vt:lpstr>Discussion</vt:lpstr>
      <vt:lpstr>Thank you for your participation.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user2</dc:creator>
  <cp:lastModifiedBy>user2</cp:lastModifiedBy>
  <cp:revision>21</cp:revision>
  <dcterms:created xsi:type="dcterms:W3CDTF">2016-10-19T21:01:34Z</dcterms:created>
  <dcterms:modified xsi:type="dcterms:W3CDTF">2016-11-02T03:51:58Z</dcterms:modified>
</cp:coreProperties>
</file>