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69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01" y="-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32DDD-257A-4EFB-9F0F-B428B30BC74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385763"/>
            <a:ext cx="3429000" cy="1928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43163"/>
            <a:ext cx="7315200" cy="2314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473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473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8FF1A-D6D7-4265-BE38-D8B4BFBCEE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Google Shape;405;p2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508000" y="385762"/>
            <a:ext cx="8128000" cy="1928813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round/>
            <a:headEnd type="none" w="sm" len="sm"/>
            <a:tailEnd type="none" w="sm" len="sm"/>
          </a:ln>
        </p:spPr>
      </p:sp>
      <p:sp>
        <p:nvSpPr>
          <p:cNvPr id="106499" name="Google Shape;406;p22:notes"/>
          <p:cNvSpPr>
            <a:spLocks noGrp="1"/>
          </p:cNvSpPr>
          <p:nvPr>
            <p:ph type="body" idx="1"/>
          </p:nvPr>
        </p:nvSpPr>
        <p:spPr bwMode="auto">
          <a:xfrm>
            <a:off x="914400" y="2443163"/>
            <a:ext cx="7315200" cy="2314575"/>
          </a:xfrm>
          <a:noFill/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ts val="1100"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9925" y="41872"/>
            <a:ext cx="8984149" cy="601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1212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66666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1212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1212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8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lIns="91423" tIns="91423" rIns="91423" bIns="91423" anchor="t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8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lIns="91423" tIns="91423" rIns="91423" bIns="91423">
            <a:normAutofit/>
          </a:bodyPr>
          <a:lstStyle>
            <a:lvl1pPr marL="457189" lvl="0" indent="-3428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22;p28"/>
          <p:cNvSpPr txBox="1">
            <a:spLocks noGrp="1"/>
          </p:cNvSpPr>
          <p:nvPr>
            <p:ph type="sldNum" idx="10"/>
          </p:nvPr>
        </p:nvSpPr>
        <p:spPr>
          <a:xfrm>
            <a:off x="8497491" y="4688682"/>
            <a:ext cx="548878" cy="394097"/>
          </a:xfrm>
        </p:spPr>
        <p:txBody>
          <a:bodyPr spcFirstLastPara="1" wrap="square" lIns="91423" tIns="91423" rIns="91423" bIns="91423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>
              <a:defRPr/>
            </a:pPr>
            <a:fld id="{F043B31A-B4E0-498D-A154-068EA6C6CF43}" type="slidenum">
              <a:rPr lang="en"/>
              <a:pPr>
                <a:defRPr/>
              </a:pPr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2700" y="930736"/>
            <a:ext cx="6778598" cy="2219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21212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9450" y="1234644"/>
            <a:ext cx="8345099" cy="2549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66666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95TO20hnmo" TargetMode="External"/><Relationship Id="rId2" Type="http://schemas.openxmlformats.org/officeDocument/2006/relationships/hyperlink" Target="https://youtu.be/Bhj5vs9P5c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dV0KZtVmcIo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WAI/users/involvi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alreaders.com/" TargetMode="External"/><Relationship Id="rId7" Type="http://schemas.openxmlformats.org/officeDocument/2006/relationships/hyperlink" Target="https://www.nvaccess.org/" TargetMode="External"/><Relationship Id="rId2" Type="http://schemas.openxmlformats.org/officeDocument/2006/relationships/hyperlink" Target="https://www.onlineocr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reedomscientific.com/products/software/jaws/" TargetMode="External"/><Relationship Id="rId5" Type="http://schemas.openxmlformats.org/officeDocument/2006/relationships/hyperlink" Target="https://dictation.io/" TargetMode="External"/><Relationship Id="rId4" Type="http://schemas.openxmlformats.org/officeDocument/2006/relationships/hyperlink" Target="https://speechnotes.c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64819"/>
            <a:ext cx="9144000" cy="87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589485" y="3724275"/>
            <a:ext cx="6248400" cy="3000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Presented by : Dr Rajesh D,  Associate Professor – DICT &amp; Training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383" y="1385844"/>
            <a:ext cx="7922172" cy="11772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/>
          <a:p>
            <a:pPr algn="ctr"/>
            <a:r>
              <a:rPr lang="en-IN" sz="3600" dirty="0">
                <a:solidFill>
                  <a:schemeClr val="tx2">
                    <a:lumMod val="50000"/>
                  </a:schemeClr>
                </a:solidFill>
              </a:rPr>
              <a:t>Accessible Digital Resources, CWSN Vertical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7913" y="2832497"/>
            <a:ext cx="4592241" cy="6232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B71E42"/>
                </a:solidFill>
                <a:latin typeface="Arial" pitchFamily="34" charset="0"/>
                <a:cs typeface="Arial" pitchFamily="34" charset="0"/>
              </a:rPr>
              <a:t>Date: </a:t>
            </a:r>
            <a:r>
              <a:rPr lang="en-US" b="1" dirty="0" smtClean="0">
                <a:solidFill>
                  <a:srgbClr val="B71E42"/>
                </a:solidFill>
                <a:latin typeface="Arial" pitchFamily="34" charset="0"/>
                <a:cs typeface="Arial" pitchFamily="34" charset="0"/>
              </a:rPr>
              <a:t>30/10/2023</a:t>
            </a:r>
            <a:r>
              <a:rPr lang="en-US" b="1" dirty="0">
                <a:solidFill>
                  <a:srgbClr val="B71E42"/>
                </a:solidFill>
                <a:latin typeface="Arial" pitchFamily="34" charset="0"/>
                <a:cs typeface="Arial" pitchFamily="34" charset="0"/>
              </a:rPr>
              <a:t>, Session – </a:t>
            </a:r>
            <a:r>
              <a:rPr lang="en-US" b="1" dirty="0" smtClean="0">
                <a:solidFill>
                  <a:srgbClr val="B71E42"/>
                </a:solidFill>
                <a:latin typeface="Arial" pitchFamily="34" charset="0"/>
                <a:cs typeface="Arial" pitchFamily="34" charset="0"/>
              </a:rPr>
              <a:t>03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B71E4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>
                <a:solidFill>
                  <a:srgbClr val="B71E42"/>
                </a:solidFill>
                <a:latin typeface="Arial" pitchFamily="34" charset="0"/>
                <a:cs typeface="Arial" pitchFamily="34" charset="0"/>
              </a:rPr>
              <a:t>Time: </a:t>
            </a:r>
            <a:r>
              <a:rPr lang="en-US" b="1" dirty="0" smtClean="0">
                <a:solidFill>
                  <a:srgbClr val="B71E42"/>
                </a:solidFill>
                <a:latin typeface="Arial" pitchFamily="34" charset="0"/>
                <a:cs typeface="Arial" pitchFamily="34" charset="0"/>
              </a:rPr>
              <a:t>02.00 </a:t>
            </a:r>
            <a:r>
              <a:rPr lang="en-US" b="1" dirty="0">
                <a:solidFill>
                  <a:srgbClr val="B71E4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b="1" dirty="0" smtClean="0">
                <a:solidFill>
                  <a:srgbClr val="B71E42"/>
                </a:solidFill>
                <a:latin typeface="Arial" pitchFamily="34" charset="0"/>
                <a:cs typeface="Arial" pitchFamily="34" charset="0"/>
              </a:rPr>
              <a:t>03.00 </a:t>
            </a:r>
            <a:r>
              <a:rPr lang="en-US" b="1" dirty="0">
                <a:solidFill>
                  <a:srgbClr val="B71E42"/>
                </a:solidFill>
                <a:latin typeface="Arial" pitchFamily="34" charset="0"/>
                <a:cs typeface="Arial" pitchFamily="34" charset="0"/>
              </a:rPr>
              <a:t>pm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1134666" y="189310"/>
            <a:ext cx="7166372" cy="80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sz="2400" u="sng" dirty="0">
                <a:solidFill>
                  <a:srgbClr val="7030A0"/>
                </a:solidFill>
              </a:rPr>
              <a:t>Orientation of State Resource Groups (SRGs) on Development of </a:t>
            </a:r>
            <a:r>
              <a:rPr lang="en-US" sz="2400" u="sng" dirty="0" err="1">
                <a:solidFill>
                  <a:srgbClr val="7030A0"/>
                </a:solidFill>
              </a:rPr>
              <a:t>eContents</a:t>
            </a:r>
            <a:r>
              <a:rPr lang="en-US" sz="2400" u="sng" dirty="0">
                <a:solidFill>
                  <a:srgbClr val="7030A0"/>
                </a:solidFill>
              </a:rPr>
              <a:t> for DIKSHA (2023-24)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4725" y="817371"/>
            <a:ext cx="8315959" cy="4013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600" b="1" spc="-5" dirty="0">
                <a:solidFill>
                  <a:srgbClr val="666666"/>
                </a:solidFill>
                <a:latin typeface="Courier New"/>
                <a:cs typeface="Courier New"/>
              </a:rPr>
              <a:t>For</a:t>
            </a:r>
            <a:r>
              <a:rPr sz="1600" b="1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b="1" spc="-5" dirty="0">
                <a:solidFill>
                  <a:srgbClr val="666666"/>
                </a:solidFill>
                <a:latin typeface="Courier New"/>
                <a:cs typeface="Courier New"/>
              </a:rPr>
              <a:t>reading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: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u="heavy" spc="-5" dirty="0">
                <a:solidFill>
                  <a:srgbClr val="666666"/>
                </a:solidFill>
                <a:uFill>
                  <a:solidFill>
                    <a:srgbClr val="666666"/>
                  </a:solidFill>
                </a:uFill>
                <a:latin typeface="Courier New"/>
                <a:cs typeface="Courier New"/>
              </a:rPr>
              <a:t>TalkBack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,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a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screen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reading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feature,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uses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TTS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technology </a:t>
            </a:r>
            <a:r>
              <a:rPr sz="1600" spc="-944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to</a:t>
            </a:r>
            <a:r>
              <a:rPr sz="1600" spc="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read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aloud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text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from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websites,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emails</a:t>
            </a:r>
            <a:r>
              <a:rPr sz="1600" spc="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and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more.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The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tool’s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voice </a:t>
            </a:r>
            <a:r>
              <a:rPr sz="160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can</a:t>
            </a:r>
            <a:r>
              <a:rPr sz="160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be</a:t>
            </a:r>
            <a:r>
              <a:rPr sz="160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changed,</a:t>
            </a:r>
            <a:r>
              <a:rPr sz="160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and</a:t>
            </a:r>
            <a:r>
              <a:rPr sz="160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the</a:t>
            </a:r>
            <a:r>
              <a:rPr sz="160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reading</a:t>
            </a:r>
            <a:r>
              <a:rPr sz="160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speed</a:t>
            </a:r>
            <a:r>
              <a:rPr sz="160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can</a:t>
            </a:r>
            <a:r>
              <a:rPr sz="160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be</a:t>
            </a:r>
            <a:r>
              <a:rPr sz="160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adjusted.</a:t>
            </a:r>
            <a:endParaRPr sz="1600">
              <a:latin typeface="Courier New"/>
              <a:cs typeface="Courier New"/>
            </a:endParaRPr>
          </a:p>
          <a:p>
            <a:pPr marL="12700" marR="248285">
              <a:lnSpc>
                <a:spcPct val="114999"/>
              </a:lnSpc>
              <a:spcBef>
                <a:spcPts val="1200"/>
              </a:spcBef>
            </a:pPr>
            <a:r>
              <a:rPr sz="1600" b="1" spc="-5" dirty="0">
                <a:solidFill>
                  <a:srgbClr val="666666"/>
                </a:solidFill>
                <a:latin typeface="Courier New"/>
                <a:cs typeface="Courier New"/>
              </a:rPr>
              <a:t>For</a:t>
            </a:r>
            <a:r>
              <a:rPr sz="1600" b="1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b="1" spc="-5" dirty="0">
                <a:solidFill>
                  <a:srgbClr val="666666"/>
                </a:solidFill>
                <a:latin typeface="Courier New"/>
                <a:cs typeface="Courier New"/>
              </a:rPr>
              <a:t>writing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: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Built-in</a:t>
            </a:r>
            <a:r>
              <a:rPr sz="1600" spc="2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dictation.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By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pressing</a:t>
            </a:r>
            <a:r>
              <a:rPr sz="1600" spc="2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the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microphone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button </a:t>
            </a:r>
            <a:r>
              <a:rPr sz="1600" spc="-944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in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the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onscreen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Google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keyboard,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users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can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type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with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their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voices. </a:t>
            </a:r>
            <a:r>
              <a:rPr sz="1600" spc="-944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The</a:t>
            </a:r>
            <a:r>
              <a:rPr sz="1600" spc="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keyboard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also</a:t>
            </a:r>
            <a:r>
              <a:rPr sz="1600" spc="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has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built-in</a:t>
            </a:r>
            <a:r>
              <a:rPr sz="160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b="1" spc="-5" dirty="0">
                <a:solidFill>
                  <a:srgbClr val="666666"/>
                </a:solidFill>
                <a:latin typeface="Courier New"/>
                <a:cs typeface="Courier New"/>
              </a:rPr>
              <a:t>word</a:t>
            </a:r>
            <a:r>
              <a:rPr sz="1600" b="1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b="1" spc="-5" dirty="0">
                <a:solidFill>
                  <a:srgbClr val="666666"/>
                </a:solidFill>
                <a:latin typeface="Courier New"/>
                <a:cs typeface="Courier New"/>
              </a:rPr>
              <a:t>prediction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,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which</a:t>
            </a:r>
            <a:r>
              <a:rPr sz="1600" spc="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suggests </a:t>
            </a:r>
            <a:r>
              <a:rPr sz="160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words.</a:t>
            </a:r>
            <a:endParaRPr sz="1600">
              <a:latin typeface="Courier New"/>
              <a:cs typeface="Courier New"/>
            </a:endParaRPr>
          </a:p>
          <a:p>
            <a:pPr marL="12700" marR="492125">
              <a:lnSpc>
                <a:spcPct val="114999"/>
              </a:lnSpc>
              <a:spcBef>
                <a:spcPts val="1500"/>
              </a:spcBef>
            </a:pPr>
            <a:r>
              <a:rPr sz="1600" b="1" spc="-5" dirty="0">
                <a:solidFill>
                  <a:srgbClr val="666666"/>
                </a:solidFill>
                <a:latin typeface="Courier New"/>
                <a:cs typeface="Courier New"/>
              </a:rPr>
              <a:t>For</a:t>
            </a:r>
            <a:r>
              <a:rPr sz="1600" b="1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b="1" spc="-5" dirty="0">
                <a:solidFill>
                  <a:srgbClr val="666666"/>
                </a:solidFill>
                <a:latin typeface="Courier New"/>
                <a:cs typeface="Courier New"/>
              </a:rPr>
              <a:t>motor</a:t>
            </a:r>
            <a:r>
              <a:rPr sz="1600" b="1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b="1" spc="-5" dirty="0">
                <a:solidFill>
                  <a:srgbClr val="666666"/>
                </a:solidFill>
                <a:latin typeface="Courier New"/>
                <a:cs typeface="Courier New"/>
              </a:rPr>
              <a:t>skills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: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Accessibility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Menu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(on-screen)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to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control</a:t>
            </a:r>
            <a:r>
              <a:rPr sz="1600" spc="2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your </a:t>
            </a:r>
            <a:r>
              <a:rPr sz="1600" spc="-944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Android</a:t>
            </a:r>
            <a:r>
              <a:rPr sz="1600" spc="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device.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You</a:t>
            </a:r>
            <a:r>
              <a:rPr sz="1600" spc="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can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control</a:t>
            </a:r>
            <a:r>
              <a:rPr sz="1600" spc="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gestures,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hardware</a:t>
            </a:r>
            <a:r>
              <a:rPr sz="1600" spc="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buttons, </a:t>
            </a:r>
            <a:r>
              <a:rPr sz="160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navigation,</a:t>
            </a:r>
            <a:r>
              <a:rPr sz="1600" spc="-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and more.</a:t>
            </a:r>
            <a:endParaRPr sz="1600">
              <a:latin typeface="Courier New"/>
              <a:cs typeface="Courier New"/>
            </a:endParaRPr>
          </a:p>
          <a:p>
            <a:pPr marL="12700" marR="614045">
              <a:lnSpc>
                <a:spcPct val="114999"/>
              </a:lnSpc>
            </a:pP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Take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screenshots,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Lock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your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screen,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Open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Google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Assistant,</a:t>
            </a:r>
            <a:r>
              <a:rPr sz="1600" spc="2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Open </a:t>
            </a:r>
            <a:r>
              <a:rPr sz="1600" spc="-944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Quick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Settings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and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Notifications,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Turn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volume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up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or</a:t>
            </a:r>
            <a:r>
              <a:rPr sz="16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down,</a:t>
            </a:r>
            <a:r>
              <a:rPr sz="1600" spc="1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Turn </a:t>
            </a:r>
            <a:r>
              <a:rPr sz="160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brightness</a:t>
            </a:r>
            <a:r>
              <a:rPr sz="1600" spc="-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666666"/>
                </a:solidFill>
                <a:latin typeface="Courier New"/>
                <a:cs typeface="Courier New"/>
              </a:rPr>
              <a:t>up or down.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6195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Built-in Assess ability Features in Android</a:t>
            </a:r>
            <a:endParaRPr lang="en-US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4725" y="1292555"/>
            <a:ext cx="1625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666666"/>
                </a:solidFill>
                <a:latin typeface="Courier New"/>
                <a:cs typeface="Courier New"/>
              </a:rPr>
              <a:t>v</a:t>
            </a:r>
            <a:endParaRPr sz="1800">
              <a:latin typeface="Courier New"/>
              <a:cs typeface="Courier New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18625"/>
            <a:ext cx="2531675" cy="2302199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2583799" y="140925"/>
            <a:ext cx="6170930" cy="5003165"/>
            <a:chOff x="2583799" y="140925"/>
            <a:chExt cx="6170930" cy="500316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83512" y="323975"/>
              <a:ext cx="2939715" cy="234887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22675" y="140925"/>
              <a:ext cx="3132049" cy="256257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44373" y="2703497"/>
              <a:ext cx="2834849" cy="234887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83799" y="2729202"/>
              <a:ext cx="2925135" cy="2414297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52400" y="13335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Alternative Key Boards</a:t>
            </a:r>
            <a:endParaRPr lang="en-US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43068" y="969364"/>
            <a:ext cx="7612380" cy="374713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411480" indent="-399415">
              <a:lnSpc>
                <a:spcPct val="100000"/>
              </a:lnSpc>
              <a:spcBef>
                <a:spcPts val="385"/>
              </a:spcBef>
              <a:buFont typeface="Microsoft Sans Serif"/>
              <a:buChar char="●"/>
              <a:tabLst>
                <a:tab pos="411480" algn="l"/>
                <a:tab pos="412115" algn="l"/>
              </a:tabLst>
            </a:pPr>
            <a:r>
              <a:rPr sz="2200" spc="45" dirty="0">
                <a:solidFill>
                  <a:srgbClr val="666666"/>
                </a:solidFill>
                <a:latin typeface="Tahoma"/>
                <a:cs typeface="Tahoma"/>
              </a:rPr>
              <a:t>Head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35" dirty="0">
                <a:solidFill>
                  <a:srgbClr val="666666"/>
                </a:solidFill>
                <a:latin typeface="Tahoma"/>
                <a:cs typeface="Tahoma"/>
              </a:rPr>
              <a:t>pointers</a:t>
            </a:r>
            <a:endParaRPr sz="2200">
              <a:latin typeface="Tahoma"/>
              <a:cs typeface="Tahoma"/>
            </a:endParaRPr>
          </a:p>
          <a:p>
            <a:pPr marL="411480" indent="-399415">
              <a:lnSpc>
                <a:spcPct val="100000"/>
              </a:lnSpc>
              <a:spcBef>
                <a:spcPts val="290"/>
              </a:spcBef>
              <a:buFont typeface="Microsoft Sans Serif"/>
              <a:buChar char="●"/>
              <a:tabLst>
                <a:tab pos="411480" algn="l"/>
                <a:tab pos="412115" algn="l"/>
              </a:tabLst>
            </a:pPr>
            <a:r>
              <a:rPr sz="2200" dirty="0">
                <a:solidFill>
                  <a:srgbClr val="666666"/>
                </a:solidFill>
                <a:latin typeface="Tahoma"/>
                <a:cs typeface="Tahoma"/>
              </a:rPr>
              <a:t>Single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35" dirty="0">
                <a:solidFill>
                  <a:srgbClr val="666666"/>
                </a:solidFill>
                <a:latin typeface="Tahoma"/>
                <a:cs typeface="Tahoma"/>
              </a:rPr>
              <a:t>switch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45" dirty="0">
                <a:solidFill>
                  <a:srgbClr val="666666"/>
                </a:solidFill>
                <a:latin typeface="Tahoma"/>
                <a:cs typeface="Tahoma"/>
              </a:rPr>
              <a:t>entry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15" dirty="0">
                <a:solidFill>
                  <a:srgbClr val="666666"/>
                </a:solidFill>
                <a:latin typeface="Tahoma"/>
                <a:cs typeface="Tahoma"/>
              </a:rPr>
              <a:t>d</a:t>
            </a:r>
            <a:r>
              <a:rPr sz="2200" spc="-20" dirty="0">
                <a:solidFill>
                  <a:srgbClr val="666666"/>
                </a:solidFill>
                <a:latin typeface="Tahoma"/>
                <a:cs typeface="Tahoma"/>
              </a:rPr>
              <a:t>e</a:t>
            </a:r>
            <a:r>
              <a:rPr sz="2200" spc="20" dirty="0">
                <a:solidFill>
                  <a:srgbClr val="666666"/>
                </a:solidFill>
                <a:latin typeface="Tahoma"/>
                <a:cs typeface="Tahoma"/>
              </a:rPr>
              <a:t>vices</a:t>
            </a:r>
            <a:endParaRPr sz="2200">
              <a:latin typeface="Tahoma"/>
              <a:cs typeface="Tahoma"/>
            </a:endParaRPr>
          </a:p>
          <a:p>
            <a:pPr marL="411480" indent="-399415">
              <a:lnSpc>
                <a:spcPct val="100000"/>
              </a:lnSpc>
              <a:spcBef>
                <a:spcPts val="290"/>
              </a:spcBef>
              <a:buFont typeface="Microsoft Sans Serif"/>
              <a:buChar char="●"/>
              <a:tabLst>
                <a:tab pos="411480" algn="l"/>
                <a:tab pos="412115" algn="l"/>
              </a:tabLst>
            </a:pPr>
            <a:r>
              <a:rPr sz="2200" spc="25" dirty="0">
                <a:solidFill>
                  <a:srgbClr val="666666"/>
                </a:solidFill>
                <a:latin typeface="Tahoma"/>
                <a:cs typeface="Tahoma"/>
              </a:rPr>
              <a:t>F</a:t>
            </a:r>
            <a:r>
              <a:rPr sz="2200" spc="55" dirty="0">
                <a:solidFill>
                  <a:srgbClr val="666666"/>
                </a:solidFill>
                <a:latin typeface="Tahoma"/>
                <a:cs typeface="Tahoma"/>
              </a:rPr>
              <a:t>oot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25" dirty="0">
                <a:solidFill>
                  <a:srgbClr val="666666"/>
                </a:solidFill>
                <a:latin typeface="Tahoma"/>
                <a:cs typeface="Tahoma"/>
              </a:rPr>
              <a:t>switches</a:t>
            </a:r>
            <a:endParaRPr sz="2200">
              <a:latin typeface="Tahoma"/>
              <a:cs typeface="Tahoma"/>
            </a:endParaRPr>
          </a:p>
          <a:p>
            <a:pPr marL="411480" indent="-399415">
              <a:lnSpc>
                <a:spcPct val="100000"/>
              </a:lnSpc>
              <a:spcBef>
                <a:spcPts val="290"/>
              </a:spcBef>
              <a:buFont typeface="Microsoft Sans Serif"/>
              <a:buChar char="●"/>
              <a:tabLst>
                <a:tab pos="411480" algn="l"/>
                <a:tab pos="412115" algn="l"/>
              </a:tabLst>
            </a:pPr>
            <a:r>
              <a:rPr sz="2200" spc="5" dirty="0">
                <a:solidFill>
                  <a:srgbClr val="666666"/>
                </a:solidFill>
                <a:latin typeface="Tahoma"/>
                <a:cs typeface="Tahoma"/>
              </a:rPr>
              <a:t>Sip-and-puff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25" dirty="0">
                <a:solidFill>
                  <a:srgbClr val="666666"/>
                </a:solidFill>
                <a:latin typeface="Tahoma"/>
                <a:cs typeface="Tahoma"/>
              </a:rPr>
              <a:t>switches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-30" dirty="0">
                <a:solidFill>
                  <a:srgbClr val="666666"/>
                </a:solidFill>
                <a:latin typeface="Tahoma"/>
                <a:cs typeface="Tahoma"/>
              </a:rPr>
              <a:t>-</a:t>
            </a:r>
            <a:r>
              <a:rPr sz="2200" spc="-26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u="heavy" spc="-10" dirty="0">
                <a:solidFill>
                  <a:srgbClr val="DB4437"/>
                </a:solidFill>
                <a:uFill>
                  <a:solidFill>
                    <a:srgbClr val="DB4437"/>
                  </a:solidFill>
                </a:uFill>
                <a:latin typeface="Tahoma"/>
                <a:cs typeface="Tahoma"/>
                <a:hlinkClick r:id="rId2"/>
              </a:rPr>
              <a:t>https:</a:t>
            </a:r>
            <a:r>
              <a:rPr sz="2200" u="heavy" spc="-170" dirty="0">
                <a:solidFill>
                  <a:srgbClr val="DB4437"/>
                </a:solidFill>
                <a:uFill>
                  <a:solidFill>
                    <a:srgbClr val="DB4437"/>
                  </a:solidFill>
                </a:uFill>
                <a:latin typeface="Tahoma"/>
                <a:cs typeface="Tahoma"/>
                <a:hlinkClick r:id="rId2"/>
              </a:rPr>
              <a:t>/</a:t>
            </a:r>
            <a:r>
              <a:rPr sz="2200" u="heavy" spc="-70" dirty="0">
                <a:solidFill>
                  <a:srgbClr val="DB4437"/>
                </a:solidFill>
                <a:uFill>
                  <a:solidFill>
                    <a:srgbClr val="DB4437"/>
                  </a:solidFill>
                </a:uFill>
                <a:latin typeface="Tahoma"/>
                <a:cs typeface="Tahoma"/>
                <a:hlinkClick r:id="rId2"/>
              </a:rPr>
              <a:t>/</a:t>
            </a:r>
            <a:r>
              <a:rPr sz="2200" u="heavy" spc="10" dirty="0">
                <a:solidFill>
                  <a:srgbClr val="DB4437"/>
                </a:solidFill>
                <a:uFill>
                  <a:solidFill>
                    <a:srgbClr val="DB4437"/>
                  </a:solidFill>
                </a:uFill>
                <a:latin typeface="Tahoma"/>
                <a:cs typeface="Tahoma"/>
                <a:hlinkClick r:id="rId2"/>
              </a:rPr>
              <a:t>y</a:t>
            </a:r>
            <a:r>
              <a:rPr sz="2200" u="heavy" spc="30" dirty="0">
                <a:solidFill>
                  <a:srgbClr val="DB4437"/>
                </a:solidFill>
                <a:uFill>
                  <a:solidFill>
                    <a:srgbClr val="DB4437"/>
                  </a:solidFill>
                </a:uFill>
                <a:latin typeface="Tahoma"/>
                <a:cs typeface="Tahoma"/>
                <a:hlinkClick r:id="rId2"/>
              </a:rPr>
              <a:t>outu.be/Bhj5vs9P5cw</a:t>
            </a:r>
            <a:endParaRPr sz="2200">
              <a:latin typeface="Tahoma"/>
              <a:cs typeface="Tahoma"/>
            </a:endParaRPr>
          </a:p>
          <a:p>
            <a:pPr marL="411480" indent="-399415">
              <a:lnSpc>
                <a:spcPct val="100000"/>
              </a:lnSpc>
              <a:spcBef>
                <a:spcPts val="290"/>
              </a:spcBef>
              <a:buFont typeface="Microsoft Sans Serif"/>
              <a:buChar char="●"/>
              <a:tabLst>
                <a:tab pos="411480" algn="l"/>
                <a:tab pos="412115" algn="l"/>
              </a:tabLst>
            </a:pPr>
            <a:r>
              <a:rPr sz="2200" spc="50" dirty="0">
                <a:solidFill>
                  <a:srgbClr val="666666"/>
                </a:solidFill>
                <a:latin typeface="Tahoma"/>
                <a:cs typeface="Tahoma"/>
              </a:rPr>
              <a:t>E</a:t>
            </a:r>
            <a:r>
              <a:rPr sz="2200" spc="15" dirty="0">
                <a:solidFill>
                  <a:srgbClr val="666666"/>
                </a:solidFill>
                <a:latin typeface="Tahoma"/>
                <a:cs typeface="Tahoma"/>
              </a:rPr>
              <a:t>y</a:t>
            </a:r>
            <a:r>
              <a:rPr sz="2200" spc="40" dirty="0">
                <a:solidFill>
                  <a:srgbClr val="666666"/>
                </a:solidFill>
                <a:latin typeface="Tahoma"/>
                <a:cs typeface="Tahoma"/>
              </a:rPr>
              <a:t>e-t</a:t>
            </a:r>
            <a:r>
              <a:rPr sz="2200" spc="-5" dirty="0">
                <a:solidFill>
                  <a:srgbClr val="666666"/>
                </a:solidFill>
                <a:latin typeface="Tahoma"/>
                <a:cs typeface="Tahoma"/>
              </a:rPr>
              <a:t>r</a:t>
            </a:r>
            <a:r>
              <a:rPr sz="2200" spc="5" dirty="0">
                <a:solidFill>
                  <a:srgbClr val="666666"/>
                </a:solidFill>
                <a:latin typeface="Tahoma"/>
                <a:cs typeface="Tahoma"/>
              </a:rPr>
              <a:t>acking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35" dirty="0">
                <a:solidFill>
                  <a:srgbClr val="666666"/>
                </a:solidFill>
                <a:latin typeface="Tahoma"/>
                <a:cs typeface="Tahoma"/>
              </a:rPr>
              <a:t>software</a:t>
            </a:r>
            <a:endParaRPr sz="2200">
              <a:latin typeface="Tahoma"/>
              <a:cs typeface="Tahoma"/>
            </a:endParaRPr>
          </a:p>
          <a:p>
            <a:pPr marL="411480" indent="-399415">
              <a:lnSpc>
                <a:spcPct val="100000"/>
              </a:lnSpc>
              <a:spcBef>
                <a:spcPts val="290"/>
              </a:spcBef>
              <a:buFont typeface="Microsoft Sans Serif"/>
              <a:buChar char="●"/>
              <a:tabLst>
                <a:tab pos="411480" algn="l"/>
                <a:tab pos="412115" algn="l"/>
              </a:tabLst>
            </a:pPr>
            <a:r>
              <a:rPr sz="2200" spc="30" dirty="0">
                <a:solidFill>
                  <a:srgbClr val="666666"/>
                </a:solidFill>
                <a:latin typeface="Tahoma"/>
                <a:cs typeface="Tahoma"/>
              </a:rPr>
              <a:t>Augmentati</a:t>
            </a:r>
            <a:r>
              <a:rPr sz="2200" dirty="0">
                <a:solidFill>
                  <a:srgbClr val="666666"/>
                </a:solidFill>
                <a:latin typeface="Tahoma"/>
                <a:cs typeface="Tahoma"/>
              </a:rPr>
              <a:t>v</a:t>
            </a:r>
            <a:r>
              <a:rPr sz="2200" spc="5" dirty="0">
                <a:solidFill>
                  <a:srgbClr val="666666"/>
                </a:solidFill>
                <a:latin typeface="Tahoma"/>
                <a:cs typeface="Tahoma"/>
              </a:rPr>
              <a:t>e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666666"/>
                </a:solidFill>
                <a:latin typeface="Tahoma"/>
                <a:cs typeface="Tahoma"/>
              </a:rPr>
              <a:t>and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60" dirty="0">
                <a:solidFill>
                  <a:srgbClr val="666666"/>
                </a:solidFill>
                <a:latin typeface="Tahoma"/>
                <a:cs typeface="Tahoma"/>
              </a:rPr>
              <a:t>Alternati</a:t>
            </a:r>
            <a:r>
              <a:rPr sz="2200" spc="45" dirty="0">
                <a:solidFill>
                  <a:srgbClr val="666666"/>
                </a:solidFill>
                <a:latin typeface="Tahoma"/>
                <a:cs typeface="Tahoma"/>
              </a:rPr>
              <a:t>v</a:t>
            </a:r>
            <a:r>
              <a:rPr sz="2200" spc="5" dirty="0">
                <a:solidFill>
                  <a:srgbClr val="666666"/>
                </a:solidFill>
                <a:latin typeface="Tahoma"/>
                <a:cs typeface="Tahoma"/>
              </a:rPr>
              <a:t>e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35" dirty="0">
                <a:solidFill>
                  <a:srgbClr val="666666"/>
                </a:solidFill>
                <a:latin typeface="Tahoma"/>
                <a:cs typeface="Tahoma"/>
              </a:rPr>
              <a:t>Communication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60" dirty="0">
                <a:solidFill>
                  <a:srgbClr val="666666"/>
                </a:solidFill>
                <a:latin typeface="Tahoma"/>
                <a:cs typeface="Tahoma"/>
              </a:rPr>
              <a:t>(A</a:t>
            </a:r>
            <a:r>
              <a:rPr sz="2200" spc="25" dirty="0">
                <a:solidFill>
                  <a:srgbClr val="666666"/>
                </a:solidFill>
                <a:latin typeface="Tahoma"/>
                <a:cs typeface="Tahoma"/>
              </a:rPr>
              <a:t>A</a:t>
            </a:r>
            <a:r>
              <a:rPr sz="2200" spc="10" dirty="0">
                <a:solidFill>
                  <a:srgbClr val="666666"/>
                </a:solidFill>
                <a:latin typeface="Tahoma"/>
                <a:cs typeface="Tahoma"/>
              </a:rPr>
              <a:t>C)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55" dirty="0">
                <a:solidFill>
                  <a:srgbClr val="666666"/>
                </a:solidFill>
                <a:latin typeface="Tahoma"/>
                <a:cs typeface="Tahoma"/>
              </a:rPr>
              <a:t>tool</a:t>
            </a:r>
            <a:endParaRPr sz="2200">
              <a:latin typeface="Tahoma"/>
              <a:cs typeface="Tahoma"/>
            </a:endParaRPr>
          </a:p>
          <a:p>
            <a:pPr marL="411480" indent="-399415">
              <a:lnSpc>
                <a:spcPct val="100000"/>
              </a:lnSpc>
              <a:spcBef>
                <a:spcPts val="290"/>
              </a:spcBef>
              <a:buFont typeface="Microsoft Sans Serif"/>
              <a:buChar char="●"/>
              <a:tabLst>
                <a:tab pos="411480" algn="l"/>
                <a:tab pos="412115" algn="l"/>
              </a:tabLst>
            </a:pPr>
            <a:r>
              <a:rPr sz="2200" spc="20" dirty="0">
                <a:solidFill>
                  <a:srgbClr val="666666"/>
                </a:solidFill>
                <a:latin typeface="Tahoma"/>
                <a:cs typeface="Tahoma"/>
              </a:rPr>
              <a:t>Dynavox</a:t>
            </a:r>
            <a:r>
              <a:rPr sz="2200" spc="-25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175" dirty="0">
                <a:solidFill>
                  <a:srgbClr val="666666"/>
                </a:solidFill>
                <a:latin typeface="Tahoma"/>
                <a:cs typeface="Tahoma"/>
              </a:rPr>
              <a:t>AAC</a:t>
            </a:r>
            <a:r>
              <a:rPr sz="2200" spc="-25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20" dirty="0">
                <a:solidFill>
                  <a:srgbClr val="666666"/>
                </a:solidFill>
                <a:latin typeface="Tahoma"/>
                <a:cs typeface="Tahoma"/>
              </a:rPr>
              <a:t>device</a:t>
            </a:r>
            <a:r>
              <a:rPr sz="2200" spc="18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-30" dirty="0">
                <a:solidFill>
                  <a:srgbClr val="666666"/>
                </a:solidFill>
                <a:latin typeface="Tahoma"/>
                <a:cs typeface="Tahoma"/>
              </a:rPr>
              <a:t>-</a:t>
            </a:r>
            <a:r>
              <a:rPr sz="2200" spc="-265" dirty="0">
                <a:solidFill>
                  <a:srgbClr val="DB4437"/>
                </a:solidFill>
                <a:latin typeface="Tahoma"/>
                <a:cs typeface="Tahoma"/>
              </a:rPr>
              <a:t> </a:t>
            </a:r>
            <a:r>
              <a:rPr sz="2200" u="heavy" spc="-5" dirty="0">
                <a:solidFill>
                  <a:srgbClr val="DB4437"/>
                </a:solidFill>
                <a:uFill>
                  <a:solidFill>
                    <a:srgbClr val="DB4437"/>
                  </a:solidFill>
                </a:uFill>
                <a:latin typeface="Tahoma"/>
                <a:cs typeface="Tahoma"/>
                <a:hlinkClick r:id="rId3"/>
              </a:rPr>
              <a:t>https://youtu.be/g95TO20hnmo</a:t>
            </a:r>
            <a:endParaRPr sz="2200">
              <a:latin typeface="Tahoma"/>
              <a:cs typeface="Tahoma"/>
            </a:endParaRPr>
          </a:p>
          <a:p>
            <a:pPr marL="411480" marR="5080" indent="-399415">
              <a:lnSpc>
                <a:spcPct val="111000"/>
              </a:lnSpc>
              <a:buFont typeface="Microsoft Sans Serif"/>
              <a:buChar char="●"/>
              <a:tabLst>
                <a:tab pos="411480" algn="l"/>
                <a:tab pos="412115" algn="l"/>
              </a:tabLst>
            </a:pPr>
            <a:r>
              <a:rPr sz="2200" spc="50" dirty="0">
                <a:solidFill>
                  <a:srgbClr val="666666"/>
                </a:solidFill>
                <a:latin typeface="Tahoma"/>
                <a:cs typeface="Tahoma"/>
              </a:rPr>
              <a:t>Braille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15" dirty="0">
                <a:solidFill>
                  <a:srgbClr val="666666"/>
                </a:solidFill>
                <a:latin typeface="Tahoma"/>
                <a:cs typeface="Tahoma"/>
              </a:rPr>
              <a:t>display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-30" dirty="0">
                <a:solidFill>
                  <a:srgbClr val="666666"/>
                </a:solidFill>
                <a:latin typeface="Tahoma"/>
                <a:cs typeface="Tahoma"/>
              </a:rPr>
              <a:t>-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10" dirty="0">
                <a:solidFill>
                  <a:srgbClr val="666666"/>
                </a:solidFill>
                <a:latin typeface="Tahoma"/>
                <a:cs typeface="Tahoma"/>
              </a:rPr>
              <a:t>refreshable.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25" dirty="0">
                <a:solidFill>
                  <a:srgbClr val="666666"/>
                </a:solidFill>
                <a:latin typeface="Tahoma"/>
                <a:cs typeface="Tahoma"/>
              </a:rPr>
              <a:t>converts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35" dirty="0">
                <a:solidFill>
                  <a:srgbClr val="666666"/>
                </a:solidFill>
                <a:latin typeface="Tahoma"/>
                <a:cs typeface="Tahoma"/>
              </a:rPr>
              <a:t>the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25" dirty="0">
                <a:solidFill>
                  <a:srgbClr val="666666"/>
                </a:solidFill>
                <a:latin typeface="Tahoma"/>
                <a:cs typeface="Tahoma"/>
              </a:rPr>
              <a:t>digital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35" dirty="0">
                <a:solidFill>
                  <a:srgbClr val="666666"/>
                </a:solidFill>
                <a:latin typeface="Tahoma"/>
                <a:cs typeface="Tahoma"/>
              </a:rPr>
              <a:t>text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20" dirty="0">
                <a:solidFill>
                  <a:srgbClr val="666666"/>
                </a:solidFill>
                <a:latin typeface="Tahoma"/>
                <a:cs typeface="Tahoma"/>
              </a:rPr>
              <a:t>on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35" dirty="0">
                <a:solidFill>
                  <a:srgbClr val="666666"/>
                </a:solidFill>
                <a:latin typeface="Tahoma"/>
                <a:cs typeface="Tahoma"/>
              </a:rPr>
              <a:t>the </a:t>
            </a:r>
            <a:r>
              <a:rPr sz="2200" spc="-6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20" dirty="0">
                <a:solidFill>
                  <a:srgbClr val="666666"/>
                </a:solidFill>
                <a:latin typeface="Tahoma"/>
                <a:cs typeface="Tahoma"/>
              </a:rPr>
              <a:t>screen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50" dirty="0">
                <a:solidFill>
                  <a:srgbClr val="666666"/>
                </a:solidFill>
                <a:latin typeface="Tahoma"/>
                <a:cs typeface="Tahoma"/>
              </a:rPr>
              <a:t>into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75" dirty="0">
                <a:solidFill>
                  <a:srgbClr val="666666"/>
                </a:solidFill>
                <a:latin typeface="Tahoma"/>
                <a:cs typeface="Tahoma"/>
              </a:rPr>
              <a:t>b</a:t>
            </a:r>
            <a:r>
              <a:rPr sz="2200" spc="10" dirty="0">
                <a:solidFill>
                  <a:srgbClr val="666666"/>
                </a:solidFill>
                <a:latin typeface="Tahoma"/>
                <a:cs typeface="Tahoma"/>
              </a:rPr>
              <a:t>r</a:t>
            </a:r>
            <a:r>
              <a:rPr sz="2200" spc="30" dirty="0">
                <a:solidFill>
                  <a:srgbClr val="666666"/>
                </a:solidFill>
                <a:latin typeface="Tahoma"/>
                <a:cs typeface="Tahoma"/>
              </a:rPr>
              <a:t>aille</a:t>
            </a:r>
            <a:endParaRPr sz="2200">
              <a:latin typeface="Tahoma"/>
              <a:cs typeface="Tahoma"/>
            </a:endParaRPr>
          </a:p>
          <a:p>
            <a:pPr marL="411480" indent="-399415">
              <a:lnSpc>
                <a:spcPct val="100000"/>
              </a:lnSpc>
              <a:spcBef>
                <a:spcPts val="295"/>
              </a:spcBef>
              <a:buFont typeface="Microsoft Sans Serif"/>
              <a:buChar char="●"/>
              <a:tabLst>
                <a:tab pos="411480" algn="l"/>
                <a:tab pos="412115" algn="l"/>
              </a:tabLst>
            </a:pPr>
            <a:r>
              <a:rPr sz="2200" spc="50" dirty="0">
                <a:solidFill>
                  <a:srgbClr val="666666"/>
                </a:solidFill>
                <a:latin typeface="Tahoma"/>
                <a:cs typeface="Tahoma"/>
              </a:rPr>
              <a:t>Braille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30" dirty="0">
                <a:solidFill>
                  <a:srgbClr val="666666"/>
                </a:solidFill>
                <a:latin typeface="Tahoma"/>
                <a:cs typeface="Tahoma"/>
              </a:rPr>
              <a:t>notetaker</a:t>
            </a:r>
            <a:r>
              <a:rPr sz="2200" spc="-25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-30" dirty="0">
                <a:solidFill>
                  <a:srgbClr val="666666"/>
                </a:solidFill>
                <a:latin typeface="Tahoma"/>
                <a:cs typeface="Tahoma"/>
              </a:rPr>
              <a:t>-</a:t>
            </a:r>
            <a:r>
              <a:rPr sz="2200" spc="-260" dirty="0">
                <a:solidFill>
                  <a:srgbClr val="DB4437"/>
                </a:solidFill>
                <a:latin typeface="Tahoma"/>
                <a:cs typeface="Tahoma"/>
              </a:rPr>
              <a:t> </a:t>
            </a:r>
            <a:r>
              <a:rPr sz="2200" u="heavy" spc="10" dirty="0">
                <a:solidFill>
                  <a:srgbClr val="DB4437"/>
                </a:solidFill>
                <a:uFill>
                  <a:solidFill>
                    <a:srgbClr val="DB4437"/>
                  </a:solidFill>
                </a:uFill>
                <a:latin typeface="Tahoma"/>
                <a:cs typeface="Tahoma"/>
                <a:hlinkClick r:id="rId4"/>
              </a:rPr>
              <a:t>https://youtu.be/dV0KZtVmcIo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6195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Alternative Input Devices</a:t>
            </a:r>
            <a:endParaRPr lang="en-US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92759">
              <a:lnSpc>
                <a:spcPct val="114999"/>
              </a:lnSpc>
              <a:spcBef>
                <a:spcPts val="100"/>
              </a:spcBef>
            </a:pPr>
            <a:r>
              <a:rPr spc="80" dirty="0"/>
              <a:t>Web </a:t>
            </a:r>
            <a:r>
              <a:rPr spc="15" dirty="0"/>
              <a:t>is </a:t>
            </a:r>
            <a:r>
              <a:rPr spc="10" dirty="0"/>
              <a:t>fundamentally </a:t>
            </a:r>
            <a:r>
              <a:rPr spc="-10" dirty="0"/>
              <a:t>designed </a:t>
            </a:r>
            <a:r>
              <a:rPr spc="60" dirty="0"/>
              <a:t>to work </a:t>
            </a:r>
            <a:r>
              <a:rPr spc="55" dirty="0"/>
              <a:t>for </a:t>
            </a:r>
            <a:r>
              <a:rPr spc="25" dirty="0"/>
              <a:t>all </a:t>
            </a:r>
            <a:r>
              <a:rPr spc="-20" dirty="0"/>
              <a:t>people, </a:t>
            </a:r>
            <a:r>
              <a:rPr spc="-15" dirty="0"/>
              <a:t> </a:t>
            </a:r>
            <a:r>
              <a:rPr spc="15" dirty="0"/>
              <a:t>whatever</a:t>
            </a:r>
            <a:r>
              <a:rPr spc="-280" dirty="0"/>
              <a:t> </a:t>
            </a:r>
            <a:r>
              <a:rPr spc="50" dirty="0"/>
              <a:t>their</a:t>
            </a:r>
            <a:r>
              <a:rPr spc="-280" dirty="0"/>
              <a:t> </a:t>
            </a:r>
            <a:r>
              <a:rPr spc="-5" dirty="0"/>
              <a:t>hardware,</a:t>
            </a:r>
            <a:r>
              <a:rPr spc="-280" dirty="0"/>
              <a:t> </a:t>
            </a:r>
            <a:r>
              <a:rPr dirty="0"/>
              <a:t>software,</a:t>
            </a:r>
            <a:r>
              <a:rPr spc="-280" dirty="0"/>
              <a:t> </a:t>
            </a:r>
            <a:r>
              <a:rPr spc="-55" dirty="0"/>
              <a:t>language,</a:t>
            </a:r>
            <a:r>
              <a:rPr spc="-280" dirty="0"/>
              <a:t> </a:t>
            </a:r>
            <a:r>
              <a:rPr dirty="0"/>
              <a:t>location,</a:t>
            </a:r>
            <a:r>
              <a:rPr spc="-280" dirty="0"/>
              <a:t> </a:t>
            </a:r>
            <a:r>
              <a:rPr spc="65" dirty="0"/>
              <a:t>or </a:t>
            </a:r>
            <a:r>
              <a:rPr spc="-735" dirty="0"/>
              <a:t> </a:t>
            </a:r>
            <a:r>
              <a:rPr spc="-15" dirty="0"/>
              <a:t>ability.</a:t>
            </a:r>
          </a:p>
          <a:p>
            <a:pPr marR="5080">
              <a:lnSpc>
                <a:spcPct val="114999"/>
              </a:lnSpc>
              <a:spcBef>
                <a:spcPts val="1200"/>
              </a:spcBef>
            </a:pPr>
            <a:r>
              <a:rPr spc="-10" dirty="0"/>
              <a:t>However,</a:t>
            </a:r>
            <a:r>
              <a:rPr spc="-275" dirty="0"/>
              <a:t> </a:t>
            </a:r>
            <a:r>
              <a:rPr spc="10" dirty="0"/>
              <a:t>when</a:t>
            </a:r>
            <a:r>
              <a:rPr spc="-275" dirty="0"/>
              <a:t> </a:t>
            </a:r>
            <a:r>
              <a:rPr spc="20" dirty="0"/>
              <a:t>web</a:t>
            </a:r>
            <a:r>
              <a:rPr spc="-270" dirty="0"/>
              <a:t> </a:t>
            </a:r>
            <a:r>
              <a:rPr spc="-25" dirty="0"/>
              <a:t>sites,</a:t>
            </a:r>
            <a:r>
              <a:rPr spc="-275" dirty="0"/>
              <a:t> </a:t>
            </a:r>
            <a:r>
              <a:rPr spc="-5" dirty="0"/>
              <a:t>applications,</a:t>
            </a:r>
            <a:r>
              <a:rPr spc="-275" dirty="0"/>
              <a:t> </a:t>
            </a:r>
            <a:r>
              <a:rPr spc="-10" dirty="0"/>
              <a:t>technologies,</a:t>
            </a:r>
            <a:r>
              <a:rPr spc="-270" dirty="0"/>
              <a:t> </a:t>
            </a:r>
            <a:r>
              <a:rPr spc="65" dirty="0"/>
              <a:t>or</a:t>
            </a:r>
            <a:r>
              <a:rPr spc="-275" dirty="0"/>
              <a:t> </a:t>
            </a:r>
            <a:r>
              <a:rPr spc="35" dirty="0"/>
              <a:t>tools </a:t>
            </a:r>
            <a:r>
              <a:rPr spc="-735" dirty="0"/>
              <a:t> </a:t>
            </a:r>
            <a:r>
              <a:rPr spc="15" dirty="0"/>
              <a:t>are</a:t>
            </a:r>
            <a:r>
              <a:rPr spc="-290" dirty="0"/>
              <a:t> </a:t>
            </a:r>
            <a:r>
              <a:rPr spc="15" dirty="0"/>
              <a:t>badly</a:t>
            </a:r>
            <a:r>
              <a:rPr spc="-290" dirty="0"/>
              <a:t> </a:t>
            </a:r>
            <a:r>
              <a:rPr spc="-30" dirty="0"/>
              <a:t>designed,</a:t>
            </a:r>
            <a:r>
              <a:rPr spc="-290" dirty="0"/>
              <a:t> </a:t>
            </a:r>
            <a:r>
              <a:rPr spc="25" dirty="0"/>
              <a:t>th</a:t>
            </a:r>
            <a:r>
              <a:rPr dirty="0"/>
              <a:t>e</a:t>
            </a:r>
            <a:r>
              <a:rPr spc="30" dirty="0"/>
              <a:t>y</a:t>
            </a:r>
            <a:r>
              <a:rPr spc="-290" dirty="0"/>
              <a:t> </a:t>
            </a:r>
            <a:r>
              <a:rPr spc="-15" dirty="0"/>
              <a:t>can</a:t>
            </a:r>
            <a:r>
              <a:rPr spc="-290" dirty="0"/>
              <a:t> </a:t>
            </a:r>
            <a:r>
              <a:rPr spc="25" dirty="0"/>
              <a:t>create</a:t>
            </a:r>
            <a:r>
              <a:rPr spc="-290" dirty="0"/>
              <a:t> </a:t>
            </a:r>
            <a:r>
              <a:rPr spc="35" dirty="0"/>
              <a:t>barriers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36195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Ensuring Web Accessibility as an E- Content Developer</a:t>
            </a:r>
            <a:endParaRPr lang="en-US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2237" y="1085038"/>
            <a:ext cx="7934959" cy="3653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marR="5080" indent="-389890">
              <a:lnSpc>
                <a:spcPct val="114999"/>
              </a:lnSpc>
              <a:spcBef>
                <a:spcPts val="100"/>
              </a:spcBef>
              <a:buSzPct val="91304"/>
              <a:buFont typeface="Microsoft Sans Serif"/>
              <a:buChar char="●"/>
              <a:tabLst>
                <a:tab pos="401955" algn="l"/>
                <a:tab pos="402590" algn="l"/>
              </a:tabLst>
            </a:pPr>
            <a:r>
              <a:rPr sz="2300" spc="45" dirty="0">
                <a:solidFill>
                  <a:srgbClr val="666666"/>
                </a:solidFill>
                <a:latin typeface="Tahoma"/>
                <a:cs typeface="Tahoma"/>
              </a:rPr>
              <a:t>Alternative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50" dirty="0">
                <a:solidFill>
                  <a:srgbClr val="666666"/>
                </a:solidFill>
                <a:latin typeface="Tahoma"/>
                <a:cs typeface="Tahoma"/>
              </a:rPr>
              <a:t>Text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55" dirty="0">
                <a:solidFill>
                  <a:srgbClr val="666666"/>
                </a:solidFill>
                <a:latin typeface="Tahoma"/>
                <a:cs typeface="Tahoma"/>
              </a:rPr>
              <a:t>for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65" dirty="0">
                <a:solidFill>
                  <a:srgbClr val="666666"/>
                </a:solidFill>
                <a:latin typeface="Tahoma"/>
                <a:cs typeface="Tahoma"/>
              </a:rPr>
              <a:t>Images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666666"/>
                </a:solidFill>
                <a:latin typeface="Tahoma"/>
                <a:cs typeface="Tahoma"/>
              </a:rPr>
              <a:t>-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55" dirty="0">
                <a:solidFill>
                  <a:srgbClr val="666666"/>
                </a:solidFill>
                <a:latin typeface="Tahoma"/>
                <a:cs typeface="Tahoma"/>
              </a:rPr>
              <a:t>for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10" dirty="0">
                <a:solidFill>
                  <a:srgbClr val="666666"/>
                </a:solidFill>
                <a:latin typeface="Tahoma"/>
                <a:cs typeface="Tahoma"/>
              </a:rPr>
              <a:t>people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25" dirty="0">
                <a:solidFill>
                  <a:srgbClr val="666666"/>
                </a:solidFill>
                <a:latin typeface="Tahoma"/>
                <a:cs typeface="Tahoma"/>
              </a:rPr>
              <a:t>who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10" dirty="0">
                <a:solidFill>
                  <a:srgbClr val="666666"/>
                </a:solidFill>
                <a:latin typeface="Tahoma"/>
                <a:cs typeface="Tahoma"/>
              </a:rPr>
              <a:t>cannot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666666"/>
                </a:solidFill>
                <a:latin typeface="Tahoma"/>
                <a:cs typeface="Tahoma"/>
              </a:rPr>
              <a:t>see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666666"/>
                </a:solidFill>
                <a:latin typeface="Tahoma"/>
                <a:cs typeface="Tahoma"/>
              </a:rPr>
              <a:t>and </a:t>
            </a:r>
            <a:r>
              <a:rPr sz="2300" spc="-70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666666"/>
                </a:solidFill>
                <a:latin typeface="Tahoma"/>
                <a:cs typeface="Tahoma"/>
              </a:rPr>
              <a:t>use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666666"/>
                </a:solidFill>
                <a:latin typeface="Tahoma"/>
                <a:cs typeface="Tahoma"/>
              </a:rPr>
              <a:t>a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10" dirty="0">
                <a:solidFill>
                  <a:srgbClr val="666666"/>
                </a:solidFill>
                <a:latin typeface="Tahoma"/>
                <a:cs typeface="Tahoma"/>
              </a:rPr>
              <a:t>screen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25" dirty="0">
                <a:solidFill>
                  <a:srgbClr val="666666"/>
                </a:solidFill>
                <a:latin typeface="Tahoma"/>
                <a:cs typeface="Tahoma"/>
              </a:rPr>
              <a:t>reader</a:t>
            </a:r>
            <a:endParaRPr sz="2300">
              <a:latin typeface="Tahoma"/>
              <a:cs typeface="Tahoma"/>
            </a:endParaRPr>
          </a:p>
          <a:p>
            <a:pPr marL="401955" marR="5080" indent="-389890">
              <a:lnSpc>
                <a:spcPct val="114999"/>
              </a:lnSpc>
              <a:buSzPct val="91304"/>
              <a:buFont typeface="Microsoft Sans Serif"/>
              <a:buChar char="●"/>
              <a:tabLst>
                <a:tab pos="401955" algn="l"/>
                <a:tab pos="402590" algn="l"/>
              </a:tabLst>
            </a:pPr>
            <a:r>
              <a:rPr sz="2300" spc="165" dirty="0">
                <a:solidFill>
                  <a:srgbClr val="666666"/>
                </a:solidFill>
                <a:latin typeface="Tahoma"/>
                <a:cs typeface="Tahoma"/>
              </a:rPr>
              <a:t>K</a:t>
            </a:r>
            <a:r>
              <a:rPr sz="2300" spc="-40" dirty="0">
                <a:solidFill>
                  <a:srgbClr val="666666"/>
                </a:solidFill>
                <a:latin typeface="Tahoma"/>
                <a:cs typeface="Tahoma"/>
              </a:rPr>
              <a:t>e</a:t>
            </a:r>
            <a:r>
              <a:rPr sz="2300" spc="20" dirty="0">
                <a:solidFill>
                  <a:srgbClr val="666666"/>
                </a:solidFill>
                <a:latin typeface="Tahoma"/>
                <a:cs typeface="Tahoma"/>
              </a:rPr>
              <a:t>yboard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666666"/>
                </a:solidFill>
                <a:latin typeface="Tahoma"/>
                <a:cs typeface="Tahoma"/>
              </a:rPr>
              <a:t>Input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666666"/>
                </a:solidFill>
                <a:latin typeface="Tahoma"/>
                <a:cs typeface="Tahoma"/>
              </a:rPr>
              <a:t>-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15" dirty="0">
                <a:solidFill>
                  <a:srgbClr val="666666"/>
                </a:solidFill>
                <a:latin typeface="Tahoma"/>
                <a:cs typeface="Tahoma"/>
              </a:rPr>
              <a:t>those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25" dirty="0">
                <a:solidFill>
                  <a:srgbClr val="666666"/>
                </a:solidFill>
                <a:latin typeface="Tahoma"/>
                <a:cs typeface="Tahoma"/>
              </a:rPr>
              <a:t>who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10" dirty="0">
                <a:solidFill>
                  <a:srgbClr val="666666"/>
                </a:solidFill>
                <a:latin typeface="Tahoma"/>
                <a:cs typeface="Tahoma"/>
              </a:rPr>
              <a:t>cannot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666666"/>
                </a:solidFill>
                <a:latin typeface="Tahoma"/>
                <a:cs typeface="Tahoma"/>
              </a:rPr>
              <a:t>use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45" dirty="0">
                <a:solidFill>
                  <a:srgbClr val="666666"/>
                </a:solidFill>
                <a:latin typeface="Tahoma"/>
                <a:cs typeface="Tahoma"/>
              </a:rPr>
              <a:t>a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666666"/>
                </a:solidFill>
                <a:latin typeface="Tahoma"/>
                <a:cs typeface="Tahoma"/>
              </a:rPr>
              <a:t>mouse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dirty="0">
                <a:solidFill>
                  <a:srgbClr val="666666"/>
                </a:solidFill>
                <a:latin typeface="Tahoma"/>
                <a:cs typeface="Tahoma"/>
              </a:rPr>
              <a:t>due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50" dirty="0">
                <a:solidFill>
                  <a:srgbClr val="666666"/>
                </a:solidFill>
                <a:latin typeface="Tahoma"/>
                <a:cs typeface="Tahoma"/>
              </a:rPr>
              <a:t>to  </a:t>
            </a:r>
            <a:r>
              <a:rPr sz="2300" spc="30" dirty="0">
                <a:solidFill>
                  <a:srgbClr val="666666"/>
                </a:solidFill>
                <a:latin typeface="Tahoma"/>
                <a:cs typeface="Tahoma"/>
              </a:rPr>
              <a:t>limited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25" dirty="0">
                <a:solidFill>
                  <a:srgbClr val="666666"/>
                </a:solidFill>
                <a:latin typeface="Tahoma"/>
                <a:cs typeface="Tahoma"/>
              </a:rPr>
              <a:t>ﬁne</a:t>
            </a:r>
            <a:r>
              <a:rPr sz="2300" spc="-26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40" dirty="0">
                <a:solidFill>
                  <a:srgbClr val="666666"/>
                </a:solidFill>
                <a:latin typeface="Tahoma"/>
                <a:cs typeface="Tahoma"/>
              </a:rPr>
              <a:t>motor</a:t>
            </a:r>
            <a:r>
              <a:rPr sz="2300" spc="-26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10" dirty="0">
                <a:solidFill>
                  <a:srgbClr val="666666"/>
                </a:solidFill>
                <a:latin typeface="Tahoma"/>
                <a:cs typeface="Tahoma"/>
              </a:rPr>
              <a:t>control.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40" dirty="0">
                <a:solidFill>
                  <a:srgbClr val="666666"/>
                </a:solidFill>
                <a:latin typeface="Tahoma"/>
                <a:cs typeface="Tahoma"/>
              </a:rPr>
              <a:t>Helps</a:t>
            </a:r>
            <a:r>
              <a:rPr sz="2300" spc="-28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5" dirty="0">
                <a:solidFill>
                  <a:srgbClr val="666666"/>
                </a:solidFill>
                <a:latin typeface="Tahoma"/>
                <a:cs typeface="Tahoma"/>
                <a:hlinkClick r:id="rId2"/>
              </a:rPr>
              <a:t>assistive</a:t>
            </a:r>
            <a:r>
              <a:rPr sz="2300" spc="-265" dirty="0">
                <a:solidFill>
                  <a:srgbClr val="666666"/>
                </a:solidFill>
                <a:latin typeface="Tahoma"/>
                <a:cs typeface="Tahoma"/>
                <a:hlinkClick r:id="rId2"/>
              </a:rPr>
              <a:t> </a:t>
            </a:r>
            <a:r>
              <a:rPr sz="2300" spc="10" dirty="0">
                <a:solidFill>
                  <a:srgbClr val="666666"/>
                </a:solidFill>
                <a:latin typeface="Tahoma"/>
                <a:cs typeface="Tahoma"/>
                <a:hlinkClick r:id="rId2"/>
              </a:rPr>
              <a:t>technologies</a:t>
            </a:r>
            <a:r>
              <a:rPr sz="2300" spc="-280" dirty="0">
                <a:solidFill>
                  <a:srgbClr val="666666"/>
                </a:solidFill>
                <a:latin typeface="Tahoma"/>
                <a:cs typeface="Tahoma"/>
                <a:hlinkClick r:id="rId2"/>
              </a:rPr>
              <a:t> </a:t>
            </a:r>
            <a:r>
              <a:rPr sz="2300" spc="30" dirty="0">
                <a:solidFill>
                  <a:srgbClr val="666666"/>
                </a:solidFill>
                <a:latin typeface="Tahoma"/>
                <a:cs typeface="Tahoma"/>
              </a:rPr>
              <a:t>that </a:t>
            </a:r>
            <a:r>
              <a:rPr sz="2300" spc="-70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10" dirty="0">
                <a:solidFill>
                  <a:srgbClr val="666666"/>
                </a:solidFill>
                <a:latin typeface="Tahoma"/>
                <a:cs typeface="Tahoma"/>
              </a:rPr>
              <a:t>mimic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25" dirty="0">
                <a:solidFill>
                  <a:srgbClr val="666666"/>
                </a:solidFill>
                <a:latin typeface="Tahoma"/>
                <a:cs typeface="Tahoma"/>
              </a:rPr>
              <a:t>the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666666"/>
                </a:solidFill>
                <a:latin typeface="Tahoma"/>
                <a:cs typeface="Tahoma"/>
              </a:rPr>
              <a:t>keyboard,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10" dirty="0">
                <a:solidFill>
                  <a:srgbClr val="666666"/>
                </a:solidFill>
                <a:latin typeface="Tahoma"/>
                <a:cs typeface="Tahoma"/>
              </a:rPr>
              <a:t>such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666666"/>
                </a:solidFill>
                <a:latin typeface="Tahoma"/>
                <a:cs typeface="Tahoma"/>
              </a:rPr>
              <a:t>as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10" dirty="0">
                <a:solidFill>
                  <a:srgbClr val="666666"/>
                </a:solidFill>
                <a:latin typeface="Tahoma"/>
                <a:cs typeface="Tahoma"/>
              </a:rPr>
              <a:t>speech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666666"/>
                </a:solidFill>
                <a:latin typeface="Tahoma"/>
                <a:cs typeface="Tahoma"/>
              </a:rPr>
              <a:t>input.</a:t>
            </a:r>
            <a:endParaRPr sz="2300">
              <a:latin typeface="Tahoma"/>
              <a:cs typeface="Tahoma"/>
            </a:endParaRPr>
          </a:p>
          <a:p>
            <a:pPr marL="401955" marR="766445" indent="-389890">
              <a:lnSpc>
                <a:spcPct val="114999"/>
              </a:lnSpc>
              <a:buSzPct val="91304"/>
              <a:buFont typeface="Microsoft Sans Serif"/>
              <a:buChar char="●"/>
              <a:tabLst>
                <a:tab pos="401955" algn="l"/>
                <a:tab pos="402590" algn="l"/>
              </a:tabLst>
            </a:pPr>
            <a:r>
              <a:rPr sz="2300" dirty="0">
                <a:solidFill>
                  <a:srgbClr val="666666"/>
                </a:solidFill>
                <a:latin typeface="Tahoma"/>
                <a:cs typeface="Tahoma"/>
              </a:rPr>
              <a:t>Transcripts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55" dirty="0">
                <a:solidFill>
                  <a:srgbClr val="666666"/>
                </a:solidFill>
                <a:latin typeface="Tahoma"/>
                <a:cs typeface="Tahoma"/>
              </a:rPr>
              <a:t>for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55" dirty="0">
                <a:solidFill>
                  <a:srgbClr val="666666"/>
                </a:solidFill>
                <a:latin typeface="Tahoma"/>
                <a:cs typeface="Tahoma"/>
              </a:rPr>
              <a:t>Audio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666666"/>
                </a:solidFill>
                <a:latin typeface="Tahoma"/>
                <a:cs typeface="Tahoma"/>
              </a:rPr>
              <a:t>-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10" dirty="0">
                <a:solidFill>
                  <a:srgbClr val="666666"/>
                </a:solidFill>
                <a:latin typeface="Tahoma"/>
                <a:cs typeface="Tahoma"/>
              </a:rPr>
              <a:t>people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25" dirty="0">
                <a:solidFill>
                  <a:srgbClr val="666666"/>
                </a:solidFill>
                <a:latin typeface="Tahoma"/>
                <a:cs typeface="Tahoma"/>
              </a:rPr>
              <a:t>who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15" dirty="0">
                <a:solidFill>
                  <a:srgbClr val="666666"/>
                </a:solidFill>
                <a:latin typeface="Tahoma"/>
                <a:cs typeface="Tahoma"/>
              </a:rPr>
              <a:t>are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dirty="0">
                <a:solidFill>
                  <a:srgbClr val="666666"/>
                </a:solidFill>
                <a:latin typeface="Tahoma"/>
                <a:cs typeface="Tahoma"/>
              </a:rPr>
              <a:t>deaf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60" dirty="0">
                <a:solidFill>
                  <a:srgbClr val="666666"/>
                </a:solidFill>
                <a:latin typeface="Tahoma"/>
                <a:cs typeface="Tahoma"/>
              </a:rPr>
              <a:t>or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15" dirty="0">
                <a:solidFill>
                  <a:srgbClr val="666666"/>
                </a:solidFill>
                <a:latin typeface="Tahoma"/>
                <a:cs typeface="Tahoma"/>
              </a:rPr>
              <a:t>hard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35" dirty="0">
                <a:solidFill>
                  <a:srgbClr val="666666"/>
                </a:solidFill>
                <a:latin typeface="Tahoma"/>
                <a:cs typeface="Tahoma"/>
              </a:rPr>
              <a:t>of </a:t>
            </a:r>
            <a:r>
              <a:rPr sz="2300" spc="-70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25" dirty="0">
                <a:solidFill>
                  <a:srgbClr val="666666"/>
                </a:solidFill>
                <a:latin typeface="Tahoma"/>
                <a:cs typeface="Tahoma"/>
              </a:rPr>
              <a:t>hearing,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666666"/>
                </a:solidFill>
                <a:latin typeface="Tahoma"/>
                <a:cs typeface="Tahoma"/>
              </a:rPr>
              <a:t>as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40" dirty="0">
                <a:solidFill>
                  <a:srgbClr val="666666"/>
                </a:solidFill>
                <a:latin typeface="Tahoma"/>
                <a:cs typeface="Tahoma"/>
              </a:rPr>
              <a:t>well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666666"/>
                </a:solidFill>
                <a:latin typeface="Tahoma"/>
                <a:cs typeface="Tahoma"/>
              </a:rPr>
              <a:t>as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55" dirty="0">
                <a:solidFill>
                  <a:srgbClr val="666666"/>
                </a:solidFill>
                <a:latin typeface="Tahoma"/>
                <a:cs typeface="Tahoma"/>
              </a:rPr>
              <a:t>to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5" dirty="0">
                <a:solidFill>
                  <a:srgbClr val="666666"/>
                </a:solidFill>
                <a:latin typeface="Tahoma"/>
                <a:cs typeface="Tahoma"/>
              </a:rPr>
              <a:t>search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666666"/>
                </a:solidFill>
                <a:latin typeface="Tahoma"/>
                <a:cs typeface="Tahoma"/>
              </a:rPr>
              <a:t>engines</a:t>
            </a:r>
            <a:endParaRPr sz="2300">
              <a:latin typeface="Tahoma"/>
              <a:cs typeface="Tahoma"/>
            </a:endParaRPr>
          </a:p>
          <a:p>
            <a:pPr marL="401955" indent="-389890">
              <a:lnSpc>
                <a:spcPct val="100000"/>
              </a:lnSpc>
              <a:spcBef>
                <a:spcPts val="409"/>
              </a:spcBef>
              <a:buSzPct val="91304"/>
              <a:buFont typeface="Microsoft Sans Serif"/>
              <a:buChar char="●"/>
              <a:tabLst>
                <a:tab pos="401955" algn="l"/>
                <a:tab pos="402590" algn="l"/>
              </a:tabLst>
            </a:pPr>
            <a:r>
              <a:rPr sz="2300" spc="-25" dirty="0">
                <a:solidFill>
                  <a:srgbClr val="666666"/>
                </a:solidFill>
                <a:latin typeface="Tahoma"/>
                <a:cs typeface="Tahoma"/>
              </a:rPr>
              <a:t>Sign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30" dirty="0">
                <a:solidFill>
                  <a:srgbClr val="666666"/>
                </a:solidFill>
                <a:latin typeface="Tahoma"/>
                <a:cs typeface="Tahoma"/>
              </a:rPr>
              <a:t>language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35" dirty="0">
                <a:solidFill>
                  <a:srgbClr val="666666"/>
                </a:solidFill>
                <a:latin typeface="Tahoma"/>
                <a:cs typeface="Tahoma"/>
              </a:rPr>
              <a:t>interpretation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35" dirty="0">
                <a:solidFill>
                  <a:srgbClr val="666666"/>
                </a:solidFill>
                <a:latin typeface="Tahoma"/>
                <a:cs typeface="Tahoma"/>
              </a:rPr>
              <a:t>of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10" dirty="0">
                <a:solidFill>
                  <a:srgbClr val="666666"/>
                </a:solidFill>
                <a:latin typeface="Tahoma"/>
                <a:cs typeface="Tahoma"/>
              </a:rPr>
              <a:t>audio</a:t>
            </a:r>
            <a:r>
              <a:rPr sz="2300" spc="-2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25" dirty="0">
                <a:solidFill>
                  <a:srgbClr val="666666"/>
                </a:solidFill>
                <a:latin typeface="Tahoma"/>
                <a:cs typeface="Tahoma"/>
              </a:rPr>
              <a:t>content</a:t>
            </a:r>
            <a:endParaRPr sz="2300">
              <a:latin typeface="Tahoma"/>
              <a:cs typeface="Tahoma"/>
            </a:endParaRPr>
          </a:p>
          <a:p>
            <a:pPr marL="401955" indent="-389890">
              <a:lnSpc>
                <a:spcPct val="100000"/>
              </a:lnSpc>
              <a:spcBef>
                <a:spcPts val="415"/>
              </a:spcBef>
              <a:buSzPct val="91304"/>
              <a:buFont typeface="Microsoft Sans Serif"/>
              <a:buChar char="●"/>
              <a:tabLst>
                <a:tab pos="401955" algn="l"/>
                <a:tab pos="402590" algn="l"/>
              </a:tabLst>
            </a:pPr>
            <a:r>
              <a:rPr sz="2300" spc="80" dirty="0">
                <a:solidFill>
                  <a:srgbClr val="666666"/>
                </a:solidFill>
                <a:latin typeface="Tahoma"/>
                <a:cs typeface="Tahoma"/>
              </a:rPr>
              <a:t>Ope</a:t>
            </a:r>
            <a:r>
              <a:rPr sz="2300" spc="5" dirty="0">
                <a:solidFill>
                  <a:srgbClr val="666666"/>
                </a:solidFill>
                <a:latin typeface="Tahoma"/>
                <a:cs typeface="Tahoma"/>
              </a:rPr>
              <a:t>rable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15" dirty="0">
                <a:solidFill>
                  <a:srgbClr val="666666"/>
                </a:solidFill>
                <a:latin typeface="Tahoma"/>
                <a:cs typeface="Tahoma"/>
              </a:rPr>
              <a:t>user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25" dirty="0">
                <a:solidFill>
                  <a:srgbClr val="666666"/>
                </a:solidFill>
                <a:latin typeface="Tahoma"/>
                <a:cs typeface="Tahoma"/>
              </a:rPr>
              <a:t>interface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666666"/>
                </a:solidFill>
                <a:latin typeface="Tahoma"/>
                <a:cs typeface="Tahoma"/>
              </a:rPr>
              <a:t>and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25" dirty="0">
                <a:solidFill>
                  <a:srgbClr val="666666"/>
                </a:solidFill>
                <a:latin typeface="Tahoma"/>
                <a:cs typeface="Tahoma"/>
              </a:rPr>
              <a:t>n</a:t>
            </a:r>
            <a:r>
              <a:rPr sz="2300" spc="-60" dirty="0">
                <a:solidFill>
                  <a:srgbClr val="666666"/>
                </a:solidFill>
                <a:latin typeface="Tahoma"/>
                <a:cs typeface="Tahoma"/>
              </a:rPr>
              <a:t>a</a:t>
            </a:r>
            <a:r>
              <a:rPr sz="2300" spc="15" dirty="0">
                <a:solidFill>
                  <a:srgbClr val="666666"/>
                </a:solidFill>
                <a:latin typeface="Tahoma"/>
                <a:cs typeface="Tahoma"/>
              </a:rPr>
              <a:t>vigation</a:t>
            </a:r>
            <a:endParaRPr sz="2300">
              <a:latin typeface="Tahoma"/>
              <a:cs typeface="Tahom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8575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Ensuring Web Accessibility as an E-Content Developer..</a:t>
            </a:r>
            <a:r>
              <a:rPr lang="en-US" sz="2400" b="1" dirty="0" err="1" smtClean="0"/>
              <a:t>Contd</a:t>
            </a:r>
            <a:r>
              <a:rPr lang="en-US" sz="2400" b="1" dirty="0" smtClean="0"/>
              <a:t>…</a:t>
            </a:r>
            <a:endParaRPr lang="en-US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83719" y="2139554"/>
            <a:ext cx="3040856" cy="100607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US" sz="5000" dirty="0" smtClean="0"/>
              <a:t>Thank You</a:t>
            </a:r>
            <a:endParaRPr lang="en-US" sz="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43068" y="1276889"/>
            <a:ext cx="8288020" cy="299466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411480" marR="5080" indent="-399415">
              <a:lnSpc>
                <a:spcPts val="2530"/>
              </a:lnSpc>
              <a:spcBef>
                <a:spcPts val="295"/>
              </a:spcBef>
              <a:buFont typeface="Microsoft Sans Serif"/>
              <a:buChar char="●"/>
              <a:tabLst>
                <a:tab pos="411480" algn="l"/>
                <a:tab pos="412115" algn="l"/>
              </a:tabLst>
            </a:pPr>
            <a:r>
              <a:rPr sz="2200" spc="40" dirty="0">
                <a:solidFill>
                  <a:srgbClr val="666666"/>
                </a:solidFill>
                <a:latin typeface="Tahoma"/>
                <a:cs typeface="Tahoma"/>
              </a:rPr>
              <a:t>“Disability </a:t>
            </a:r>
            <a:r>
              <a:rPr sz="2200" spc="30" dirty="0">
                <a:solidFill>
                  <a:srgbClr val="666666"/>
                </a:solidFill>
                <a:latin typeface="Tahoma"/>
                <a:cs typeface="Tahoma"/>
              </a:rPr>
              <a:t>results </a:t>
            </a:r>
            <a:r>
              <a:rPr sz="2200" spc="40" dirty="0">
                <a:solidFill>
                  <a:srgbClr val="666666"/>
                </a:solidFill>
                <a:latin typeface="Tahoma"/>
                <a:cs typeface="Tahoma"/>
              </a:rPr>
              <a:t>from </a:t>
            </a:r>
            <a:r>
              <a:rPr sz="2200" spc="35" dirty="0">
                <a:solidFill>
                  <a:srgbClr val="666666"/>
                </a:solidFill>
                <a:latin typeface="Tahoma"/>
                <a:cs typeface="Tahoma"/>
              </a:rPr>
              <a:t>the interaction </a:t>
            </a:r>
            <a:r>
              <a:rPr sz="2200" spc="25" dirty="0">
                <a:solidFill>
                  <a:srgbClr val="666666"/>
                </a:solidFill>
                <a:latin typeface="Tahoma"/>
                <a:cs typeface="Tahoma"/>
              </a:rPr>
              <a:t>between </a:t>
            </a:r>
            <a:r>
              <a:rPr sz="2200" spc="15" dirty="0">
                <a:solidFill>
                  <a:srgbClr val="666666"/>
                </a:solidFill>
                <a:latin typeface="Tahoma"/>
                <a:cs typeface="Tahoma"/>
              </a:rPr>
              <a:t>persons </a:t>
            </a:r>
            <a:r>
              <a:rPr sz="2200" spc="55" dirty="0">
                <a:solidFill>
                  <a:srgbClr val="666666"/>
                </a:solidFill>
                <a:latin typeface="Tahoma"/>
                <a:cs typeface="Tahoma"/>
              </a:rPr>
              <a:t>with </a:t>
            </a:r>
            <a:r>
              <a:rPr sz="2200" spc="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20" dirty="0">
                <a:solidFill>
                  <a:srgbClr val="666666"/>
                </a:solidFill>
                <a:latin typeface="Tahoma"/>
                <a:cs typeface="Tahoma"/>
              </a:rPr>
              <a:t>impairments </a:t>
            </a:r>
            <a:r>
              <a:rPr sz="2200" dirty="0">
                <a:solidFill>
                  <a:srgbClr val="666666"/>
                </a:solidFill>
                <a:latin typeface="Tahoma"/>
                <a:cs typeface="Tahoma"/>
              </a:rPr>
              <a:t>and </a:t>
            </a:r>
            <a:r>
              <a:rPr sz="2200" spc="40" dirty="0">
                <a:solidFill>
                  <a:srgbClr val="666666"/>
                </a:solidFill>
                <a:latin typeface="Tahoma"/>
                <a:cs typeface="Tahoma"/>
              </a:rPr>
              <a:t>attitudinal </a:t>
            </a:r>
            <a:r>
              <a:rPr sz="2200" dirty="0">
                <a:solidFill>
                  <a:srgbClr val="666666"/>
                </a:solidFill>
                <a:latin typeface="Tahoma"/>
                <a:cs typeface="Tahoma"/>
              </a:rPr>
              <a:t>and </a:t>
            </a:r>
            <a:r>
              <a:rPr sz="2200" spc="25" dirty="0">
                <a:solidFill>
                  <a:srgbClr val="666666"/>
                </a:solidFill>
                <a:latin typeface="Tahoma"/>
                <a:cs typeface="Tahoma"/>
              </a:rPr>
              <a:t>environmental </a:t>
            </a:r>
            <a:r>
              <a:rPr sz="2200" spc="40" dirty="0">
                <a:solidFill>
                  <a:srgbClr val="666666"/>
                </a:solidFill>
                <a:latin typeface="Tahoma"/>
                <a:cs typeface="Tahoma"/>
              </a:rPr>
              <a:t>barriers that </a:t>
            </a:r>
            <a:r>
              <a:rPr sz="2200" spc="4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35" dirty="0">
                <a:solidFill>
                  <a:srgbClr val="666666"/>
                </a:solidFill>
                <a:latin typeface="Tahoma"/>
                <a:cs typeface="Tahoma"/>
              </a:rPr>
              <a:t>hinder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50" dirty="0">
                <a:solidFill>
                  <a:srgbClr val="666666"/>
                </a:solidFill>
                <a:latin typeface="Tahoma"/>
                <a:cs typeface="Tahoma"/>
              </a:rPr>
              <a:t>their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45" dirty="0">
                <a:solidFill>
                  <a:srgbClr val="666666"/>
                </a:solidFill>
                <a:latin typeface="Tahoma"/>
                <a:cs typeface="Tahoma"/>
              </a:rPr>
              <a:t>full</a:t>
            </a:r>
            <a:r>
              <a:rPr sz="2200" spc="-25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666666"/>
                </a:solidFill>
                <a:latin typeface="Tahoma"/>
                <a:cs typeface="Tahoma"/>
              </a:rPr>
              <a:t>and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30" dirty="0">
                <a:solidFill>
                  <a:srgbClr val="666666"/>
                </a:solidFill>
                <a:latin typeface="Tahoma"/>
                <a:cs typeface="Tahoma"/>
              </a:rPr>
              <a:t>effective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35" dirty="0">
                <a:solidFill>
                  <a:srgbClr val="666666"/>
                </a:solidFill>
                <a:latin typeface="Tahoma"/>
                <a:cs typeface="Tahoma"/>
              </a:rPr>
              <a:t>participation</a:t>
            </a:r>
            <a:r>
              <a:rPr sz="2200" spc="-25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35" dirty="0">
                <a:solidFill>
                  <a:srgbClr val="666666"/>
                </a:solidFill>
                <a:latin typeface="Tahoma"/>
                <a:cs typeface="Tahoma"/>
              </a:rPr>
              <a:t>in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35" dirty="0">
                <a:solidFill>
                  <a:srgbClr val="666666"/>
                </a:solidFill>
                <a:latin typeface="Tahoma"/>
                <a:cs typeface="Tahoma"/>
              </a:rPr>
              <a:t>society</a:t>
            </a:r>
            <a:r>
              <a:rPr sz="2200" spc="-25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20" dirty="0">
                <a:solidFill>
                  <a:srgbClr val="666666"/>
                </a:solidFill>
                <a:latin typeface="Tahoma"/>
                <a:cs typeface="Tahoma"/>
              </a:rPr>
              <a:t>on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-15" dirty="0">
                <a:solidFill>
                  <a:srgbClr val="666666"/>
                </a:solidFill>
                <a:latin typeface="Tahoma"/>
                <a:cs typeface="Tahoma"/>
              </a:rPr>
              <a:t>an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10" dirty="0">
                <a:solidFill>
                  <a:srgbClr val="666666"/>
                </a:solidFill>
                <a:latin typeface="Tahoma"/>
                <a:cs typeface="Tahoma"/>
              </a:rPr>
              <a:t>equal </a:t>
            </a:r>
            <a:r>
              <a:rPr sz="2200" spc="-6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666666"/>
                </a:solidFill>
                <a:latin typeface="Tahoma"/>
                <a:cs typeface="Tahoma"/>
              </a:rPr>
              <a:t>basis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55" dirty="0">
                <a:solidFill>
                  <a:srgbClr val="666666"/>
                </a:solidFill>
                <a:latin typeface="Tahoma"/>
                <a:cs typeface="Tahoma"/>
              </a:rPr>
              <a:t>with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35" dirty="0">
                <a:solidFill>
                  <a:srgbClr val="666666"/>
                </a:solidFill>
                <a:latin typeface="Tahoma"/>
                <a:cs typeface="Tahoma"/>
              </a:rPr>
              <a:t>others</a:t>
            </a:r>
            <a:r>
              <a:rPr sz="2200" spc="-275" dirty="0">
                <a:solidFill>
                  <a:srgbClr val="666666"/>
                </a:solidFill>
                <a:latin typeface="Tahoma"/>
                <a:cs typeface="Tahoma"/>
              </a:rPr>
              <a:t>”</a:t>
            </a:r>
            <a:r>
              <a:rPr sz="2200" spc="-100" dirty="0">
                <a:solidFill>
                  <a:srgbClr val="666666"/>
                </a:solidFill>
                <a:latin typeface="Tahoma"/>
                <a:cs typeface="Tahoma"/>
              </a:rPr>
              <a:t>-</a:t>
            </a:r>
            <a:r>
              <a:rPr sz="2200" spc="-155" dirty="0">
                <a:solidFill>
                  <a:srgbClr val="666666"/>
                </a:solidFill>
                <a:latin typeface="Tahoma"/>
                <a:cs typeface="Tahoma"/>
              </a:rPr>
              <a:t>(</a:t>
            </a:r>
            <a:r>
              <a:rPr sz="2200" spc="70" dirty="0">
                <a:solidFill>
                  <a:srgbClr val="666666"/>
                </a:solidFill>
                <a:latin typeface="Tahoma"/>
                <a:cs typeface="Tahoma"/>
              </a:rPr>
              <a:t>CRPD-2006)</a:t>
            </a:r>
            <a:endParaRPr sz="2200">
              <a:latin typeface="Tahoma"/>
              <a:cs typeface="Tahoma"/>
            </a:endParaRPr>
          </a:p>
          <a:p>
            <a:pPr marL="411480" marR="352425" indent="-399415">
              <a:lnSpc>
                <a:spcPts val="2530"/>
              </a:lnSpc>
              <a:spcBef>
                <a:spcPts val="1005"/>
              </a:spcBef>
              <a:buFont typeface="Microsoft Sans Serif"/>
              <a:buChar char="●"/>
              <a:tabLst>
                <a:tab pos="411480" algn="l"/>
                <a:tab pos="412115" algn="l"/>
              </a:tabLst>
            </a:pPr>
            <a:r>
              <a:rPr sz="2200" spc="65" dirty="0">
                <a:solidFill>
                  <a:srgbClr val="666666"/>
                </a:solidFill>
                <a:latin typeface="Tahoma"/>
                <a:cs typeface="Tahoma"/>
              </a:rPr>
              <a:t>Any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5" dirty="0">
                <a:solidFill>
                  <a:srgbClr val="666666"/>
                </a:solidFill>
                <a:latin typeface="Tahoma"/>
                <a:cs typeface="Tahoma"/>
              </a:rPr>
              <a:t>Software,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666666"/>
                </a:solidFill>
                <a:latin typeface="Tahoma"/>
                <a:cs typeface="Tahoma"/>
              </a:rPr>
              <a:t>Device/gadget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70" dirty="0">
                <a:solidFill>
                  <a:srgbClr val="666666"/>
                </a:solidFill>
                <a:latin typeface="Tahoma"/>
                <a:cs typeface="Tahoma"/>
              </a:rPr>
              <a:t>or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10" dirty="0">
                <a:solidFill>
                  <a:srgbClr val="666666"/>
                </a:solidFill>
                <a:latin typeface="Tahoma"/>
                <a:cs typeface="Tahoma"/>
              </a:rPr>
              <a:t>system</a:t>
            </a:r>
            <a:r>
              <a:rPr sz="2200" spc="-25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40" dirty="0">
                <a:solidFill>
                  <a:srgbClr val="666666"/>
                </a:solidFill>
                <a:latin typeface="Tahoma"/>
                <a:cs typeface="Tahoma"/>
              </a:rPr>
              <a:t>that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666666"/>
                </a:solidFill>
                <a:latin typeface="Tahoma"/>
                <a:cs typeface="Tahoma"/>
              </a:rPr>
              <a:t>can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10" dirty="0">
                <a:solidFill>
                  <a:srgbClr val="666666"/>
                </a:solidFill>
                <a:latin typeface="Tahoma"/>
                <a:cs typeface="Tahoma"/>
              </a:rPr>
              <a:t>assist</a:t>
            </a:r>
            <a:r>
              <a:rPr sz="2200" spc="-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20" dirty="0">
                <a:solidFill>
                  <a:srgbClr val="666666"/>
                </a:solidFill>
                <a:latin typeface="Tahoma"/>
                <a:cs typeface="Tahoma"/>
              </a:rPr>
              <a:t>person </a:t>
            </a:r>
            <a:r>
              <a:rPr sz="2200" spc="-67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55" dirty="0">
                <a:solidFill>
                  <a:srgbClr val="666666"/>
                </a:solidFill>
                <a:latin typeface="Tahoma"/>
                <a:cs typeface="Tahoma"/>
              </a:rPr>
              <a:t>with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15" dirty="0">
                <a:solidFill>
                  <a:srgbClr val="666666"/>
                </a:solidFill>
                <a:latin typeface="Tahoma"/>
                <a:cs typeface="Tahoma"/>
              </a:rPr>
              <a:t>special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-30" dirty="0">
                <a:solidFill>
                  <a:srgbClr val="666666"/>
                </a:solidFill>
                <a:latin typeface="Tahoma"/>
                <a:cs typeface="Tahoma"/>
              </a:rPr>
              <a:t>needs.</a:t>
            </a:r>
            <a:endParaRPr sz="2200">
              <a:latin typeface="Tahoma"/>
              <a:cs typeface="Tahoma"/>
            </a:endParaRPr>
          </a:p>
          <a:p>
            <a:pPr marL="411480" indent="-399415">
              <a:lnSpc>
                <a:spcPct val="100000"/>
              </a:lnSpc>
              <a:spcBef>
                <a:spcPts val="825"/>
              </a:spcBef>
              <a:buFont typeface="Microsoft Sans Serif"/>
              <a:buChar char="●"/>
              <a:tabLst>
                <a:tab pos="411480" algn="l"/>
                <a:tab pos="412115" algn="l"/>
              </a:tabLst>
            </a:pPr>
            <a:r>
              <a:rPr sz="2200" spc="190" dirty="0">
                <a:solidFill>
                  <a:srgbClr val="666666"/>
                </a:solidFill>
                <a:latin typeface="Tahoma"/>
                <a:cs typeface="Tahoma"/>
              </a:rPr>
              <a:t>A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5" dirty="0">
                <a:solidFill>
                  <a:srgbClr val="666666"/>
                </a:solidFill>
                <a:latin typeface="Tahoma"/>
                <a:cs typeface="Tahoma"/>
              </a:rPr>
              <a:t>major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35" dirty="0">
                <a:solidFill>
                  <a:srgbClr val="666666"/>
                </a:solidFill>
                <a:latin typeface="Tahoma"/>
                <a:cs typeface="Tahoma"/>
              </a:rPr>
              <a:t>prerequisite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65" dirty="0">
                <a:solidFill>
                  <a:srgbClr val="666666"/>
                </a:solidFill>
                <a:latin typeface="Tahoma"/>
                <a:cs typeface="Tahoma"/>
              </a:rPr>
              <a:t>to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10" dirty="0">
                <a:solidFill>
                  <a:srgbClr val="666666"/>
                </a:solidFill>
                <a:latin typeface="Tahoma"/>
                <a:cs typeface="Tahoma"/>
              </a:rPr>
              <a:t>achi</a:t>
            </a:r>
            <a:r>
              <a:rPr sz="2200" spc="-15" dirty="0">
                <a:solidFill>
                  <a:srgbClr val="666666"/>
                </a:solidFill>
                <a:latin typeface="Tahoma"/>
                <a:cs typeface="Tahoma"/>
              </a:rPr>
              <a:t>e</a:t>
            </a:r>
            <a:r>
              <a:rPr sz="2200" spc="10" dirty="0">
                <a:solidFill>
                  <a:srgbClr val="666666"/>
                </a:solidFill>
                <a:latin typeface="Tahoma"/>
                <a:cs typeface="Tahoma"/>
              </a:rPr>
              <a:t>v</a:t>
            </a:r>
            <a:r>
              <a:rPr sz="2200" spc="5" dirty="0">
                <a:solidFill>
                  <a:srgbClr val="666666"/>
                </a:solidFill>
                <a:latin typeface="Tahoma"/>
                <a:cs typeface="Tahoma"/>
              </a:rPr>
              <a:t>e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30" dirty="0">
                <a:solidFill>
                  <a:srgbClr val="666666"/>
                </a:solidFill>
                <a:latin typeface="Tahoma"/>
                <a:cs typeface="Tahoma"/>
              </a:rPr>
              <a:t>inclusi</a:t>
            </a:r>
            <a:r>
              <a:rPr sz="2200" spc="5" dirty="0">
                <a:solidFill>
                  <a:srgbClr val="666666"/>
                </a:solidFill>
                <a:latin typeface="Tahoma"/>
                <a:cs typeface="Tahoma"/>
              </a:rPr>
              <a:t>ve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25" dirty="0">
                <a:solidFill>
                  <a:srgbClr val="666666"/>
                </a:solidFill>
                <a:latin typeface="Tahoma"/>
                <a:cs typeface="Tahoma"/>
              </a:rPr>
              <a:t>education</a:t>
            </a:r>
            <a:endParaRPr sz="2200">
              <a:latin typeface="Tahoma"/>
              <a:cs typeface="Tahoma"/>
            </a:endParaRPr>
          </a:p>
          <a:p>
            <a:pPr marL="411480" indent="-399415">
              <a:lnSpc>
                <a:spcPct val="100000"/>
              </a:lnSpc>
              <a:spcBef>
                <a:spcPts val="890"/>
              </a:spcBef>
              <a:buFont typeface="Microsoft Sans Serif"/>
              <a:buChar char="●"/>
              <a:tabLst>
                <a:tab pos="411480" algn="l"/>
                <a:tab pos="412115" algn="l"/>
              </a:tabLst>
            </a:pPr>
            <a:r>
              <a:rPr sz="2200" spc="10" dirty="0">
                <a:solidFill>
                  <a:srgbClr val="666666"/>
                </a:solidFill>
                <a:latin typeface="Tahoma"/>
                <a:cs typeface="Tahoma"/>
              </a:rPr>
              <a:t>The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70" dirty="0">
                <a:solidFill>
                  <a:srgbClr val="666666"/>
                </a:solidFill>
                <a:latin typeface="Tahoma"/>
                <a:cs typeface="Tahoma"/>
              </a:rPr>
              <a:t>Uni</a:t>
            </a:r>
            <a:r>
              <a:rPr sz="2200" spc="45" dirty="0">
                <a:solidFill>
                  <a:srgbClr val="666666"/>
                </a:solidFill>
                <a:latin typeface="Tahoma"/>
                <a:cs typeface="Tahoma"/>
              </a:rPr>
              <a:t>v</a:t>
            </a:r>
            <a:r>
              <a:rPr sz="2200" spc="25" dirty="0">
                <a:solidFill>
                  <a:srgbClr val="666666"/>
                </a:solidFill>
                <a:latin typeface="Tahoma"/>
                <a:cs typeface="Tahoma"/>
              </a:rPr>
              <a:t>ersal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25" dirty="0">
                <a:solidFill>
                  <a:srgbClr val="666666"/>
                </a:solidFill>
                <a:latin typeface="Tahoma"/>
                <a:cs typeface="Tahoma"/>
              </a:rPr>
              <a:t>Design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60" dirty="0">
                <a:solidFill>
                  <a:srgbClr val="666666"/>
                </a:solidFill>
                <a:latin typeface="Tahoma"/>
                <a:cs typeface="Tahoma"/>
              </a:rPr>
              <a:t>for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5" dirty="0">
                <a:solidFill>
                  <a:srgbClr val="666666"/>
                </a:solidFill>
                <a:latin typeface="Tahoma"/>
                <a:cs typeface="Tahoma"/>
              </a:rPr>
              <a:t>L</a:t>
            </a:r>
            <a:r>
              <a:rPr sz="2200" spc="10" dirty="0">
                <a:solidFill>
                  <a:srgbClr val="666666"/>
                </a:solidFill>
                <a:latin typeface="Tahoma"/>
                <a:cs typeface="Tahoma"/>
              </a:rPr>
              <a:t>earning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10" dirty="0">
                <a:solidFill>
                  <a:srgbClr val="666666"/>
                </a:solidFill>
                <a:latin typeface="Tahoma"/>
                <a:cs typeface="Tahoma"/>
              </a:rPr>
              <a:t>(UDL)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-15" dirty="0">
                <a:solidFill>
                  <a:srgbClr val="666666"/>
                </a:solidFill>
                <a:latin typeface="Tahoma"/>
                <a:cs typeface="Tahoma"/>
              </a:rPr>
              <a:t>has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-30" dirty="0">
                <a:solidFill>
                  <a:srgbClr val="666666"/>
                </a:solidFill>
                <a:latin typeface="Tahoma"/>
                <a:cs typeface="Tahoma"/>
              </a:rPr>
              <a:t>a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15" dirty="0">
                <a:solidFill>
                  <a:srgbClr val="666666"/>
                </a:solidFill>
                <a:latin typeface="Tahoma"/>
                <a:cs typeface="Tahoma"/>
              </a:rPr>
              <a:t>great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50" dirty="0">
                <a:solidFill>
                  <a:srgbClr val="666666"/>
                </a:solidFill>
                <a:latin typeface="Tahoma"/>
                <a:cs typeface="Tahoma"/>
              </a:rPr>
              <a:t>role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65" dirty="0">
                <a:solidFill>
                  <a:srgbClr val="666666"/>
                </a:solidFill>
                <a:latin typeface="Tahoma"/>
                <a:cs typeface="Tahoma"/>
              </a:rPr>
              <a:t>to</a:t>
            </a:r>
            <a:r>
              <a:rPr sz="2200" spc="-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200" spc="10" dirty="0">
                <a:solidFill>
                  <a:srgbClr val="666666"/>
                </a:solidFill>
                <a:latin typeface="Tahoma"/>
                <a:cs typeface="Tahoma"/>
              </a:rPr>
              <a:t>pl</a:t>
            </a:r>
            <a:r>
              <a:rPr sz="2200" spc="-25" dirty="0">
                <a:solidFill>
                  <a:srgbClr val="666666"/>
                </a:solidFill>
                <a:latin typeface="Tahoma"/>
                <a:cs typeface="Tahoma"/>
              </a:rPr>
              <a:t>a</a:t>
            </a:r>
            <a:r>
              <a:rPr sz="2200" spc="-110" dirty="0">
                <a:solidFill>
                  <a:srgbClr val="666666"/>
                </a:solidFill>
                <a:latin typeface="Tahoma"/>
                <a:cs typeface="Tahoma"/>
              </a:rPr>
              <a:t>y</a:t>
            </a:r>
            <a:r>
              <a:rPr sz="2200" spc="-200" dirty="0">
                <a:solidFill>
                  <a:srgbClr val="666666"/>
                </a:solidFill>
                <a:latin typeface="Tahoma"/>
                <a:cs typeface="Tahoma"/>
              </a:rPr>
              <a:t>.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6195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ASSISTIVE TECHNOLOGIES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4725" y="874013"/>
            <a:ext cx="2308225" cy="2040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2300" spc="75" dirty="0">
                <a:solidFill>
                  <a:srgbClr val="666666"/>
                </a:solidFill>
                <a:latin typeface="Tahoma"/>
                <a:cs typeface="Tahoma"/>
              </a:rPr>
              <a:t>As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30" dirty="0">
                <a:solidFill>
                  <a:srgbClr val="666666"/>
                </a:solidFill>
                <a:latin typeface="Tahoma"/>
                <a:cs typeface="Tahoma"/>
              </a:rPr>
              <a:t>per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25" dirty="0">
                <a:solidFill>
                  <a:srgbClr val="666666"/>
                </a:solidFill>
                <a:latin typeface="Tahoma"/>
                <a:cs typeface="Tahoma"/>
              </a:rPr>
              <a:t>the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15" dirty="0">
                <a:solidFill>
                  <a:srgbClr val="666666"/>
                </a:solidFill>
                <a:latin typeface="Tahoma"/>
                <a:cs typeface="Tahoma"/>
              </a:rPr>
              <a:t>Census  </a:t>
            </a:r>
            <a:r>
              <a:rPr sz="2300" spc="20" dirty="0">
                <a:solidFill>
                  <a:srgbClr val="666666"/>
                </a:solidFill>
                <a:latin typeface="Tahoma"/>
                <a:cs typeface="Tahoma"/>
              </a:rPr>
              <a:t>2011,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35" dirty="0">
                <a:solidFill>
                  <a:srgbClr val="666666"/>
                </a:solidFill>
                <a:latin typeface="Tahoma"/>
                <a:cs typeface="Tahoma"/>
              </a:rPr>
              <a:t>differently  </a:t>
            </a:r>
            <a:r>
              <a:rPr sz="2300" spc="5" dirty="0">
                <a:solidFill>
                  <a:srgbClr val="666666"/>
                </a:solidFill>
                <a:latin typeface="Tahoma"/>
                <a:cs typeface="Tahoma"/>
              </a:rPr>
              <a:t>abled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20" dirty="0">
                <a:solidFill>
                  <a:srgbClr val="666666"/>
                </a:solidFill>
                <a:latin typeface="Tahoma"/>
                <a:cs typeface="Tahoma"/>
              </a:rPr>
              <a:t>population  </a:t>
            </a:r>
            <a:r>
              <a:rPr sz="2300" spc="25" dirty="0">
                <a:solidFill>
                  <a:srgbClr val="666666"/>
                </a:solidFill>
                <a:latin typeface="Tahoma"/>
                <a:cs typeface="Tahoma"/>
              </a:rPr>
              <a:t>in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25" dirty="0">
                <a:solidFill>
                  <a:srgbClr val="666666"/>
                </a:solidFill>
                <a:latin typeface="Tahoma"/>
                <a:cs typeface="Tahoma"/>
              </a:rPr>
              <a:t>India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15" dirty="0">
                <a:solidFill>
                  <a:srgbClr val="666666"/>
                </a:solidFill>
                <a:latin typeface="Tahoma"/>
                <a:cs typeface="Tahoma"/>
              </a:rPr>
              <a:t>is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5" dirty="0">
                <a:solidFill>
                  <a:srgbClr val="666666"/>
                </a:solidFill>
                <a:latin typeface="Tahoma"/>
                <a:cs typeface="Tahoma"/>
              </a:rPr>
              <a:t>26.8  </a:t>
            </a:r>
            <a:r>
              <a:rPr sz="2300" spc="30" dirty="0">
                <a:solidFill>
                  <a:srgbClr val="666666"/>
                </a:solidFill>
                <a:latin typeface="Tahoma"/>
                <a:cs typeface="Tahoma"/>
              </a:rPr>
              <a:t>million</a:t>
            </a:r>
            <a:r>
              <a:rPr sz="2300" spc="-27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300" spc="-114" dirty="0">
                <a:solidFill>
                  <a:srgbClr val="666666"/>
                </a:solidFill>
                <a:latin typeface="Tahoma"/>
                <a:cs typeface="Tahoma"/>
              </a:rPr>
              <a:t>(2.21%)</a:t>
            </a:r>
            <a:endParaRPr sz="23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9575" y="1412600"/>
            <a:ext cx="6443975" cy="35764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36195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CWSN  - STATISTICAL DATA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1225" y="87125"/>
            <a:ext cx="6794949" cy="4717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36195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CWSN</a:t>
            </a:r>
          </a:p>
          <a:p>
            <a:r>
              <a:rPr lang="en-US" b="1" dirty="0" smtClean="0"/>
              <a:t>CENSUS DATA</a:t>
            </a:r>
          </a:p>
          <a:p>
            <a:r>
              <a:rPr lang="en-US" b="1" dirty="0" smtClean="0"/>
              <a:t>2011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" y="161925"/>
            <a:ext cx="80073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209800" y="4866501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sng" dirty="0" smtClean="0"/>
              <a:t>Source: https://www.augsburg.edu/class/groves/assistive-technology/everyone/</a:t>
            </a:r>
            <a:endParaRPr lang="en-US" sz="1200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29224" y="1274877"/>
            <a:ext cx="7581265" cy="3171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815" indent="-412750">
              <a:lnSpc>
                <a:spcPts val="2810"/>
              </a:lnSpc>
              <a:spcBef>
                <a:spcPts val="100"/>
              </a:spcBef>
              <a:buFont typeface="Microsoft Sans Serif"/>
              <a:buChar char="●"/>
              <a:tabLst>
                <a:tab pos="424815" algn="l"/>
                <a:tab pos="425450" algn="l"/>
              </a:tabLst>
            </a:pPr>
            <a:r>
              <a:rPr sz="2400" spc="-15" dirty="0">
                <a:solidFill>
                  <a:srgbClr val="666666"/>
                </a:solidFill>
                <a:latin typeface="Tahoma"/>
                <a:cs typeface="Tahoma"/>
              </a:rPr>
              <a:t>Text-to-speech</a:t>
            </a:r>
            <a:endParaRPr sz="2400">
              <a:latin typeface="Tahoma"/>
              <a:cs typeface="Tahoma"/>
            </a:endParaRPr>
          </a:p>
          <a:p>
            <a:pPr marL="424815" indent="-412750">
              <a:lnSpc>
                <a:spcPts val="2735"/>
              </a:lnSpc>
              <a:buFont typeface="Microsoft Sans Serif"/>
              <a:buChar char="●"/>
              <a:tabLst>
                <a:tab pos="424815" algn="l"/>
                <a:tab pos="425450" algn="l"/>
              </a:tabLst>
            </a:pPr>
            <a:r>
              <a:rPr sz="2400" spc="5" dirty="0">
                <a:solidFill>
                  <a:srgbClr val="666666"/>
                </a:solidFill>
                <a:latin typeface="Tahoma"/>
                <a:cs typeface="Tahoma"/>
              </a:rPr>
              <a:t>Speech-to-t</a:t>
            </a:r>
            <a:r>
              <a:rPr sz="2400" spc="-70" dirty="0">
                <a:solidFill>
                  <a:srgbClr val="666666"/>
                </a:solidFill>
                <a:latin typeface="Tahoma"/>
                <a:cs typeface="Tahoma"/>
              </a:rPr>
              <a:t>e</a:t>
            </a:r>
            <a:r>
              <a:rPr sz="2400" spc="55" dirty="0">
                <a:solidFill>
                  <a:srgbClr val="666666"/>
                </a:solidFill>
                <a:latin typeface="Tahoma"/>
                <a:cs typeface="Tahoma"/>
              </a:rPr>
              <a:t>xt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-240" dirty="0">
                <a:solidFill>
                  <a:srgbClr val="666666"/>
                </a:solidFill>
                <a:latin typeface="Tahoma"/>
                <a:cs typeface="Tahoma"/>
              </a:rPr>
              <a:t>(</a:t>
            </a:r>
            <a:r>
              <a:rPr sz="2400" spc="10" dirty="0">
                <a:solidFill>
                  <a:srgbClr val="666666"/>
                </a:solidFill>
                <a:latin typeface="Tahoma"/>
                <a:cs typeface="Tahoma"/>
              </a:rPr>
              <a:t>dictation)</a:t>
            </a:r>
            <a:endParaRPr sz="2400">
              <a:latin typeface="Tahoma"/>
              <a:cs typeface="Tahoma"/>
            </a:endParaRPr>
          </a:p>
          <a:p>
            <a:pPr marL="424815" indent="-412750">
              <a:lnSpc>
                <a:spcPts val="2735"/>
              </a:lnSpc>
              <a:buFont typeface="Microsoft Sans Serif"/>
              <a:buChar char="●"/>
              <a:tabLst>
                <a:tab pos="424815" algn="l"/>
                <a:tab pos="425450" algn="l"/>
              </a:tabLst>
            </a:pPr>
            <a:r>
              <a:rPr sz="2400" spc="240" dirty="0">
                <a:solidFill>
                  <a:srgbClr val="666666"/>
                </a:solidFill>
                <a:latin typeface="Tahoma"/>
                <a:cs typeface="Tahoma"/>
              </a:rPr>
              <a:t>W</a:t>
            </a:r>
            <a:r>
              <a:rPr sz="2400" spc="45" dirty="0">
                <a:solidFill>
                  <a:srgbClr val="666666"/>
                </a:solidFill>
                <a:latin typeface="Tahoma"/>
                <a:cs typeface="Tahoma"/>
              </a:rPr>
              <a:t>ord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35" dirty="0">
                <a:solidFill>
                  <a:srgbClr val="666666"/>
                </a:solidFill>
                <a:latin typeface="Tahoma"/>
                <a:cs typeface="Tahoma"/>
              </a:rPr>
              <a:t>prediction</a:t>
            </a:r>
            <a:endParaRPr sz="2400">
              <a:latin typeface="Tahoma"/>
              <a:cs typeface="Tahoma"/>
            </a:endParaRPr>
          </a:p>
          <a:p>
            <a:pPr marL="424815" indent="-412750">
              <a:lnSpc>
                <a:spcPts val="2735"/>
              </a:lnSpc>
              <a:buFont typeface="Microsoft Sans Serif"/>
              <a:buChar char="●"/>
              <a:tabLst>
                <a:tab pos="424815" algn="l"/>
                <a:tab pos="425450" algn="l"/>
              </a:tabLst>
            </a:pPr>
            <a:r>
              <a:rPr sz="2400" spc="5" dirty="0">
                <a:solidFill>
                  <a:srgbClr val="666666"/>
                </a:solidFill>
                <a:latin typeface="Tahoma"/>
                <a:cs typeface="Tahoma"/>
              </a:rPr>
              <a:t>Screen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25" dirty="0">
                <a:solidFill>
                  <a:srgbClr val="666666"/>
                </a:solidFill>
                <a:latin typeface="Tahoma"/>
                <a:cs typeface="Tahoma"/>
              </a:rPr>
              <a:t>reader</a:t>
            </a:r>
            <a:endParaRPr sz="2400">
              <a:latin typeface="Tahoma"/>
              <a:cs typeface="Tahoma"/>
            </a:endParaRPr>
          </a:p>
          <a:p>
            <a:pPr marL="424815" indent="-412750">
              <a:lnSpc>
                <a:spcPts val="2735"/>
              </a:lnSpc>
              <a:buFont typeface="Microsoft Sans Serif"/>
              <a:buChar char="●"/>
              <a:tabLst>
                <a:tab pos="424815" algn="l"/>
                <a:tab pos="425450" algn="l"/>
              </a:tabLst>
            </a:pPr>
            <a:r>
              <a:rPr sz="2400" spc="5" dirty="0">
                <a:solidFill>
                  <a:srgbClr val="666666"/>
                </a:solidFill>
                <a:latin typeface="Tahoma"/>
                <a:cs typeface="Tahoma"/>
              </a:rPr>
              <a:t>Screen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40" dirty="0">
                <a:solidFill>
                  <a:srgbClr val="666666"/>
                </a:solidFill>
                <a:latin typeface="Tahoma"/>
                <a:cs typeface="Tahoma"/>
              </a:rPr>
              <a:t>recorder</a:t>
            </a:r>
            <a:endParaRPr sz="2400">
              <a:latin typeface="Tahoma"/>
              <a:cs typeface="Tahoma"/>
            </a:endParaRPr>
          </a:p>
          <a:p>
            <a:pPr marL="424815" marR="5080" indent="-412750">
              <a:lnSpc>
                <a:spcPts val="2740"/>
              </a:lnSpc>
              <a:spcBef>
                <a:spcPts val="135"/>
              </a:spcBef>
              <a:buFont typeface="Microsoft Sans Serif"/>
              <a:buChar char="●"/>
              <a:tabLst>
                <a:tab pos="424815" algn="l"/>
                <a:tab pos="425450" algn="l"/>
              </a:tabLst>
            </a:pPr>
            <a:r>
              <a:rPr sz="2400" spc="55" dirty="0">
                <a:solidFill>
                  <a:srgbClr val="666666"/>
                </a:solidFill>
                <a:latin typeface="Tahoma"/>
                <a:cs typeface="Tahoma"/>
              </a:rPr>
              <a:t>Optical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70" dirty="0">
                <a:solidFill>
                  <a:srgbClr val="666666"/>
                </a:solidFill>
                <a:latin typeface="Tahoma"/>
                <a:cs typeface="Tahoma"/>
              </a:rPr>
              <a:t>Cha</a:t>
            </a:r>
            <a:r>
              <a:rPr sz="2400" spc="-5" dirty="0">
                <a:solidFill>
                  <a:srgbClr val="666666"/>
                </a:solidFill>
                <a:latin typeface="Tahoma"/>
                <a:cs typeface="Tahoma"/>
              </a:rPr>
              <a:t>r</a:t>
            </a:r>
            <a:r>
              <a:rPr sz="2400" spc="30" dirty="0">
                <a:solidFill>
                  <a:srgbClr val="666666"/>
                </a:solidFill>
                <a:latin typeface="Tahoma"/>
                <a:cs typeface="Tahoma"/>
              </a:rPr>
              <a:t>acter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20" dirty="0">
                <a:solidFill>
                  <a:srgbClr val="666666"/>
                </a:solidFill>
                <a:latin typeface="Tahoma"/>
                <a:cs typeface="Tahoma"/>
              </a:rPr>
              <a:t>Recognition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-250" dirty="0">
                <a:solidFill>
                  <a:srgbClr val="666666"/>
                </a:solidFill>
                <a:latin typeface="Tahoma"/>
                <a:cs typeface="Tahoma"/>
              </a:rPr>
              <a:t>(</a:t>
            </a:r>
            <a:r>
              <a:rPr sz="2400" spc="65" dirty="0">
                <a:solidFill>
                  <a:srgbClr val="666666"/>
                </a:solidFill>
                <a:latin typeface="Tahoma"/>
                <a:cs typeface="Tahoma"/>
              </a:rPr>
              <a:t>OCR)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6666"/>
                </a:solidFill>
                <a:latin typeface="Tahoma"/>
                <a:cs typeface="Tahoma"/>
              </a:rPr>
              <a:t>-co</a:t>
            </a:r>
            <a:r>
              <a:rPr sz="2400" spc="-40" dirty="0">
                <a:solidFill>
                  <a:srgbClr val="666666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666666"/>
                </a:solidFill>
                <a:latin typeface="Tahoma"/>
                <a:cs typeface="Tahoma"/>
              </a:rPr>
              <a:t>v</a:t>
            </a:r>
            <a:r>
              <a:rPr sz="2400" spc="35" dirty="0">
                <a:solidFill>
                  <a:srgbClr val="666666"/>
                </a:solidFill>
                <a:latin typeface="Tahoma"/>
                <a:cs typeface="Tahoma"/>
              </a:rPr>
              <a:t>erts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30" dirty="0">
                <a:solidFill>
                  <a:srgbClr val="666666"/>
                </a:solidFill>
                <a:latin typeface="Tahoma"/>
                <a:cs typeface="Tahoma"/>
              </a:rPr>
              <a:t>t</a:t>
            </a:r>
            <a:r>
              <a:rPr sz="2400" spc="-25" dirty="0">
                <a:solidFill>
                  <a:srgbClr val="666666"/>
                </a:solidFill>
                <a:latin typeface="Tahoma"/>
                <a:cs typeface="Tahoma"/>
              </a:rPr>
              <a:t>e</a:t>
            </a:r>
            <a:r>
              <a:rPr sz="2400" spc="55" dirty="0">
                <a:solidFill>
                  <a:srgbClr val="666666"/>
                </a:solidFill>
                <a:latin typeface="Tahoma"/>
                <a:cs typeface="Tahoma"/>
              </a:rPr>
              <a:t>xt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25" dirty="0">
                <a:solidFill>
                  <a:srgbClr val="666666"/>
                </a:solidFill>
                <a:latin typeface="Tahoma"/>
                <a:cs typeface="Tahoma"/>
              </a:rPr>
              <a:t>in  </a:t>
            </a:r>
            <a:r>
              <a:rPr sz="2400" spc="-30" dirty="0">
                <a:solidFill>
                  <a:srgbClr val="666666"/>
                </a:solidFill>
                <a:latin typeface="Tahoma"/>
                <a:cs typeface="Tahoma"/>
              </a:rPr>
              <a:t>image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25" dirty="0">
                <a:solidFill>
                  <a:srgbClr val="666666"/>
                </a:solidFill>
                <a:latin typeface="Tahoma"/>
                <a:cs typeface="Tahoma"/>
              </a:rPr>
              <a:t>ﬁles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45" dirty="0">
                <a:solidFill>
                  <a:srgbClr val="666666"/>
                </a:solidFill>
                <a:latin typeface="Tahoma"/>
                <a:cs typeface="Tahoma"/>
              </a:rPr>
              <a:t>into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20" dirty="0">
                <a:solidFill>
                  <a:srgbClr val="666666"/>
                </a:solidFill>
                <a:latin typeface="Tahoma"/>
                <a:cs typeface="Tahoma"/>
              </a:rPr>
              <a:t>digital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30" dirty="0">
                <a:solidFill>
                  <a:srgbClr val="666666"/>
                </a:solidFill>
                <a:latin typeface="Tahoma"/>
                <a:cs typeface="Tahoma"/>
              </a:rPr>
              <a:t>t</a:t>
            </a:r>
            <a:r>
              <a:rPr sz="2400" spc="-20" dirty="0">
                <a:solidFill>
                  <a:srgbClr val="666666"/>
                </a:solidFill>
                <a:latin typeface="Tahoma"/>
                <a:cs typeface="Tahoma"/>
              </a:rPr>
              <a:t>e</a:t>
            </a:r>
            <a:r>
              <a:rPr sz="2400" spc="55" dirty="0">
                <a:solidFill>
                  <a:srgbClr val="666666"/>
                </a:solidFill>
                <a:latin typeface="Tahoma"/>
                <a:cs typeface="Tahoma"/>
              </a:rPr>
              <a:t>xt</a:t>
            </a:r>
            <a:endParaRPr sz="2400">
              <a:latin typeface="Tahoma"/>
              <a:cs typeface="Tahoma"/>
            </a:endParaRPr>
          </a:p>
          <a:p>
            <a:pPr marL="424815" indent="-412750">
              <a:lnSpc>
                <a:spcPts val="2590"/>
              </a:lnSpc>
              <a:buFont typeface="Microsoft Sans Serif"/>
              <a:buChar char="●"/>
              <a:tabLst>
                <a:tab pos="424815" algn="l"/>
                <a:tab pos="425450" algn="l"/>
              </a:tabLst>
            </a:pPr>
            <a:r>
              <a:rPr sz="2400" spc="70" dirty="0">
                <a:solidFill>
                  <a:srgbClr val="666666"/>
                </a:solidFill>
                <a:latin typeface="Tahoma"/>
                <a:cs typeface="Tahoma"/>
              </a:rPr>
              <a:t>b</a:t>
            </a:r>
            <a:r>
              <a:rPr sz="2400" spc="-5" dirty="0">
                <a:solidFill>
                  <a:srgbClr val="666666"/>
                </a:solidFill>
                <a:latin typeface="Tahoma"/>
                <a:cs typeface="Tahoma"/>
              </a:rPr>
              <a:t>r</a:t>
            </a:r>
            <a:r>
              <a:rPr sz="2400" spc="25" dirty="0">
                <a:solidFill>
                  <a:srgbClr val="666666"/>
                </a:solidFill>
                <a:latin typeface="Tahoma"/>
                <a:cs typeface="Tahoma"/>
              </a:rPr>
              <a:t>aille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10" dirty="0">
                <a:solidFill>
                  <a:srgbClr val="666666"/>
                </a:solidFill>
                <a:latin typeface="Tahoma"/>
                <a:cs typeface="Tahoma"/>
              </a:rPr>
              <a:t>displ</a:t>
            </a:r>
            <a:r>
              <a:rPr sz="2400" spc="-25" dirty="0">
                <a:solidFill>
                  <a:srgbClr val="666666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666666"/>
                </a:solidFill>
                <a:latin typeface="Tahoma"/>
                <a:cs typeface="Tahoma"/>
              </a:rPr>
              <a:t>ys</a:t>
            </a:r>
            <a:endParaRPr sz="2400">
              <a:latin typeface="Tahoma"/>
              <a:cs typeface="Tahoma"/>
            </a:endParaRPr>
          </a:p>
          <a:p>
            <a:pPr marL="424815" indent="-412750">
              <a:lnSpc>
                <a:spcPts val="2810"/>
              </a:lnSpc>
              <a:buFont typeface="Microsoft Sans Serif"/>
              <a:buChar char="●"/>
              <a:tabLst>
                <a:tab pos="424815" algn="l"/>
                <a:tab pos="425450" algn="l"/>
              </a:tabLst>
            </a:pPr>
            <a:r>
              <a:rPr sz="2400" spc="10" dirty="0">
                <a:solidFill>
                  <a:srgbClr val="666666"/>
                </a:solidFill>
                <a:latin typeface="Tahoma"/>
                <a:cs typeface="Tahoma"/>
              </a:rPr>
              <a:t>screen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6666"/>
                </a:solidFill>
                <a:latin typeface="Tahoma"/>
                <a:cs typeface="Tahoma"/>
              </a:rPr>
              <a:t>magniﬁers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6195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Common Assistive Technologies</a:t>
            </a:r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4725" y="1140765"/>
            <a:ext cx="7735570" cy="2872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509520">
              <a:lnSpc>
                <a:spcPct val="136700"/>
              </a:lnSpc>
              <a:spcBef>
                <a:spcPts val="100"/>
              </a:spcBef>
            </a:pPr>
            <a:r>
              <a:rPr sz="2400" spc="-20" dirty="0">
                <a:solidFill>
                  <a:srgbClr val="666666"/>
                </a:solidFill>
                <a:latin typeface="Tahoma"/>
                <a:cs typeface="Tahoma"/>
              </a:rPr>
              <a:t>Technology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30" dirty="0">
                <a:solidFill>
                  <a:srgbClr val="666666"/>
                </a:solidFill>
                <a:latin typeface="Tahoma"/>
                <a:cs typeface="Tahoma"/>
              </a:rPr>
              <a:t>that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666666"/>
                </a:solidFill>
                <a:latin typeface="Tahoma"/>
                <a:cs typeface="Tahoma"/>
              </a:rPr>
              <a:t>reads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20" dirty="0">
                <a:solidFill>
                  <a:srgbClr val="666666"/>
                </a:solidFill>
                <a:latin typeface="Tahoma"/>
                <a:cs typeface="Tahoma"/>
              </a:rPr>
              <a:t>digital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30" dirty="0">
                <a:solidFill>
                  <a:srgbClr val="666666"/>
                </a:solidFill>
                <a:latin typeface="Tahoma"/>
                <a:cs typeface="Tahoma"/>
              </a:rPr>
              <a:t>text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10" dirty="0">
                <a:solidFill>
                  <a:srgbClr val="666666"/>
                </a:solidFill>
                <a:latin typeface="Tahoma"/>
                <a:cs typeface="Tahoma"/>
              </a:rPr>
              <a:t>aloud </a:t>
            </a:r>
            <a:r>
              <a:rPr sz="2400" spc="-73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75" dirty="0">
                <a:solidFill>
                  <a:srgbClr val="666666"/>
                </a:solidFill>
                <a:latin typeface="Tahoma"/>
                <a:cs typeface="Tahoma"/>
              </a:rPr>
              <a:t>Co</a:t>
            </a:r>
            <a:r>
              <a:rPr sz="2400" spc="35" dirty="0">
                <a:solidFill>
                  <a:srgbClr val="666666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666666"/>
                </a:solidFill>
                <a:latin typeface="Tahoma"/>
                <a:cs typeface="Tahoma"/>
              </a:rPr>
              <a:t>v</a:t>
            </a:r>
            <a:r>
              <a:rPr sz="2400" spc="60" dirty="0">
                <a:solidFill>
                  <a:srgbClr val="666666"/>
                </a:solidFill>
                <a:latin typeface="Tahoma"/>
                <a:cs typeface="Tahoma"/>
              </a:rPr>
              <a:t>ert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35" dirty="0">
                <a:solidFill>
                  <a:srgbClr val="666666"/>
                </a:solidFill>
                <a:latin typeface="Tahoma"/>
                <a:cs typeface="Tahoma"/>
              </a:rPr>
              <a:t>words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45" dirty="0">
                <a:solidFill>
                  <a:srgbClr val="666666"/>
                </a:solidFill>
                <a:latin typeface="Tahoma"/>
                <a:cs typeface="Tahoma"/>
              </a:rPr>
              <a:t>into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10" dirty="0">
                <a:solidFill>
                  <a:srgbClr val="666666"/>
                </a:solidFill>
                <a:latin typeface="Tahoma"/>
                <a:cs typeface="Tahoma"/>
              </a:rPr>
              <a:t>audio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2400" spc="50" dirty="0">
                <a:solidFill>
                  <a:srgbClr val="666666"/>
                </a:solidFill>
                <a:latin typeface="Tahoma"/>
                <a:cs typeface="Tahoma"/>
              </a:rPr>
              <a:t>Helpful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55" dirty="0">
                <a:solidFill>
                  <a:srgbClr val="666666"/>
                </a:solidFill>
                <a:latin typeface="Tahoma"/>
                <a:cs typeface="Tahoma"/>
              </a:rPr>
              <a:t>for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10" dirty="0">
                <a:solidFill>
                  <a:srgbClr val="666666"/>
                </a:solidFill>
                <a:latin typeface="Tahoma"/>
                <a:cs typeface="Tahoma"/>
              </a:rPr>
              <a:t>people</a:t>
            </a:r>
            <a:r>
              <a:rPr sz="2400" spc="-28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25" dirty="0">
                <a:solidFill>
                  <a:srgbClr val="666666"/>
                </a:solidFill>
                <a:latin typeface="Tahoma"/>
                <a:cs typeface="Tahoma"/>
              </a:rPr>
              <a:t>who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6666"/>
                </a:solidFill>
                <a:latin typeface="Tahoma"/>
                <a:cs typeface="Tahoma"/>
              </a:rPr>
              <a:t>struggle</a:t>
            </a:r>
            <a:r>
              <a:rPr sz="2400" spc="-28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50" dirty="0">
                <a:solidFill>
                  <a:srgbClr val="666666"/>
                </a:solidFill>
                <a:latin typeface="Tahoma"/>
                <a:cs typeface="Tahoma"/>
              </a:rPr>
              <a:t>with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6666"/>
                </a:solidFill>
                <a:latin typeface="Tahoma"/>
                <a:cs typeface="Tahoma"/>
              </a:rPr>
              <a:t>reading</a:t>
            </a:r>
            <a:endParaRPr sz="2400">
              <a:latin typeface="Tahoma"/>
              <a:cs typeface="Tahoma"/>
            </a:endParaRPr>
          </a:p>
          <a:p>
            <a:pPr marL="12700" marR="5080">
              <a:lnSpc>
                <a:spcPts val="2740"/>
              </a:lnSpc>
              <a:spcBef>
                <a:spcPts val="1265"/>
              </a:spcBef>
            </a:pPr>
            <a:r>
              <a:rPr sz="2400" spc="-5" dirty="0">
                <a:solidFill>
                  <a:srgbClr val="666666"/>
                </a:solidFill>
                <a:latin typeface="Tahoma"/>
                <a:cs typeface="Tahoma"/>
              </a:rPr>
              <a:t>Reading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6666"/>
                </a:solidFill>
                <a:latin typeface="Tahoma"/>
                <a:cs typeface="Tahoma"/>
              </a:rPr>
              <a:t>speed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-15" dirty="0">
                <a:solidFill>
                  <a:srgbClr val="666666"/>
                </a:solidFill>
                <a:latin typeface="Tahoma"/>
                <a:cs typeface="Tahoma"/>
              </a:rPr>
              <a:t>can</a:t>
            </a:r>
            <a:r>
              <a:rPr sz="2400" spc="-28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10" dirty="0">
                <a:solidFill>
                  <a:srgbClr val="666666"/>
                </a:solidFill>
                <a:latin typeface="Tahoma"/>
                <a:cs typeface="Tahoma"/>
              </a:rPr>
              <a:t>usually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6666"/>
                </a:solidFill>
                <a:latin typeface="Tahoma"/>
                <a:cs typeface="Tahoma"/>
              </a:rPr>
              <a:t>be</a:t>
            </a:r>
            <a:r>
              <a:rPr sz="2400" spc="-28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40" dirty="0">
                <a:solidFill>
                  <a:srgbClr val="666666"/>
                </a:solidFill>
                <a:latin typeface="Tahoma"/>
                <a:cs typeface="Tahoma"/>
              </a:rPr>
              <a:t>controlled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-40" dirty="0">
                <a:solidFill>
                  <a:srgbClr val="666666"/>
                </a:solidFill>
                <a:latin typeface="Tahoma"/>
                <a:cs typeface="Tahoma"/>
              </a:rPr>
              <a:t>-</a:t>
            </a:r>
            <a:r>
              <a:rPr sz="2400" spc="-28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6666"/>
                </a:solidFill>
                <a:latin typeface="Tahoma"/>
                <a:cs typeface="Tahoma"/>
              </a:rPr>
              <a:t>speed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666666"/>
                </a:solidFill>
                <a:latin typeface="Tahoma"/>
                <a:cs typeface="Tahoma"/>
              </a:rPr>
              <a:t>up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65" dirty="0">
                <a:solidFill>
                  <a:srgbClr val="666666"/>
                </a:solidFill>
                <a:latin typeface="Tahoma"/>
                <a:cs typeface="Tahoma"/>
              </a:rPr>
              <a:t>or</a:t>
            </a:r>
            <a:r>
              <a:rPr sz="2400" spc="-28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30" dirty="0">
                <a:solidFill>
                  <a:srgbClr val="666666"/>
                </a:solidFill>
                <a:latin typeface="Tahoma"/>
                <a:cs typeface="Tahoma"/>
              </a:rPr>
              <a:t>slow </a:t>
            </a:r>
            <a:r>
              <a:rPr sz="2400" spc="-73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20" dirty="0">
                <a:solidFill>
                  <a:srgbClr val="666666"/>
                </a:solidFill>
                <a:latin typeface="Tahoma"/>
                <a:cs typeface="Tahoma"/>
              </a:rPr>
              <a:t>down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2400" spc="-25" dirty="0">
                <a:solidFill>
                  <a:srgbClr val="666666"/>
                </a:solidFill>
                <a:latin typeface="Tahoma"/>
                <a:cs typeface="Tahoma"/>
              </a:rPr>
              <a:t>Some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-15" dirty="0">
                <a:solidFill>
                  <a:srgbClr val="666666"/>
                </a:solidFill>
                <a:latin typeface="Tahoma"/>
                <a:cs typeface="Tahoma"/>
              </a:rPr>
              <a:t>TTS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35" dirty="0">
                <a:solidFill>
                  <a:srgbClr val="666666"/>
                </a:solidFill>
                <a:latin typeface="Tahoma"/>
                <a:cs typeface="Tahoma"/>
              </a:rPr>
              <a:t>tools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-15" dirty="0">
                <a:solidFill>
                  <a:srgbClr val="666666"/>
                </a:solidFill>
                <a:latin typeface="Tahoma"/>
                <a:cs typeface="Tahoma"/>
              </a:rPr>
              <a:t>can</a:t>
            </a:r>
            <a:r>
              <a:rPr sz="2400" spc="-28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666666"/>
                </a:solidFill>
                <a:latin typeface="Tahoma"/>
                <a:cs typeface="Tahoma"/>
              </a:rPr>
              <a:t>also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15" dirty="0">
                <a:solidFill>
                  <a:srgbClr val="666666"/>
                </a:solidFill>
                <a:latin typeface="Tahoma"/>
                <a:cs typeface="Tahoma"/>
              </a:rPr>
              <a:t>read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30" dirty="0">
                <a:solidFill>
                  <a:srgbClr val="666666"/>
                </a:solidFill>
                <a:latin typeface="Tahoma"/>
                <a:cs typeface="Tahoma"/>
              </a:rPr>
              <a:t>text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10" dirty="0">
                <a:solidFill>
                  <a:srgbClr val="666666"/>
                </a:solidFill>
                <a:latin typeface="Tahoma"/>
                <a:cs typeface="Tahoma"/>
              </a:rPr>
              <a:t>aloud</a:t>
            </a:r>
            <a:r>
              <a:rPr sz="2400" spc="-28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30" dirty="0">
                <a:solidFill>
                  <a:srgbClr val="666666"/>
                </a:solidFill>
                <a:latin typeface="Tahoma"/>
                <a:cs typeface="Tahoma"/>
              </a:rPr>
              <a:t>from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-55" dirty="0">
                <a:solidFill>
                  <a:srgbClr val="666666"/>
                </a:solidFill>
                <a:latin typeface="Tahoma"/>
                <a:cs typeface="Tahoma"/>
              </a:rPr>
              <a:t>images.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6195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Text to Speech (TTS) </a:t>
            </a:r>
            <a:endParaRPr lang="en-US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025" marR="5080" indent="-412750">
              <a:lnSpc>
                <a:spcPct val="114999"/>
              </a:lnSpc>
              <a:spcBef>
                <a:spcPts val="100"/>
              </a:spcBef>
              <a:buFont typeface="Microsoft Sans Serif"/>
              <a:buChar char="●"/>
              <a:tabLst>
                <a:tab pos="454659" algn="l"/>
                <a:tab pos="455295" algn="l"/>
              </a:tabLst>
            </a:pPr>
            <a:r>
              <a:rPr spc="45" dirty="0"/>
              <a:t>Built-in </a:t>
            </a:r>
            <a:r>
              <a:rPr spc="5" dirty="0"/>
              <a:t>text-to-speech </a:t>
            </a:r>
            <a:r>
              <a:rPr spc="30" dirty="0"/>
              <a:t>in </a:t>
            </a:r>
            <a:r>
              <a:rPr spc="5" dirty="0"/>
              <a:t>devices </a:t>
            </a:r>
            <a:r>
              <a:rPr spc="-10" dirty="0"/>
              <a:t>(desktop </a:t>
            </a:r>
            <a:r>
              <a:rPr spc="-15" dirty="0"/>
              <a:t>and </a:t>
            </a:r>
            <a:r>
              <a:rPr spc="20" dirty="0"/>
              <a:t>laptop </a:t>
            </a:r>
            <a:r>
              <a:rPr spc="25" dirty="0"/>
              <a:t> </a:t>
            </a:r>
            <a:r>
              <a:rPr spc="-10" dirty="0"/>
              <a:t>computers,</a:t>
            </a:r>
            <a:r>
              <a:rPr spc="-290" dirty="0"/>
              <a:t> </a:t>
            </a:r>
            <a:r>
              <a:rPr spc="-15" dirty="0"/>
              <a:t>smartphones,</a:t>
            </a:r>
            <a:r>
              <a:rPr spc="-285" dirty="0"/>
              <a:t> </a:t>
            </a:r>
            <a:r>
              <a:rPr spc="20" dirty="0"/>
              <a:t>digital</a:t>
            </a:r>
            <a:r>
              <a:rPr spc="-285" dirty="0"/>
              <a:t> </a:t>
            </a:r>
            <a:r>
              <a:rPr spc="-5" dirty="0"/>
              <a:t>tablets,</a:t>
            </a:r>
            <a:r>
              <a:rPr spc="-285" dirty="0"/>
              <a:t> </a:t>
            </a:r>
            <a:r>
              <a:rPr spc="-15" dirty="0"/>
              <a:t>and</a:t>
            </a:r>
            <a:r>
              <a:rPr spc="-290" dirty="0"/>
              <a:t> </a:t>
            </a:r>
            <a:r>
              <a:rPr spc="15" dirty="0"/>
              <a:t>Chromebooks)</a:t>
            </a:r>
          </a:p>
          <a:p>
            <a:pPr marL="454025" indent="-412750">
              <a:lnSpc>
                <a:spcPct val="100000"/>
              </a:lnSpc>
              <a:spcBef>
                <a:spcPts val="430"/>
              </a:spcBef>
              <a:buFont typeface="Microsoft Sans Serif"/>
              <a:buChar char="●"/>
              <a:tabLst>
                <a:tab pos="454659" algn="l"/>
                <a:tab pos="455295" algn="l"/>
              </a:tabLst>
            </a:pPr>
            <a:r>
              <a:rPr spc="240" dirty="0"/>
              <a:t>W</a:t>
            </a:r>
            <a:r>
              <a:rPr spc="-10" dirty="0"/>
              <a:t>eb-based</a:t>
            </a:r>
            <a:r>
              <a:rPr spc="-290" dirty="0"/>
              <a:t> </a:t>
            </a:r>
            <a:r>
              <a:rPr spc="-10" dirty="0"/>
              <a:t>tools:</a:t>
            </a:r>
            <a:r>
              <a:rPr spc="-290" dirty="0"/>
              <a:t> </a:t>
            </a:r>
            <a:r>
              <a:rPr spc="-25" dirty="0"/>
              <a:t>Some</a:t>
            </a:r>
            <a:r>
              <a:rPr spc="-290" dirty="0"/>
              <a:t> </a:t>
            </a:r>
            <a:r>
              <a:rPr spc="20" dirty="0"/>
              <a:t>websites</a:t>
            </a:r>
            <a:r>
              <a:rPr spc="-290" dirty="0"/>
              <a:t> </a:t>
            </a:r>
            <a:r>
              <a:rPr spc="-25" dirty="0"/>
              <a:t>h</a:t>
            </a:r>
            <a:r>
              <a:rPr spc="-65" dirty="0"/>
              <a:t>a</a:t>
            </a:r>
            <a:r>
              <a:rPr spc="-5" dirty="0"/>
              <a:t>v</a:t>
            </a:r>
            <a:r>
              <a:rPr spc="-10" dirty="0"/>
              <a:t>e</a:t>
            </a:r>
            <a:r>
              <a:rPr spc="-290" dirty="0"/>
              <a:t> </a:t>
            </a:r>
            <a:r>
              <a:rPr spc="-15" dirty="0"/>
              <a:t>TTS</a:t>
            </a:r>
            <a:r>
              <a:rPr spc="-290" dirty="0"/>
              <a:t> </a:t>
            </a:r>
            <a:r>
              <a:rPr spc="35" dirty="0"/>
              <a:t>tools</a:t>
            </a:r>
            <a:r>
              <a:rPr spc="-290" dirty="0"/>
              <a:t> </a:t>
            </a:r>
            <a:r>
              <a:rPr spc="15" dirty="0"/>
              <a:t>on-site</a:t>
            </a:r>
          </a:p>
          <a:p>
            <a:pPr marL="454025" marR="796290" indent="-412750">
              <a:lnSpc>
                <a:spcPct val="114999"/>
              </a:lnSpc>
              <a:buFont typeface="Microsoft Sans Serif"/>
              <a:buChar char="●"/>
              <a:tabLst>
                <a:tab pos="454659" algn="l"/>
                <a:tab pos="455295" algn="l"/>
              </a:tabLst>
            </a:pPr>
            <a:r>
              <a:rPr spc="-245" dirty="0"/>
              <a:t>T</a:t>
            </a:r>
            <a:r>
              <a:rPr spc="-85" dirty="0"/>
              <a:t>e</a:t>
            </a:r>
            <a:r>
              <a:rPr spc="10" dirty="0"/>
              <a:t>xt-to-speech</a:t>
            </a:r>
            <a:r>
              <a:rPr spc="-290" dirty="0"/>
              <a:t> </a:t>
            </a:r>
            <a:r>
              <a:rPr spc="-65" dirty="0"/>
              <a:t>apps:</a:t>
            </a:r>
            <a:r>
              <a:rPr spc="-290" dirty="0"/>
              <a:t> </a:t>
            </a:r>
            <a:r>
              <a:rPr spc="5" dirty="0"/>
              <a:t>users</a:t>
            </a:r>
            <a:r>
              <a:rPr spc="-290" dirty="0"/>
              <a:t> </a:t>
            </a:r>
            <a:r>
              <a:rPr spc="-15" dirty="0"/>
              <a:t>can</a:t>
            </a:r>
            <a:r>
              <a:rPr spc="-290" dirty="0"/>
              <a:t> </a:t>
            </a:r>
            <a:r>
              <a:rPr spc="20" dirty="0"/>
              <a:t>download</a:t>
            </a:r>
            <a:r>
              <a:rPr spc="-290" dirty="0"/>
              <a:t> </a:t>
            </a:r>
            <a:r>
              <a:rPr spc="-15" dirty="0"/>
              <a:t>TTS</a:t>
            </a:r>
            <a:r>
              <a:rPr spc="-290" dirty="0"/>
              <a:t> </a:t>
            </a:r>
            <a:r>
              <a:rPr spc="-20" dirty="0"/>
              <a:t>apps</a:t>
            </a:r>
            <a:r>
              <a:rPr spc="-290" dirty="0"/>
              <a:t> </a:t>
            </a:r>
            <a:r>
              <a:rPr spc="10" dirty="0"/>
              <a:t>on  </a:t>
            </a:r>
            <a:r>
              <a:rPr spc="5" dirty="0"/>
              <a:t>smartphones</a:t>
            </a:r>
            <a:r>
              <a:rPr spc="-290" dirty="0"/>
              <a:t> </a:t>
            </a:r>
            <a:r>
              <a:rPr spc="-15" dirty="0"/>
              <a:t>and</a:t>
            </a:r>
            <a:r>
              <a:rPr spc="-290" dirty="0"/>
              <a:t> </a:t>
            </a:r>
            <a:r>
              <a:rPr spc="25" dirty="0"/>
              <a:t>tablets</a:t>
            </a:r>
          </a:p>
          <a:p>
            <a:pPr marL="454025" indent="-412750">
              <a:lnSpc>
                <a:spcPct val="100000"/>
              </a:lnSpc>
              <a:spcBef>
                <a:spcPts val="434"/>
              </a:spcBef>
              <a:buFont typeface="Microsoft Sans Serif"/>
              <a:buChar char="●"/>
              <a:tabLst>
                <a:tab pos="454659" algn="l"/>
                <a:tab pos="455295" algn="l"/>
              </a:tabLst>
            </a:pPr>
            <a:r>
              <a:rPr spc="-245" dirty="0"/>
              <a:t>T</a:t>
            </a:r>
            <a:r>
              <a:rPr spc="-85" dirty="0"/>
              <a:t>e</a:t>
            </a:r>
            <a:r>
              <a:rPr spc="10" dirty="0"/>
              <a:t>xt-to-speech</a:t>
            </a:r>
            <a:r>
              <a:rPr spc="-290" dirty="0"/>
              <a:t> </a:t>
            </a:r>
            <a:r>
              <a:rPr spc="30" dirty="0"/>
              <a:t>software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36195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Types of TTS Tools</a:t>
            </a:r>
            <a:endParaRPr lang="en-U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4725" y="1082244"/>
            <a:ext cx="7995284" cy="2915920"/>
          </a:xfrm>
          <a:prstGeom prst="rect">
            <a:avLst/>
          </a:prstGeom>
        </p:spPr>
        <p:txBody>
          <a:bodyPr vert="horz" wrap="square" lIns="0" tIns="219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30"/>
              </a:spcBef>
            </a:pPr>
            <a:r>
              <a:rPr sz="2400" spc="155" dirty="0">
                <a:solidFill>
                  <a:srgbClr val="666666"/>
                </a:solidFill>
                <a:latin typeface="Tahoma"/>
                <a:cs typeface="Tahoma"/>
              </a:rPr>
              <a:t>OCR</a:t>
            </a:r>
            <a:r>
              <a:rPr sz="2400" spc="34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666666"/>
                </a:solidFill>
                <a:latin typeface="Courier New"/>
                <a:cs typeface="Courier New"/>
              </a:rPr>
              <a:t>-</a:t>
            </a:r>
            <a:r>
              <a:rPr sz="1800" spc="1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800" u="heavy" spc="-5" dirty="0">
                <a:solidFill>
                  <a:srgbClr val="DB4437"/>
                </a:solidFill>
                <a:uFill>
                  <a:solidFill>
                    <a:srgbClr val="DB4437"/>
                  </a:solidFill>
                </a:uFill>
                <a:latin typeface="Courier New"/>
                <a:cs typeface="Courier New"/>
                <a:hlinkClick r:id="rId2"/>
              </a:rPr>
              <a:t>https://www.onlineocr.net/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630"/>
              </a:spcBef>
            </a:pPr>
            <a:r>
              <a:rPr sz="2400" spc="-15" dirty="0">
                <a:solidFill>
                  <a:srgbClr val="666666"/>
                </a:solidFill>
                <a:latin typeface="Tahoma"/>
                <a:cs typeface="Tahoma"/>
              </a:rPr>
              <a:t>TTS</a:t>
            </a:r>
            <a:r>
              <a:rPr sz="2400" spc="35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666666"/>
                </a:solidFill>
                <a:latin typeface="Courier New"/>
                <a:cs typeface="Courier New"/>
              </a:rPr>
              <a:t>-</a:t>
            </a:r>
            <a:r>
              <a:rPr sz="1800" spc="2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800" u="heavy" spc="-5" dirty="0">
                <a:solidFill>
                  <a:srgbClr val="DB4437"/>
                </a:solidFill>
                <a:uFill>
                  <a:solidFill>
                    <a:srgbClr val="DB4437"/>
                  </a:solidFill>
                </a:uFill>
                <a:latin typeface="Courier New"/>
                <a:cs typeface="Courier New"/>
                <a:hlinkClick r:id="rId3"/>
              </a:rPr>
              <a:t>https://www.naturalreaders.com/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sz="2400" spc="50" dirty="0">
                <a:solidFill>
                  <a:srgbClr val="666666"/>
                </a:solidFill>
                <a:latin typeface="Tahoma"/>
                <a:cs typeface="Tahoma"/>
              </a:rPr>
              <a:t>Dictation</a:t>
            </a:r>
            <a:r>
              <a:rPr sz="2400" spc="38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666666"/>
                </a:solidFill>
                <a:latin typeface="Courier New"/>
                <a:cs typeface="Courier New"/>
              </a:rPr>
              <a:t>-</a:t>
            </a:r>
            <a:r>
              <a:rPr sz="1800" spc="4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800" u="heavy" spc="-5" dirty="0">
                <a:solidFill>
                  <a:srgbClr val="DB4437"/>
                </a:solidFill>
                <a:uFill>
                  <a:solidFill>
                    <a:srgbClr val="DB4437"/>
                  </a:solidFill>
                </a:uFill>
                <a:latin typeface="Courier New"/>
                <a:cs typeface="Courier New"/>
                <a:hlinkClick r:id="rId4"/>
              </a:rPr>
              <a:t>https://speechnotes.co/</a:t>
            </a:r>
            <a:r>
              <a:rPr sz="1800" spc="-5" dirty="0">
                <a:solidFill>
                  <a:srgbClr val="666666"/>
                </a:solidFill>
                <a:latin typeface="Courier New"/>
                <a:cs typeface="Courier New"/>
              </a:rPr>
              <a:t>,</a:t>
            </a:r>
            <a:r>
              <a:rPr sz="1800" spc="5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800" u="heavy" spc="-5" dirty="0">
                <a:solidFill>
                  <a:srgbClr val="DB4437"/>
                </a:solidFill>
                <a:uFill>
                  <a:solidFill>
                    <a:srgbClr val="DB4437"/>
                  </a:solidFill>
                </a:uFill>
                <a:latin typeface="Courier New"/>
                <a:cs typeface="Courier New"/>
                <a:hlinkClick r:id="rId5"/>
              </a:rPr>
              <a:t>https://dictation.io/</a:t>
            </a:r>
            <a:endParaRPr sz="1800">
              <a:latin typeface="Courier New"/>
              <a:cs typeface="Courier New"/>
            </a:endParaRPr>
          </a:p>
          <a:p>
            <a:pPr marL="12700" marR="551180">
              <a:lnSpc>
                <a:spcPts val="4710"/>
              </a:lnSpc>
              <a:spcBef>
                <a:spcPts val="65"/>
              </a:spcBef>
            </a:pPr>
            <a:r>
              <a:rPr sz="2400" spc="5" dirty="0">
                <a:solidFill>
                  <a:srgbClr val="666666"/>
                </a:solidFill>
                <a:latin typeface="Tahoma"/>
                <a:cs typeface="Tahoma"/>
              </a:rPr>
              <a:t>Screen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15" dirty="0">
                <a:solidFill>
                  <a:srgbClr val="666666"/>
                </a:solidFill>
                <a:latin typeface="Tahoma"/>
                <a:cs typeface="Tahoma"/>
              </a:rPr>
              <a:t>Reader</a:t>
            </a:r>
            <a:r>
              <a:rPr sz="2400" spc="33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666666"/>
                </a:solidFill>
                <a:latin typeface="Courier New"/>
                <a:cs typeface="Courier New"/>
              </a:rPr>
              <a:t>-</a:t>
            </a:r>
            <a:r>
              <a:rPr sz="1800" spc="-620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2400" spc="15" dirty="0">
                <a:solidFill>
                  <a:srgbClr val="666666"/>
                </a:solidFill>
                <a:latin typeface="Tahoma"/>
                <a:cs typeface="Tahoma"/>
                <a:hlinkClick r:id="rId6"/>
              </a:rPr>
              <a:t>JAWS</a:t>
            </a:r>
            <a:r>
              <a:rPr sz="2400" spc="15" dirty="0">
                <a:solidFill>
                  <a:srgbClr val="666666"/>
                </a:solidFill>
                <a:latin typeface="Tahoma"/>
                <a:cs typeface="Tahoma"/>
              </a:rPr>
              <a:t>,</a:t>
            </a:r>
            <a:r>
              <a:rPr sz="2400" spc="-28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180" dirty="0">
                <a:solidFill>
                  <a:srgbClr val="666666"/>
                </a:solidFill>
                <a:latin typeface="Tahoma"/>
                <a:cs typeface="Tahoma"/>
                <a:hlinkClick r:id="rId7"/>
              </a:rPr>
              <a:t>NVDA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  <a:hlinkClick r:id="rId7"/>
              </a:rPr>
              <a:t> </a:t>
            </a:r>
            <a:r>
              <a:rPr sz="2400" spc="-15" dirty="0">
                <a:solidFill>
                  <a:srgbClr val="666666"/>
                </a:solidFill>
                <a:latin typeface="Tahoma"/>
                <a:cs typeface="Tahoma"/>
              </a:rPr>
              <a:t>and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60" dirty="0">
                <a:solidFill>
                  <a:srgbClr val="666666"/>
                </a:solidFill>
                <a:latin typeface="Tahoma"/>
                <a:cs typeface="Tahoma"/>
              </a:rPr>
              <a:t>Narrator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-20" dirty="0">
                <a:solidFill>
                  <a:srgbClr val="666666"/>
                </a:solidFill>
                <a:latin typeface="Tahoma"/>
                <a:cs typeface="Tahoma"/>
              </a:rPr>
              <a:t>(Windows). </a:t>
            </a:r>
            <a:r>
              <a:rPr sz="2400" spc="-73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666666"/>
                </a:solidFill>
                <a:latin typeface="Tahoma"/>
                <a:cs typeface="Tahoma"/>
              </a:rPr>
              <a:t>Screen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666666"/>
                </a:solidFill>
                <a:latin typeface="Tahoma"/>
                <a:cs typeface="Tahoma"/>
              </a:rPr>
              <a:t>magniﬁcation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-40" dirty="0">
                <a:solidFill>
                  <a:srgbClr val="666666"/>
                </a:solidFill>
                <a:latin typeface="Tahoma"/>
                <a:cs typeface="Tahoma"/>
              </a:rPr>
              <a:t>-</a:t>
            </a:r>
            <a:r>
              <a:rPr sz="2400" spc="-28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666666"/>
                </a:solidFill>
                <a:latin typeface="Tahoma"/>
                <a:cs typeface="Tahoma"/>
              </a:rPr>
              <a:t>magniﬁer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-20" dirty="0">
                <a:solidFill>
                  <a:srgbClr val="666666"/>
                </a:solidFill>
                <a:latin typeface="Tahoma"/>
                <a:cs typeface="Tahoma"/>
              </a:rPr>
              <a:t>app</a:t>
            </a:r>
            <a:r>
              <a:rPr sz="2400" spc="-29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10" dirty="0">
                <a:solidFill>
                  <a:srgbClr val="666666"/>
                </a:solidFill>
                <a:latin typeface="Tahoma"/>
                <a:cs typeface="Tahoma"/>
              </a:rPr>
              <a:t>on</a:t>
            </a:r>
            <a:r>
              <a:rPr sz="2400" spc="-28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2400" spc="55" dirty="0">
                <a:solidFill>
                  <a:srgbClr val="666666"/>
                </a:solidFill>
                <a:latin typeface="Tahoma"/>
                <a:cs typeface="Tahoma"/>
              </a:rPr>
              <a:t>Windows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6195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Online AI tools for Learning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654</Words>
  <Application>Microsoft Office PowerPoint</Application>
  <PresentationFormat>On-screen Show (16:9)</PresentationFormat>
  <Paragraphs>67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Assistive Technologies</dc:title>
  <cp:lastModifiedBy>user</cp:lastModifiedBy>
  <cp:revision>8</cp:revision>
  <dcterms:created xsi:type="dcterms:W3CDTF">2023-10-30T04:35:38Z</dcterms:created>
  <dcterms:modified xsi:type="dcterms:W3CDTF">2023-10-30T07:45:01Z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