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315" r:id="rId4"/>
    <p:sldId id="318" r:id="rId5"/>
    <p:sldId id="317" r:id="rId6"/>
    <p:sldId id="275" r:id="rId7"/>
    <p:sldId id="314" r:id="rId8"/>
    <p:sldId id="311" r:id="rId9"/>
    <p:sldId id="278" r:id="rId10"/>
    <p:sldId id="316" r:id="rId11"/>
    <p:sldId id="280" r:id="rId12"/>
    <p:sldId id="281" r:id="rId13"/>
    <p:sldId id="282" r:id="rId14"/>
    <p:sldId id="283" r:id="rId15"/>
    <p:sldId id="285" r:id="rId16"/>
    <p:sldId id="286" r:id="rId17"/>
    <p:sldId id="287" r:id="rId18"/>
    <p:sldId id="313" r:id="rId19"/>
    <p:sldId id="288" r:id="rId20"/>
    <p:sldId id="289" r:id="rId21"/>
    <p:sldId id="290" r:id="rId22"/>
    <p:sldId id="291" r:id="rId23"/>
    <p:sldId id="292" r:id="rId24"/>
    <p:sldId id="293" r:id="rId25"/>
    <p:sldId id="294" r:id="rId26"/>
    <p:sldId id="295" r:id="rId27"/>
    <p:sldId id="296" r:id="rId28"/>
    <p:sldId id="297" r:id="rId29"/>
    <p:sldId id="298" r:id="rId30"/>
    <p:sldId id="262" r:id="rId31"/>
    <p:sldId id="268" r:id="rId32"/>
    <p:sldId id="309" r:id="rId33"/>
    <p:sldId id="310" r:id="rId34"/>
    <p:sldId id="307" r:id="rId35"/>
    <p:sldId id="30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jit Horo" initials="AH" lastIdx="1" clrIdx="0">
    <p:extLst>
      <p:ext uri="{19B8F6BF-5375-455C-9EA6-DF929625EA0E}">
        <p15:presenceInfo xmlns:p15="http://schemas.microsoft.com/office/powerpoint/2012/main" userId="Ajit Ho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902"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0-06T16:38:25.451" idx="1">
    <p:pos x="854" y="-238"/>
    <p:text/>
    <p:extLst>
      <p:ext uri="{C676402C-5697-4E1C-873F-D02D1690AC5C}">
        <p15:threadingInfo xmlns:p15="http://schemas.microsoft.com/office/powerpoint/2012/main" timeZoneBias="-33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9228EC0D-8E71-445E-999E-633525BA0294}" type="datetimeFigureOut">
              <a:rPr lang="en-IN" smtClean="0"/>
              <a:t>19-10-2023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C3D437-C851-40E6-90C5-C7F13EAC48A1}" type="slidenum">
              <a:rPr lang="en-IN" smtClean="0"/>
              <a:t>‹#›</a:t>
            </a:fld>
            <a:endParaRPr lang="en-IN"/>
          </a:p>
        </p:txBody>
      </p:sp>
    </p:spTree>
    <p:extLst>
      <p:ext uri="{BB962C8B-B14F-4D97-AF65-F5344CB8AC3E}">
        <p14:creationId xmlns:p14="http://schemas.microsoft.com/office/powerpoint/2010/main" val="249384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228EC0D-8E71-445E-999E-633525BA0294}" type="datetimeFigureOut">
              <a:rPr lang="en-IN" smtClean="0"/>
              <a:t>19-10-2023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C3D437-C851-40E6-90C5-C7F13EAC48A1}" type="slidenum">
              <a:rPr lang="en-IN" smtClean="0"/>
              <a:t>‹#›</a:t>
            </a:fld>
            <a:endParaRPr lang="en-IN"/>
          </a:p>
        </p:txBody>
      </p:sp>
    </p:spTree>
    <p:extLst>
      <p:ext uri="{BB962C8B-B14F-4D97-AF65-F5344CB8AC3E}">
        <p14:creationId xmlns:p14="http://schemas.microsoft.com/office/powerpoint/2010/main" val="2012552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228EC0D-8E71-445E-999E-633525BA0294}" type="datetimeFigureOut">
              <a:rPr lang="en-IN" smtClean="0"/>
              <a:t>19-10-2023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C3D437-C851-40E6-90C5-C7F13EAC48A1}" type="slidenum">
              <a:rPr lang="en-IN" smtClean="0"/>
              <a:t>‹#›</a:t>
            </a:fld>
            <a:endParaRPr lang="en-IN"/>
          </a:p>
        </p:txBody>
      </p:sp>
    </p:spTree>
    <p:extLst>
      <p:ext uri="{BB962C8B-B14F-4D97-AF65-F5344CB8AC3E}">
        <p14:creationId xmlns:p14="http://schemas.microsoft.com/office/powerpoint/2010/main" val="2123260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228EC0D-8E71-445E-999E-633525BA0294}" type="datetimeFigureOut">
              <a:rPr lang="en-IN" smtClean="0"/>
              <a:t>19-10-2023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C3D437-C851-40E6-90C5-C7F13EAC48A1}" type="slidenum">
              <a:rPr lang="en-IN" smtClean="0"/>
              <a:t>‹#›</a:t>
            </a:fld>
            <a:endParaRPr lang="en-IN"/>
          </a:p>
        </p:txBody>
      </p:sp>
    </p:spTree>
    <p:extLst>
      <p:ext uri="{BB962C8B-B14F-4D97-AF65-F5344CB8AC3E}">
        <p14:creationId xmlns:p14="http://schemas.microsoft.com/office/powerpoint/2010/main" val="3397304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28EC0D-8E71-445E-999E-633525BA0294}" type="datetimeFigureOut">
              <a:rPr lang="en-IN" smtClean="0"/>
              <a:t>19-10-2023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C3D437-C851-40E6-90C5-C7F13EAC48A1}" type="slidenum">
              <a:rPr lang="en-IN" smtClean="0"/>
              <a:t>‹#›</a:t>
            </a:fld>
            <a:endParaRPr lang="en-IN"/>
          </a:p>
        </p:txBody>
      </p:sp>
    </p:spTree>
    <p:extLst>
      <p:ext uri="{BB962C8B-B14F-4D97-AF65-F5344CB8AC3E}">
        <p14:creationId xmlns:p14="http://schemas.microsoft.com/office/powerpoint/2010/main" val="113804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9228EC0D-8E71-445E-999E-633525BA0294}" type="datetimeFigureOut">
              <a:rPr lang="en-IN" smtClean="0"/>
              <a:t>19-10-2023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FC3D437-C851-40E6-90C5-C7F13EAC48A1}" type="slidenum">
              <a:rPr lang="en-IN" smtClean="0"/>
              <a:t>‹#›</a:t>
            </a:fld>
            <a:endParaRPr lang="en-IN"/>
          </a:p>
        </p:txBody>
      </p:sp>
    </p:spTree>
    <p:extLst>
      <p:ext uri="{BB962C8B-B14F-4D97-AF65-F5344CB8AC3E}">
        <p14:creationId xmlns:p14="http://schemas.microsoft.com/office/powerpoint/2010/main" val="295056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9228EC0D-8E71-445E-999E-633525BA0294}" type="datetimeFigureOut">
              <a:rPr lang="en-IN" smtClean="0"/>
              <a:t>19-10-2023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FC3D437-C851-40E6-90C5-C7F13EAC48A1}" type="slidenum">
              <a:rPr lang="en-IN" smtClean="0"/>
              <a:t>‹#›</a:t>
            </a:fld>
            <a:endParaRPr lang="en-IN"/>
          </a:p>
        </p:txBody>
      </p:sp>
    </p:spTree>
    <p:extLst>
      <p:ext uri="{BB962C8B-B14F-4D97-AF65-F5344CB8AC3E}">
        <p14:creationId xmlns:p14="http://schemas.microsoft.com/office/powerpoint/2010/main" val="3287562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9228EC0D-8E71-445E-999E-633525BA0294}" type="datetimeFigureOut">
              <a:rPr lang="en-IN" smtClean="0"/>
              <a:t>19-10-2023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FC3D437-C851-40E6-90C5-C7F13EAC48A1}" type="slidenum">
              <a:rPr lang="en-IN" smtClean="0"/>
              <a:t>‹#›</a:t>
            </a:fld>
            <a:endParaRPr lang="en-IN"/>
          </a:p>
        </p:txBody>
      </p:sp>
    </p:spTree>
    <p:extLst>
      <p:ext uri="{BB962C8B-B14F-4D97-AF65-F5344CB8AC3E}">
        <p14:creationId xmlns:p14="http://schemas.microsoft.com/office/powerpoint/2010/main" val="71004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8EC0D-8E71-445E-999E-633525BA0294}" type="datetimeFigureOut">
              <a:rPr lang="en-IN" smtClean="0"/>
              <a:t>19-10-2023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FC3D437-C851-40E6-90C5-C7F13EAC48A1}" type="slidenum">
              <a:rPr lang="en-IN" smtClean="0"/>
              <a:t>‹#›</a:t>
            </a:fld>
            <a:endParaRPr lang="en-IN"/>
          </a:p>
        </p:txBody>
      </p:sp>
    </p:spTree>
    <p:extLst>
      <p:ext uri="{BB962C8B-B14F-4D97-AF65-F5344CB8AC3E}">
        <p14:creationId xmlns:p14="http://schemas.microsoft.com/office/powerpoint/2010/main" val="529142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28EC0D-8E71-445E-999E-633525BA0294}" type="datetimeFigureOut">
              <a:rPr lang="en-IN" smtClean="0"/>
              <a:t>19-10-2023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FC3D437-C851-40E6-90C5-C7F13EAC48A1}" type="slidenum">
              <a:rPr lang="en-IN" smtClean="0"/>
              <a:t>‹#›</a:t>
            </a:fld>
            <a:endParaRPr lang="en-IN"/>
          </a:p>
        </p:txBody>
      </p:sp>
    </p:spTree>
    <p:extLst>
      <p:ext uri="{BB962C8B-B14F-4D97-AF65-F5344CB8AC3E}">
        <p14:creationId xmlns:p14="http://schemas.microsoft.com/office/powerpoint/2010/main" val="531203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28EC0D-8E71-445E-999E-633525BA0294}" type="datetimeFigureOut">
              <a:rPr lang="en-IN" smtClean="0"/>
              <a:t>19-10-2023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FC3D437-C851-40E6-90C5-C7F13EAC48A1}" type="slidenum">
              <a:rPr lang="en-IN" smtClean="0"/>
              <a:t>‹#›</a:t>
            </a:fld>
            <a:endParaRPr lang="en-IN"/>
          </a:p>
        </p:txBody>
      </p:sp>
    </p:spTree>
    <p:extLst>
      <p:ext uri="{BB962C8B-B14F-4D97-AF65-F5344CB8AC3E}">
        <p14:creationId xmlns:p14="http://schemas.microsoft.com/office/powerpoint/2010/main" val="204333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8EC0D-8E71-445E-999E-633525BA0294}" type="datetimeFigureOut">
              <a:rPr lang="en-IN" smtClean="0"/>
              <a:t>19-10-2023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3D437-C851-40E6-90C5-C7F13EAC48A1}" type="slidenum">
              <a:rPr lang="en-IN" smtClean="0"/>
              <a:t>‹#›</a:t>
            </a:fld>
            <a:endParaRPr lang="en-IN"/>
          </a:p>
        </p:txBody>
      </p:sp>
    </p:spTree>
    <p:extLst>
      <p:ext uri="{BB962C8B-B14F-4D97-AF65-F5344CB8AC3E}">
        <p14:creationId xmlns:p14="http://schemas.microsoft.com/office/powerpoint/2010/main" val="4129906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PowerPoint_Presentation.pptx"/><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rPr>
              <a:t>     A Hearty Welcome to you All !!</a:t>
            </a:r>
            <a:endParaRPr lang="en-IN" sz="5400" b="1"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309" y="3581566"/>
            <a:ext cx="10462760" cy="374905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827" y="1488662"/>
            <a:ext cx="3561772" cy="1833265"/>
          </a:xfrm>
          <a:prstGeom prst="rect">
            <a:avLst/>
          </a:prstGeom>
        </p:spPr>
      </p:pic>
      <p:sp>
        <p:nvSpPr>
          <p:cNvPr id="5" name="Rectangle 4"/>
          <p:cNvSpPr/>
          <p:nvPr/>
        </p:nvSpPr>
        <p:spPr>
          <a:xfrm>
            <a:off x="3778966" y="3119901"/>
            <a:ext cx="2953053" cy="923330"/>
          </a:xfrm>
          <a:prstGeom prst="rect">
            <a:avLst/>
          </a:prstGeom>
          <a:noFill/>
        </p:spPr>
        <p:txBody>
          <a:bodyPr wrap="none" lIns="91440" tIns="45720" rIns="91440" bIns="45720">
            <a:spAutoFit/>
          </a:bodyPr>
          <a:lstStyle/>
          <a:p>
            <a:pPr algn="ctr"/>
            <a:r>
              <a:rPr lang="hi-IN" sz="5400" b="1" cap="none" spc="0" dirty="0">
                <a:ln w="0"/>
                <a:solidFill>
                  <a:srgbClr val="002060"/>
                </a:solidFill>
                <a:effectLst>
                  <a:outerShdw blurRad="38100" dist="25400" dir="5400000" algn="ctr" rotWithShape="0">
                    <a:srgbClr val="6E747A">
                      <a:alpha val="43000"/>
                    </a:srgbClr>
                  </a:outerShdw>
                </a:effectLst>
              </a:rPr>
              <a:t>नमस्कार </a:t>
            </a:r>
            <a:endParaRPr lang="en-US" sz="5400" b="1" cap="none" spc="0" dirty="0">
              <a:ln w="0"/>
              <a:solidFill>
                <a:srgbClr val="00206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60456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67D0-937C-B044-9F4A-4B20F23022E3}"/>
              </a:ext>
            </a:extLst>
          </p:cNvPr>
          <p:cNvSpPr>
            <a:spLocks noGrp="1"/>
          </p:cNvSpPr>
          <p:nvPr>
            <p:ph type="title"/>
          </p:nvPr>
        </p:nvSpPr>
        <p:spPr/>
        <p:txBody>
          <a:bodyPr/>
          <a:lstStyle/>
          <a:p>
            <a:r>
              <a:rPr lang="en-US" b="1" dirty="0">
                <a:solidFill>
                  <a:srgbClr val="FF0000"/>
                </a:solidFill>
              </a:rPr>
              <a:t>Strengths of Radio </a:t>
            </a:r>
          </a:p>
        </p:txBody>
      </p:sp>
      <p:sp>
        <p:nvSpPr>
          <p:cNvPr id="3" name="Content Placeholder 2">
            <a:extLst>
              <a:ext uri="{FF2B5EF4-FFF2-40B4-BE49-F238E27FC236}">
                <a16:creationId xmlns:a16="http://schemas.microsoft.com/office/drawing/2014/main" id="{40E1E587-C2B9-B00D-C163-C5EC76A9ABC2}"/>
              </a:ext>
            </a:extLst>
          </p:cNvPr>
          <p:cNvSpPr>
            <a:spLocks noGrp="1"/>
          </p:cNvSpPr>
          <p:nvPr>
            <p:ph idx="1"/>
          </p:nvPr>
        </p:nvSpPr>
        <p:spPr>
          <a:xfrm>
            <a:off x="838200" y="2050025"/>
            <a:ext cx="10515600" cy="4126937"/>
          </a:xfrm>
        </p:spPr>
        <p:txBody>
          <a:bodyPr>
            <a:normAutofit fontScale="25000" lnSpcReduction="20000"/>
          </a:bodyPr>
          <a:lstStyle/>
          <a:p>
            <a:r>
              <a:rPr lang="en-US" sz="7400" b="1" dirty="0">
                <a:solidFill>
                  <a:srgbClr val="FF0000"/>
                </a:solidFill>
                <a:latin typeface="Arial" panose="020B0604020202020204" pitchFamily="34" charset="0"/>
                <a:cs typeface="Arial" panose="020B0604020202020204" pitchFamily="34" charset="0"/>
              </a:rPr>
              <a:t>Radio is very economic medium of communication. It is affordable even for the lower income group.</a:t>
            </a:r>
            <a:br>
              <a:rPr lang="en-US" sz="7400" b="1" dirty="0">
                <a:solidFill>
                  <a:srgbClr val="FF0000"/>
                </a:solidFill>
                <a:latin typeface="Arial" panose="020B0604020202020204" pitchFamily="34" charset="0"/>
                <a:cs typeface="Arial" panose="020B0604020202020204" pitchFamily="34" charset="0"/>
              </a:rPr>
            </a:br>
            <a:br>
              <a:rPr lang="en-US" sz="7400" b="1" dirty="0">
                <a:solidFill>
                  <a:srgbClr val="FF0000"/>
                </a:solidFill>
                <a:latin typeface="Arial" panose="020B0604020202020204" pitchFamily="34" charset="0"/>
                <a:cs typeface="Arial" panose="020B0604020202020204" pitchFamily="34" charset="0"/>
              </a:rPr>
            </a:br>
            <a:r>
              <a:rPr lang="en-US" sz="7400" b="1" dirty="0">
                <a:solidFill>
                  <a:srgbClr val="002060"/>
                </a:solidFill>
                <a:latin typeface="Arial" panose="020B0604020202020204" pitchFamily="34" charset="0"/>
                <a:cs typeface="Arial" panose="020B0604020202020204" pitchFamily="34" charset="0"/>
              </a:rPr>
              <a:t>Radio is easily moveable. It does not require much effort to carry.</a:t>
            </a:r>
            <a:br>
              <a:rPr lang="en-US" sz="7400" b="1" dirty="0">
                <a:solidFill>
                  <a:srgbClr val="002060"/>
                </a:solidFill>
                <a:latin typeface="Arial" panose="020B0604020202020204" pitchFamily="34" charset="0"/>
                <a:cs typeface="Arial" panose="020B0604020202020204" pitchFamily="34" charset="0"/>
              </a:rPr>
            </a:br>
            <a:br>
              <a:rPr lang="en-US" sz="7400" b="1" dirty="0">
                <a:solidFill>
                  <a:srgbClr val="002060"/>
                </a:solidFill>
                <a:latin typeface="Arial" panose="020B0604020202020204" pitchFamily="34" charset="0"/>
                <a:cs typeface="Arial" panose="020B0604020202020204" pitchFamily="34" charset="0"/>
              </a:rPr>
            </a:br>
            <a:r>
              <a:rPr lang="en-US" sz="7400" b="1" dirty="0">
                <a:solidFill>
                  <a:srgbClr val="FF0000"/>
                </a:solidFill>
                <a:latin typeface="Arial" panose="020B0604020202020204" pitchFamily="34" charset="0"/>
                <a:cs typeface="Arial" panose="020B0604020202020204" pitchFamily="34" charset="0"/>
              </a:rPr>
              <a:t>You can do various tasks while listening to the radio. One can do walking, jogging, gardening, farming,  driving and so on.</a:t>
            </a:r>
            <a:br>
              <a:rPr lang="en-US" sz="7400" b="1" dirty="0">
                <a:solidFill>
                  <a:srgbClr val="FF0000"/>
                </a:solidFill>
                <a:latin typeface="Arial" panose="020B0604020202020204" pitchFamily="34" charset="0"/>
                <a:cs typeface="Arial" panose="020B0604020202020204" pitchFamily="34" charset="0"/>
              </a:rPr>
            </a:br>
            <a:br>
              <a:rPr lang="en-US" sz="7400" b="1" dirty="0">
                <a:solidFill>
                  <a:srgbClr val="002060"/>
                </a:solidFill>
                <a:latin typeface="Arial" panose="020B0604020202020204" pitchFamily="34" charset="0"/>
                <a:cs typeface="Arial" panose="020B0604020202020204" pitchFamily="34" charset="0"/>
              </a:rPr>
            </a:br>
            <a:r>
              <a:rPr lang="en-US" sz="7400" b="1" dirty="0">
                <a:solidFill>
                  <a:srgbClr val="002060"/>
                </a:solidFill>
                <a:latin typeface="Arial" panose="020B0604020202020204" pitchFamily="34" charset="0"/>
                <a:cs typeface="Arial" panose="020B0604020202020204" pitchFamily="34" charset="0"/>
              </a:rPr>
              <a:t>Radio waves can reach in most far flung areas where there is no access of internet and television.</a:t>
            </a:r>
            <a:br>
              <a:rPr lang="en-US" sz="7400" b="1" dirty="0">
                <a:solidFill>
                  <a:srgbClr val="002060"/>
                </a:solidFill>
                <a:latin typeface="Arial" panose="020B0604020202020204" pitchFamily="34" charset="0"/>
                <a:cs typeface="Arial" panose="020B0604020202020204" pitchFamily="34" charset="0"/>
              </a:rPr>
            </a:br>
            <a:br>
              <a:rPr lang="en-US" sz="7400" b="1" dirty="0">
                <a:solidFill>
                  <a:srgbClr val="002060"/>
                </a:solidFill>
                <a:latin typeface="Arial" panose="020B0604020202020204" pitchFamily="34" charset="0"/>
                <a:cs typeface="Arial" panose="020B0604020202020204" pitchFamily="34" charset="0"/>
              </a:rPr>
            </a:br>
            <a:r>
              <a:rPr lang="en-US" sz="7400" b="1" dirty="0">
                <a:solidFill>
                  <a:srgbClr val="FF0000"/>
                </a:solidFill>
                <a:latin typeface="Arial" panose="020B0604020202020204" pitchFamily="34" charset="0"/>
                <a:cs typeface="Arial" panose="020B0604020202020204" pitchFamily="34" charset="0"/>
              </a:rPr>
              <a:t>It is very effective at the time of natural calamities when every means of communication is disrupted.</a:t>
            </a:r>
          </a:p>
          <a:p>
            <a:r>
              <a:rPr lang="en-US" sz="9600" b="1" dirty="0">
                <a:solidFill>
                  <a:srgbClr val="002060"/>
                </a:solidFill>
                <a:latin typeface="Arial" panose="020B0604020202020204" pitchFamily="34" charset="0"/>
                <a:cs typeface="Arial" panose="020B0604020202020204" pitchFamily="34" charset="0"/>
              </a:rPr>
              <a:t>Radio needs no screen time. During Covid-19 , we have seen that the children were dependent studies and entertainment only on the screens of either phone, lap top or desk top. It caused problems for the eyes. In radio there is no such strain</a:t>
            </a:r>
            <a:r>
              <a:rPr lang="en-US" sz="7400" b="1" dirty="0">
                <a:solidFill>
                  <a:srgbClr val="002060"/>
                </a:solidFill>
                <a:latin typeface="Arial" panose="020B0604020202020204" pitchFamily="34" charset="0"/>
                <a:cs typeface="Arial" panose="020B0604020202020204" pitchFamily="34" charset="0"/>
              </a:rPr>
              <a:t>. </a:t>
            </a:r>
          </a:p>
          <a:p>
            <a:endParaRPr lang="en-US" sz="7400" dirty="0">
              <a:latin typeface="Arial" panose="020B0604020202020204" pitchFamily="34" charset="0"/>
              <a:cs typeface="Arial" panose="020B0604020202020204" pitchFamily="34" charset="0"/>
            </a:endParaRPr>
          </a:p>
          <a:p>
            <a:pPr marL="0" indent="0">
              <a:buNone/>
            </a:pPr>
            <a:br>
              <a:rPr lang="en-US" dirty="0"/>
            </a:br>
            <a:endParaRPr lang="en-US" dirty="0"/>
          </a:p>
        </p:txBody>
      </p:sp>
    </p:spTree>
    <p:extLst>
      <p:ext uri="{BB962C8B-B14F-4D97-AF65-F5344CB8AC3E}">
        <p14:creationId xmlns:p14="http://schemas.microsoft.com/office/powerpoint/2010/main" val="2980256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472CBB9-A67D-41CA-B742-358AD8EF13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rot="21600000">
            <a:off x="2881383" y="2507227"/>
            <a:ext cx="9310617" cy="4350774"/>
          </a:xfrm>
          <a:prstGeom prst="rect">
            <a:avLst/>
          </a:prstGeom>
        </p:spPr>
      </p:pic>
      <p:sp>
        <p:nvSpPr>
          <p:cNvPr id="4" name="Title 3">
            <a:extLst>
              <a:ext uri="{FF2B5EF4-FFF2-40B4-BE49-F238E27FC236}">
                <a16:creationId xmlns:a16="http://schemas.microsoft.com/office/drawing/2014/main" id="{8F51C564-D839-4E80-AC76-F6C91F68805D}"/>
              </a:ext>
            </a:extLst>
          </p:cNvPr>
          <p:cNvSpPr>
            <a:spLocks noGrp="1"/>
          </p:cNvSpPr>
          <p:nvPr>
            <p:ph type="title" idx="4294967295"/>
          </p:nvPr>
        </p:nvSpPr>
        <p:spPr>
          <a:xfrm>
            <a:off x="366628" y="2507226"/>
            <a:ext cx="4203700" cy="3922713"/>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hi-IN" sz="2200" b="1" kern="1200" dirty="0">
                <a:solidFill>
                  <a:schemeClr val="bg1"/>
                </a:solidFill>
                <a:latin typeface="+mj-lt"/>
                <a:ea typeface="+mj-ea"/>
                <a:cs typeface="+mj-cs"/>
              </a:rPr>
              <a:t>एक अत्यंत महत्वपूर्ण प्रश्न – प्रसारण किसे कहते हैं ?  </a:t>
            </a:r>
            <a:br>
              <a:rPr lang="hi-IN" sz="2200" b="1" kern="1200" dirty="0">
                <a:solidFill>
                  <a:schemeClr val="bg1"/>
                </a:solidFill>
                <a:latin typeface="+mj-lt"/>
                <a:ea typeface="+mj-ea"/>
                <a:cs typeface="+mj-cs"/>
              </a:rPr>
            </a:br>
            <a:br>
              <a:rPr lang="hi-IN" sz="2200" b="1" kern="1200" dirty="0">
                <a:solidFill>
                  <a:schemeClr val="bg1"/>
                </a:solidFill>
                <a:latin typeface="+mj-lt"/>
                <a:ea typeface="+mj-ea"/>
                <a:cs typeface="+mj-cs"/>
              </a:rPr>
            </a:br>
            <a:r>
              <a:rPr lang="en-US" sz="2600" b="1" kern="1200" dirty="0">
                <a:solidFill>
                  <a:srgbClr val="FFFF00"/>
                </a:solidFill>
                <a:latin typeface="+mj-lt"/>
                <a:ea typeface="+mj-ea"/>
                <a:cs typeface="+mj-cs"/>
              </a:rPr>
              <a:t>What is Broadcasting..</a:t>
            </a:r>
            <a:br>
              <a:rPr lang="en-US" sz="2600" b="1" kern="1200" dirty="0">
                <a:solidFill>
                  <a:srgbClr val="FFFF00"/>
                </a:solidFill>
                <a:latin typeface="+mj-lt"/>
                <a:ea typeface="+mj-ea"/>
                <a:cs typeface="+mj-cs"/>
              </a:rPr>
            </a:br>
            <a:r>
              <a:rPr lang="en-US" sz="2600" b="1" kern="1200" dirty="0">
                <a:solidFill>
                  <a:srgbClr val="FFFF00"/>
                </a:solidFill>
                <a:latin typeface="+mj-lt"/>
                <a:ea typeface="+mj-ea"/>
                <a:cs typeface="+mj-cs"/>
              </a:rPr>
              <a:t>Broad</a:t>
            </a:r>
            <a:r>
              <a:rPr lang="hi-IN" sz="2600" b="1" kern="1200" dirty="0">
                <a:solidFill>
                  <a:srgbClr val="FFFF00"/>
                </a:solidFill>
                <a:latin typeface="+mj-lt"/>
                <a:ea typeface="+mj-ea"/>
                <a:cs typeface="+mj-cs"/>
              </a:rPr>
              <a:t>+</a:t>
            </a:r>
            <a:r>
              <a:rPr lang="en-US" sz="2600" b="1" kern="1200" dirty="0">
                <a:solidFill>
                  <a:srgbClr val="FFFF00"/>
                </a:solidFill>
                <a:latin typeface="+mj-lt"/>
                <a:ea typeface="+mj-ea"/>
                <a:cs typeface="+mj-cs"/>
              </a:rPr>
              <a:t>Casting </a:t>
            </a:r>
            <a:r>
              <a:rPr lang="hi-IN" sz="2600" b="1" dirty="0">
                <a:solidFill>
                  <a:srgbClr val="FFFF00"/>
                </a:solidFill>
              </a:rPr>
              <a:t>? </a:t>
            </a:r>
            <a:endParaRPr lang="en-US" sz="2600" b="1" kern="1200" dirty="0">
              <a:solidFill>
                <a:srgbClr val="FFFF00"/>
              </a:solidFill>
              <a:latin typeface="+mj-lt"/>
              <a:ea typeface="+mj-ea"/>
              <a:cs typeface="+mj-cs"/>
            </a:endParaRPr>
          </a:p>
        </p:txBody>
      </p:sp>
      <p:sp>
        <p:nvSpPr>
          <p:cNvPr id="6" name="Curved Left Arrow 5"/>
          <p:cNvSpPr/>
          <p:nvPr/>
        </p:nvSpPr>
        <p:spPr>
          <a:xfrm>
            <a:off x="3377382" y="914400"/>
            <a:ext cx="1113758" cy="196908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Rectangle 7"/>
          <p:cNvSpPr/>
          <p:nvPr/>
        </p:nvSpPr>
        <p:spPr>
          <a:xfrm>
            <a:off x="2294230" y="194638"/>
            <a:ext cx="7896905"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Calibri"/>
                <a:ea typeface="+mn-ea"/>
                <a:cs typeface="+mn-cs"/>
              </a:rPr>
              <a:t>A MUST ASK QUESTION</a:t>
            </a:r>
          </a:p>
        </p:txBody>
      </p:sp>
    </p:spTree>
    <p:extLst>
      <p:ext uri="{BB962C8B-B14F-4D97-AF65-F5344CB8AC3E}">
        <p14:creationId xmlns:p14="http://schemas.microsoft.com/office/powerpoint/2010/main" val="1480908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2952B-E53F-4333-B697-46C6F71D5C3A}"/>
              </a:ext>
            </a:extLst>
          </p:cNvPr>
          <p:cNvSpPr>
            <a:spLocks noGrp="1"/>
          </p:cNvSpPr>
          <p:nvPr>
            <p:ph type="title"/>
          </p:nvPr>
        </p:nvSpPr>
        <p:spPr/>
        <p:txBody>
          <a:bodyPr>
            <a:normAutofit/>
          </a:bodyPr>
          <a:lstStyle/>
          <a:p>
            <a:r>
              <a:rPr lang="en-US" sz="8000" b="1" dirty="0">
                <a:solidFill>
                  <a:srgbClr val="FF0000"/>
                </a:solidFill>
              </a:rPr>
              <a:t>Broadcast=</a:t>
            </a:r>
            <a:r>
              <a:rPr lang="en-US" sz="8000" b="1" dirty="0" err="1">
                <a:solidFill>
                  <a:srgbClr val="FF0000"/>
                </a:solidFill>
              </a:rPr>
              <a:t>Broad+Cast</a:t>
            </a:r>
            <a:endParaRPr lang="en-US" sz="8000" b="1" dirty="0">
              <a:solidFill>
                <a:srgbClr val="FF0000"/>
              </a:solidFill>
            </a:endParaRPr>
          </a:p>
        </p:txBody>
      </p:sp>
      <p:sp>
        <p:nvSpPr>
          <p:cNvPr id="3" name="Content Placeholder 2">
            <a:extLst>
              <a:ext uri="{FF2B5EF4-FFF2-40B4-BE49-F238E27FC236}">
                <a16:creationId xmlns:a16="http://schemas.microsoft.com/office/drawing/2014/main" id="{3C5C15A0-4D5B-4F00-B574-6D4505D99C0A}"/>
              </a:ext>
            </a:extLst>
          </p:cNvPr>
          <p:cNvSpPr>
            <a:spLocks noGrp="1"/>
          </p:cNvSpPr>
          <p:nvPr>
            <p:ph idx="1"/>
          </p:nvPr>
        </p:nvSpPr>
        <p:spPr>
          <a:xfrm>
            <a:off x="838200" y="1825625"/>
            <a:ext cx="10515600" cy="4351338"/>
          </a:xfrm>
        </p:spPr>
        <p:txBody>
          <a:bodyPr>
            <a:normAutofit lnSpcReduction="10000"/>
          </a:bodyPr>
          <a:lstStyle/>
          <a:p>
            <a:r>
              <a:rPr lang="en-US" b="1" dirty="0">
                <a:solidFill>
                  <a:schemeClr val="accent1">
                    <a:lumMod val="75000"/>
                  </a:schemeClr>
                </a:solidFill>
              </a:rPr>
              <a:t>Broad means- Wide AND Cast means- To put</a:t>
            </a:r>
          </a:p>
          <a:p>
            <a:r>
              <a:rPr lang="hi-IN" b="1" dirty="0">
                <a:solidFill>
                  <a:schemeClr val="accent1">
                    <a:lumMod val="75000"/>
                  </a:schemeClr>
                </a:solidFill>
              </a:rPr>
              <a:t>ब्रॉड का अर्थ होता है –विस्तृत और कास्ट का अर्थ –डालना </a:t>
            </a:r>
            <a:endParaRPr lang="en-US" b="1" dirty="0">
              <a:solidFill>
                <a:schemeClr val="accent1">
                  <a:lumMod val="75000"/>
                </a:schemeClr>
              </a:solidFill>
            </a:endParaRPr>
          </a:p>
          <a:p>
            <a:r>
              <a:rPr lang="en-US" b="1" dirty="0">
                <a:solidFill>
                  <a:schemeClr val="accent1">
                    <a:lumMod val="75000"/>
                  </a:schemeClr>
                </a:solidFill>
              </a:rPr>
              <a:t>When electronic magnetic signals are cast on vast geographical area covering overseas distances or a vast land mass, it is Broadcast.</a:t>
            </a:r>
            <a:endParaRPr lang="hi-IN" b="1" dirty="0">
              <a:solidFill>
                <a:schemeClr val="accent1">
                  <a:lumMod val="75000"/>
                </a:schemeClr>
              </a:solidFill>
            </a:endParaRPr>
          </a:p>
          <a:p>
            <a:r>
              <a:rPr lang="hi-IN" b="1" dirty="0">
                <a:solidFill>
                  <a:schemeClr val="accent1">
                    <a:lumMod val="75000"/>
                  </a:schemeClr>
                </a:solidFill>
              </a:rPr>
              <a:t>जब विद्युतीय चुम्बकीय तरंगें किसी विस्तृत क्षेत्र में डाली जाती हैं तो इसे ब्रॉडकास्ट कहते हैं </a:t>
            </a:r>
            <a:endParaRPr lang="en-US" b="1" dirty="0">
              <a:solidFill>
                <a:schemeClr val="accent1">
                  <a:lumMod val="75000"/>
                </a:schemeClr>
              </a:solidFill>
            </a:endParaRPr>
          </a:p>
          <a:p>
            <a:r>
              <a:rPr lang="en-US" b="1" dirty="0">
                <a:solidFill>
                  <a:schemeClr val="accent1">
                    <a:lumMod val="75000"/>
                  </a:schemeClr>
                </a:solidFill>
              </a:rPr>
              <a:t>In simple language, BROADCAST covers a vast distance of Land mass.</a:t>
            </a:r>
          </a:p>
          <a:p>
            <a:r>
              <a:rPr lang="hi-IN" b="1" dirty="0">
                <a:solidFill>
                  <a:schemeClr val="accent1">
                    <a:lumMod val="75000"/>
                  </a:schemeClr>
                </a:solidFill>
              </a:rPr>
              <a:t>u</a:t>
            </a:r>
            <a:r>
              <a:rPr lang="en-US" b="1" dirty="0" err="1">
                <a:solidFill>
                  <a:schemeClr val="accent1">
                    <a:lumMod val="75000"/>
                  </a:schemeClr>
                </a:solidFill>
              </a:rPr>
              <a:t>sed</a:t>
            </a:r>
            <a:r>
              <a:rPr lang="en-US" b="1" dirty="0">
                <a:solidFill>
                  <a:schemeClr val="accent1">
                    <a:lumMod val="75000"/>
                  </a:schemeClr>
                </a:solidFill>
              </a:rPr>
              <a:t> for international news, cultural propaganda and exposer of a particular country to other nations.</a:t>
            </a:r>
          </a:p>
        </p:txBody>
      </p:sp>
    </p:spTree>
    <p:extLst>
      <p:ext uri="{BB962C8B-B14F-4D97-AF65-F5344CB8AC3E}">
        <p14:creationId xmlns:p14="http://schemas.microsoft.com/office/powerpoint/2010/main" val="292376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7CE8C-4F68-4EC3-90CD-E5B7C4F08DE7}"/>
              </a:ext>
            </a:extLst>
          </p:cNvPr>
          <p:cNvSpPr>
            <a:spLocks noGrp="1"/>
          </p:cNvSpPr>
          <p:nvPr>
            <p:ph type="title"/>
          </p:nvPr>
        </p:nvSpPr>
        <p:spPr/>
        <p:txBody>
          <a:bodyPr>
            <a:normAutofit/>
          </a:bodyPr>
          <a:lstStyle/>
          <a:p>
            <a:r>
              <a:rPr lang="en-US" sz="8000" b="1" dirty="0">
                <a:solidFill>
                  <a:srgbClr val="FF0000"/>
                </a:solidFill>
              </a:rPr>
              <a:t>Narrow Casting….</a:t>
            </a:r>
          </a:p>
        </p:txBody>
      </p:sp>
      <p:pic>
        <p:nvPicPr>
          <p:cNvPr id="7" name="Content Placeholder 6" descr="A screenshot of a cell phone&#10;&#10;Description generated with high confidence">
            <a:extLst>
              <a:ext uri="{FF2B5EF4-FFF2-40B4-BE49-F238E27FC236}">
                <a16:creationId xmlns:a16="http://schemas.microsoft.com/office/drawing/2014/main" id="{85308A8E-E6B5-4BA0-BD3A-17B5E23D25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0473118">
            <a:off x="3164275" y="1791514"/>
            <a:ext cx="6664544" cy="3901229"/>
          </a:xfrm>
        </p:spPr>
      </p:pic>
    </p:spTree>
    <p:extLst>
      <p:ext uri="{BB962C8B-B14F-4D97-AF65-F5344CB8AC3E}">
        <p14:creationId xmlns:p14="http://schemas.microsoft.com/office/powerpoint/2010/main" val="693715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8DB82-45C9-4E97-B809-5306DDA1597E}"/>
              </a:ext>
            </a:extLst>
          </p:cNvPr>
          <p:cNvSpPr>
            <a:spLocks noGrp="1"/>
          </p:cNvSpPr>
          <p:nvPr>
            <p:ph type="title"/>
          </p:nvPr>
        </p:nvSpPr>
        <p:spPr/>
        <p:txBody>
          <a:bodyPr>
            <a:normAutofit/>
          </a:bodyPr>
          <a:lstStyle/>
          <a:p>
            <a:r>
              <a:rPr lang="en-US" sz="6000" b="1" dirty="0">
                <a:solidFill>
                  <a:srgbClr val="FF0000"/>
                </a:solidFill>
              </a:rPr>
              <a:t>Narrowcast= Narrow + Cast</a:t>
            </a:r>
          </a:p>
        </p:txBody>
      </p:sp>
      <p:sp>
        <p:nvSpPr>
          <p:cNvPr id="3" name="Content Placeholder 2">
            <a:extLst>
              <a:ext uri="{FF2B5EF4-FFF2-40B4-BE49-F238E27FC236}">
                <a16:creationId xmlns:a16="http://schemas.microsoft.com/office/drawing/2014/main" id="{61FAC2A7-2E32-46B7-B026-4BFE18037455}"/>
              </a:ext>
            </a:extLst>
          </p:cNvPr>
          <p:cNvSpPr>
            <a:spLocks noGrp="1"/>
          </p:cNvSpPr>
          <p:nvPr>
            <p:ph idx="1"/>
          </p:nvPr>
        </p:nvSpPr>
        <p:spPr/>
        <p:txBody>
          <a:bodyPr>
            <a:noAutofit/>
          </a:bodyPr>
          <a:lstStyle/>
          <a:p>
            <a:r>
              <a:rPr lang="en-US" b="1" dirty="0">
                <a:solidFill>
                  <a:srgbClr val="002060"/>
                </a:solidFill>
              </a:rPr>
              <a:t>When Radio signals are cast or thrown or put in short geographical distances or to a narrow land mass, it is called NARROWCAST.</a:t>
            </a:r>
          </a:p>
          <a:p>
            <a:r>
              <a:rPr lang="en-US" b="1" dirty="0">
                <a:solidFill>
                  <a:srgbClr val="002060"/>
                </a:solidFill>
              </a:rPr>
              <a:t>These stations are also called the FM stations or Community Radio.</a:t>
            </a:r>
          </a:p>
          <a:p>
            <a:r>
              <a:rPr lang="en-US" b="1" dirty="0">
                <a:solidFill>
                  <a:srgbClr val="002060"/>
                </a:solidFill>
              </a:rPr>
              <a:t>They narrowcast focusing a specific area.</a:t>
            </a:r>
          </a:p>
          <a:p>
            <a:r>
              <a:rPr lang="en-US" b="1" dirty="0">
                <a:solidFill>
                  <a:srgbClr val="002060"/>
                </a:solidFill>
              </a:rPr>
              <a:t>They are more need based because every area has a specific mind set or common problems. </a:t>
            </a:r>
            <a:endParaRPr lang="hi-IN" b="1" dirty="0">
              <a:solidFill>
                <a:srgbClr val="002060"/>
              </a:solidFill>
            </a:endParaRPr>
          </a:p>
          <a:p>
            <a:r>
              <a:rPr lang="hi-IN" b="1" dirty="0">
                <a:solidFill>
                  <a:srgbClr val="002060"/>
                </a:solidFill>
              </a:rPr>
              <a:t>इसी प्रकार जब रेडियो तरंगें किसी सीमित क्षेत्र में प्रसारित की जाती हैं तो वे नैरो कास्ट कहलाती हैं. इसका उदाहरण है FM रेडियो और सामुदायिक रेडियो – इन दिनों 255 सामुदायिक प्रसारण केन्द्रों से हमारे कार्यक्रम प्रसारित हो रहे हैं. </a:t>
            </a:r>
            <a:endParaRPr lang="en-US" b="1" dirty="0">
              <a:solidFill>
                <a:srgbClr val="002060"/>
              </a:solidFill>
            </a:endParaRPr>
          </a:p>
        </p:txBody>
      </p:sp>
    </p:spTree>
    <p:extLst>
      <p:ext uri="{BB962C8B-B14F-4D97-AF65-F5344CB8AC3E}">
        <p14:creationId xmlns:p14="http://schemas.microsoft.com/office/powerpoint/2010/main" val="3870005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endParaRPr lang="en-US"/>
          </a:p>
        </p:txBody>
      </p:sp>
      <p:pic>
        <p:nvPicPr>
          <p:cNvPr id="7" name="Content Placeholder 6" descr="A picture containing object, sky, antenna, wall&#10;&#10;Description generated with high confidence">
            <a:extLst>
              <a:ext uri="{FF2B5EF4-FFF2-40B4-BE49-F238E27FC236}">
                <a16:creationId xmlns:a16="http://schemas.microsoft.com/office/drawing/2014/main" id="{825C5809-DAB9-4023-BC30-43ECF459949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889"/>
          <a:stretch/>
        </p:blipFill>
        <p:spPr>
          <a:xfrm>
            <a:off x="1166191" y="916884"/>
            <a:ext cx="9501808" cy="5344768"/>
          </a:xfrm>
          <a:prstGeom prst="rect">
            <a:avLst/>
          </a:prstGeom>
        </p:spPr>
      </p:pic>
      <p:sp>
        <p:nvSpPr>
          <p:cNvPr id="14" name="Rectangle 13">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6" name="Straight Connector 15">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6563E79D-1351-48E9-BFFC-968220899A6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hi-IN" sz="3600" b="1" dirty="0">
                <a:solidFill>
                  <a:schemeClr val="bg1"/>
                </a:solidFill>
              </a:rPr>
              <a:t>रेडियो कार्यक्रमों के प्रारूप - </a:t>
            </a:r>
            <a:r>
              <a:rPr lang="en-US" sz="3600" b="1" dirty="0">
                <a:solidFill>
                  <a:schemeClr val="bg1"/>
                </a:solidFill>
              </a:rPr>
              <a:t>Formats of Radio </a:t>
            </a:r>
            <a:r>
              <a:rPr lang="en-US" sz="3600" b="1" dirty="0" err="1">
                <a:solidFill>
                  <a:schemeClr val="bg1"/>
                </a:solidFill>
              </a:rPr>
              <a:t>Programmes</a:t>
            </a:r>
            <a:r>
              <a:rPr lang="en-US" sz="3600" b="1" dirty="0">
                <a:solidFill>
                  <a:schemeClr val="bg1"/>
                </a:solidFill>
              </a:rPr>
              <a:t>…</a:t>
            </a:r>
          </a:p>
        </p:txBody>
      </p:sp>
    </p:spTree>
    <p:extLst>
      <p:ext uri="{BB962C8B-B14F-4D97-AF65-F5344CB8AC3E}">
        <p14:creationId xmlns:p14="http://schemas.microsoft.com/office/powerpoint/2010/main" val="4106620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9CA4FF-D8CD-4762-8045-7FEEF35F5B3B}"/>
              </a:ext>
            </a:extLst>
          </p:cNvPr>
          <p:cNvSpPr>
            <a:spLocks noGrp="1"/>
          </p:cNvSpPr>
          <p:nvPr>
            <p:ph type="title"/>
          </p:nvPr>
        </p:nvSpPr>
        <p:spPr>
          <a:xfrm>
            <a:off x="838200" y="365125"/>
            <a:ext cx="10515600" cy="1325563"/>
          </a:xfrm>
        </p:spPr>
        <p:txBody>
          <a:bodyPr/>
          <a:lstStyle/>
          <a:p>
            <a:r>
              <a:rPr lang="en-US" b="1" dirty="0">
                <a:solidFill>
                  <a:srgbClr val="002060"/>
                </a:solidFill>
              </a:rPr>
              <a:t>Documentary !!One of the Most popular formats in Radio </a:t>
            </a:r>
            <a:r>
              <a:rPr lang="hi-IN" b="1" dirty="0">
                <a:solidFill>
                  <a:srgbClr val="FF0000"/>
                </a:solidFill>
              </a:rPr>
              <a:t>– </a:t>
            </a:r>
            <a:r>
              <a:rPr lang="hi-IN" sz="3600" b="1" dirty="0">
                <a:solidFill>
                  <a:srgbClr val="FF0000"/>
                </a:solidFill>
              </a:rPr>
              <a:t>रेडियो दस्तावेज़ </a:t>
            </a:r>
            <a:endParaRPr lang="en-US" sz="3600" b="1" dirty="0">
              <a:solidFill>
                <a:srgbClr val="FF0000"/>
              </a:solidFill>
            </a:endParaRPr>
          </a:p>
        </p:txBody>
      </p:sp>
      <p:pic>
        <p:nvPicPr>
          <p:cNvPr id="7" name="Content Placeholder 6" descr="A close up of a sign&#10;&#10;Description generated with high confidence">
            <a:extLst>
              <a:ext uri="{FF2B5EF4-FFF2-40B4-BE49-F238E27FC236}">
                <a16:creationId xmlns:a16="http://schemas.microsoft.com/office/drawing/2014/main" id="{EB221B88-D370-4FA4-813D-A7D0F87C4A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5258" y="1825625"/>
            <a:ext cx="7701483" cy="4351338"/>
          </a:xfrm>
        </p:spPr>
      </p:pic>
    </p:spTree>
    <p:extLst>
      <p:ext uri="{BB962C8B-B14F-4D97-AF65-F5344CB8AC3E}">
        <p14:creationId xmlns:p14="http://schemas.microsoft.com/office/powerpoint/2010/main" val="2086895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8026" y="1100108"/>
            <a:ext cx="34176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 </a:t>
            </a:r>
          </a:p>
        </p:txBody>
      </p:sp>
      <p:sp>
        <p:nvSpPr>
          <p:cNvPr id="4" name="Rectangle 3"/>
          <p:cNvSpPr/>
          <p:nvPr/>
        </p:nvSpPr>
        <p:spPr>
          <a:xfrm>
            <a:off x="6729503" y="3789333"/>
            <a:ext cx="1692451" cy="707886"/>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Tablets</a:t>
            </a:r>
          </a:p>
        </p:txBody>
      </p:sp>
      <p:sp>
        <p:nvSpPr>
          <p:cNvPr id="5" name="Rectangle 4"/>
          <p:cNvSpPr/>
          <p:nvPr/>
        </p:nvSpPr>
        <p:spPr>
          <a:xfrm>
            <a:off x="2166849" y="2946768"/>
            <a:ext cx="341760"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p:txBody>
      </p:sp>
      <p:sp>
        <p:nvSpPr>
          <p:cNvPr id="6" name="Rectangle 5"/>
          <p:cNvSpPr/>
          <p:nvPr/>
        </p:nvSpPr>
        <p:spPr>
          <a:xfrm>
            <a:off x="6611832" y="5516768"/>
            <a:ext cx="2660921" cy="707886"/>
          </a:xfrm>
          <a:prstGeom prst="rect">
            <a:avLst/>
          </a:prstGeom>
          <a:noFill/>
        </p:spPr>
        <p:txBody>
          <a:bodyPr wrap="none" lIns="91440" tIns="45720" rIns="91440" bIns="45720">
            <a:spAutoFit/>
          </a:bodyPr>
          <a:lstStyle/>
          <a:p>
            <a:pPr algn="ctr"/>
            <a:r>
              <a:rPr lang="en-US" sz="4000" b="1" cap="none" spc="0" dirty="0">
                <a:ln w="0"/>
                <a:solidFill>
                  <a:schemeClr val="accent1"/>
                </a:solidFill>
                <a:effectLst>
                  <a:outerShdw blurRad="38100" dist="25400" dir="5400000" algn="ctr" rotWithShape="0">
                    <a:srgbClr val="6E747A">
                      <a:alpha val="43000"/>
                    </a:srgbClr>
                  </a:outerShdw>
                </a:effectLst>
              </a:rPr>
              <a:t>Inscriptions</a:t>
            </a:r>
          </a:p>
        </p:txBody>
      </p:sp>
      <p:sp>
        <p:nvSpPr>
          <p:cNvPr id="9" name="Rectangle 8"/>
          <p:cNvSpPr/>
          <p:nvPr/>
        </p:nvSpPr>
        <p:spPr>
          <a:xfrm>
            <a:off x="930250" y="3909185"/>
            <a:ext cx="1577675" cy="769441"/>
          </a:xfrm>
          <a:prstGeom prst="rect">
            <a:avLst/>
          </a:prstGeom>
          <a:noFill/>
        </p:spPr>
        <p:txBody>
          <a:bodyPr wrap="none" lIns="91440" tIns="45720" rIns="91440" bIns="45720">
            <a:spAutoFit/>
          </a:bodyPr>
          <a:lstStyle/>
          <a:p>
            <a:pPr algn="ctr"/>
            <a:r>
              <a:rPr lang="en-US" sz="4000" b="1" dirty="0">
                <a:ln w="0"/>
                <a:solidFill>
                  <a:schemeClr val="accent1"/>
                </a:solidFill>
                <a:effectLst>
                  <a:outerShdw blurRad="38100" dist="25400" dir="5400000" algn="ctr" rotWithShape="0">
                    <a:srgbClr val="6E747A">
                      <a:alpha val="43000"/>
                    </a:srgbClr>
                  </a:outerShdw>
                </a:effectLst>
              </a:rPr>
              <a:t>Audio</a:t>
            </a:r>
            <a:r>
              <a:rPr lang="en-US" sz="4400" b="1" dirty="0">
                <a:ln w="0"/>
                <a:solidFill>
                  <a:schemeClr val="accent1"/>
                </a:solidFill>
                <a:effectLst>
                  <a:outerShdw blurRad="38100" dist="25400" dir="5400000" algn="ctr" rotWithShape="0">
                    <a:srgbClr val="6E747A">
                      <a:alpha val="43000"/>
                    </a:srgbClr>
                  </a:outerShdw>
                </a:effectLst>
              </a:rPr>
              <a:t> </a:t>
            </a:r>
            <a:endParaRPr lang="en-US" sz="4400" b="1" cap="none" spc="0" dirty="0">
              <a:ln w="0"/>
              <a:solidFill>
                <a:schemeClr val="accent1"/>
              </a:solidFill>
              <a:effectLst>
                <a:outerShdw blurRad="38100" dist="25400" dir="5400000" algn="ctr" rotWithShape="0">
                  <a:srgbClr val="6E747A">
                    <a:alpha val="43000"/>
                  </a:srgbClr>
                </a:outerShdw>
              </a:effectLst>
            </a:endParaRPr>
          </a:p>
        </p:txBody>
      </p:sp>
      <p:sp>
        <p:nvSpPr>
          <p:cNvPr id="10" name="Rectangle 9"/>
          <p:cNvSpPr/>
          <p:nvPr/>
        </p:nvSpPr>
        <p:spPr>
          <a:xfrm>
            <a:off x="935860" y="5538412"/>
            <a:ext cx="1539203" cy="707886"/>
          </a:xfrm>
          <a:prstGeom prst="rect">
            <a:avLst/>
          </a:prstGeom>
          <a:noFill/>
        </p:spPr>
        <p:txBody>
          <a:bodyPr wrap="none" lIns="91440" tIns="45720" rIns="91440" bIns="45720">
            <a:spAutoFit/>
          </a:bodyPr>
          <a:lstStyle/>
          <a:p>
            <a:pPr algn="ctr"/>
            <a:r>
              <a:rPr lang="en-US" sz="4000" b="1" cap="none" spc="0" dirty="0">
                <a:ln w="6600">
                  <a:solidFill>
                    <a:schemeClr val="accent2"/>
                  </a:solidFill>
                  <a:prstDash val="solid"/>
                </a:ln>
                <a:solidFill>
                  <a:srgbClr val="002060"/>
                </a:solidFill>
                <a:effectLst>
                  <a:outerShdw dist="38100" dir="2700000" algn="tl" rotWithShape="0">
                    <a:schemeClr val="accent2"/>
                  </a:outerShdw>
                </a:effectLst>
              </a:rPr>
              <a:t>Video </a:t>
            </a:r>
          </a:p>
        </p:txBody>
      </p:sp>
      <p:sp>
        <p:nvSpPr>
          <p:cNvPr id="11" name="Rectangle 10"/>
          <p:cNvSpPr/>
          <p:nvPr/>
        </p:nvSpPr>
        <p:spPr>
          <a:xfrm>
            <a:off x="5544081" y="2012363"/>
            <a:ext cx="2824428" cy="707886"/>
          </a:xfrm>
          <a:prstGeom prst="rect">
            <a:avLst/>
          </a:prstGeom>
          <a:noFill/>
        </p:spPr>
        <p:txBody>
          <a:bodyPr wrap="none" lIns="91440" tIns="45720" rIns="91440" bIns="45720">
            <a:spAutoFit/>
          </a:bodyPr>
          <a:lstStyle/>
          <a:p>
            <a:pPr algn="ctr"/>
            <a:r>
              <a:rPr lang="en-US" sz="4000" b="1" cap="none" spc="0" dirty="0">
                <a:ln w="0"/>
                <a:solidFill>
                  <a:schemeClr val="accent1"/>
                </a:solidFill>
                <a:effectLst>
                  <a:outerShdw blurRad="38100" dist="25400" dir="5400000" algn="ctr" rotWithShape="0">
                    <a:srgbClr val="6E747A">
                      <a:alpha val="43000"/>
                    </a:srgbClr>
                  </a:outerShdw>
                </a:effectLst>
              </a:rPr>
              <a:t>Manuscripts</a:t>
            </a:r>
          </a:p>
        </p:txBody>
      </p:sp>
      <p:sp>
        <p:nvSpPr>
          <p:cNvPr id="17" name="Rectangle 16"/>
          <p:cNvSpPr/>
          <p:nvPr/>
        </p:nvSpPr>
        <p:spPr>
          <a:xfrm>
            <a:off x="335469" y="1906475"/>
            <a:ext cx="3086157" cy="584775"/>
          </a:xfrm>
          <a:prstGeom prst="rect">
            <a:avLst/>
          </a:prstGeom>
          <a:noFill/>
        </p:spPr>
        <p:txBody>
          <a:bodyPr wrap="square" lIns="91440" tIns="45720" rIns="91440" bIns="45720">
            <a:spAutoFit/>
          </a:bodyPr>
          <a:lstStyle/>
          <a:p>
            <a:pPr algn="ctr"/>
            <a:r>
              <a:rPr lang="en-US" sz="3200" b="1" cap="none" spc="0" dirty="0">
                <a:ln w="0"/>
                <a:solidFill>
                  <a:schemeClr val="accent1"/>
                </a:solidFill>
                <a:effectLst>
                  <a:outerShdw blurRad="38100" dist="25400" dir="5400000" algn="ctr" rotWithShape="0">
                    <a:srgbClr val="6E747A">
                      <a:alpha val="43000"/>
                    </a:srgbClr>
                  </a:outerShdw>
                </a:effectLst>
              </a:rPr>
              <a:t>Print Material</a:t>
            </a:r>
          </a:p>
        </p:txBody>
      </p:sp>
      <p:sp>
        <p:nvSpPr>
          <p:cNvPr id="18" name="Title 17"/>
          <p:cNvSpPr>
            <a:spLocks noGrp="1"/>
          </p:cNvSpPr>
          <p:nvPr>
            <p:ph type="title"/>
          </p:nvPr>
        </p:nvSpPr>
        <p:spPr>
          <a:xfrm>
            <a:off x="1546124" y="419808"/>
            <a:ext cx="8686496" cy="908683"/>
          </a:xfrm>
        </p:spPr>
        <p:txBody>
          <a:bodyPr>
            <a:noAutofit/>
          </a:bodyPr>
          <a:lstStyle/>
          <a:p>
            <a:pPr algn="ctr"/>
            <a:r>
              <a:rPr lang="en-US" sz="4000" b="1" dirty="0">
                <a:solidFill>
                  <a:srgbClr val="FF0000"/>
                </a:solidFill>
              </a:rPr>
              <a:t>Radio Documentary needs Authenticity and Historicity </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954" y="1683287"/>
            <a:ext cx="2769606" cy="1585295"/>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1245" y="3556153"/>
            <a:ext cx="2003016" cy="1345091"/>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8491" y="5169167"/>
            <a:ext cx="1919734" cy="1446375"/>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140" y="2591759"/>
            <a:ext cx="1710814" cy="1124073"/>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534" y="4595319"/>
            <a:ext cx="1605086" cy="898848"/>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7957" y="6084793"/>
            <a:ext cx="746240" cy="652960"/>
          </a:xfrm>
          <a:prstGeom prst="rect">
            <a:avLst/>
          </a:prstGeom>
        </p:spPr>
      </p:pic>
      <p:sp>
        <p:nvSpPr>
          <p:cNvPr id="26" name="Oval 25"/>
          <p:cNvSpPr/>
          <p:nvPr/>
        </p:nvSpPr>
        <p:spPr>
          <a:xfrm>
            <a:off x="3651634" y="2910702"/>
            <a:ext cx="2637239" cy="1449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rPr>
              <a:t>Resources</a:t>
            </a:r>
          </a:p>
        </p:txBody>
      </p:sp>
      <p:sp>
        <p:nvSpPr>
          <p:cNvPr id="2" name="TextBox 1"/>
          <p:cNvSpPr txBox="1"/>
          <p:nvPr/>
        </p:nvSpPr>
        <p:spPr>
          <a:xfrm>
            <a:off x="11289201" y="1906474"/>
            <a:ext cx="861774" cy="4597547"/>
          </a:xfrm>
          <a:prstGeom prst="rect">
            <a:avLst/>
          </a:prstGeom>
          <a:noFill/>
        </p:spPr>
        <p:txBody>
          <a:bodyPr vert="vert" wrap="square" rtlCol="0">
            <a:spAutoFit/>
          </a:bodyPr>
          <a:lstStyle/>
          <a:p>
            <a:r>
              <a:rPr lang="en-US" sz="4400" b="1" dirty="0"/>
              <a:t>Fact not a Fiction</a:t>
            </a:r>
          </a:p>
        </p:txBody>
      </p:sp>
      <p:sp>
        <p:nvSpPr>
          <p:cNvPr id="7" name="Rectangle 6"/>
          <p:cNvSpPr/>
          <p:nvPr/>
        </p:nvSpPr>
        <p:spPr>
          <a:xfrm>
            <a:off x="2545888" y="6096933"/>
            <a:ext cx="4489626" cy="646331"/>
          </a:xfrm>
          <a:prstGeom prst="rect">
            <a:avLst/>
          </a:prstGeom>
          <a:noFill/>
        </p:spPr>
        <p:txBody>
          <a:bodyPr wrap="none" lIns="91440" tIns="45720" rIns="91440" bIns="45720">
            <a:spAutoFit/>
          </a:bodyPr>
          <a:lstStyle/>
          <a:p>
            <a:pPr algn="ctr"/>
            <a:r>
              <a:rPr lang="en-US" sz="3600" b="0" cap="none" spc="0" dirty="0">
                <a:ln w="0"/>
                <a:solidFill>
                  <a:schemeClr val="accent1"/>
                </a:solidFill>
                <a:effectLst>
                  <a:outerShdw blurRad="38100" dist="19050" dir="2700000" algn="tl" rotWithShape="0">
                    <a:schemeClr val="dk1">
                      <a:alpha val="40000"/>
                    </a:schemeClr>
                  </a:outerShdw>
                </a:effectLst>
              </a:rPr>
              <a:t>Letters, Diaries, Photos</a:t>
            </a: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52456" y="5027069"/>
            <a:ext cx="1536823" cy="1022686"/>
          </a:xfrm>
          <a:prstGeom prst="rect">
            <a:avLst/>
          </a:prstGeom>
        </p:spPr>
      </p:pic>
    </p:spTree>
    <p:extLst>
      <p:ext uri="{BB962C8B-B14F-4D97-AF65-F5344CB8AC3E}">
        <p14:creationId xmlns:p14="http://schemas.microsoft.com/office/powerpoint/2010/main" val="3359383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1802" y="2265919"/>
            <a:ext cx="11228395" cy="707886"/>
          </a:xfrm>
          <a:prstGeom prst="rect">
            <a:avLst/>
          </a:prstGeom>
          <a:noFill/>
        </p:spPr>
        <p:txBody>
          <a:bodyPr wrap="none" lIns="91440" tIns="45720" rIns="91440" bIns="45720">
            <a:spAutoFit/>
          </a:bodyPr>
          <a:lstStyle/>
          <a:p>
            <a:pPr algn="ctr"/>
            <a:r>
              <a:rPr lang="en-US" sz="4000" b="1" cap="none" spc="0" dirty="0">
                <a:ln w="0"/>
                <a:solidFill>
                  <a:srgbClr val="002060"/>
                </a:solidFill>
                <a:effectLst>
                  <a:outerShdw blurRad="38100" dist="19050" dir="2700000" algn="tl" rotWithShape="0">
                    <a:schemeClr val="dk1">
                      <a:alpha val="40000"/>
                    </a:schemeClr>
                  </a:outerShdw>
                </a:effectLst>
              </a:rPr>
              <a:t>As name suggests Docudrama is also based on facts </a:t>
            </a:r>
          </a:p>
        </p:txBody>
      </p:sp>
      <p:sp>
        <p:nvSpPr>
          <p:cNvPr id="5" name="Rectangle 4"/>
          <p:cNvSpPr/>
          <p:nvPr/>
        </p:nvSpPr>
        <p:spPr>
          <a:xfrm>
            <a:off x="142789" y="3429000"/>
            <a:ext cx="11699549" cy="646331"/>
          </a:xfrm>
          <a:prstGeom prst="rect">
            <a:avLst/>
          </a:prstGeom>
          <a:noFill/>
        </p:spPr>
        <p:txBody>
          <a:bodyPr wrap="none" lIns="91440" tIns="45720" rIns="91440" bIns="45720">
            <a:spAutoFit/>
          </a:bodyPr>
          <a:lstStyle/>
          <a:p>
            <a:pPr algn="ctr"/>
            <a:r>
              <a:rPr lang="en-US" sz="3600" b="1" cap="none" spc="0" dirty="0">
                <a:ln w="0"/>
                <a:solidFill>
                  <a:srgbClr val="FF0000"/>
                </a:solidFill>
                <a:effectLst>
                  <a:outerShdw blurRad="38100" dist="19050" dir="2700000" algn="tl" rotWithShape="0">
                    <a:schemeClr val="dk1">
                      <a:alpha val="40000"/>
                    </a:schemeClr>
                  </a:outerShdw>
                </a:effectLst>
              </a:rPr>
              <a:t>Purpose- To </a:t>
            </a:r>
            <a:r>
              <a:rPr lang="en-US" sz="3600" b="1" dirty="0">
                <a:ln w="0"/>
                <a:solidFill>
                  <a:srgbClr val="FF0000"/>
                </a:solidFill>
                <a:effectLst>
                  <a:outerShdw blurRad="38100" dist="19050" dir="2700000" algn="tl" rotWithShape="0">
                    <a:schemeClr val="dk1">
                      <a:alpha val="40000"/>
                    </a:schemeClr>
                  </a:outerShdw>
                </a:effectLst>
              </a:rPr>
              <a:t>r</a:t>
            </a:r>
            <a:r>
              <a:rPr lang="en-US" sz="3600" b="1" cap="none" spc="0" dirty="0">
                <a:ln w="0"/>
                <a:solidFill>
                  <a:srgbClr val="FF0000"/>
                </a:solidFill>
                <a:effectLst>
                  <a:outerShdw blurRad="38100" dist="19050" dir="2700000" algn="tl" rotWithShape="0">
                    <a:schemeClr val="dk1">
                      <a:alpha val="40000"/>
                    </a:schemeClr>
                  </a:outerShdw>
                </a:effectLst>
              </a:rPr>
              <a:t>educe the monotony by adding drama element</a:t>
            </a:r>
          </a:p>
        </p:txBody>
      </p:sp>
      <p:sp>
        <p:nvSpPr>
          <p:cNvPr id="6" name="Rectangle 5"/>
          <p:cNvSpPr/>
          <p:nvPr/>
        </p:nvSpPr>
        <p:spPr>
          <a:xfrm>
            <a:off x="2101704" y="4472521"/>
            <a:ext cx="6867714" cy="1323439"/>
          </a:xfrm>
          <a:prstGeom prst="rect">
            <a:avLst/>
          </a:prstGeom>
          <a:noFill/>
        </p:spPr>
        <p:txBody>
          <a:bodyPr wrap="none" lIns="91440" tIns="45720" rIns="91440" bIns="45720">
            <a:spAutoFit/>
          </a:bodyPr>
          <a:lstStyle/>
          <a:p>
            <a:pPr algn="ctr"/>
            <a:r>
              <a:rPr lang="en-US" sz="4000" b="1" dirty="0">
                <a:ln w="0"/>
                <a:solidFill>
                  <a:srgbClr val="FF0000"/>
                </a:solidFill>
                <a:effectLst>
                  <a:outerShdw blurRad="38100" dist="19050" dir="2700000" algn="tl" rotWithShape="0">
                    <a:schemeClr val="dk1">
                      <a:alpha val="40000"/>
                    </a:schemeClr>
                  </a:outerShdw>
                </a:effectLst>
              </a:rPr>
              <a:t>It has to be supported by </a:t>
            </a:r>
          </a:p>
          <a:p>
            <a:pPr algn="ctr"/>
            <a:r>
              <a:rPr lang="en-US" sz="4000" b="1" dirty="0">
                <a:ln w="0"/>
                <a:solidFill>
                  <a:srgbClr val="FF0000"/>
                </a:solidFill>
                <a:effectLst>
                  <a:outerShdw blurRad="38100" dist="19050" dir="2700000" algn="tl" rotWithShape="0">
                    <a:schemeClr val="dk1">
                      <a:alpha val="40000"/>
                    </a:schemeClr>
                  </a:outerShdw>
                </a:effectLst>
              </a:rPr>
              <a:t>proper music and sound effects</a:t>
            </a:r>
            <a:endParaRPr lang="en-US" sz="4000" b="1" cap="none" spc="0" dirty="0">
              <a:ln w="0"/>
              <a:solidFill>
                <a:srgbClr val="FF0000"/>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514BB5D1-B9AD-E1EA-2184-78A8CEC60472}"/>
              </a:ext>
            </a:extLst>
          </p:cNvPr>
          <p:cNvSpPr/>
          <p:nvPr/>
        </p:nvSpPr>
        <p:spPr>
          <a:xfrm>
            <a:off x="3635714" y="437066"/>
            <a:ext cx="3799695" cy="1015663"/>
          </a:xfrm>
          <a:prstGeom prst="rect">
            <a:avLst/>
          </a:prstGeom>
          <a:noFill/>
        </p:spPr>
        <p:txBody>
          <a:bodyPr wrap="none" lIns="91440" tIns="45720" rIns="91440" bIns="45720">
            <a:spAutoFit/>
          </a:bodyPr>
          <a:lstStyle/>
          <a:p>
            <a:pPr algn="ctr"/>
            <a:r>
              <a:rPr lang="en-US" sz="6000" b="0" cap="none" spc="0" dirty="0">
                <a:ln w="0"/>
                <a:solidFill>
                  <a:srgbClr val="002060"/>
                </a:solidFill>
                <a:effectLst>
                  <a:outerShdw blurRad="38100" dist="19050" dir="2700000" algn="tl" rotWithShape="0">
                    <a:schemeClr val="dk1">
                      <a:alpha val="40000"/>
                    </a:schemeClr>
                  </a:outerShdw>
                </a:effectLst>
              </a:rPr>
              <a:t>Docudrama</a:t>
            </a:r>
          </a:p>
        </p:txBody>
      </p:sp>
    </p:spTree>
    <p:extLst>
      <p:ext uri="{BB962C8B-B14F-4D97-AF65-F5344CB8AC3E}">
        <p14:creationId xmlns:p14="http://schemas.microsoft.com/office/powerpoint/2010/main" val="3845160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1E26-FB4C-420C-AD02-354EA11FFECC}"/>
              </a:ext>
            </a:extLst>
          </p:cNvPr>
          <p:cNvSpPr>
            <a:spLocks noGrp="1"/>
          </p:cNvSpPr>
          <p:nvPr>
            <p:ph type="title" idx="4294967295"/>
          </p:nvPr>
        </p:nvSpPr>
        <p:spPr>
          <a:xfrm>
            <a:off x="0" y="365125"/>
            <a:ext cx="10515600" cy="1325563"/>
          </a:xfrm>
        </p:spPr>
        <p:txBody>
          <a:bodyPr>
            <a:normAutofit/>
          </a:bodyPr>
          <a:lstStyle/>
          <a:p>
            <a:r>
              <a:rPr lang="en-US" sz="4800" b="1" dirty="0">
                <a:solidFill>
                  <a:srgbClr val="002060"/>
                </a:solidFill>
              </a:rPr>
              <a:t>Essential Elements in Audio Documentary</a:t>
            </a:r>
          </a:p>
        </p:txBody>
      </p:sp>
      <p:sp>
        <p:nvSpPr>
          <p:cNvPr id="3" name="Content Placeholder 2">
            <a:extLst>
              <a:ext uri="{FF2B5EF4-FFF2-40B4-BE49-F238E27FC236}">
                <a16:creationId xmlns:a16="http://schemas.microsoft.com/office/drawing/2014/main" id="{1D51808F-EABD-4235-9A85-3196E107D8F9}"/>
              </a:ext>
            </a:extLst>
          </p:cNvPr>
          <p:cNvSpPr>
            <a:spLocks noGrp="1"/>
          </p:cNvSpPr>
          <p:nvPr>
            <p:ph idx="4294967295"/>
          </p:nvPr>
        </p:nvSpPr>
        <p:spPr>
          <a:xfrm>
            <a:off x="0" y="1825624"/>
            <a:ext cx="10515600" cy="5032375"/>
          </a:xfrm>
        </p:spPr>
        <p:txBody>
          <a:bodyPr>
            <a:normAutofit fontScale="92500" lnSpcReduction="10000"/>
          </a:bodyPr>
          <a:lstStyle/>
          <a:p>
            <a:r>
              <a:rPr lang="en-US" b="1" dirty="0"/>
              <a:t>Radio documentary is a spoken word with supportive music radio format devoted to non-fiction narrative.</a:t>
            </a:r>
          </a:p>
          <a:p>
            <a:r>
              <a:rPr lang="en-US" b="1" dirty="0"/>
              <a:t>It is obvious by the word that this format essentially requires the documented evidences for production.</a:t>
            </a:r>
          </a:p>
          <a:p>
            <a:r>
              <a:rPr lang="en-US" b="1" dirty="0"/>
              <a:t>We need to have-</a:t>
            </a:r>
          </a:p>
          <a:p>
            <a:r>
              <a:rPr lang="en-US" b="1" dirty="0"/>
              <a:t>Authentic documents, archival audio contents</a:t>
            </a:r>
          </a:p>
          <a:p>
            <a:r>
              <a:rPr lang="en-US" b="1" dirty="0"/>
              <a:t>Music to support the content spoken</a:t>
            </a:r>
          </a:p>
          <a:p>
            <a:r>
              <a:rPr lang="en-US" b="1" dirty="0"/>
              <a:t>Deep Seated  research</a:t>
            </a:r>
          </a:p>
          <a:p>
            <a:r>
              <a:rPr lang="en-US" b="1" dirty="0"/>
              <a:t>The methodology of presented is generally having two voices </a:t>
            </a:r>
            <a:r>
              <a:rPr lang="en-US" b="1" dirty="0" err="1"/>
              <a:t>viz</a:t>
            </a:r>
            <a:r>
              <a:rPr lang="en-US" b="1" dirty="0"/>
              <a:t> male and female.</a:t>
            </a:r>
          </a:p>
          <a:p>
            <a:r>
              <a:rPr lang="hi-IN" b="1" dirty="0">
                <a:solidFill>
                  <a:srgbClr val="FF0000"/>
                </a:solidFill>
              </a:rPr>
              <a:t>सत्यापित दस्तावेज़, प्रलेखित ध्वनि सामग्री, संगीत, शिलालेख, इलेक्ट्रोनिक रिकार्डिंग, ऐतिहासिक सामग्री </a:t>
            </a:r>
            <a:endParaRPr lang="en-US" b="1" dirty="0">
              <a:solidFill>
                <a:srgbClr val="FF0000"/>
              </a:solidFill>
            </a:endParaRPr>
          </a:p>
        </p:txBody>
      </p:sp>
    </p:spTree>
    <p:extLst>
      <p:ext uri="{BB962C8B-B14F-4D97-AF65-F5344CB8AC3E}">
        <p14:creationId xmlns:p14="http://schemas.microsoft.com/office/powerpoint/2010/main" val="379705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8000" b="1" dirty="0">
                <a:solidFill>
                  <a:srgbClr val="002060"/>
                </a:solidFill>
              </a:rPr>
              <a:t>What is e content ?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3000" y="2149189"/>
            <a:ext cx="10785999" cy="2825489"/>
          </a:xfrm>
        </p:spPr>
      </p:pic>
    </p:spTree>
    <p:extLst>
      <p:ext uri="{BB962C8B-B14F-4D97-AF65-F5344CB8AC3E}">
        <p14:creationId xmlns:p14="http://schemas.microsoft.com/office/powerpoint/2010/main" val="3160998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936" y="1200150"/>
            <a:ext cx="10058400" cy="5657850"/>
          </a:xfrm>
          <a:prstGeom prst="rect">
            <a:avLst/>
          </a:prstGeom>
        </p:spPr>
      </p:pic>
      <p:sp>
        <p:nvSpPr>
          <p:cNvPr id="3" name="TextBox 2"/>
          <p:cNvSpPr txBox="1"/>
          <p:nvPr/>
        </p:nvSpPr>
        <p:spPr>
          <a:xfrm>
            <a:off x="368710" y="235975"/>
            <a:ext cx="11634852" cy="769441"/>
          </a:xfrm>
          <a:prstGeom prst="rect">
            <a:avLst/>
          </a:prstGeom>
          <a:noFill/>
        </p:spPr>
        <p:txBody>
          <a:bodyPr wrap="none" rtlCol="0">
            <a:spAutoFit/>
          </a:bodyPr>
          <a:lstStyle/>
          <a:p>
            <a:r>
              <a:rPr lang="en-US" sz="4400" b="1" dirty="0">
                <a:solidFill>
                  <a:srgbClr val="FF0000"/>
                </a:solidFill>
              </a:rPr>
              <a:t>Magazines are versatile and contain many topics </a:t>
            </a:r>
          </a:p>
        </p:txBody>
      </p:sp>
    </p:spTree>
    <p:extLst>
      <p:ext uri="{BB962C8B-B14F-4D97-AF65-F5344CB8AC3E}">
        <p14:creationId xmlns:p14="http://schemas.microsoft.com/office/powerpoint/2010/main" val="4135738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403645" y="257842"/>
            <a:ext cx="5604387" cy="2123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accent4">
                    <a:lumMod val="60000"/>
                    <a:lumOff val="40000"/>
                  </a:schemeClr>
                </a:solidFill>
              </a:rPr>
              <a:t>Radio Magazine</a:t>
            </a:r>
          </a:p>
        </p:txBody>
      </p:sp>
      <p:sp>
        <p:nvSpPr>
          <p:cNvPr id="7" name="Minus 6"/>
          <p:cNvSpPr/>
          <p:nvPr/>
        </p:nvSpPr>
        <p:spPr>
          <a:xfrm rot="16200000">
            <a:off x="-3421116" y="2869322"/>
            <a:ext cx="8024649" cy="1529257"/>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72056" y="633128"/>
            <a:ext cx="8159087" cy="6001643"/>
          </a:xfrm>
          <a:prstGeom prst="rect">
            <a:avLst/>
          </a:prstGeom>
          <a:noFill/>
        </p:spPr>
        <p:txBody>
          <a:bodyPr wrap="square" rtlCol="0">
            <a:spAutoFit/>
          </a:bodyPr>
          <a:lstStyle/>
          <a:p>
            <a:r>
              <a:rPr lang="en-US" sz="4800" b="1" dirty="0">
                <a:solidFill>
                  <a:srgbClr val="0070C0"/>
                </a:solidFill>
              </a:rPr>
              <a:t>Song</a:t>
            </a:r>
          </a:p>
          <a:p>
            <a:r>
              <a:rPr lang="en-US" sz="4800" b="1" dirty="0">
                <a:solidFill>
                  <a:srgbClr val="0070C0"/>
                </a:solidFill>
              </a:rPr>
              <a:t>Drama</a:t>
            </a:r>
          </a:p>
          <a:p>
            <a:r>
              <a:rPr lang="en-US" sz="4800" b="1" dirty="0">
                <a:solidFill>
                  <a:srgbClr val="0070C0"/>
                </a:solidFill>
              </a:rPr>
              <a:t>Interview </a:t>
            </a:r>
          </a:p>
          <a:p>
            <a:r>
              <a:rPr lang="en-US" sz="4800" b="1" dirty="0">
                <a:solidFill>
                  <a:srgbClr val="0070C0"/>
                </a:solidFill>
              </a:rPr>
              <a:t>Poem</a:t>
            </a:r>
          </a:p>
          <a:p>
            <a:r>
              <a:rPr lang="en-US" sz="4800" b="1" dirty="0">
                <a:solidFill>
                  <a:srgbClr val="0070C0"/>
                </a:solidFill>
              </a:rPr>
              <a:t>Story</a:t>
            </a:r>
          </a:p>
          <a:p>
            <a:r>
              <a:rPr lang="en-US" sz="4800" b="1" dirty="0">
                <a:solidFill>
                  <a:srgbClr val="0070C0"/>
                </a:solidFill>
              </a:rPr>
              <a:t>Instrumental</a:t>
            </a:r>
          </a:p>
          <a:p>
            <a:r>
              <a:rPr lang="en-US" sz="4800" b="1" dirty="0">
                <a:solidFill>
                  <a:srgbClr val="0070C0"/>
                </a:solidFill>
              </a:rPr>
              <a:t>Talk</a:t>
            </a:r>
          </a:p>
          <a:p>
            <a:r>
              <a:rPr lang="en-US" sz="4800" b="1" dirty="0">
                <a:solidFill>
                  <a:srgbClr val="0070C0"/>
                </a:solidFill>
              </a:rPr>
              <a:t>Panel Discussion and so on…. </a:t>
            </a:r>
          </a:p>
        </p:txBody>
      </p:sp>
      <p:sp>
        <p:nvSpPr>
          <p:cNvPr id="14" name="Rectangle 13"/>
          <p:cNvSpPr/>
          <p:nvPr/>
        </p:nvSpPr>
        <p:spPr>
          <a:xfrm>
            <a:off x="6003636" y="2967335"/>
            <a:ext cx="184731" cy="923330"/>
          </a:xfrm>
          <a:prstGeom prst="rect">
            <a:avLst/>
          </a:prstGeom>
          <a:noFill/>
        </p:spPr>
        <p:txBody>
          <a:bodyPr wrap="none" lIns="91440" tIns="45720" rIns="91440" bIns="45720">
            <a:spAutoFit/>
          </a:bodyPr>
          <a:lstStyle/>
          <a:p>
            <a:pPr algn="ct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8623" y="3219583"/>
            <a:ext cx="2584642" cy="3118155"/>
          </a:xfrm>
          <a:prstGeom prst="rect">
            <a:avLst/>
          </a:prstGeom>
        </p:spPr>
      </p:pic>
      <p:sp>
        <p:nvSpPr>
          <p:cNvPr id="16" name="TextBox 15"/>
          <p:cNvSpPr txBox="1"/>
          <p:nvPr/>
        </p:nvSpPr>
        <p:spPr>
          <a:xfrm>
            <a:off x="9918832" y="3429000"/>
            <a:ext cx="1039785" cy="400110"/>
          </a:xfrm>
          <a:prstGeom prst="rect">
            <a:avLst/>
          </a:prstGeom>
          <a:noFill/>
        </p:spPr>
        <p:txBody>
          <a:bodyPr wrap="square" rtlCol="0">
            <a:spAutoFit/>
          </a:bodyPr>
          <a:lstStyle/>
          <a:p>
            <a:r>
              <a:rPr lang="en-US" sz="2000" b="1" dirty="0"/>
              <a:t>Variety </a:t>
            </a:r>
          </a:p>
        </p:txBody>
      </p:sp>
    </p:spTree>
    <p:extLst>
      <p:ext uri="{BB962C8B-B14F-4D97-AF65-F5344CB8AC3E}">
        <p14:creationId xmlns:p14="http://schemas.microsoft.com/office/powerpoint/2010/main" val="1627160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E66E6-D4B7-49C1-AFF1-1B063C84E1A5}"/>
              </a:ext>
            </a:extLst>
          </p:cNvPr>
          <p:cNvSpPr>
            <a:spLocks noGrp="1"/>
          </p:cNvSpPr>
          <p:nvPr>
            <p:ph type="title"/>
          </p:nvPr>
        </p:nvSpPr>
        <p:spPr/>
        <p:txBody>
          <a:bodyPr>
            <a:normAutofit/>
          </a:bodyPr>
          <a:lstStyle/>
          <a:p>
            <a:r>
              <a:rPr lang="en-US" sz="5400" b="1" dirty="0">
                <a:solidFill>
                  <a:srgbClr val="FF0000"/>
                </a:solidFill>
              </a:rPr>
              <a:t>Why it is so entertaining ??</a:t>
            </a:r>
          </a:p>
        </p:txBody>
      </p:sp>
      <p:sp>
        <p:nvSpPr>
          <p:cNvPr id="3" name="Content Placeholder 2">
            <a:extLst>
              <a:ext uri="{FF2B5EF4-FFF2-40B4-BE49-F238E27FC236}">
                <a16:creationId xmlns:a16="http://schemas.microsoft.com/office/drawing/2014/main" id="{053A9FBC-DE8A-40AB-8FE6-61635C422066}"/>
              </a:ext>
            </a:extLst>
          </p:cNvPr>
          <p:cNvSpPr>
            <a:spLocks noGrp="1"/>
          </p:cNvSpPr>
          <p:nvPr>
            <p:ph idx="1"/>
          </p:nvPr>
        </p:nvSpPr>
        <p:spPr/>
        <p:txBody>
          <a:bodyPr>
            <a:normAutofit lnSpcReduction="10000"/>
          </a:bodyPr>
          <a:lstStyle/>
          <a:p>
            <a:r>
              <a:rPr lang="en-US" b="1" dirty="0">
                <a:solidFill>
                  <a:srgbClr val="002060"/>
                </a:solidFill>
              </a:rPr>
              <a:t>Have a look at a magazine !! What do you observe ??</a:t>
            </a:r>
          </a:p>
          <a:p>
            <a:r>
              <a:rPr lang="en-US" b="1" dirty="0">
                <a:solidFill>
                  <a:srgbClr val="002060"/>
                </a:solidFill>
              </a:rPr>
              <a:t>We see a variety in any magazine page to page…you will have…</a:t>
            </a:r>
          </a:p>
          <a:p>
            <a:r>
              <a:rPr lang="en-US" b="1" dirty="0">
                <a:solidFill>
                  <a:srgbClr val="002060"/>
                </a:solidFill>
              </a:rPr>
              <a:t>Editorial</a:t>
            </a:r>
          </a:p>
          <a:p>
            <a:r>
              <a:rPr lang="en-US" b="1" dirty="0">
                <a:solidFill>
                  <a:srgbClr val="002060"/>
                </a:solidFill>
              </a:rPr>
              <a:t>Poems</a:t>
            </a:r>
          </a:p>
          <a:p>
            <a:r>
              <a:rPr lang="en-US" b="1" dirty="0">
                <a:solidFill>
                  <a:srgbClr val="002060"/>
                </a:solidFill>
              </a:rPr>
              <a:t>Essays</a:t>
            </a:r>
          </a:p>
          <a:p>
            <a:r>
              <a:rPr lang="en-US" b="1" dirty="0">
                <a:solidFill>
                  <a:srgbClr val="002060"/>
                </a:solidFill>
              </a:rPr>
              <a:t>Cartoons </a:t>
            </a:r>
          </a:p>
          <a:p>
            <a:r>
              <a:rPr lang="en-US" b="1" dirty="0">
                <a:solidFill>
                  <a:srgbClr val="002060"/>
                </a:solidFill>
              </a:rPr>
              <a:t>Drama</a:t>
            </a:r>
          </a:p>
          <a:p>
            <a:r>
              <a:rPr lang="en-US" b="1" dirty="0">
                <a:solidFill>
                  <a:srgbClr val="002060"/>
                </a:solidFill>
              </a:rPr>
              <a:t>Any thing else suited to your interest… Radio Magazine is interesting because of it’s variety….SOUND EFFECTS ARE MUST !!</a:t>
            </a:r>
          </a:p>
          <a:p>
            <a:endParaRPr lang="en-US" dirty="0"/>
          </a:p>
        </p:txBody>
      </p:sp>
    </p:spTree>
    <p:extLst>
      <p:ext uri="{BB962C8B-B14F-4D97-AF65-F5344CB8AC3E}">
        <p14:creationId xmlns:p14="http://schemas.microsoft.com/office/powerpoint/2010/main" val="2954584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A575C-9FED-43A9-AD0A-7D96020883CC}"/>
              </a:ext>
            </a:extLst>
          </p:cNvPr>
          <p:cNvSpPr>
            <a:spLocks noGrp="1"/>
          </p:cNvSpPr>
          <p:nvPr>
            <p:ph type="title"/>
          </p:nvPr>
        </p:nvSpPr>
        <p:spPr/>
        <p:txBody>
          <a:bodyPr/>
          <a:lstStyle/>
          <a:p>
            <a:r>
              <a:rPr lang="en-US" dirty="0"/>
              <a:t>Feature…is a very specific format in Radio </a:t>
            </a:r>
          </a:p>
        </p:txBody>
      </p:sp>
      <p:pic>
        <p:nvPicPr>
          <p:cNvPr id="9" name="Content Placeholder 8" descr="A screenshot of a stereo&#10;&#10;Description generated with high confidence">
            <a:extLst>
              <a:ext uri="{FF2B5EF4-FFF2-40B4-BE49-F238E27FC236}">
                <a16:creationId xmlns:a16="http://schemas.microsoft.com/office/drawing/2014/main" id="{9BA94B02-E705-42ED-9E4F-8BF92D2082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3873690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78F8-2B4B-488A-B65E-E8E06259DB8A}"/>
              </a:ext>
            </a:extLst>
          </p:cNvPr>
          <p:cNvSpPr>
            <a:spLocks noGrp="1"/>
          </p:cNvSpPr>
          <p:nvPr>
            <p:ph type="title"/>
          </p:nvPr>
        </p:nvSpPr>
        <p:spPr/>
        <p:txBody>
          <a:bodyPr>
            <a:normAutofit/>
          </a:bodyPr>
          <a:lstStyle/>
          <a:p>
            <a:r>
              <a:rPr lang="en-US" sz="5400" b="1" dirty="0">
                <a:solidFill>
                  <a:srgbClr val="FF0000"/>
                </a:solidFill>
              </a:rPr>
              <a:t>How to understand a FEATURE?</a:t>
            </a:r>
          </a:p>
        </p:txBody>
      </p:sp>
      <p:sp>
        <p:nvSpPr>
          <p:cNvPr id="3" name="Content Placeholder 2">
            <a:extLst>
              <a:ext uri="{FF2B5EF4-FFF2-40B4-BE49-F238E27FC236}">
                <a16:creationId xmlns:a16="http://schemas.microsoft.com/office/drawing/2014/main" id="{CBB1FB7D-569E-46B7-8481-1F9E108D6A44}"/>
              </a:ext>
            </a:extLst>
          </p:cNvPr>
          <p:cNvSpPr>
            <a:spLocks noGrp="1"/>
          </p:cNvSpPr>
          <p:nvPr>
            <p:ph idx="1"/>
          </p:nvPr>
        </p:nvSpPr>
        <p:spPr/>
        <p:txBody>
          <a:bodyPr>
            <a:normAutofit/>
          </a:bodyPr>
          <a:lstStyle/>
          <a:p>
            <a:r>
              <a:rPr lang="en-US" sz="3200" b="1" dirty="0">
                <a:solidFill>
                  <a:schemeClr val="accent1">
                    <a:lumMod val="75000"/>
                  </a:schemeClr>
                </a:solidFill>
              </a:rPr>
              <a:t>A distinctive attribute or aspect of something.</a:t>
            </a:r>
          </a:p>
          <a:p>
            <a:r>
              <a:rPr lang="en-US" sz="3200" b="1" dirty="0">
                <a:solidFill>
                  <a:schemeClr val="accent1">
                    <a:lumMod val="75000"/>
                  </a:schemeClr>
                </a:solidFill>
              </a:rPr>
              <a:t>Feature focuses on only one aspect out of many aspects of a place, personality, music, flora and fauna</a:t>
            </a:r>
          </a:p>
          <a:p>
            <a:r>
              <a:rPr lang="en-US" sz="3200" b="1" dirty="0">
                <a:solidFill>
                  <a:schemeClr val="accent1">
                    <a:lumMod val="75000"/>
                  </a:schemeClr>
                </a:solidFill>
              </a:rPr>
              <a:t>Example- </a:t>
            </a:r>
            <a:r>
              <a:rPr lang="en-US" sz="3200" b="1" dirty="0" err="1">
                <a:solidFill>
                  <a:schemeClr val="accent1">
                    <a:lumMod val="75000"/>
                  </a:schemeClr>
                </a:solidFill>
              </a:rPr>
              <a:t>Bahuroop</a:t>
            </a:r>
            <a:r>
              <a:rPr lang="en-US" sz="3200" b="1" dirty="0">
                <a:solidFill>
                  <a:schemeClr val="accent1">
                    <a:lumMod val="75000"/>
                  </a:schemeClr>
                </a:solidFill>
              </a:rPr>
              <a:t> Gandhi is a book published by NCERT which showcases his versatile personality such as- Gandhi as a writer, Commander, Saint, Auctioneer, Satyagrahi etc.</a:t>
            </a:r>
          </a:p>
          <a:p>
            <a:r>
              <a:rPr lang="en-US" sz="3200" b="1" dirty="0">
                <a:solidFill>
                  <a:schemeClr val="accent1">
                    <a:lumMod val="75000"/>
                  </a:schemeClr>
                </a:solidFill>
              </a:rPr>
              <a:t>Feature will highlight only one aspect not all whereas in documentary more aspects can be dealt.</a:t>
            </a:r>
          </a:p>
        </p:txBody>
      </p:sp>
    </p:spTree>
    <p:extLst>
      <p:ext uri="{BB962C8B-B14F-4D97-AF65-F5344CB8AC3E}">
        <p14:creationId xmlns:p14="http://schemas.microsoft.com/office/powerpoint/2010/main" val="765788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C7E6A-C731-4F2A-9D57-68089B1ABABC}"/>
              </a:ext>
            </a:extLst>
          </p:cNvPr>
          <p:cNvSpPr>
            <a:spLocks noGrp="1"/>
          </p:cNvSpPr>
          <p:nvPr>
            <p:ph type="title"/>
          </p:nvPr>
        </p:nvSpPr>
        <p:spPr/>
        <p:txBody>
          <a:bodyPr/>
          <a:lstStyle/>
          <a:p>
            <a:r>
              <a:rPr lang="en-US" b="1" dirty="0">
                <a:solidFill>
                  <a:srgbClr val="FF0000"/>
                </a:solidFill>
              </a:rPr>
              <a:t>Radio Talk is most commonly used in Education….</a:t>
            </a:r>
          </a:p>
        </p:txBody>
      </p:sp>
      <p:pic>
        <p:nvPicPr>
          <p:cNvPr id="5" name="Content Placeholder 4" descr="A drawing of a cartoon character&#10;&#10;Description generated with high confidence">
            <a:extLst>
              <a:ext uri="{FF2B5EF4-FFF2-40B4-BE49-F238E27FC236}">
                <a16:creationId xmlns:a16="http://schemas.microsoft.com/office/drawing/2014/main" id="{3D0E8C69-F283-49C5-9824-B3BC3753BF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7820" y="1825625"/>
            <a:ext cx="4316359" cy="4351338"/>
          </a:xfrm>
        </p:spPr>
      </p:pic>
    </p:spTree>
    <p:extLst>
      <p:ext uri="{BB962C8B-B14F-4D97-AF65-F5344CB8AC3E}">
        <p14:creationId xmlns:p14="http://schemas.microsoft.com/office/powerpoint/2010/main" val="1440153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268D0-D4B1-41DB-A441-4235E2AF7B60}"/>
              </a:ext>
            </a:extLst>
          </p:cNvPr>
          <p:cNvSpPr>
            <a:spLocks noGrp="1"/>
          </p:cNvSpPr>
          <p:nvPr>
            <p:ph type="title"/>
          </p:nvPr>
        </p:nvSpPr>
        <p:spPr/>
        <p:txBody>
          <a:bodyPr>
            <a:normAutofit/>
          </a:bodyPr>
          <a:lstStyle/>
          <a:p>
            <a:r>
              <a:rPr lang="en-US" sz="8000" b="1" dirty="0">
                <a:solidFill>
                  <a:srgbClr val="FF0000"/>
                </a:solidFill>
              </a:rPr>
              <a:t>What is a talk ??</a:t>
            </a:r>
          </a:p>
        </p:txBody>
      </p:sp>
      <p:sp>
        <p:nvSpPr>
          <p:cNvPr id="3" name="Content Placeholder 2">
            <a:extLst>
              <a:ext uri="{FF2B5EF4-FFF2-40B4-BE49-F238E27FC236}">
                <a16:creationId xmlns:a16="http://schemas.microsoft.com/office/drawing/2014/main" id="{E74BA601-1E17-440F-94C1-151574DA1C04}"/>
              </a:ext>
            </a:extLst>
          </p:cNvPr>
          <p:cNvSpPr>
            <a:spLocks noGrp="1"/>
          </p:cNvSpPr>
          <p:nvPr>
            <p:ph idx="1"/>
          </p:nvPr>
        </p:nvSpPr>
        <p:spPr/>
        <p:txBody>
          <a:bodyPr/>
          <a:lstStyle/>
          <a:p>
            <a:r>
              <a:rPr lang="en-US" b="1" dirty="0">
                <a:solidFill>
                  <a:srgbClr val="0070C0"/>
                </a:solidFill>
              </a:rPr>
              <a:t>A radio talk requires a presenter and a subject expert.</a:t>
            </a:r>
          </a:p>
          <a:p>
            <a:r>
              <a:rPr lang="en-US" b="1" dirty="0">
                <a:solidFill>
                  <a:srgbClr val="0070C0"/>
                </a:solidFill>
              </a:rPr>
              <a:t>Presenter will introduce the subject expert and invite the expert to speak on the subject of her or his expertise.</a:t>
            </a:r>
          </a:p>
          <a:p>
            <a:r>
              <a:rPr lang="en-US" b="1" dirty="0">
                <a:solidFill>
                  <a:srgbClr val="0070C0"/>
                </a:solidFill>
              </a:rPr>
              <a:t>Prior to the recording the expert is expected to have interesting research findings and to prepare the script.</a:t>
            </a:r>
          </a:p>
          <a:p>
            <a:r>
              <a:rPr lang="en-US" b="1" dirty="0">
                <a:solidFill>
                  <a:srgbClr val="0070C0"/>
                </a:solidFill>
              </a:rPr>
              <a:t>It can either be pre recorded and edited before broadcast or can be broadcast live on air.</a:t>
            </a:r>
          </a:p>
          <a:p>
            <a:r>
              <a:rPr lang="en-US" b="1" dirty="0">
                <a:solidFill>
                  <a:srgbClr val="0070C0"/>
                </a:solidFill>
              </a:rPr>
              <a:t>Normally it is suggested to pre record the talk to validate the content.</a:t>
            </a:r>
          </a:p>
        </p:txBody>
      </p:sp>
    </p:spTree>
    <p:extLst>
      <p:ext uri="{BB962C8B-B14F-4D97-AF65-F5344CB8AC3E}">
        <p14:creationId xmlns:p14="http://schemas.microsoft.com/office/powerpoint/2010/main" val="4137467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A2F60-FD59-450C-B726-4DE8DD5F0926}"/>
              </a:ext>
            </a:extLst>
          </p:cNvPr>
          <p:cNvSpPr>
            <a:spLocks noGrp="1"/>
          </p:cNvSpPr>
          <p:nvPr>
            <p:ph type="title"/>
          </p:nvPr>
        </p:nvSpPr>
        <p:spPr/>
        <p:txBody>
          <a:bodyPr/>
          <a:lstStyle/>
          <a:p>
            <a:r>
              <a:rPr lang="en-US" b="1" dirty="0">
                <a:solidFill>
                  <a:srgbClr val="FF0000"/>
                </a:solidFill>
              </a:rPr>
              <a:t>This format is also called the “Voice of the people”</a:t>
            </a:r>
          </a:p>
        </p:txBody>
      </p:sp>
      <p:pic>
        <p:nvPicPr>
          <p:cNvPr id="5" name="Content Placeholder 4" descr="A picture containing object&#10;&#10;Description generated with high confidence">
            <a:extLst>
              <a:ext uri="{FF2B5EF4-FFF2-40B4-BE49-F238E27FC236}">
                <a16:creationId xmlns:a16="http://schemas.microsoft.com/office/drawing/2014/main" id="{8B397C8D-2B3B-41DA-8E36-1C29FB35A9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7831" y="2343150"/>
            <a:ext cx="8814436" cy="3400425"/>
          </a:xfrm>
        </p:spPr>
      </p:pic>
    </p:spTree>
    <p:extLst>
      <p:ext uri="{BB962C8B-B14F-4D97-AF65-F5344CB8AC3E}">
        <p14:creationId xmlns:p14="http://schemas.microsoft.com/office/powerpoint/2010/main" val="549346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endParaRPr lang="en-US"/>
          </a:p>
        </p:txBody>
      </p:sp>
      <p:pic>
        <p:nvPicPr>
          <p:cNvPr id="5" name="Content Placeholder 4">
            <a:extLst>
              <a:ext uri="{FF2B5EF4-FFF2-40B4-BE49-F238E27FC236}">
                <a16:creationId xmlns:a16="http://schemas.microsoft.com/office/drawing/2014/main" id="{EB6AC62B-C188-4539-A14B-F5529E549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1243391"/>
            <a:ext cx="7188199" cy="4367829"/>
          </a:xfrm>
          <a:prstGeom prst="rect">
            <a:avLst/>
          </a:prstGeom>
        </p:spPr>
      </p:pic>
      <p:sp>
        <p:nvSpPr>
          <p:cNvPr id="2" name="Title 1">
            <a:extLst>
              <a:ext uri="{FF2B5EF4-FFF2-40B4-BE49-F238E27FC236}">
                <a16:creationId xmlns:a16="http://schemas.microsoft.com/office/drawing/2014/main" id="{8D36494E-7900-4606-8308-6BE2EF9DC71B}"/>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Autofit/>
          </a:bodyPr>
          <a:lstStyle/>
          <a:p>
            <a:pPr algn="ctr"/>
            <a:r>
              <a:rPr lang="en-US" sz="4000" b="1" kern="1200" dirty="0">
                <a:solidFill>
                  <a:schemeClr val="bg1"/>
                </a:solidFill>
                <a:latin typeface="+mj-lt"/>
                <a:ea typeface="+mj-ea"/>
                <a:cs typeface="+mj-cs"/>
              </a:rPr>
              <a:t>What’s your view ????</a:t>
            </a:r>
          </a:p>
        </p:txBody>
      </p:sp>
    </p:spTree>
    <p:extLst>
      <p:ext uri="{BB962C8B-B14F-4D97-AF65-F5344CB8AC3E}">
        <p14:creationId xmlns:p14="http://schemas.microsoft.com/office/powerpoint/2010/main" val="3147580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A1A-0C7B-411E-812B-C6CDB8EF6FD7}"/>
              </a:ext>
            </a:extLst>
          </p:cNvPr>
          <p:cNvSpPr>
            <a:spLocks noGrp="1"/>
          </p:cNvSpPr>
          <p:nvPr>
            <p:ph type="title"/>
          </p:nvPr>
        </p:nvSpPr>
        <p:spPr/>
        <p:txBody>
          <a:bodyPr>
            <a:normAutofit/>
          </a:bodyPr>
          <a:lstStyle/>
          <a:p>
            <a:r>
              <a:rPr lang="en-US" sz="5400" b="1" dirty="0">
                <a:solidFill>
                  <a:srgbClr val="FF0000"/>
                </a:solidFill>
              </a:rPr>
              <a:t>Vox- </a:t>
            </a:r>
            <a:r>
              <a:rPr lang="en-US" sz="5400" b="1" dirty="0" err="1">
                <a:solidFill>
                  <a:srgbClr val="FF0000"/>
                </a:solidFill>
              </a:rPr>
              <a:t>Populi</a:t>
            </a:r>
            <a:r>
              <a:rPr lang="en-US" sz="5400" b="1" dirty="0">
                <a:solidFill>
                  <a:srgbClr val="FF0000"/>
                </a:solidFill>
              </a:rPr>
              <a:t>…the elements…!!</a:t>
            </a:r>
          </a:p>
        </p:txBody>
      </p:sp>
      <p:sp>
        <p:nvSpPr>
          <p:cNvPr id="3" name="Content Placeholder 2">
            <a:extLst>
              <a:ext uri="{FF2B5EF4-FFF2-40B4-BE49-F238E27FC236}">
                <a16:creationId xmlns:a16="http://schemas.microsoft.com/office/drawing/2014/main" id="{57DDD9C5-7CA9-4AE3-BA57-280A5D750CB2}"/>
              </a:ext>
            </a:extLst>
          </p:cNvPr>
          <p:cNvSpPr>
            <a:spLocks noGrp="1"/>
          </p:cNvSpPr>
          <p:nvPr>
            <p:ph idx="1"/>
          </p:nvPr>
        </p:nvSpPr>
        <p:spPr/>
        <p:txBody>
          <a:bodyPr>
            <a:normAutofit/>
          </a:bodyPr>
          <a:lstStyle/>
          <a:p>
            <a:r>
              <a:rPr lang="en-US" sz="3600" b="1" dirty="0">
                <a:solidFill>
                  <a:srgbClr val="FF0000"/>
                </a:solidFill>
              </a:rPr>
              <a:t>Vox </a:t>
            </a:r>
            <a:r>
              <a:rPr lang="en-US" sz="3600" b="1" dirty="0" err="1">
                <a:solidFill>
                  <a:srgbClr val="FF0000"/>
                </a:solidFill>
              </a:rPr>
              <a:t>Populi</a:t>
            </a:r>
            <a:r>
              <a:rPr lang="en-US" sz="3600" b="1" dirty="0">
                <a:solidFill>
                  <a:srgbClr val="FF0000"/>
                </a:solidFill>
              </a:rPr>
              <a:t> is mostly the outdoor recording in which the producer goes into the real situation.</a:t>
            </a:r>
          </a:p>
          <a:p>
            <a:r>
              <a:rPr lang="en-US" sz="3600" b="1" dirty="0">
                <a:solidFill>
                  <a:srgbClr val="FF0000"/>
                </a:solidFill>
              </a:rPr>
              <a:t>Producer takes the public opinion on a particular topic such as the Price hike, Elections, Pollution, Sanitation and cleanliness, Public health or any other common problem.</a:t>
            </a:r>
          </a:p>
          <a:p>
            <a:r>
              <a:rPr lang="en-US" sz="3600" b="1" dirty="0">
                <a:solidFill>
                  <a:srgbClr val="FF0000"/>
                </a:solidFill>
              </a:rPr>
              <a:t>Producer comes back to the studio for editing, adds some narration and cast the program on air.</a:t>
            </a:r>
          </a:p>
        </p:txBody>
      </p:sp>
    </p:spTree>
    <p:extLst>
      <p:ext uri="{BB962C8B-B14F-4D97-AF65-F5344CB8AC3E}">
        <p14:creationId xmlns:p14="http://schemas.microsoft.com/office/powerpoint/2010/main" val="416397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7841-4465-685A-F4C4-A563317FD216}"/>
              </a:ext>
            </a:extLst>
          </p:cNvPr>
          <p:cNvSpPr>
            <a:spLocks noGrp="1"/>
          </p:cNvSpPr>
          <p:nvPr>
            <p:ph type="title"/>
          </p:nvPr>
        </p:nvSpPr>
        <p:spPr/>
        <p:txBody>
          <a:bodyPr/>
          <a:lstStyle/>
          <a:p>
            <a:r>
              <a:rPr lang="en-US" b="1" dirty="0">
                <a:solidFill>
                  <a:srgbClr val="002060"/>
                </a:solidFill>
              </a:rPr>
              <a:t>                  What is e Content ? </a:t>
            </a:r>
          </a:p>
        </p:txBody>
      </p:sp>
      <p:sp>
        <p:nvSpPr>
          <p:cNvPr id="3" name="Content Placeholder 2">
            <a:extLst>
              <a:ext uri="{FF2B5EF4-FFF2-40B4-BE49-F238E27FC236}">
                <a16:creationId xmlns:a16="http://schemas.microsoft.com/office/drawing/2014/main" id="{9D04A7BB-8C64-3C36-5D16-C8330A6231B3}"/>
              </a:ext>
            </a:extLst>
          </p:cNvPr>
          <p:cNvSpPr>
            <a:spLocks noGrp="1"/>
          </p:cNvSpPr>
          <p:nvPr>
            <p:ph idx="1"/>
          </p:nvPr>
        </p:nvSpPr>
        <p:spPr>
          <a:xfrm>
            <a:off x="1078831" y="1680913"/>
            <a:ext cx="10515600" cy="4486275"/>
          </a:xfrm>
        </p:spPr>
        <p:txBody>
          <a:bodyPr>
            <a:normAutofit/>
          </a:bodyPr>
          <a:lstStyle/>
          <a:p>
            <a:pPr algn="ctr"/>
            <a:endParaRPr lang="en-US" sz="3600" b="1" dirty="0">
              <a:ln w="0"/>
              <a:solidFill>
                <a:srgbClr val="FF0000"/>
              </a:solidFill>
              <a:effectLst>
                <a:outerShdw blurRad="38100" dist="25400" dir="5400000" algn="ctr" rotWithShape="0">
                  <a:srgbClr val="6E747A">
                    <a:alpha val="43000"/>
                  </a:srgbClr>
                </a:outerShdw>
              </a:effectLst>
            </a:endParaRPr>
          </a:p>
          <a:p>
            <a:pPr marL="0" indent="0" algn="ctr">
              <a:buNone/>
            </a:pPr>
            <a:r>
              <a:rPr lang="en-US" sz="3600" b="1" dirty="0">
                <a:ln w="0"/>
                <a:solidFill>
                  <a:srgbClr val="FF0000"/>
                </a:solidFill>
                <a:effectLst>
                  <a:outerShdw blurRad="38100" dist="25400" dir="5400000" algn="ctr" rotWithShape="0">
                    <a:srgbClr val="6E747A">
                      <a:alpha val="43000"/>
                    </a:srgbClr>
                  </a:outerShdw>
                </a:effectLst>
              </a:rPr>
              <a:t>e content means </a:t>
            </a:r>
            <a:r>
              <a:rPr lang="en-US" sz="3600" b="1" cap="none" spc="0" dirty="0">
                <a:ln w="0"/>
                <a:solidFill>
                  <a:srgbClr val="FF0000"/>
                </a:solidFill>
                <a:effectLst>
                  <a:outerShdw blurRad="38100" dist="25400" dir="5400000" algn="ctr" rotWithShape="0">
                    <a:srgbClr val="6E747A">
                      <a:alpha val="43000"/>
                    </a:srgbClr>
                  </a:outerShdw>
                </a:effectLst>
              </a:rPr>
              <a:t>  </a:t>
            </a:r>
          </a:p>
          <a:p>
            <a:pPr algn="ctr"/>
            <a:r>
              <a:rPr lang="en-US" sz="3600" b="1" dirty="0">
                <a:ln w="0"/>
                <a:solidFill>
                  <a:srgbClr val="FF0000"/>
                </a:solidFill>
                <a:effectLst>
                  <a:outerShdw blurRad="38100" dist="25400" dir="5400000" algn="ctr" rotWithShape="0">
                    <a:srgbClr val="6E747A">
                      <a:alpha val="43000"/>
                    </a:srgbClr>
                  </a:outerShdw>
                </a:effectLst>
              </a:rPr>
              <a:t>A</a:t>
            </a:r>
            <a:r>
              <a:rPr lang="en-US" sz="3600" b="1" cap="none" spc="0" dirty="0">
                <a:ln w="0"/>
                <a:solidFill>
                  <a:srgbClr val="FF0000"/>
                </a:solidFill>
                <a:effectLst>
                  <a:outerShdw blurRad="38100" dist="25400" dir="5400000" algn="ctr" rotWithShape="0">
                    <a:srgbClr val="6E747A">
                      <a:alpha val="43000"/>
                    </a:srgbClr>
                  </a:outerShdw>
                </a:effectLst>
              </a:rPr>
              <a:t>ny content produced electronically</a:t>
            </a:r>
          </a:p>
          <a:p>
            <a:pPr algn="ctr"/>
            <a:r>
              <a:rPr lang="en-US" sz="3600" b="1" dirty="0">
                <a:ln w="0"/>
                <a:solidFill>
                  <a:srgbClr val="FF0000"/>
                </a:solidFill>
                <a:effectLst>
                  <a:outerShdw blurRad="38100" dist="25400" dir="5400000" algn="ctr" rotWithShape="0">
                    <a:srgbClr val="6E747A">
                      <a:alpha val="43000"/>
                    </a:srgbClr>
                  </a:outerShdw>
                </a:effectLst>
              </a:rPr>
              <a:t>It is also called digital content</a:t>
            </a:r>
          </a:p>
          <a:p>
            <a:pPr algn="ctr"/>
            <a:r>
              <a:rPr lang="en-US" sz="3600" b="1" dirty="0">
                <a:ln w="0"/>
                <a:solidFill>
                  <a:srgbClr val="FF0000"/>
                </a:solidFill>
                <a:effectLst>
                  <a:outerShdw blurRad="38100" dist="25400" dir="5400000" algn="ctr" rotWithShape="0">
                    <a:srgbClr val="6E747A">
                      <a:alpha val="43000"/>
                    </a:srgbClr>
                  </a:outerShdw>
                </a:effectLst>
              </a:rPr>
              <a:t>It is created, produced broadcast and </a:t>
            </a:r>
            <a:r>
              <a:rPr lang="en-US" sz="3600" b="1" cap="none" spc="0" dirty="0">
                <a:ln w="0"/>
                <a:solidFill>
                  <a:srgbClr val="FF0000"/>
                </a:solidFill>
                <a:effectLst>
                  <a:outerShdw blurRad="38100" dist="25400" dir="5400000" algn="ctr" rotWithShape="0">
                    <a:srgbClr val="6E747A">
                      <a:alpha val="43000"/>
                    </a:srgbClr>
                  </a:outerShdw>
                </a:effectLst>
              </a:rPr>
              <a:t>Disseminated through any electronic medium </a:t>
            </a:r>
          </a:p>
          <a:p>
            <a:pPr marL="0" indent="0">
              <a:buNone/>
            </a:pPr>
            <a:endParaRPr lang="en-US" sz="3600" dirty="0">
              <a:solidFill>
                <a:srgbClr val="FF0000"/>
              </a:solidFill>
            </a:endParaRPr>
          </a:p>
        </p:txBody>
      </p:sp>
    </p:spTree>
    <p:extLst>
      <p:ext uri="{BB962C8B-B14F-4D97-AF65-F5344CB8AC3E}">
        <p14:creationId xmlns:p14="http://schemas.microsoft.com/office/powerpoint/2010/main" val="2910574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8000" b="1" dirty="0">
                <a:solidFill>
                  <a:srgbClr val="FF0000"/>
                </a:solidFill>
              </a:rPr>
              <a:t>      </a:t>
            </a:r>
            <a:r>
              <a:rPr lang="en-IN" sz="6600" b="1" dirty="0">
                <a:solidFill>
                  <a:srgbClr val="002060"/>
                </a:solidFill>
              </a:rPr>
              <a:t>Writing</a:t>
            </a:r>
            <a:r>
              <a:rPr lang="en-IN" sz="8000" b="1" dirty="0">
                <a:solidFill>
                  <a:srgbClr val="002060"/>
                </a:solidFill>
              </a:rPr>
              <a:t> for Radio</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17302"/>
            <a:ext cx="12108872" cy="5440697"/>
          </a:xfrm>
        </p:spPr>
      </p:pic>
      <p:sp>
        <p:nvSpPr>
          <p:cNvPr id="4" name="Rectangle 3"/>
          <p:cNvSpPr/>
          <p:nvPr/>
        </p:nvSpPr>
        <p:spPr>
          <a:xfrm>
            <a:off x="6003644"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a:off x="-262694" y="2585554"/>
            <a:ext cx="4980827" cy="584775"/>
          </a:xfrm>
          <a:prstGeom prst="rect">
            <a:avLst/>
          </a:prstGeom>
          <a:noFill/>
        </p:spPr>
        <p:txBody>
          <a:bodyPr wrap="square" lIns="91440" tIns="45720" rIns="91440" bIns="45720">
            <a:spAutoFit/>
          </a:bodyPr>
          <a:lstStyle/>
          <a:p>
            <a:pPr algn="ctr"/>
            <a:r>
              <a:rPr lang="en-US" sz="3200" dirty="0">
                <a:ln w="0"/>
                <a:solidFill>
                  <a:srgbClr val="002060"/>
                </a:solidFill>
                <a:effectLst>
                  <a:outerShdw blurRad="38100" dist="25400" dir="5400000" algn="ctr" rotWithShape="0">
                    <a:srgbClr val="6E747A">
                      <a:alpha val="43000"/>
                    </a:srgbClr>
                  </a:outerShdw>
                </a:effectLst>
              </a:rPr>
              <a:t>Frame s</a:t>
            </a:r>
            <a:r>
              <a:rPr lang="en-US" sz="3200" b="0" cap="none" spc="0" dirty="0">
                <a:ln w="0"/>
                <a:solidFill>
                  <a:srgbClr val="002060"/>
                </a:solidFill>
                <a:effectLst>
                  <a:outerShdw blurRad="38100" dist="25400" dir="5400000" algn="ctr" rotWithShape="0">
                    <a:srgbClr val="6E747A">
                      <a:alpha val="43000"/>
                    </a:srgbClr>
                  </a:outerShdw>
                </a:effectLst>
              </a:rPr>
              <a:t>hort</a:t>
            </a:r>
            <a:r>
              <a:rPr lang="en-US" sz="3200" b="0" cap="none" spc="0" dirty="0">
                <a:ln w="0"/>
                <a:solidFill>
                  <a:srgbClr val="FF0000"/>
                </a:solidFill>
                <a:effectLst>
                  <a:outerShdw blurRad="38100" dist="25400" dir="5400000" algn="ctr" rotWithShape="0">
                    <a:srgbClr val="6E747A">
                      <a:alpha val="43000"/>
                    </a:srgbClr>
                  </a:outerShdw>
                </a:effectLst>
              </a:rPr>
              <a:t> </a:t>
            </a:r>
            <a:r>
              <a:rPr lang="en-US" sz="3200" b="0" cap="none" spc="0" dirty="0">
                <a:ln w="0"/>
                <a:solidFill>
                  <a:srgbClr val="002060"/>
                </a:solidFill>
                <a:effectLst>
                  <a:outerShdw blurRad="38100" dist="25400" dir="5400000" algn="ctr" rotWithShape="0">
                    <a:srgbClr val="6E747A">
                      <a:alpha val="43000"/>
                    </a:srgbClr>
                  </a:outerShdw>
                </a:effectLst>
              </a:rPr>
              <a:t>sentences</a:t>
            </a:r>
          </a:p>
        </p:txBody>
      </p:sp>
      <p:sp>
        <p:nvSpPr>
          <p:cNvPr id="7" name="Rectangle 6"/>
          <p:cNvSpPr/>
          <p:nvPr/>
        </p:nvSpPr>
        <p:spPr>
          <a:xfrm>
            <a:off x="287252" y="1661647"/>
            <a:ext cx="6723315" cy="646331"/>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25400" dir="5400000" algn="ctr" rotWithShape="0">
                    <a:srgbClr val="6E747A">
                      <a:alpha val="43000"/>
                    </a:srgbClr>
                  </a:outerShdw>
                </a:effectLst>
              </a:rPr>
              <a:t>Avoid difficult words &amp; use Easy</a:t>
            </a:r>
            <a:r>
              <a:rPr lang="en-US" sz="3600" b="0" cap="none" spc="0" dirty="0">
                <a:ln w="0"/>
                <a:solidFill>
                  <a:schemeClr val="accent1"/>
                </a:solidFill>
                <a:effectLst>
                  <a:outerShdw blurRad="38100" dist="25400" dir="5400000" algn="ctr" rotWithShape="0">
                    <a:srgbClr val="6E747A">
                      <a:alpha val="43000"/>
                    </a:srgbClr>
                  </a:outerShdw>
                </a:effectLst>
              </a:rPr>
              <a:t> </a:t>
            </a:r>
            <a:r>
              <a:rPr lang="en-US" sz="3600" b="0" cap="none" spc="0" dirty="0">
                <a:ln w="0"/>
                <a:solidFill>
                  <a:srgbClr val="FF0000"/>
                </a:solidFill>
                <a:effectLst>
                  <a:outerShdw blurRad="38100" dist="25400" dir="5400000" algn="ctr" rotWithShape="0">
                    <a:srgbClr val="6E747A">
                      <a:alpha val="43000"/>
                    </a:srgbClr>
                  </a:outerShdw>
                </a:effectLst>
              </a:rPr>
              <a:t>words</a:t>
            </a:r>
          </a:p>
        </p:txBody>
      </p:sp>
      <p:sp>
        <p:nvSpPr>
          <p:cNvPr id="8" name="Rectangle 7"/>
          <p:cNvSpPr/>
          <p:nvPr/>
        </p:nvSpPr>
        <p:spPr>
          <a:xfrm>
            <a:off x="287252" y="3350101"/>
            <a:ext cx="2922787" cy="584775"/>
          </a:xfrm>
          <a:prstGeom prst="rect">
            <a:avLst/>
          </a:prstGeom>
          <a:noFill/>
        </p:spPr>
        <p:txBody>
          <a:bodyPr wrap="none" lIns="91440" tIns="45720" rIns="91440" bIns="45720">
            <a:spAutoFit/>
          </a:bodyPr>
          <a:lstStyle/>
          <a:p>
            <a:pPr algn="ctr"/>
            <a:r>
              <a:rPr lang="en-US" sz="3200" b="1" cap="none" spc="0" dirty="0">
                <a:ln w="22225">
                  <a:solidFill>
                    <a:schemeClr val="accent2"/>
                  </a:solidFill>
                  <a:prstDash val="solid"/>
                </a:ln>
                <a:solidFill>
                  <a:srgbClr val="002060"/>
                </a:solidFill>
                <a:effectLst/>
              </a:rPr>
              <a:t>Target</a:t>
            </a:r>
            <a:r>
              <a:rPr lang="en-US" sz="3200" b="1" cap="none" spc="0" dirty="0">
                <a:ln w="22225">
                  <a:solidFill>
                    <a:schemeClr val="accent2"/>
                  </a:solidFill>
                  <a:prstDash val="solid"/>
                </a:ln>
                <a:solidFill>
                  <a:schemeClr val="accent2">
                    <a:lumMod val="40000"/>
                    <a:lumOff val="60000"/>
                  </a:schemeClr>
                </a:solidFill>
                <a:effectLst/>
              </a:rPr>
              <a:t> </a:t>
            </a:r>
            <a:r>
              <a:rPr lang="en-US" sz="3200" b="1" cap="none" spc="0" dirty="0">
                <a:ln w="22225">
                  <a:solidFill>
                    <a:schemeClr val="accent2"/>
                  </a:solidFill>
                  <a:prstDash val="solid"/>
                </a:ln>
                <a:solidFill>
                  <a:srgbClr val="002060"/>
                </a:solidFill>
                <a:effectLst/>
              </a:rPr>
              <a:t>Audience</a:t>
            </a:r>
          </a:p>
        </p:txBody>
      </p:sp>
      <p:sp>
        <p:nvSpPr>
          <p:cNvPr id="9" name="Rectangle 8"/>
          <p:cNvSpPr/>
          <p:nvPr/>
        </p:nvSpPr>
        <p:spPr>
          <a:xfrm>
            <a:off x="5809858" y="4338580"/>
            <a:ext cx="6287107"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25400" dir="5400000" algn="ctr" rotWithShape="0">
                    <a:srgbClr val="6E747A">
                      <a:alpha val="43000"/>
                    </a:srgbClr>
                  </a:outerShdw>
                </a:effectLst>
              </a:rPr>
              <a:t>Onomatopoeic</a:t>
            </a:r>
            <a:r>
              <a:rPr lang="en-US" sz="5400" b="0" cap="none" spc="0" dirty="0">
                <a:ln w="0"/>
                <a:solidFill>
                  <a:schemeClr val="accent1"/>
                </a:solidFill>
                <a:effectLst>
                  <a:outerShdw blurRad="38100" dist="25400" dir="5400000" algn="ctr" rotWithShape="0">
                    <a:srgbClr val="6E747A">
                      <a:alpha val="43000"/>
                    </a:srgbClr>
                  </a:outerShdw>
                </a:effectLst>
              </a:rPr>
              <a:t> </a:t>
            </a:r>
            <a:r>
              <a:rPr lang="en-US" sz="5400" b="0" cap="none" spc="0" dirty="0">
                <a:ln w="0"/>
                <a:solidFill>
                  <a:srgbClr val="FF0000"/>
                </a:solidFill>
                <a:effectLst>
                  <a:outerShdw blurRad="38100" dist="25400" dir="5400000" algn="ctr" rotWithShape="0">
                    <a:srgbClr val="6E747A">
                      <a:alpha val="43000"/>
                    </a:srgbClr>
                  </a:outerShdw>
                </a:effectLst>
              </a:rPr>
              <a:t>words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72" y="4338580"/>
            <a:ext cx="2057400" cy="2219325"/>
          </a:xfrm>
          <a:prstGeom prst="rect">
            <a:avLst/>
          </a:prstGeom>
        </p:spPr>
      </p:pic>
      <p:sp>
        <p:nvSpPr>
          <p:cNvPr id="3" name="Rectangle 2"/>
          <p:cNvSpPr/>
          <p:nvPr/>
        </p:nvSpPr>
        <p:spPr>
          <a:xfrm>
            <a:off x="5886900" y="6149819"/>
            <a:ext cx="5688609"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Here comes a </a:t>
            </a:r>
            <a:r>
              <a:rPr lang="en-US" sz="4000" dirty="0" err="1">
                <a:ln w="0"/>
                <a:effectLst>
                  <a:outerShdw blurRad="38100" dist="19050" dir="2700000" algn="tl" rotWithShape="0">
                    <a:schemeClr val="dk1">
                      <a:alpha val="40000"/>
                    </a:schemeClr>
                  </a:outerShdw>
                </a:effectLst>
              </a:rPr>
              <a:t>comparision</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6331316" y="5226195"/>
            <a:ext cx="5244193"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Script must sound</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19785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IN" b="1" dirty="0">
                <a:solidFill>
                  <a:srgbClr val="FF0000"/>
                </a:solidFill>
              </a:rPr>
              <a:t>Onomatopoeic Expressions for radio script because writing for radio is writing for the ears!  </a:t>
            </a:r>
          </a:p>
        </p:txBody>
      </p:sp>
      <p:sp>
        <p:nvSpPr>
          <p:cNvPr id="7" name="Content Placeholder 6"/>
          <p:cNvSpPr>
            <a:spLocks noGrp="1"/>
          </p:cNvSpPr>
          <p:nvPr>
            <p:ph sz="half" idx="1"/>
          </p:nvPr>
        </p:nvSpPr>
        <p:spPr/>
        <p:txBody>
          <a:bodyPr/>
          <a:lstStyle/>
          <a:p>
            <a:r>
              <a:rPr lang="en-IN" dirty="0">
                <a:solidFill>
                  <a:srgbClr val="002060"/>
                </a:solidFill>
              </a:rPr>
              <a:t>The cup fell from the table.</a:t>
            </a:r>
          </a:p>
          <a:p>
            <a:r>
              <a:rPr lang="en-IN" dirty="0">
                <a:solidFill>
                  <a:srgbClr val="002060"/>
                </a:solidFill>
              </a:rPr>
              <a:t>There were birds sitting on the tree.</a:t>
            </a:r>
          </a:p>
          <a:p>
            <a:r>
              <a:rPr lang="en-IN" dirty="0">
                <a:solidFill>
                  <a:srgbClr val="002060"/>
                </a:solidFill>
              </a:rPr>
              <a:t>A river flows by my village.</a:t>
            </a:r>
          </a:p>
          <a:p>
            <a:r>
              <a:rPr lang="en-IN" dirty="0">
                <a:solidFill>
                  <a:srgbClr val="002060"/>
                </a:solidFill>
              </a:rPr>
              <a:t>Beethoven was a great musician.</a:t>
            </a:r>
          </a:p>
          <a:p>
            <a:endParaRPr lang="en-IN" dirty="0">
              <a:solidFill>
                <a:srgbClr val="002060"/>
              </a:solidFill>
            </a:endParaRPr>
          </a:p>
        </p:txBody>
      </p:sp>
      <p:sp>
        <p:nvSpPr>
          <p:cNvPr id="8" name="Content Placeholder 7"/>
          <p:cNvSpPr>
            <a:spLocks noGrp="1"/>
          </p:cNvSpPr>
          <p:nvPr>
            <p:ph sz="half" idx="2"/>
          </p:nvPr>
        </p:nvSpPr>
        <p:spPr/>
        <p:txBody>
          <a:bodyPr/>
          <a:lstStyle/>
          <a:p>
            <a:r>
              <a:rPr lang="en-IN" b="1" dirty="0">
                <a:solidFill>
                  <a:srgbClr val="C00000"/>
                </a:solidFill>
              </a:rPr>
              <a:t>The cup fell from the table and broke.</a:t>
            </a:r>
          </a:p>
          <a:p>
            <a:r>
              <a:rPr lang="en-IN" b="1" dirty="0">
                <a:solidFill>
                  <a:srgbClr val="C00000"/>
                </a:solidFill>
              </a:rPr>
              <a:t>The birds sitting on the tree chirped so sweetly.</a:t>
            </a:r>
          </a:p>
          <a:p>
            <a:r>
              <a:rPr lang="en-IN" b="1" dirty="0">
                <a:solidFill>
                  <a:srgbClr val="C00000"/>
                </a:solidFill>
              </a:rPr>
              <a:t>It’s awesome to listen to the alluring sounds of the river flows by my village. </a:t>
            </a:r>
          </a:p>
          <a:p>
            <a:r>
              <a:rPr lang="en-IN" b="1" dirty="0">
                <a:solidFill>
                  <a:srgbClr val="C00000"/>
                </a:solidFill>
              </a:rPr>
              <a:t>Beethoven was a great pianist and composer.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54" y="4380489"/>
            <a:ext cx="2056764" cy="202738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4188546"/>
            <a:ext cx="2057400" cy="2219325"/>
          </a:xfrm>
          <a:prstGeom prst="rect">
            <a:avLst/>
          </a:prstGeom>
        </p:spPr>
      </p:pic>
    </p:spTree>
    <p:extLst>
      <p:ext uri="{BB962C8B-B14F-4D97-AF65-F5344CB8AC3E}">
        <p14:creationId xmlns:p14="http://schemas.microsoft.com/office/powerpoint/2010/main" val="3280371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rPr>
              <a:t>Writing for the Radio</a:t>
            </a:r>
          </a:p>
        </p:txBody>
      </p:sp>
      <p:pic>
        <p:nvPicPr>
          <p:cNvPr id="4" name="Content Placeholder 3"/>
          <p:cNvPicPr>
            <a:picLocks noGrp="1" noChangeAspect="1"/>
          </p:cNvPicPr>
          <p:nvPr>
            <p:ph idx="1"/>
          </p:nvPr>
        </p:nvPicPr>
        <p:blipFill>
          <a:blip r:embed="rId2"/>
          <a:stretch>
            <a:fillRect/>
          </a:stretch>
        </p:blipFill>
        <p:spPr>
          <a:xfrm>
            <a:off x="4772025" y="1152797"/>
            <a:ext cx="6076950" cy="4349932"/>
          </a:xfrm>
          <a:prstGeom prst="rect">
            <a:avLst/>
          </a:prstGeom>
        </p:spPr>
      </p:pic>
      <p:sp>
        <p:nvSpPr>
          <p:cNvPr id="7" name="Text Placeholder 6"/>
          <p:cNvSpPr>
            <a:spLocks noGrp="1"/>
          </p:cNvSpPr>
          <p:nvPr>
            <p:ph type="body" sz="half" idx="2"/>
          </p:nvPr>
        </p:nvSpPr>
        <p:spPr/>
        <p:txBody>
          <a:bodyPr>
            <a:normAutofit lnSpcReduction="10000"/>
          </a:bodyPr>
          <a:lstStyle/>
          <a:p>
            <a:r>
              <a:rPr lang="en-US" sz="2400" b="1" dirty="0">
                <a:solidFill>
                  <a:srgbClr val="FF0000"/>
                </a:solidFill>
              </a:rPr>
              <a:t>You do not have a camera, you do not have the visual adds, you have just a microphone and you are talking to a blind friend. </a:t>
            </a:r>
            <a:endParaRPr lang="hi-IN" sz="2400" b="1" dirty="0">
              <a:solidFill>
                <a:srgbClr val="FF0000"/>
              </a:solidFill>
            </a:endParaRPr>
          </a:p>
          <a:p>
            <a:endParaRPr lang="hi-IN" sz="2000" b="1" dirty="0"/>
          </a:p>
          <a:p>
            <a:r>
              <a:rPr lang="en-US" sz="2400" b="1" dirty="0">
                <a:solidFill>
                  <a:srgbClr val="0070C0"/>
                </a:solidFill>
              </a:rPr>
              <a:t>Thus., you have to use such words and frame such sentences which accommodate the variables of sound. </a:t>
            </a:r>
          </a:p>
        </p:txBody>
      </p:sp>
    </p:spTree>
    <p:extLst>
      <p:ext uri="{BB962C8B-B14F-4D97-AF65-F5344CB8AC3E}">
        <p14:creationId xmlns:p14="http://schemas.microsoft.com/office/powerpoint/2010/main" val="4075948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Some of the examples of creative expressions </a:t>
            </a:r>
          </a:p>
        </p:txBody>
      </p:sp>
      <p:sp>
        <p:nvSpPr>
          <p:cNvPr id="3" name="Text Placeholder 2"/>
          <p:cNvSpPr>
            <a:spLocks noGrp="1"/>
          </p:cNvSpPr>
          <p:nvPr>
            <p:ph type="body" idx="1"/>
          </p:nvPr>
        </p:nvSpPr>
        <p:spPr/>
        <p:txBody>
          <a:bodyPr/>
          <a:lstStyle/>
          <a:p>
            <a:r>
              <a:rPr lang="en-US" dirty="0"/>
              <a:t>Informative writing</a:t>
            </a:r>
          </a:p>
        </p:txBody>
      </p:sp>
      <p:sp>
        <p:nvSpPr>
          <p:cNvPr id="4" name="Content Placeholder 3"/>
          <p:cNvSpPr>
            <a:spLocks noGrp="1"/>
          </p:cNvSpPr>
          <p:nvPr>
            <p:ph sz="half" idx="2"/>
          </p:nvPr>
        </p:nvSpPr>
        <p:spPr/>
        <p:txBody>
          <a:bodyPr>
            <a:normAutofit/>
          </a:bodyPr>
          <a:lstStyle/>
          <a:p>
            <a:r>
              <a:rPr lang="en-US" sz="2400" b="1" dirty="0">
                <a:solidFill>
                  <a:srgbClr val="002060"/>
                </a:solidFill>
              </a:rPr>
              <a:t>1- Life is very busy and we have no time.</a:t>
            </a:r>
          </a:p>
          <a:p>
            <a:r>
              <a:rPr lang="en-US" sz="2400" b="1" dirty="0">
                <a:solidFill>
                  <a:srgbClr val="002060"/>
                </a:solidFill>
              </a:rPr>
              <a:t>2-Thank you for coming.</a:t>
            </a:r>
          </a:p>
          <a:p>
            <a:r>
              <a:rPr lang="en-US" sz="2400" b="1" dirty="0">
                <a:solidFill>
                  <a:srgbClr val="002060"/>
                </a:solidFill>
              </a:rPr>
              <a:t>3-Forest was beautiful and I wanted to stay but had some work, so could not stay.</a:t>
            </a:r>
          </a:p>
          <a:p>
            <a:r>
              <a:rPr lang="en-US" sz="2400" b="1" dirty="0">
                <a:solidFill>
                  <a:srgbClr val="002060"/>
                </a:solidFill>
              </a:rPr>
              <a:t>4-In quarrels try to keep quiet. </a:t>
            </a:r>
          </a:p>
          <a:p>
            <a:r>
              <a:rPr lang="en-US" sz="2400" b="1" dirty="0">
                <a:solidFill>
                  <a:srgbClr val="002060"/>
                </a:solidFill>
              </a:rPr>
              <a:t>5-Writing for radio is a skill.</a:t>
            </a:r>
          </a:p>
        </p:txBody>
      </p:sp>
      <p:sp>
        <p:nvSpPr>
          <p:cNvPr id="5" name="Text Placeholder 4"/>
          <p:cNvSpPr>
            <a:spLocks noGrp="1"/>
          </p:cNvSpPr>
          <p:nvPr>
            <p:ph type="body" sz="quarter" idx="3"/>
          </p:nvPr>
        </p:nvSpPr>
        <p:spPr/>
        <p:txBody>
          <a:bodyPr/>
          <a:lstStyle/>
          <a:p>
            <a:r>
              <a:rPr lang="en-US" dirty="0"/>
              <a:t>Creative writing</a:t>
            </a:r>
          </a:p>
        </p:txBody>
      </p:sp>
      <p:sp>
        <p:nvSpPr>
          <p:cNvPr id="6" name="Content Placeholder 5"/>
          <p:cNvSpPr>
            <a:spLocks noGrp="1"/>
          </p:cNvSpPr>
          <p:nvPr>
            <p:ph sz="quarter" idx="4"/>
          </p:nvPr>
        </p:nvSpPr>
        <p:spPr/>
        <p:txBody>
          <a:bodyPr>
            <a:normAutofit/>
          </a:bodyPr>
          <a:lstStyle/>
          <a:p>
            <a:r>
              <a:rPr lang="en-US" sz="2000" b="1" dirty="0">
                <a:solidFill>
                  <a:srgbClr val="002060"/>
                </a:solidFill>
              </a:rPr>
              <a:t>1-What is life if full of care, we have no time even to stand and stare!</a:t>
            </a:r>
          </a:p>
          <a:p>
            <a:r>
              <a:rPr lang="en-US" sz="2000" b="1" dirty="0">
                <a:solidFill>
                  <a:srgbClr val="002060"/>
                </a:solidFill>
              </a:rPr>
              <a:t>2-Thank you for the complement of your visit.</a:t>
            </a:r>
          </a:p>
          <a:p>
            <a:r>
              <a:rPr lang="en-US" sz="2000" b="1" dirty="0">
                <a:solidFill>
                  <a:srgbClr val="002060"/>
                </a:solidFill>
              </a:rPr>
              <a:t>3-Woods are lovely, dark and deep but I have promises to keep and miles to go before I sleep. </a:t>
            </a:r>
          </a:p>
          <a:p>
            <a:r>
              <a:rPr lang="en-US" sz="2000" b="1" dirty="0">
                <a:solidFill>
                  <a:srgbClr val="002060"/>
                </a:solidFill>
              </a:rPr>
              <a:t>4-You must know to speak silence while quarreling. </a:t>
            </a:r>
          </a:p>
          <a:p>
            <a:r>
              <a:rPr lang="en-US" sz="2000" b="1" dirty="0">
                <a:solidFill>
                  <a:srgbClr val="002060"/>
                </a:solidFill>
              </a:rPr>
              <a:t>5-Writing for radio is writing visually for the ears. </a:t>
            </a:r>
          </a:p>
          <a:p>
            <a:endParaRPr lang="en-US" sz="2400" b="1" dirty="0">
              <a:solidFill>
                <a:srgbClr val="002060"/>
              </a:solidFill>
            </a:endParaRPr>
          </a:p>
        </p:txBody>
      </p:sp>
    </p:spTree>
    <p:extLst>
      <p:ext uri="{BB962C8B-B14F-4D97-AF65-F5344CB8AC3E}">
        <p14:creationId xmlns:p14="http://schemas.microsoft.com/office/powerpoint/2010/main" val="2858607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IN" sz="4000" b="1" dirty="0">
                <a:solidFill>
                  <a:srgbClr val="FF0000"/>
                </a:solidFill>
              </a:rPr>
              <a:t>Do’s and Don’ts while writing for the Radio</a:t>
            </a:r>
            <a:endParaRPr lang="en-US" sz="4000" b="1" dirty="0">
              <a:solidFill>
                <a:srgbClr val="FF0000"/>
              </a:solidFill>
            </a:endParaRPr>
          </a:p>
        </p:txBody>
      </p:sp>
      <p:sp>
        <p:nvSpPr>
          <p:cNvPr id="6" name="Content Placeholder 5"/>
          <p:cNvSpPr>
            <a:spLocks noGrp="1"/>
          </p:cNvSpPr>
          <p:nvPr>
            <p:ph idx="1"/>
          </p:nvPr>
        </p:nvSpPr>
        <p:spPr/>
        <p:txBody>
          <a:bodyPr>
            <a:noAutofit/>
          </a:bodyPr>
          <a:lstStyle/>
          <a:p>
            <a:r>
              <a:rPr lang="en-US" b="1" dirty="0">
                <a:solidFill>
                  <a:srgbClr val="002060"/>
                </a:solidFill>
              </a:rPr>
              <a:t>The language must be as simple as possible.</a:t>
            </a:r>
            <a:r>
              <a:rPr lang="hi-IN" b="1" dirty="0">
                <a:solidFill>
                  <a:srgbClr val="002060"/>
                </a:solidFill>
              </a:rPr>
              <a:t> </a:t>
            </a:r>
            <a:r>
              <a:rPr lang="en-IN" b="1" dirty="0">
                <a:solidFill>
                  <a:srgbClr val="002060"/>
                </a:solidFill>
              </a:rPr>
              <a:t>FM Radio presenters are the best examples </a:t>
            </a:r>
            <a:endParaRPr lang="en-US" b="1" dirty="0">
              <a:solidFill>
                <a:srgbClr val="002060"/>
              </a:solidFill>
            </a:endParaRPr>
          </a:p>
          <a:p>
            <a:r>
              <a:rPr lang="en-US" b="1" dirty="0">
                <a:solidFill>
                  <a:srgbClr val="FF0000"/>
                </a:solidFill>
              </a:rPr>
              <a:t>Avoid formation of long sentences.</a:t>
            </a:r>
            <a:r>
              <a:rPr lang="hi-IN" b="1" dirty="0">
                <a:solidFill>
                  <a:srgbClr val="FF0000"/>
                </a:solidFill>
              </a:rPr>
              <a:t> </a:t>
            </a:r>
            <a:r>
              <a:rPr lang="en-US" b="1" dirty="0">
                <a:solidFill>
                  <a:srgbClr val="FF0000"/>
                </a:solidFill>
              </a:rPr>
              <a:t>Listeners may forget what you were saying.</a:t>
            </a:r>
            <a:endParaRPr lang="hi-IN" b="1" dirty="0">
              <a:solidFill>
                <a:srgbClr val="FF0000"/>
              </a:solidFill>
            </a:endParaRPr>
          </a:p>
          <a:p>
            <a:r>
              <a:rPr lang="en-US" b="1" dirty="0">
                <a:solidFill>
                  <a:srgbClr val="002060"/>
                </a:solidFill>
              </a:rPr>
              <a:t>Spoken or media language is different than bookish language.</a:t>
            </a:r>
            <a:endParaRPr lang="hi-IN" b="1" dirty="0">
              <a:solidFill>
                <a:srgbClr val="002060"/>
              </a:solidFill>
            </a:endParaRPr>
          </a:p>
          <a:p>
            <a:r>
              <a:rPr lang="en-US" b="1" dirty="0">
                <a:solidFill>
                  <a:srgbClr val="FF0000"/>
                </a:solidFill>
              </a:rPr>
              <a:t>Don’t have greed to show your vocabulary.</a:t>
            </a:r>
            <a:r>
              <a:rPr lang="hi-IN" b="1" dirty="0">
                <a:solidFill>
                  <a:srgbClr val="FF0000"/>
                </a:solidFill>
              </a:rPr>
              <a:t> </a:t>
            </a:r>
          </a:p>
          <a:p>
            <a:r>
              <a:rPr lang="en-US" b="1" dirty="0">
                <a:solidFill>
                  <a:srgbClr val="002060"/>
                </a:solidFill>
              </a:rPr>
              <a:t>Audio medium becomes more effective with the use of sound, therefore write such script in which there is possibilities to use sounds as much as possible.</a:t>
            </a:r>
          </a:p>
          <a:p>
            <a:r>
              <a:rPr lang="en-US" b="1" dirty="0">
                <a:solidFill>
                  <a:srgbClr val="FF0000"/>
                </a:solidFill>
              </a:rPr>
              <a:t>Use anecdotes and link with the theme of the </a:t>
            </a:r>
            <a:r>
              <a:rPr lang="en-US" b="1" dirty="0" err="1">
                <a:solidFill>
                  <a:srgbClr val="FF0000"/>
                </a:solidFill>
              </a:rPr>
              <a:t>programme</a:t>
            </a:r>
            <a:r>
              <a:rPr lang="en-US" b="1" dirty="0">
                <a:solidFill>
                  <a:srgbClr val="FF0000"/>
                </a:solidFill>
              </a:rPr>
              <a:t>.</a:t>
            </a:r>
            <a:endParaRPr lang="hi-IN" b="1" dirty="0">
              <a:solidFill>
                <a:srgbClr val="FF0000"/>
              </a:solidFill>
            </a:endParaRPr>
          </a:p>
        </p:txBody>
      </p:sp>
    </p:spTree>
    <p:extLst>
      <p:ext uri="{BB962C8B-B14F-4D97-AF65-F5344CB8AC3E}">
        <p14:creationId xmlns:p14="http://schemas.microsoft.com/office/powerpoint/2010/main" val="345976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endParaRPr lang="en-US"/>
          </a:p>
        </p:txBody>
      </p:sp>
      <p:pic>
        <p:nvPicPr>
          <p:cNvPr id="5" name="Content Placeholder 4" descr="A picture containing clothing&#10;&#10;Description generated with high confidence">
            <a:extLst>
              <a:ext uri="{FF2B5EF4-FFF2-40B4-BE49-F238E27FC236}">
                <a16:creationId xmlns:a16="http://schemas.microsoft.com/office/drawing/2014/main" id="{F892A75B-C7F6-48B2-B02D-DD89D439CCD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434"/>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4" name="Straight Connector 13">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4D997B-0671-43D8-82D6-2090F86960C8}"/>
              </a:ext>
            </a:extLst>
          </p:cNvPr>
          <p:cNvSpPr>
            <a:spLocks noGrp="1"/>
          </p:cNvSpPr>
          <p:nvPr>
            <p:ph type="title"/>
          </p:nvPr>
        </p:nvSpPr>
        <p:spPr>
          <a:xfrm>
            <a:off x="523875" y="5317240"/>
            <a:ext cx="11210925" cy="744836"/>
          </a:xfrm>
        </p:spPr>
        <p:txBody>
          <a:bodyPr vert="horz" lIns="91440" tIns="45720" rIns="91440" bIns="45720" rtlCol="0" anchor="ctr">
            <a:noAutofit/>
          </a:bodyPr>
          <a:lstStyle/>
          <a:p>
            <a:pPr algn="ctr"/>
            <a:r>
              <a:rPr lang="en-US" b="1" dirty="0">
                <a:solidFill>
                  <a:schemeClr val="bg1"/>
                </a:solidFill>
              </a:rPr>
              <a:t>For Being here and Listening…..</a:t>
            </a:r>
          </a:p>
        </p:txBody>
      </p:sp>
    </p:spTree>
    <p:extLst>
      <p:ext uri="{BB962C8B-B14F-4D97-AF65-F5344CB8AC3E}">
        <p14:creationId xmlns:p14="http://schemas.microsoft.com/office/powerpoint/2010/main" val="25792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56A35-FC64-A19A-BE08-ECDBCD38A579}"/>
              </a:ext>
            </a:extLst>
          </p:cNvPr>
          <p:cNvSpPr>
            <a:spLocks noGrp="1"/>
          </p:cNvSpPr>
          <p:nvPr>
            <p:ph type="title"/>
          </p:nvPr>
        </p:nvSpPr>
        <p:spPr/>
        <p:txBody>
          <a:bodyPr>
            <a:normAutofit/>
          </a:bodyPr>
          <a:lstStyle/>
          <a:p>
            <a:r>
              <a:rPr lang="en-US" sz="5400" b="1" dirty="0">
                <a:solidFill>
                  <a:srgbClr val="002060"/>
                </a:solidFill>
              </a:rPr>
              <a:t>       National Education Policy</a:t>
            </a:r>
          </a:p>
        </p:txBody>
      </p:sp>
      <p:graphicFrame>
        <p:nvGraphicFramePr>
          <p:cNvPr id="4" name="Content Placeholder 3">
            <a:hlinkClick r:id="" action="ppaction://ole?verb=0"/>
            <a:extLst>
              <a:ext uri="{FF2B5EF4-FFF2-40B4-BE49-F238E27FC236}">
                <a16:creationId xmlns:a16="http://schemas.microsoft.com/office/drawing/2014/main" id="{5705EFC8-CE66-18AF-812E-B83B6A601003}"/>
              </a:ext>
            </a:extLst>
          </p:cNvPr>
          <p:cNvGraphicFramePr>
            <a:graphicFrameLocks noGrp="1" noChangeAspect="1"/>
          </p:cNvGraphicFramePr>
          <p:nvPr>
            <p:ph idx="1"/>
            <p:extLst>
              <p:ext uri="{D42A27DB-BD31-4B8C-83A1-F6EECF244321}">
                <p14:modId xmlns:p14="http://schemas.microsoft.com/office/powerpoint/2010/main" val="308199696"/>
              </p:ext>
            </p:extLst>
          </p:nvPr>
        </p:nvGraphicFramePr>
        <p:xfrm>
          <a:off x="1397013" y="1306026"/>
          <a:ext cx="9320981" cy="5242933"/>
        </p:xfrm>
        <a:graphic>
          <a:graphicData uri="http://schemas.openxmlformats.org/presentationml/2006/ole">
            <mc:AlternateContent xmlns:mc="http://schemas.openxmlformats.org/markup-compatibility/2006">
              <mc:Choice xmlns:v="urn:schemas-microsoft-com:vml" Requires="v">
                <p:oleObj name="Presentation" r:id="rId2" imgW="6096296" imgH="3429229" progId="PowerPoint.Show.12">
                  <p:embed/>
                </p:oleObj>
              </mc:Choice>
              <mc:Fallback>
                <p:oleObj name="Presentation" r:id="rId2" imgW="6096296" imgH="3429229" progId="PowerPoint.Show.12">
                  <p:embed/>
                  <p:pic>
                    <p:nvPicPr>
                      <p:cNvPr id="0" name=""/>
                      <p:cNvPicPr/>
                      <p:nvPr/>
                    </p:nvPicPr>
                    <p:blipFill>
                      <a:blip r:embed="rId3"/>
                      <a:stretch>
                        <a:fillRect/>
                      </a:stretch>
                    </p:blipFill>
                    <p:spPr>
                      <a:xfrm>
                        <a:off x="1397013" y="1306026"/>
                        <a:ext cx="9320981" cy="5242933"/>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FBA1AC11-9F3E-B2D3-4388-850806310D6F}"/>
              </a:ext>
            </a:extLst>
          </p:cNvPr>
          <p:cNvSpPr/>
          <p:nvPr/>
        </p:nvSpPr>
        <p:spPr>
          <a:xfrm>
            <a:off x="7294838" y="3067556"/>
            <a:ext cx="3423157" cy="584775"/>
          </a:xfrm>
          <a:prstGeom prst="rect">
            <a:avLst/>
          </a:prstGeom>
          <a:noFill/>
        </p:spPr>
        <p:txBody>
          <a:bodyPr wrap="square" lIns="91440" tIns="45720" rIns="91440" bIns="45720">
            <a:spAutoFit/>
          </a:bodyPr>
          <a:lstStyle/>
          <a:p>
            <a:pPr algn="ctr"/>
            <a:r>
              <a:rPr lang="en-US" sz="3200" b="0" cap="none" spc="0" dirty="0">
                <a:ln w="0"/>
                <a:solidFill>
                  <a:schemeClr val="accent6"/>
                </a:solidFill>
                <a:effectLst>
                  <a:outerShdw blurRad="38100" dist="25400" dir="5400000" algn="ctr" rotWithShape="0">
                    <a:srgbClr val="6E747A">
                      <a:alpha val="43000"/>
                    </a:srgbClr>
                  </a:outerShdw>
                </a:effectLst>
              </a:rPr>
              <a:t>Podcast</a:t>
            </a:r>
          </a:p>
        </p:txBody>
      </p:sp>
      <p:sp>
        <p:nvSpPr>
          <p:cNvPr id="6" name="Rectangle 5">
            <a:extLst>
              <a:ext uri="{FF2B5EF4-FFF2-40B4-BE49-F238E27FC236}">
                <a16:creationId xmlns:a16="http://schemas.microsoft.com/office/drawing/2014/main" id="{433306A5-6DEB-0910-8728-104840CF587D}"/>
              </a:ext>
            </a:extLst>
          </p:cNvPr>
          <p:cNvSpPr/>
          <p:nvPr/>
        </p:nvSpPr>
        <p:spPr>
          <a:xfrm>
            <a:off x="6095999" y="2482781"/>
            <a:ext cx="5873057" cy="584775"/>
          </a:xfrm>
          <a:prstGeom prst="rect">
            <a:avLst/>
          </a:prstGeom>
          <a:noFill/>
        </p:spPr>
        <p:txBody>
          <a:bodyPr wrap="square" lIns="91440" tIns="45720" rIns="91440" bIns="45720">
            <a:spAutoFit/>
          </a:bodyPr>
          <a:lstStyle/>
          <a:p>
            <a:pPr algn="ctr"/>
            <a:r>
              <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Community Radio</a:t>
            </a:r>
          </a:p>
        </p:txBody>
      </p:sp>
      <p:sp>
        <p:nvSpPr>
          <p:cNvPr id="8" name="Rectangle 7">
            <a:extLst>
              <a:ext uri="{FF2B5EF4-FFF2-40B4-BE49-F238E27FC236}">
                <a16:creationId xmlns:a16="http://schemas.microsoft.com/office/drawing/2014/main" id="{8275954E-AA5A-76AA-26AE-04215FDDF5E7}"/>
              </a:ext>
            </a:extLst>
          </p:cNvPr>
          <p:cNvSpPr/>
          <p:nvPr/>
        </p:nvSpPr>
        <p:spPr>
          <a:xfrm>
            <a:off x="4719484" y="5029200"/>
            <a:ext cx="2050026" cy="5227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Ministry of Education</a:t>
            </a:r>
            <a:endParaRPr lang="en-US" dirty="0"/>
          </a:p>
        </p:txBody>
      </p:sp>
      <p:sp>
        <p:nvSpPr>
          <p:cNvPr id="9" name="Rectangle 8">
            <a:extLst>
              <a:ext uri="{FF2B5EF4-FFF2-40B4-BE49-F238E27FC236}">
                <a16:creationId xmlns:a16="http://schemas.microsoft.com/office/drawing/2014/main" id="{8DC6A95F-1044-0078-5D49-5079EA099563}"/>
              </a:ext>
            </a:extLst>
          </p:cNvPr>
          <p:cNvSpPr/>
          <p:nvPr/>
        </p:nvSpPr>
        <p:spPr>
          <a:xfrm>
            <a:off x="7371830" y="3638707"/>
            <a:ext cx="3423157" cy="584775"/>
          </a:xfrm>
          <a:prstGeom prst="rect">
            <a:avLst/>
          </a:prstGeom>
          <a:noFill/>
        </p:spPr>
        <p:txBody>
          <a:bodyPr wrap="square" lIns="91440" tIns="45720" rIns="91440" bIns="45720">
            <a:spAutoFit/>
          </a:bodyPr>
          <a:lstStyle/>
          <a:p>
            <a:pPr algn="ctr"/>
            <a:r>
              <a:rPr lang="en-US" sz="32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Mobile Broadcast</a:t>
            </a:r>
          </a:p>
        </p:txBody>
      </p:sp>
    </p:spTree>
    <p:extLst>
      <p:ext uri="{BB962C8B-B14F-4D97-AF65-F5344CB8AC3E}">
        <p14:creationId xmlns:p14="http://schemas.microsoft.com/office/powerpoint/2010/main" val="3042770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B3966-4FD0-1397-FD02-0FE311FDD147}"/>
              </a:ext>
            </a:extLst>
          </p:cNvPr>
          <p:cNvSpPr>
            <a:spLocks noGrp="1"/>
          </p:cNvSpPr>
          <p:nvPr>
            <p:ph type="title"/>
          </p:nvPr>
        </p:nvSpPr>
        <p:spPr/>
        <p:txBody>
          <a:bodyPr/>
          <a:lstStyle/>
          <a:p>
            <a:r>
              <a:rPr lang="en-US" b="1" dirty="0">
                <a:solidFill>
                  <a:srgbClr val="002060"/>
                </a:solidFill>
              </a:rPr>
              <a:t>How Can we connect this Training on audio with NEP?</a:t>
            </a:r>
          </a:p>
        </p:txBody>
      </p:sp>
      <p:sp>
        <p:nvSpPr>
          <p:cNvPr id="3" name="Content Placeholder 2">
            <a:extLst>
              <a:ext uri="{FF2B5EF4-FFF2-40B4-BE49-F238E27FC236}">
                <a16:creationId xmlns:a16="http://schemas.microsoft.com/office/drawing/2014/main" id="{F6A2B80B-9B1E-A0DF-FC7E-623AB1EAAE87}"/>
              </a:ext>
            </a:extLst>
          </p:cNvPr>
          <p:cNvSpPr>
            <a:spLocks noGrp="1"/>
          </p:cNvSpPr>
          <p:nvPr>
            <p:ph idx="1"/>
          </p:nvPr>
        </p:nvSpPr>
        <p:spPr/>
        <p:txBody>
          <a:bodyPr>
            <a:normAutofit fontScale="92500" lnSpcReduction="20000"/>
          </a:bodyPr>
          <a:lstStyle/>
          <a:p>
            <a:r>
              <a:rPr lang="en-US" b="1" i="0" dirty="0">
                <a:solidFill>
                  <a:srgbClr val="FF0000"/>
                </a:solidFill>
                <a:effectLst/>
                <a:latin typeface="Arial" panose="020B0604020202020204" pitchFamily="34" charset="0"/>
              </a:rPr>
              <a:t>Future of Radio in regard to the NEP</a:t>
            </a:r>
            <a:br>
              <a:rPr lang="en-US" b="1" dirty="0">
                <a:solidFill>
                  <a:srgbClr val="FF0000"/>
                </a:solidFill>
              </a:rPr>
            </a:br>
            <a:br>
              <a:rPr lang="en-US" b="1" dirty="0">
                <a:solidFill>
                  <a:srgbClr val="FF0000"/>
                </a:solidFill>
              </a:rPr>
            </a:br>
            <a:r>
              <a:rPr lang="en-US" b="1" i="0" dirty="0">
                <a:solidFill>
                  <a:srgbClr val="002060"/>
                </a:solidFill>
                <a:effectLst/>
                <a:latin typeface="Arial" panose="020B0604020202020204" pitchFamily="34" charset="0"/>
              </a:rPr>
              <a:t>In fact, As far as NEP is concerned- NEP strongly recommends use the maximum possible of Radio and in education Sector.</a:t>
            </a:r>
            <a:br>
              <a:rPr lang="en-US" b="1" dirty="0">
                <a:solidFill>
                  <a:srgbClr val="002060"/>
                </a:solidFill>
              </a:rPr>
            </a:br>
            <a:br>
              <a:rPr lang="en-US" b="1" dirty="0">
                <a:solidFill>
                  <a:srgbClr val="002060"/>
                </a:solidFill>
              </a:rPr>
            </a:br>
            <a:r>
              <a:rPr lang="en-US" b="1" i="0" dirty="0">
                <a:solidFill>
                  <a:srgbClr val="FF0000"/>
                </a:solidFill>
                <a:effectLst/>
                <a:latin typeface="Arial" panose="020B0604020202020204" pitchFamily="34" charset="0"/>
              </a:rPr>
              <a:t>one thing  That I would like to add that Radio when we talk about the Radio we should not focus on radio or Mechanical set. In fact we  should Consider Audio. So In Audio there can be a podcast and broadcasting through Mobile.</a:t>
            </a:r>
            <a:br>
              <a:rPr lang="en-US" b="1" dirty="0">
                <a:solidFill>
                  <a:srgbClr val="FF0000"/>
                </a:solidFill>
              </a:rPr>
            </a:br>
            <a:br>
              <a:rPr lang="en-US" b="1" dirty="0">
                <a:solidFill>
                  <a:srgbClr val="FF0000"/>
                </a:solidFill>
              </a:rPr>
            </a:br>
            <a:r>
              <a:rPr lang="en-US" b="1" i="0" dirty="0">
                <a:solidFill>
                  <a:srgbClr val="002060"/>
                </a:solidFill>
                <a:effectLst/>
                <a:latin typeface="Arial" panose="020B0604020202020204" pitchFamily="34" charset="0"/>
              </a:rPr>
              <a:t>So when we are talking about Radio in fact we are talking about Audio.</a:t>
            </a:r>
            <a:br>
              <a:rPr lang="en-US" b="1" dirty="0">
                <a:solidFill>
                  <a:srgbClr val="002060"/>
                </a:solidFill>
              </a:rPr>
            </a:br>
            <a:br>
              <a:rPr lang="en-US" b="1" dirty="0">
                <a:solidFill>
                  <a:srgbClr val="FF0000"/>
                </a:solidFill>
              </a:rPr>
            </a:br>
            <a:r>
              <a:rPr lang="en-US" b="1" i="0" dirty="0">
                <a:solidFill>
                  <a:srgbClr val="FF0000"/>
                </a:solidFill>
                <a:effectLst/>
                <a:latin typeface="Arial" panose="020B0604020202020204" pitchFamily="34" charset="0"/>
              </a:rPr>
              <a:t>NEP suggests the use at Radio because it reaches to the far flung areas where  there is no access to the internet and T.V. </a:t>
            </a:r>
            <a:endParaRPr lang="en-US" b="1" dirty="0">
              <a:solidFill>
                <a:srgbClr val="FF0000"/>
              </a:solidFill>
            </a:endParaRPr>
          </a:p>
        </p:txBody>
      </p:sp>
    </p:spTree>
    <p:extLst>
      <p:ext uri="{BB962C8B-B14F-4D97-AF65-F5344CB8AC3E}">
        <p14:creationId xmlns:p14="http://schemas.microsoft.com/office/powerpoint/2010/main" val="229333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endParaRPr lang="en-US"/>
          </a:p>
        </p:txBody>
      </p:sp>
      <p:sp>
        <p:nvSpPr>
          <p:cNvPr id="26" name="Freeform 18">
            <a:extLst>
              <a:ext uri="{FF2B5EF4-FFF2-40B4-BE49-F238E27FC236}">
                <a16:creationId xmlns:a16="http://schemas.microsoft.com/office/drawing/2014/main" id="{C15229F3-7A2E-4558-98FE-7A5F69409DC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Freeform 17">
            <a:extLst>
              <a:ext uri="{FF2B5EF4-FFF2-40B4-BE49-F238E27FC236}">
                <a16:creationId xmlns:a16="http://schemas.microsoft.com/office/drawing/2014/main" id="{41F18803-BE79-4916-AE6B-5DE238B367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3F5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Content Placeholder 5">
            <a:extLst>
              <a:ext uri="{FF2B5EF4-FFF2-40B4-BE49-F238E27FC236}">
                <a16:creationId xmlns:a16="http://schemas.microsoft.com/office/drawing/2014/main" id="{AB026057-BBDB-48D4-81BB-2DBEB475F4E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8954354" y="643467"/>
            <a:ext cx="2624667" cy="2624667"/>
          </a:xfrm>
          <a:prstGeom prst="rect">
            <a:avLst/>
          </a:prstGeom>
        </p:spPr>
      </p:pic>
      <p:pic>
        <p:nvPicPr>
          <p:cNvPr id="8" name="Content Placeholder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226949" y="3170001"/>
            <a:ext cx="2228851" cy="1483199"/>
          </a:xfrm>
          <a:prstGeom prst="rect">
            <a:avLst/>
          </a:prstGeom>
        </p:spPr>
      </p:pic>
      <p:sp>
        <p:nvSpPr>
          <p:cNvPr id="2" name="Title 1">
            <a:extLst>
              <a:ext uri="{FF2B5EF4-FFF2-40B4-BE49-F238E27FC236}">
                <a16:creationId xmlns:a16="http://schemas.microsoft.com/office/drawing/2014/main" id="{DD77ED63-4745-4BD7-851E-785FFE13BF6B}"/>
              </a:ext>
            </a:extLst>
          </p:cNvPr>
          <p:cNvSpPr>
            <a:spLocks noGrp="1"/>
          </p:cNvSpPr>
          <p:nvPr>
            <p:ph type="title"/>
          </p:nvPr>
        </p:nvSpPr>
        <p:spPr>
          <a:xfrm>
            <a:off x="1124805" y="3429000"/>
            <a:ext cx="6413500" cy="1359805"/>
          </a:xfrm>
        </p:spPr>
        <p:txBody>
          <a:bodyPr vert="horz" lIns="91440" tIns="45720" rIns="91440" bIns="45720" rtlCol="0" anchor="b">
            <a:normAutofit fontScale="90000"/>
          </a:bodyPr>
          <a:lstStyle/>
          <a:p>
            <a:br>
              <a:rPr lang="hi-IN" sz="5400" b="1" dirty="0">
                <a:solidFill>
                  <a:srgbClr val="FF0000"/>
                </a:solidFill>
              </a:rPr>
            </a:br>
            <a:br>
              <a:rPr lang="hi-IN" sz="5400" b="1" dirty="0">
                <a:solidFill>
                  <a:srgbClr val="FF0000"/>
                </a:solidFill>
              </a:rPr>
            </a:br>
            <a:br>
              <a:rPr lang="hi-IN" sz="5400" b="1" dirty="0">
                <a:solidFill>
                  <a:srgbClr val="FF0000"/>
                </a:solidFill>
              </a:rPr>
            </a:br>
            <a:br>
              <a:rPr lang="hi-IN" sz="5400" b="1" dirty="0">
                <a:solidFill>
                  <a:srgbClr val="FF0000"/>
                </a:solidFill>
              </a:rPr>
            </a:br>
            <a:r>
              <a:rPr lang="hi-IN" dirty="0">
                <a:solidFill>
                  <a:srgbClr val="002060"/>
                </a:solidFill>
              </a:rPr>
              <a:t>क्या रेडियो अलोकप्रिय है ? </a:t>
            </a:r>
            <a:br>
              <a:rPr lang="hi-IN" sz="5400" dirty="0">
                <a:solidFill>
                  <a:srgbClr val="002060"/>
                </a:solidFill>
              </a:rPr>
            </a:br>
            <a:r>
              <a:rPr lang="en-US" sz="5400" b="1" dirty="0">
                <a:solidFill>
                  <a:srgbClr val="FF0000"/>
                </a:solidFill>
              </a:rPr>
              <a:t>Is Radio Unpopular ??</a:t>
            </a:r>
            <a:br>
              <a:rPr lang="en-US" sz="5400" b="1" dirty="0">
                <a:solidFill>
                  <a:srgbClr val="FF0000"/>
                </a:solidFill>
              </a:rPr>
            </a:br>
            <a:endParaRPr lang="en-US" dirty="0">
              <a:solidFill>
                <a:srgbClr val="FF0000"/>
              </a:solidFill>
            </a:endParaRPr>
          </a:p>
        </p:txBody>
      </p:sp>
    </p:spTree>
    <p:extLst>
      <p:ext uri="{BB962C8B-B14F-4D97-AF65-F5344CB8AC3E}">
        <p14:creationId xmlns:p14="http://schemas.microsoft.com/office/powerpoint/2010/main" val="2887865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B5C8-987E-917F-22BA-EF06EB2EF1D9}"/>
              </a:ext>
            </a:extLst>
          </p:cNvPr>
          <p:cNvSpPr>
            <a:spLocks noGrp="1"/>
          </p:cNvSpPr>
          <p:nvPr>
            <p:ph type="title"/>
          </p:nvPr>
        </p:nvSpPr>
        <p:spPr/>
        <p:txBody>
          <a:bodyPr/>
          <a:lstStyle/>
          <a:p>
            <a:r>
              <a:rPr lang="en-US" b="1" dirty="0"/>
              <a:t>Is Radio Unpopular </a:t>
            </a:r>
          </a:p>
        </p:txBody>
      </p:sp>
      <p:sp>
        <p:nvSpPr>
          <p:cNvPr id="3" name="Content Placeholder 2">
            <a:extLst>
              <a:ext uri="{FF2B5EF4-FFF2-40B4-BE49-F238E27FC236}">
                <a16:creationId xmlns:a16="http://schemas.microsoft.com/office/drawing/2014/main" id="{B94AFB89-F79C-94ED-3B51-69AC30B71B45}"/>
              </a:ext>
            </a:extLst>
          </p:cNvPr>
          <p:cNvSpPr>
            <a:spLocks noGrp="1"/>
          </p:cNvSpPr>
          <p:nvPr>
            <p:ph idx="1"/>
          </p:nvPr>
        </p:nvSpPr>
        <p:spPr/>
        <p:txBody>
          <a:bodyPr/>
          <a:lstStyle/>
          <a:p>
            <a:r>
              <a:rPr lang="en-US" b="1" i="0" dirty="0">
                <a:solidFill>
                  <a:srgbClr val="002060"/>
                </a:solidFill>
                <a:effectLst/>
                <a:latin typeface="Arial" panose="020B0604020202020204" pitchFamily="34" charset="0"/>
              </a:rPr>
              <a:t>No it's Blunt No</a:t>
            </a:r>
            <a:br>
              <a:rPr lang="en-US" b="1" dirty="0">
                <a:solidFill>
                  <a:srgbClr val="002060"/>
                </a:solidFill>
              </a:rPr>
            </a:br>
            <a:br>
              <a:rPr lang="en-US" b="1" dirty="0">
                <a:solidFill>
                  <a:srgbClr val="002060"/>
                </a:solidFill>
              </a:rPr>
            </a:br>
            <a:r>
              <a:rPr lang="en-US" b="1" i="0" dirty="0">
                <a:solidFill>
                  <a:srgbClr val="002060"/>
                </a:solidFill>
                <a:effectLst/>
                <a:latin typeface="Arial" panose="020B0604020202020204" pitchFamily="34" charset="0"/>
              </a:rPr>
              <a:t>Because We Start our day with the radio mostly or FM only. first thing What we do when we sit in our cars we begin with the radio so yes it is not unpopular at all.</a:t>
            </a:r>
            <a:br>
              <a:rPr lang="en-US" b="1" dirty="0">
                <a:solidFill>
                  <a:srgbClr val="002060"/>
                </a:solidFill>
              </a:rPr>
            </a:br>
            <a:br>
              <a:rPr lang="en-US" b="1" dirty="0">
                <a:solidFill>
                  <a:srgbClr val="002060"/>
                </a:solidFill>
              </a:rPr>
            </a:br>
            <a:br>
              <a:rPr lang="en-US" b="1" dirty="0">
                <a:solidFill>
                  <a:srgbClr val="002060"/>
                </a:solidFill>
              </a:rPr>
            </a:br>
            <a:r>
              <a:rPr lang="en-US" b="1" i="0" dirty="0">
                <a:solidFill>
                  <a:srgbClr val="002060"/>
                </a:solidFill>
                <a:effectLst/>
                <a:latin typeface="Arial" panose="020B0604020202020204" pitchFamily="34" charset="0"/>
              </a:rPr>
              <a:t>We can take the example of </a:t>
            </a:r>
            <a:r>
              <a:rPr lang="en-US" b="1" i="0" dirty="0" err="1">
                <a:solidFill>
                  <a:srgbClr val="002060"/>
                </a:solidFill>
                <a:effectLst/>
                <a:latin typeface="Arial" panose="020B0604020202020204" pitchFamily="34" charset="0"/>
              </a:rPr>
              <a:t>मन</a:t>
            </a:r>
            <a:r>
              <a:rPr lang="en-US" b="1" i="0" dirty="0">
                <a:solidFill>
                  <a:srgbClr val="002060"/>
                </a:solidFill>
                <a:effectLst/>
                <a:latin typeface="Arial" panose="020B0604020202020204" pitchFamily="34" charset="0"/>
              </a:rPr>
              <a:t> </a:t>
            </a:r>
            <a:r>
              <a:rPr lang="en-US" b="1" i="0" dirty="0" err="1">
                <a:solidFill>
                  <a:srgbClr val="002060"/>
                </a:solidFill>
                <a:effectLst/>
                <a:latin typeface="Arial" panose="020B0604020202020204" pitchFamily="34" charset="0"/>
              </a:rPr>
              <a:t>की</a:t>
            </a:r>
            <a:r>
              <a:rPr lang="en-US" b="1" i="0" dirty="0">
                <a:solidFill>
                  <a:srgbClr val="002060"/>
                </a:solidFill>
                <a:effectLst/>
                <a:latin typeface="Arial" panose="020B0604020202020204" pitchFamily="34" charset="0"/>
              </a:rPr>
              <a:t> </a:t>
            </a:r>
            <a:r>
              <a:rPr lang="en-US" b="1" i="0" dirty="0" err="1">
                <a:solidFill>
                  <a:srgbClr val="002060"/>
                </a:solidFill>
                <a:effectLst/>
                <a:latin typeface="Arial" panose="020B0604020202020204" pitchFamily="34" charset="0"/>
              </a:rPr>
              <a:t>बात</a:t>
            </a:r>
            <a:r>
              <a:rPr lang="en-US" b="1" i="0" dirty="0">
                <a:solidFill>
                  <a:srgbClr val="002060"/>
                </a:solidFill>
                <a:effectLst/>
                <a:latin typeface="Arial" panose="020B0604020202020204" pitchFamily="34" charset="0"/>
              </a:rPr>
              <a:t> by honorable prime minister of India</a:t>
            </a:r>
            <a:br>
              <a:rPr lang="en-US" b="1" dirty="0">
                <a:solidFill>
                  <a:srgbClr val="002060"/>
                </a:solidFill>
              </a:rPr>
            </a:br>
            <a:r>
              <a:rPr lang="en-US" b="1" i="0" dirty="0">
                <a:solidFill>
                  <a:srgbClr val="002060"/>
                </a:solidFill>
                <a:effectLst/>
                <a:latin typeface="Arial" panose="020B0604020202020204" pitchFamily="34" charset="0"/>
              </a:rPr>
              <a:t>He chose the Radio only to interact with the Larger audience.</a:t>
            </a:r>
            <a:endParaRPr lang="en-US" b="1" dirty="0">
              <a:solidFill>
                <a:srgbClr val="002060"/>
              </a:solidFill>
            </a:endParaRPr>
          </a:p>
        </p:txBody>
      </p:sp>
    </p:spTree>
    <p:extLst>
      <p:ext uri="{BB962C8B-B14F-4D97-AF65-F5344CB8AC3E}">
        <p14:creationId xmlns:p14="http://schemas.microsoft.com/office/powerpoint/2010/main" val="389373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6000" b="1" dirty="0">
                <a:solidFill>
                  <a:srgbClr val="002060"/>
                </a:solidFill>
              </a:rPr>
              <a:t>Answer is BLUNT NO----</a:t>
            </a:r>
          </a:p>
        </p:txBody>
      </p:sp>
      <p:sp>
        <p:nvSpPr>
          <p:cNvPr id="3" name="Content Placeholder 2"/>
          <p:cNvSpPr>
            <a:spLocks noGrp="1"/>
          </p:cNvSpPr>
          <p:nvPr>
            <p:ph idx="1"/>
          </p:nvPr>
        </p:nvSpPr>
        <p:spPr/>
        <p:txBody>
          <a:bodyPr>
            <a:normAutofit fontScale="92500" lnSpcReduction="20000"/>
          </a:bodyPr>
          <a:lstStyle/>
          <a:p>
            <a:r>
              <a:rPr lang="en-IN" sz="4300" b="1" dirty="0"/>
              <a:t>Tremendous growth of FM Radio in almost every metropolitan and cosmopolitan cities being relayed to the rural areas as well. </a:t>
            </a:r>
          </a:p>
          <a:p>
            <a:r>
              <a:rPr lang="en-IN" sz="4300" b="1" dirty="0">
                <a:solidFill>
                  <a:srgbClr val="FF0000"/>
                </a:solidFill>
              </a:rPr>
              <a:t>Community Radio-</a:t>
            </a:r>
            <a:r>
              <a:rPr lang="en-IN" sz="4300" b="1" dirty="0" err="1">
                <a:solidFill>
                  <a:srgbClr val="FF0000"/>
                </a:solidFill>
              </a:rPr>
              <a:t>Govt</a:t>
            </a:r>
            <a:r>
              <a:rPr lang="en-IN" sz="4300" b="1" dirty="0">
                <a:solidFill>
                  <a:srgbClr val="FF0000"/>
                </a:solidFill>
              </a:rPr>
              <a:t> is all set to increase</a:t>
            </a:r>
          </a:p>
          <a:p>
            <a:r>
              <a:rPr lang="en-IN" sz="4300" b="1" dirty="0">
                <a:solidFill>
                  <a:srgbClr val="FF0000"/>
                </a:solidFill>
              </a:rPr>
              <a:t>Terrestrial broadcasting also reaches to millions….</a:t>
            </a:r>
          </a:p>
          <a:p>
            <a:r>
              <a:rPr lang="en-IN" sz="4400" b="1" dirty="0">
                <a:solidFill>
                  <a:srgbClr val="002060"/>
                </a:solidFill>
              </a:rPr>
              <a:t>We also see Significant presence of Internet radio world over… </a:t>
            </a:r>
          </a:p>
        </p:txBody>
      </p:sp>
    </p:spTree>
    <p:extLst>
      <p:ext uri="{BB962C8B-B14F-4D97-AF65-F5344CB8AC3E}">
        <p14:creationId xmlns:p14="http://schemas.microsoft.com/office/powerpoint/2010/main" val="3430602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8000" b="1" dirty="0">
                <a:solidFill>
                  <a:srgbClr val="FF0000"/>
                </a:solidFill>
              </a:rPr>
              <a:t>Strengths of Radio…..</a:t>
            </a:r>
            <a:r>
              <a:rPr lang="en-IN" sz="4000" b="1" dirty="0">
                <a:solidFill>
                  <a:srgbClr val="FF0000"/>
                </a:solidFill>
              </a:rPr>
              <a: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29205" y="4471406"/>
            <a:ext cx="2871019" cy="2386594"/>
          </a:xfrm>
        </p:spPr>
      </p:pic>
      <p:sp>
        <p:nvSpPr>
          <p:cNvPr id="10" name="Rectangle 9"/>
          <p:cNvSpPr/>
          <p:nvPr/>
        </p:nvSpPr>
        <p:spPr>
          <a:xfrm>
            <a:off x="-234809" y="1831721"/>
            <a:ext cx="4592604" cy="646331"/>
          </a:xfrm>
          <a:prstGeom prst="rect">
            <a:avLst/>
          </a:prstGeom>
          <a:noFill/>
        </p:spPr>
        <p:txBody>
          <a:bodyPr wrap="square" lIns="91440" tIns="45720" rIns="91440" bIns="45720">
            <a:spAutoFit/>
          </a:bodyPr>
          <a:lstStyle/>
          <a:p>
            <a:pPr algn="ctr"/>
            <a:r>
              <a:rPr lang="en-US" sz="3600" b="1" cap="none" spc="0" dirty="0">
                <a:ln w="0"/>
                <a:solidFill>
                  <a:srgbClr val="FF0000"/>
                </a:solidFill>
                <a:effectLst>
                  <a:outerShdw blurRad="38100" dist="25400" dir="5400000" algn="ctr" rotWithShape="0">
                    <a:srgbClr val="6E747A">
                      <a:alpha val="43000"/>
                    </a:srgbClr>
                  </a:outerShdw>
                </a:effectLst>
              </a:rPr>
              <a:t>More Economic</a:t>
            </a:r>
          </a:p>
        </p:txBody>
      </p:sp>
      <p:sp>
        <p:nvSpPr>
          <p:cNvPr id="11" name="Rectangle 10"/>
          <p:cNvSpPr/>
          <p:nvPr/>
        </p:nvSpPr>
        <p:spPr>
          <a:xfrm>
            <a:off x="310844" y="2825510"/>
            <a:ext cx="3284361" cy="646331"/>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5"/>
                </a:solidFill>
                <a:effectLst/>
              </a:rPr>
              <a:t>Easily Moveable</a:t>
            </a:r>
          </a:p>
        </p:txBody>
      </p:sp>
      <p:sp>
        <p:nvSpPr>
          <p:cNvPr id="12" name="Rectangle 11"/>
          <p:cNvSpPr/>
          <p:nvPr/>
        </p:nvSpPr>
        <p:spPr>
          <a:xfrm>
            <a:off x="281580" y="4031954"/>
            <a:ext cx="3981859" cy="646331"/>
          </a:xfrm>
          <a:prstGeom prst="rect">
            <a:avLst/>
          </a:prstGeom>
          <a:noFill/>
        </p:spPr>
        <p:txBody>
          <a:bodyPr wrap="none" lIns="91440" tIns="45720" rIns="91440" bIns="45720">
            <a:spAutoFit/>
          </a:bodyPr>
          <a:lstStyle/>
          <a:p>
            <a:pPr algn="ct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Allows Multitasking</a:t>
            </a:r>
          </a:p>
        </p:txBody>
      </p:sp>
      <p:sp>
        <p:nvSpPr>
          <p:cNvPr id="13" name="Rectangle 12"/>
          <p:cNvSpPr/>
          <p:nvPr/>
        </p:nvSpPr>
        <p:spPr>
          <a:xfrm>
            <a:off x="7868955" y="1743521"/>
            <a:ext cx="4784836" cy="646331"/>
          </a:xfrm>
          <a:prstGeom prst="rect">
            <a:avLst/>
          </a:prstGeom>
          <a:noFill/>
        </p:spPr>
        <p:txBody>
          <a:bodyPr wrap="square" lIns="91440" tIns="45720" rIns="91440" bIns="45720">
            <a:spAutoFit/>
          </a:bodyPr>
          <a:lstStyle/>
          <a:p>
            <a:pPr algn="ctr"/>
            <a:r>
              <a:rPr lang="en-US" sz="3600" b="1" cap="none" spc="0" dirty="0">
                <a:ln w="0"/>
                <a:solidFill>
                  <a:schemeClr val="tx1"/>
                </a:solidFill>
                <a:effectLst>
                  <a:outerShdw blurRad="38100" dist="19050" dir="2700000" algn="tl" rotWithShape="0">
                    <a:schemeClr val="dk1">
                      <a:alpha val="40000"/>
                    </a:schemeClr>
                  </a:outerShdw>
                </a:effectLst>
              </a:rPr>
              <a:t>More Imagination</a:t>
            </a:r>
          </a:p>
        </p:txBody>
      </p:sp>
      <p:sp>
        <p:nvSpPr>
          <p:cNvPr id="14" name="Rectangle 13"/>
          <p:cNvSpPr/>
          <p:nvPr/>
        </p:nvSpPr>
        <p:spPr>
          <a:xfrm>
            <a:off x="165785" y="5882235"/>
            <a:ext cx="7717690" cy="707886"/>
          </a:xfrm>
          <a:prstGeom prst="rect">
            <a:avLst/>
          </a:prstGeom>
          <a:noFill/>
        </p:spPr>
        <p:txBody>
          <a:bodyPr wrap="none" lIns="91440" tIns="45720" rIns="91440" bIns="45720">
            <a:spAutoFit/>
          </a:bodyPr>
          <a:lstStyle/>
          <a:p>
            <a:pPr algn="ctr"/>
            <a:r>
              <a:rPr lang="en-US" sz="4000" b="1" cap="none" spc="0" dirty="0">
                <a:ln w="0"/>
                <a:solidFill>
                  <a:schemeClr val="accent1"/>
                </a:solidFill>
                <a:effectLst>
                  <a:outerShdw blurRad="38100" dist="25400" dir="5400000" algn="ctr" rotWithShape="0">
                    <a:srgbClr val="6E747A">
                      <a:alpha val="43000"/>
                    </a:srgbClr>
                  </a:outerShdw>
                </a:effectLst>
              </a:rPr>
              <a:t>More Effective in natural calamities</a:t>
            </a:r>
          </a:p>
        </p:txBody>
      </p:sp>
      <p:sp>
        <p:nvSpPr>
          <p:cNvPr id="15" name="Rectangle 14"/>
          <p:cNvSpPr/>
          <p:nvPr/>
        </p:nvSpPr>
        <p:spPr>
          <a:xfrm>
            <a:off x="99719" y="5054284"/>
            <a:ext cx="8676222" cy="646331"/>
          </a:xfrm>
          <a:prstGeom prst="rect">
            <a:avLst/>
          </a:prstGeom>
          <a:noFill/>
        </p:spPr>
        <p:txBody>
          <a:bodyPr wrap="none" lIns="91440" tIns="45720" rIns="91440" bIns="45720">
            <a:spAutoFit/>
          </a:bodyPr>
          <a:lstStyle/>
          <a:p>
            <a:pPr algn="ctr"/>
            <a:r>
              <a:rPr lang="en-US" sz="3600" dirty="0">
                <a:ln w="0"/>
                <a:solidFill>
                  <a:srgbClr val="FF0000"/>
                </a:solidFill>
                <a:effectLst>
                  <a:outerShdw blurRad="38100" dist="19050" dir="2700000" algn="tl" rotWithShape="0">
                    <a:schemeClr val="dk1">
                      <a:alpha val="40000"/>
                    </a:schemeClr>
                  </a:outerShdw>
                </a:effectLst>
              </a:rPr>
              <a:t>Wider reach in </a:t>
            </a:r>
            <a:r>
              <a:rPr lang="en-US" sz="3600" b="0" cap="none" spc="0" dirty="0">
                <a:ln w="0"/>
                <a:solidFill>
                  <a:srgbClr val="FF0000"/>
                </a:solidFill>
                <a:effectLst>
                  <a:outerShdw blurRad="38100" dist="19050" dir="2700000" algn="tl" rotWithShape="0">
                    <a:schemeClr val="dk1">
                      <a:alpha val="40000"/>
                    </a:schemeClr>
                  </a:outerShdw>
                </a:effectLst>
              </a:rPr>
              <a:t>tough geographical conditions</a:t>
            </a:r>
          </a:p>
        </p:txBody>
      </p:sp>
      <p:sp>
        <p:nvSpPr>
          <p:cNvPr id="16" name="Rectangle 15"/>
          <p:cNvSpPr/>
          <p:nvPr/>
        </p:nvSpPr>
        <p:spPr>
          <a:xfrm>
            <a:off x="8517308" y="2788028"/>
            <a:ext cx="3282916" cy="646331"/>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No screen time</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52986">
            <a:off x="4018184" y="2020304"/>
            <a:ext cx="4157045" cy="26156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9526" y="365125"/>
            <a:ext cx="1414280" cy="1210891"/>
          </a:xfrm>
          <a:prstGeom prst="rect">
            <a:avLst/>
          </a:prstGeom>
        </p:spPr>
      </p:pic>
    </p:spTree>
    <p:extLst>
      <p:ext uri="{BB962C8B-B14F-4D97-AF65-F5344CB8AC3E}">
        <p14:creationId xmlns:p14="http://schemas.microsoft.com/office/powerpoint/2010/main" val="278401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978</TotalTime>
  <Words>1670</Words>
  <Application>Microsoft Office PowerPoint</Application>
  <PresentationFormat>Widescreen</PresentationFormat>
  <Paragraphs>161</Paragraphs>
  <Slides>35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0" baseType="lpstr">
      <vt:lpstr>Arial</vt:lpstr>
      <vt:lpstr>Calibri</vt:lpstr>
      <vt:lpstr>Calibri Light</vt:lpstr>
      <vt:lpstr>Office Theme</vt:lpstr>
      <vt:lpstr>Presentation</vt:lpstr>
      <vt:lpstr>     A Hearty Welcome to you All !!</vt:lpstr>
      <vt:lpstr>What is e content ? </vt:lpstr>
      <vt:lpstr>                  What is e Content ? </vt:lpstr>
      <vt:lpstr>       National Education Policy</vt:lpstr>
      <vt:lpstr>How Can we connect this Training on audio with NEP?</vt:lpstr>
      <vt:lpstr>    क्या रेडियो अलोकप्रिय है ?  Is Radio Unpopular ?? </vt:lpstr>
      <vt:lpstr>Is Radio Unpopular </vt:lpstr>
      <vt:lpstr>Answer is BLUNT NO----</vt:lpstr>
      <vt:lpstr>Strengths of Radio…..  </vt:lpstr>
      <vt:lpstr>Strengths of Radio </vt:lpstr>
      <vt:lpstr>एक अत्यंत महत्वपूर्ण प्रश्न – प्रसारण किसे कहते हैं ?    What is Broadcasting.. Broad+Casting ? </vt:lpstr>
      <vt:lpstr>Broadcast=Broad+Cast</vt:lpstr>
      <vt:lpstr>Narrow Casting….</vt:lpstr>
      <vt:lpstr>Narrowcast= Narrow + Cast</vt:lpstr>
      <vt:lpstr>रेडियो कार्यक्रमों के प्रारूप - Formats of Radio Programmes…</vt:lpstr>
      <vt:lpstr>Documentary !!One of the Most popular formats in Radio – रेडियो दस्तावेज़ </vt:lpstr>
      <vt:lpstr>Radio Documentary needs Authenticity and Historicity </vt:lpstr>
      <vt:lpstr>PowerPoint Presentation</vt:lpstr>
      <vt:lpstr>Essential Elements in Audio Documentary</vt:lpstr>
      <vt:lpstr>PowerPoint Presentation</vt:lpstr>
      <vt:lpstr>PowerPoint Presentation</vt:lpstr>
      <vt:lpstr>Why it is so entertaining ??</vt:lpstr>
      <vt:lpstr>Feature…is a very specific format in Radio </vt:lpstr>
      <vt:lpstr>How to understand a FEATURE?</vt:lpstr>
      <vt:lpstr>Radio Talk is most commonly used in Education….</vt:lpstr>
      <vt:lpstr>What is a talk ??</vt:lpstr>
      <vt:lpstr>This format is also called the “Voice of the people”</vt:lpstr>
      <vt:lpstr>What’s your view ????</vt:lpstr>
      <vt:lpstr>Vox- Populi…the elements…!!</vt:lpstr>
      <vt:lpstr>      Writing for Radio</vt:lpstr>
      <vt:lpstr>Onomatopoeic Expressions for radio script because writing for radio is writing for the ears!  </vt:lpstr>
      <vt:lpstr>Writing for the Radio</vt:lpstr>
      <vt:lpstr>Some of the examples of creative expressions </vt:lpstr>
      <vt:lpstr>Do’s and Don’ts while writing for the Radio</vt:lpstr>
      <vt:lpstr>For Being here and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AJIT HORO</cp:lastModifiedBy>
  <cp:revision>105</cp:revision>
  <dcterms:created xsi:type="dcterms:W3CDTF">2022-10-05T10:29:11Z</dcterms:created>
  <dcterms:modified xsi:type="dcterms:W3CDTF">2023-10-19T06:28:47Z</dcterms:modified>
</cp:coreProperties>
</file>