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embeddedFontLst>
    <p:embeddedFont>
      <p:font typeface="PT Sans Narrow"/>
      <p:regular r:id="rId47"/>
      <p:bold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TSansNarrow-bold.fntdata"/><Relationship Id="rId47" Type="http://schemas.openxmlformats.org/officeDocument/2006/relationships/font" Target="fonts/PTSansNarrow-regular.fntdata"/><Relationship Id="rId49"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bec4a33f4c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bec4a33f4c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bec4a33f4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bec4a33f4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bec4a33f4c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bec4a33f4c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bec4a33f4c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bec4a33f4c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10e0f0b08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10e0f0b08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11b924b5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11b924b5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bec4a33f4c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bec4a33f4c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b2aafc2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0b2aafc2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bec4a33f4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bec4a33f4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bec4a33f4c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bec4a33f4c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10a7a33e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10a7a33e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bec4a33f4c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bec4a33f4c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bec4a33f4c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bec4a33f4c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bec4a33f4c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bec4a33f4c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bec4a33f4c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bec4a33f4c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bec4a33f4c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bec4a33f4c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bec4a33f4c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bec4a33f4c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bec4a33f4c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bec4a33f4c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bec4a33f4c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bec4a33f4c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bec4a33f4c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bec4a33f4c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bec4a33f4c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bec4a33f4c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bec4a33f4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bec4a33f4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bec4a33f4c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bec4a33f4c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bec4a33f4c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bec4a33f4c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bec4a33f4c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bec4a33f4c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bec4a33f4c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bec4a33f4c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bec4a33f4c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bec4a33f4c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bec4a33f4c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bec4a33f4c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bec4a33f4c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bec4a33f4c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c09e7903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c09e7903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bec4a33f4c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bec4a33f4c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bec4a33f4c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bec4a33f4c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ec4a33f4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ec4a33f4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0b2aafc20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0b2aafc20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bffe36d01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bffe36d01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bec4a33f4c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bec4a33f4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bec4a33f4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bec4a33f4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bec4a33f4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bec4a33f4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bffe36d0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bffe36d0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bec4a33f4c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bec4a33f4c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youtube.com/watch?v=csI3yilRPcY"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youtube.com/watch?v=BbLF41ndFU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www.youtube.com/watch?v=ktBXT4D3OuQ"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create.kahoot.it/share/stop-motion-animation/99596b3f-ed20-468c-8482-cb33aec88bda"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youtube.com/watch?v=y5rita8a9_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youtube.com/watch?v=CnU71tx5VD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3650" y="2437229"/>
            <a:ext cx="7136700" cy="792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b="0" sz="3211">
              <a:solidFill>
                <a:srgbClr val="000000"/>
              </a:solidFill>
              <a:latin typeface="Arial"/>
              <a:ea typeface="Arial"/>
              <a:cs typeface="Arial"/>
              <a:sym typeface="Arial"/>
            </a:endParaRPr>
          </a:p>
          <a:p>
            <a:pPr indent="0" lvl="0" marL="0" rtl="0" algn="l">
              <a:spcBef>
                <a:spcPts val="0"/>
              </a:spcBef>
              <a:spcAft>
                <a:spcPts val="0"/>
              </a:spcAft>
              <a:buNone/>
            </a:pPr>
            <a:r>
              <a:t/>
            </a:r>
            <a:endParaRPr sz="3211"/>
          </a:p>
          <a:p>
            <a:pPr indent="0" lvl="0" marL="0" rtl="0" algn="ctr">
              <a:spcBef>
                <a:spcPts val="0"/>
              </a:spcBef>
              <a:spcAft>
                <a:spcPts val="0"/>
              </a:spcAft>
              <a:buNone/>
            </a:pPr>
            <a:r>
              <a:rPr lang="en-GB" sz="3211"/>
              <a:t>  Development of Animation resources </a:t>
            </a:r>
            <a:endParaRPr sz="3211"/>
          </a:p>
          <a:p>
            <a:pPr indent="0" lvl="0" marL="0" rtl="0" algn="ctr">
              <a:spcBef>
                <a:spcPts val="0"/>
              </a:spcBef>
              <a:spcAft>
                <a:spcPts val="0"/>
              </a:spcAft>
              <a:buNone/>
            </a:pPr>
            <a:r>
              <a:t/>
            </a:r>
            <a:endParaRPr sz="3211"/>
          </a:p>
          <a:p>
            <a:pPr indent="0" lvl="0" marL="0" rtl="0" algn="ctr">
              <a:spcBef>
                <a:spcPts val="0"/>
              </a:spcBef>
              <a:spcAft>
                <a:spcPts val="0"/>
              </a:spcAft>
              <a:buNone/>
            </a:pPr>
            <a:r>
              <a:t/>
            </a:r>
            <a:endParaRPr/>
          </a:p>
        </p:txBody>
      </p:sp>
      <p:sp>
        <p:nvSpPr>
          <p:cNvPr id="67" name="Google Shape;67;p13"/>
          <p:cNvSpPr txBox="1"/>
          <p:nvPr>
            <p:ph idx="1" type="subTitle"/>
          </p:nvPr>
        </p:nvSpPr>
        <p:spPr>
          <a:xfrm>
            <a:off x="2136750" y="3143964"/>
            <a:ext cx="4870500" cy="7926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i="1" lang="en-GB"/>
              <a:t>Presented by.</a:t>
            </a:r>
            <a:endParaRPr i="1"/>
          </a:p>
          <a:p>
            <a:pPr indent="0" lvl="0" marL="0" rtl="0" algn="ctr">
              <a:spcBef>
                <a:spcPts val="0"/>
              </a:spcBef>
              <a:spcAft>
                <a:spcPts val="0"/>
              </a:spcAft>
              <a:buNone/>
            </a:pPr>
            <a:r>
              <a:rPr i="1" lang="en-GB"/>
              <a:t>Dr. Prachi Sharma</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sz="3000"/>
              <a:t>Ex</a:t>
            </a:r>
            <a:r>
              <a:rPr lang="en-GB" sz="3000"/>
              <a:t>ample of </a:t>
            </a:r>
            <a:r>
              <a:rPr lang="en-GB" sz="3000">
                <a:highlight>
                  <a:srgbClr val="F8F9FA"/>
                </a:highlight>
              </a:rPr>
              <a:t>2D animation</a:t>
            </a:r>
            <a:endParaRPr sz="3000"/>
          </a:p>
        </p:txBody>
      </p:sp>
      <p:sp>
        <p:nvSpPr>
          <p:cNvPr id="121" name="Google Shape;121;p2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u="sng">
                <a:solidFill>
                  <a:schemeClr val="hlink"/>
                </a:solidFill>
                <a:hlinkClick r:id="rId3"/>
              </a:rPr>
              <a:t>https://www.youtube.com/watch?v=csI3yilRPcY</a:t>
            </a:r>
            <a:endParaRPr/>
          </a:p>
          <a:p>
            <a:pPr indent="0" lvl="0" marL="0" rtl="0" algn="ctr">
              <a:spcBef>
                <a:spcPts val="120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idx="1" type="body"/>
          </p:nvPr>
        </p:nvSpPr>
        <p:spPr>
          <a:xfrm>
            <a:off x="311700" y="357575"/>
            <a:ext cx="8520600" cy="3302700"/>
          </a:xfrm>
          <a:prstGeom prst="rect">
            <a:avLst/>
          </a:prstGeom>
        </p:spPr>
        <p:txBody>
          <a:bodyPr anchorCtr="0" anchor="t" bIns="91425" lIns="91425" spcFirstLastPara="1" rIns="91425" wrap="square" tIns="91425">
            <a:normAutofit/>
          </a:bodyPr>
          <a:lstStyle/>
          <a:p>
            <a:pPr indent="0" lvl="0" marL="0" marR="38100" rtl="0" algn="l">
              <a:lnSpc>
                <a:spcPct val="128571"/>
              </a:lnSpc>
              <a:spcBef>
                <a:spcPts val="0"/>
              </a:spcBef>
              <a:spcAft>
                <a:spcPts val="0"/>
              </a:spcAft>
              <a:buNone/>
            </a:pPr>
            <a:r>
              <a:rPr lang="en-GB" sz="2900">
                <a:solidFill>
                  <a:srgbClr val="202124"/>
                </a:solidFill>
                <a:latin typeface="PT Sans Narrow"/>
                <a:ea typeface="PT Sans Narrow"/>
                <a:cs typeface="PT Sans Narrow"/>
                <a:sym typeface="PT Sans Narrow"/>
              </a:rPr>
              <a:t> </a:t>
            </a:r>
            <a:r>
              <a:rPr b="1" lang="en-GB" sz="2900">
                <a:solidFill>
                  <a:schemeClr val="accent1"/>
                </a:solidFill>
                <a:latin typeface="PT Sans Narrow"/>
                <a:ea typeface="PT Sans Narrow"/>
                <a:cs typeface="PT Sans Narrow"/>
                <a:sym typeface="PT Sans Narrow"/>
              </a:rPr>
              <a:t>3D Animation</a:t>
            </a:r>
            <a:r>
              <a:rPr lang="en-GB" sz="2900">
                <a:solidFill>
                  <a:schemeClr val="accent1"/>
                </a:solidFill>
                <a:latin typeface="PT Sans Narrow"/>
                <a:ea typeface="PT Sans Narrow"/>
                <a:cs typeface="PT Sans Narrow"/>
                <a:sym typeface="PT Sans Narrow"/>
              </a:rPr>
              <a:t> </a:t>
            </a:r>
            <a:r>
              <a:rPr lang="en-GB" sz="2900">
                <a:solidFill>
                  <a:srgbClr val="202124"/>
                </a:solidFill>
                <a:latin typeface="PT Sans Narrow"/>
                <a:ea typeface="PT Sans Narrow"/>
                <a:cs typeface="PT Sans Narrow"/>
                <a:sym typeface="PT Sans Narrow"/>
              </a:rPr>
              <a:t>- 3D animation is that in which any object can be rotated up to 360 degrees and we can see the 3 dimension length, width and thickness of the object.</a:t>
            </a:r>
            <a:endParaRPr sz="2900">
              <a:solidFill>
                <a:srgbClr val="202124"/>
              </a:solidFill>
              <a:latin typeface="PT Sans Narrow"/>
              <a:ea typeface="PT Sans Narrow"/>
              <a:cs typeface="PT Sans Narrow"/>
              <a:sym typeface="PT Sans Narrow"/>
            </a:endParaRPr>
          </a:p>
          <a:p>
            <a:pPr indent="0" lvl="0" marL="0" marR="38100" rtl="0" algn="l">
              <a:lnSpc>
                <a:spcPct val="128571"/>
              </a:lnSpc>
              <a:spcBef>
                <a:spcPts val="0"/>
              </a:spcBef>
              <a:spcAft>
                <a:spcPts val="0"/>
              </a:spcAft>
              <a:buNone/>
            </a:pPr>
            <a:r>
              <a:t/>
            </a:r>
            <a:endParaRPr sz="2900">
              <a:solidFill>
                <a:srgbClr val="202124"/>
              </a:solidFill>
              <a:highlight>
                <a:srgbClr val="F8F9FA"/>
              </a:highlight>
              <a:latin typeface="PT Sans Narrow"/>
              <a:ea typeface="PT Sans Narrow"/>
              <a:cs typeface="PT Sans Narrow"/>
              <a:sym typeface="PT Sans Narrow"/>
            </a:endParaRPr>
          </a:p>
          <a:p>
            <a:pPr indent="0" lvl="0" marL="0" rtl="0" algn="l">
              <a:spcBef>
                <a:spcPts val="0"/>
              </a:spcBef>
              <a:spcAft>
                <a:spcPts val="1200"/>
              </a:spcAft>
              <a:buNone/>
            </a:pPr>
            <a:r>
              <a:t/>
            </a:r>
            <a:endParaRPr/>
          </a:p>
        </p:txBody>
      </p:sp>
      <p:pic>
        <p:nvPicPr>
          <p:cNvPr id="127" name="Google Shape;127;p23"/>
          <p:cNvPicPr preferRelativeResize="0"/>
          <p:nvPr/>
        </p:nvPicPr>
        <p:blipFill>
          <a:blip r:embed="rId3">
            <a:alphaModFix/>
          </a:blip>
          <a:stretch>
            <a:fillRect/>
          </a:stretch>
        </p:blipFill>
        <p:spPr>
          <a:xfrm>
            <a:off x="2528050" y="2659325"/>
            <a:ext cx="3883775" cy="1478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5212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sz="3000"/>
              <a:t>Example of 3D animation</a:t>
            </a:r>
            <a:endParaRPr sz="3000"/>
          </a:p>
          <a:p>
            <a:pPr indent="0" lvl="0" marL="0" rtl="0" algn="l">
              <a:spcBef>
                <a:spcPts val="0"/>
              </a:spcBef>
              <a:spcAft>
                <a:spcPts val="0"/>
              </a:spcAft>
              <a:buNone/>
            </a:pPr>
            <a:r>
              <a:t/>
            </a:r>
            <a:endParaRPr/>
          </a:p>
        </p:txBody>
      </p:sp>
      <p:sp>
        <p:nvSpPr>
          <p:cNvPr id="133" name="Google Shape;133;p2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u="sng">
                <a:solidFill>
                  <a:schemeClr val="hlink"/>
                </a:solidFill>
                <a:hlinkClick r:id="rId3"/>
              </a:rPr>
              <a:t>https://www.youtube.com/watch?v=BbLF41ndFU8</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idx="1" type="body"/>
          </p:nvPr>
        </p:nvSpPr>
        <p:spPr>
          <a:xfrm>
            <a:off x="311700" y="328000"/>
            <a:ext cx="8520600" cy="4241100"/>
          </a:xfrm>
          <a:prstGeom prst="rect">
            <a:avLst/>
          </a:prstGeom>
        </p:spPr>
        <p:txBody>
          <a:bodyPr anchorCtr="0" anchor="t" bIns="91425" lIns="91425" spcFirstLastPara="1" rIns="91425" wrap="square" tIns="91425">
            <a:normAutofit/>
          </a:bodyPr>
          <a:lstStyle/>
          <a:p>
            <a:pPr indent="0" lvl="0" marL="0" marR="38100" rtl="0" algn="just">
              <a:lnSpc>
                <a:spcPct val="128571"/>
              </a:lnSpc>
              <a:spcBef>
                <a:spcPts val="0"/>
              </a:spcBef>
              <a:spcAft>
                <a:spcPts val="0"/>
              </a:spcAft>
              <a:buNone/>
            </a:pPr>
            <a:r>
              <a:rPr b="1" lang="en-GB" sz="2600">
                <a:solidFill>
                  <a:schemeClr val="accent1"/>
                </a:solidFill>
                <a:latin typeface="PT Sans Narrow"/>
                <a:ea typeface="PT Sans Narrow"/>
                <a:cs typeface="PT Sans Narrow"/>
                <a:sym typeface="PT Sans Narrow"/>
              </a:rPr>
              <a:t>VFX Animation</a:t>
            </a:r>
            <a:r>
              <a:rPr lang="en-GB" sz="2600">
                <a:solidFill>
                  <a:schemeClr val="accent1"/>
                </a:solidFill>
                <a:latin typeface="PT Sans Narrow"/>
                <a:ea typeface="PT Sans Narrow"/>
                <a:cs typeface="PT Sans Narrow"/>
                <a:sym typeface="PT Sans Narrow"/>
              </a:rPr>
              <a:t> -</a:t>
            </a:r>
            <a:r>
              <a:rPr lang="en-GB" sz="2600">
                <a:solidFill>
                  <a:srgbClr val="202124"/>
                </a:solidFill>
                <a:latin typeface="PT Sans Narrow"/>
                <a:ea typeface="PT Sans Narrow"/>
                <a:cs typeface="PT Sans Narrow"/>
                <a:sym typeface="PT Sans Narrow"/>
              </a:rPr>
              <a:t> In this type of animation, a picture and scene is shot in a blue and green background, and then some special effects are used in its background and later that scene is seen as something It is either not possible to do in the natural state or there may be some danger in doing it, this is the work of VFX animation.</a:t>
            </a:r>
            <a:endParaRPr sz="2600">
              <a:solidFill>
                <a:srgbClr val="202124"/>
              </a:solidFill>
              <a:latin typeface="PT Sans Narrow"/>
              <a:ea typeface="PT Sans Narrow"/>
              <a:cs typeface="PT Sans Narrow"/>
              <a:sym typeface="PT Sans Narrow"/>
            </a:endParaRPr>
          </a:p>
          <a:p>
            <a:pPr indent="0" lvl="0" marL="0" marR="38100" rtl="0" algn="just">
              <a:lnSpc>
                <a:spcPct val="128571"/>
              </a:lnSpc>
              <a:spcBef>
                <a:spcPts val="0"/>
              </a:spcBef>
              <a:spcAft>
                <a:spcPts val="0"/>
              </a:spcAft>
              <a:buNone/>
            </a:pPr>
            <a:r>
              <a:t/>
            </a:r>
            <a:endParaRPr sz="2600">
              <a:solidFill>
                <a:srgbClr val="202124"/>
              </a:solidFill>
              <a:highlight>
                <a:srgbClr val="F8F9FA"/>
              </a:highlight>
              <a:latin typeface="PT Sans Narrow"/>
              <a:ea typeface="PT Sans Narrow"/>
              <a:cs typeface="PT Sans Narrow"/>
              <a:sym typeface="PT Sans Narrow"/>
            </a:endParaRPr>
          </a:p>
          <a:p>
            <a:pPr indent="0" lvl="0" marL="0" rtl="0" algn="just">
              <a:spcBef>
                <a:spcPts val="1200"/>
              </a:spcBef>
              <a:spcAft>
                <a:spcPts val="1200"/>
              </a:spcAft>
              <a:buNone/>
            </a:pPr>
            <a:r>
              <a:t/>
            </a:r>
            <a:endParaRPr b="1" sz="2300">
              <a:solidFill>
                <a:srgbClr val="000000"/>
              </a:solidFill>
              <a:latin typeface="Arial"/>
              <a:ea typeface="Arial"/>
              <a:cs typeface="Arial"/>
              <a:sym typeface="Arial"/>
            </a:endParaRPr>
          </a:p>
        </p:txBody>
      </p:sp>
      <p:pic>
        <p:nvPicPr>
          <p:cNvPr id="139" name="Google Shape;139;p25"/>
          <p:cNvPicPr preferRelativeResize="0"/>
          <p:nvPr/>
        </p:nvPicPr>
        <p:blipFill>
          <a:blip r:embed="rId3">
            <a:alphaModFix/>
          </a:blip>
          <a:stretch>
            <a:fillRect/>
          </a:stretch>
        </p:blipFill>
        <p:spPr>
          <a:xfrm>
            <a:off x="2901975" y="2977375"/>
            <a:ext cx="3684999" cy="19346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type="title"/>
          </p:nvPr>
        </p:nvSpPr>
        <p:spPr>
          <a:xfrm>
            <a:off x="311700" y="118887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sz="3988"/>
              <a:t>Development &amp; Dissemination process</a:t>
            </a:r>
            <a:endParaRPr sz="3988"/>
          </a:p>
          <a:p>
            <a:pPr indent="0" lvl="0" marL="0" rtl="0" algn="ctr">
              <a:spcBef>
                <a:spcPts val="0"/>
              </a:spcBef>
              <a:spcAft>
                <a:spcPts val="0"/>
              </a:spcAft>
              <a:buNone/>
            </a:pPr>
            <a:r>
              <a:t/>
            </a:r>
            <a:endParaRPr sz="3988"/>
          </a:p>
          <a:p>
            <a:pPr indent="0" lvl="0" marL="0" marR="38100" rtl="0" algn="ctr">
              <a:lnSpc>
                <a:spcPct val="128571"/>
              </a:lnSpc>
              <a:spcBef>
                <a:spcPts val="0"/>
              </a:spcBef>
              <a:spcAft>
                <a:spcPts val="0"/>
              </a:spcAft>
              <a:buNone/>
            </a:pPr>
            <a:r>
              <a:rPr lang="en-GB" sz="3000"/>
              <a:t>Stop Motion Animation</a:t>
            </a:r>
            <a:endParaRPr sz="3000"/>
          </a:p>
          <a:p>
            <a:pPr indent="0" lvl="0" marL="0" rtl="0" algn="ctr">
              <a:spcBef>
                <a:spcPts val="0"/>
              </a:spcBef>
              <a:spcAft>
                <a:spcPts val="0"/>
              </a:spcAft>
              <a:buNone/>
            </a:pPr>
            <a:r>
              <a:t/>
            </a:r>
            <a:endParaRPr sz="3988"/>
          </a:p>
          <a:p>
            <a:pPr indent="0" lvl="0" marL="0" rtl="0" algn="l">
              <a:spcBef>
                <a:spcPts val="0"/>
              </a:spcBef>
              <a:spcAft>
                <a:spcPts val="0"/>
              </a:spcAft>
              <a:buNone/>
            </a:pPr>
            <a:r>
              <a:t/>
            </a:r>
            <a:endParaRPr/>
          </a:p>
        </p:txBody>
      </p:sp>
      <p:sp>
        <p:nvSpPr>
          <p:cNvPr id="145" name="Google Shape;145;p2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311700" y="1631975"/>
            <a:ext cx="8520600" cy="707400"/>
          </a:xfrm>
          <a:prstGeom prst="rect">
            <a:avLst/>
          </a:prstGeom>
        </p:spPr>
        <p:txBody>
          <a:bodyPr anchorCtr="0" anchor="t" bIns="91425" lIns="91425" spcFirstLastPara="1" rIns="91425" wrap="square" tIns="91425">
            <a:noAutofit/>
          </a:bodyPr>
          <a:lstStyle/>
          <a:p>
            <a:pPr indent="0" lvl="0" marL="0" marR="38100" rtl="0" algn="ctr">
              <a:lnSpc>
                <a:spcPct val="128571"/>
              </a:lnSpc>
              <a:spcBef>
                <a:spcPts val="0"/>
              </a:spcBef>
              <a:spcAft>
                <a:spcPts val="0"/>
              </a:spcAft>
              <a:buSzPts val="990"/>
              <a:buNone/>
            </a:pPr>
            <a:r>
              <a:rPr lang="en-GB" sz="6300"/>
              <a:t>Stop Motion Animation</a:t>
            </a:r>
            <a:endParaRPr sz="6300"/>
          </a:p>
          <a:p>
            <a:pPr indent="0" lvl="0" marL="0" rtl="0" algn="l">
              <a:spcBef>
                <a:spcPts val="0"/>
              </a:spcBef>
              <a:spcAft>
                <a:spcPts val="0"/>
              </a:spcAft>
              <a:buSzPts val="990"/>
              <a:buNone/>
            </a:pPr>
            <a:r>
              <a:t/>
            </a:r>
            <a:endParaRPr sz="394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marR="38100" rtl="0" algn="ctr">
              <a:lnSpc>
                <a:spcPct val="128571"/>
              </a:lnSpc>
              <a:spcBef>
                <a:spcPts val="0"/>
              </a:spcBef>
              <a:spcAft>
                <a:spcPts val="0"/>
              </a:spcAft>
              <a:buNone/>
            </a:pPr>
            <a:r>
              <a:rPr lang="en-GB" sz="3000"/>
              <a:t>Stop Motion Animation</a:t>
            </a:r>
            <a:endParaRPr sz="3000"/>
          </a:p>
          <a:p>
            <a:pPr indent="0" lvl="0" marL="0" rtl="0" algn="l">
              <a:spcBef>
                <a:spcPts val="0"/>
              </a:spcBef>
              <a:spcAft>
                <a:spcPts val="0"/>
              </a:spcAft>
              <a:buNone/>
            </a:pPr>
            <a:r>
              <a:t/>
            </a:r>
            <a:endParaRPr/>
          </a:p>
        </p:txBody>
      </p:sp>
      <p:sp>
        <p:nvSpPr>
          <p:cNvPr id="156" name="Google Shape;156;p2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just">
              <a:lnSpc>
                <a:spcPct val="128571"/>
              </a:lnSpc>
              <a:spcBef>
                <a:spcPts val="0"/>
              </a:spcBef>
              <a:spcAft>
                <a:spcPts val="0"/>
              </a:spcAft>
              <a:buNone/>
            </a:pPr>
            <a:r>
              <a:rPr lang="en-GB" sz="2600">
                <a:solidFill>
                  <a:srgbClr val="202124"/>
                </a:solidFill>
                <a:latin typeface="PT Sans Narrow"/>
                <a:ea typeface="PT Sans Narrow"/>
                <a:cs typeface="PT Sans Narrow"/>
                <a:sym typeface="PT Sans Narrow"/>
              </a:rPr>
              <a:t>Stop motion animation is a type of technique by which objects can be moved automatically. In this, some pictures are drawn, their different photos are clicked in different positions, and when these images are played in a sequence, a movement appears in it called stop motion animation.</a:t>
            </a:r>
            <a:endParaRPr sz="3300">
              <a:latin typeface="PT Sans Narrow"/>
              <a:ea typeface="PT Sans Narrow"/>
              <a:cs typeface="PT Sans Narrow"/>
              <a:sym typeface="PT Sans Narr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None/>
            </a:pPr>
            <a:r>
              <a:rPr lang="en-GB" sz="3077">
                <a:highlight>
                  <a:srgbClr val="FFFFFF"/>
                </a:highlight>
              </a:rPr>
              <a:t>T</a:t>
            </a:r>
            <a:r>
              <a:rPr lang="en-GB" sz="3077">
                <a:highlight>
                  <a:srgbClr val="FFFFFF"/>
                </a:highlight>
              </a:rPr>
              <a:t>ypes of Stop Motion Animation</a:t>
            </a:r>
            <a:endParaRPr sz="3077">
              <a:highlight>
                <a:srgbClr val="FFFFFF"/>
              </a:highlight>
            </a:endParaRPr>
          </a:p>
          <a:p>
            <a:pPr indent="0" lvl="0" marL="0" rtl="0" algn="l">
              <a:spcBef>
                <a:spcPts val="900"/>
              </a:spcBef>
              <a:spcAft>
                <a:spcPts val="0"/>
              </a:spcAft>
              <a:buNone/>
            </a:pPr>
            <a:r>
              <a:t/>
            </a:r>
            <a:endParaRPr sz="1200">
              <a:solidFill>
                <a:srgbClr val="202124"/>
              </a:solidFill>
              <a:highlight>
                <a:srgbClr val="FFFFFF"/>
              </a:highlight>
              <a:latin typeface="Arial"/>
              <a:ea typeface="Arial"/>
              <a:cs typeface="Arial"/>
              <a:sym typeface="Arial"/>
            </a:endParaRPr>
          </a:p>
        </p:txBody>
      </p:sp>
      <p:sp>
        <p:nvSpPr>
          <p:cNvPr id="162" name="Google Shape;162;p2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419100" lvl="0" marL="647700" marR="190500" rtl="0" algn="l">
              <a:spcBef>
                <a:spcPts val="0"/>
              </a:spcBef>
              <a:spcAft>
                <a:spcPts val="0"/>
              </a:spcAft>
              <a:buClr>
                <a:srgbClr val="202124"/>
              </a:buClr>
              <a:buSzPts val="3000"/>
              <a:buFont typeface="PT Sans Narrow"/>
              <a:buChar char="●"/>
            </a:pPr>
            <a:r>
              <a:rPr lang="en-GB" sz="3000">
                <a:solidFill>
                  <a:srgbClr val="202124"/>
                </a:solidFill>
                <a:highlight>
                  <a:srgbClr val="FFFFFF"/>
                </a:highlight>
                <a:latin typeface="PT Sans Narrow"/>
                <a:ea typeface="PT Sans Narrow"/>
                <a:cs typeface="PT Sans Narrow"/>
                <a:sym typeface="PT Sans Narrow"/>
              </a:rPr>
              <a:t>Object-Motion — moving or animating objects.</a:t>
            </a:r>
            <a:endParaRPr sz="3000">
              <a:solidFill>
                <a:srgbClr val="202124"/>
              </a:solidFill>
              <a:highlight>
                <a:srgbClr val="FFFFFF"/>
              </a:highlight>
              <a:latin typeface="PT Sans Narrow"/>
              <a:ea typeface="PT Sans Narrow"/>
              <a:cs typeface="PT Sans Narrow"/>
              <a:sym typeface="PT Sans Narrow"/>
            </a:endParaRPr>
          </a:p>
          <a:p>
            <a:pPr indent="-419100" lvl="0" marL="647700" marR="190500" rtl="0" algn="l">
              <a:spcBef>
                <a:spcPts val="0"/>
              </a:spcBef>
              <a:spcAft>
                <a:spcPts val="0"/>
              </a:spcAft>
              <a:buClr>
                <a:srgbClr val="202124"/>
              </a:buClr>
              <a:buSzPts val="3000"/>
              <a:buFont typeface="PT Sans Narrow"/>
              <a:buChar char="●"/>
            </a:pPr>
            <a:r>
              <a:rPr lang="en-GB" sz="3000">
                <a:solidFill>
                  <a:srgbClr val="202124"/>
                </a:solidFill>
                <a:highlight>
                  <a:srgbClr val="FFFFFF"/>
                </a:highlight>
                <a:latin typeface="PT Sans Narrow"/>
                <a:ea typeface="PT Sans Narrow"/>
                <a:cs typeface="PT Sans Narrow"/>
                <a:sym typeface="PT Sans Narrow"/>
              </a:rPr>
              <a:t>Claymotion — moving clay.</a:t>
            </a:r>
            <a:endParaRPr sz="3000">
              <a:solidFill>
                <a:srgbClr val="202124"/>
              </a:solidFill>
              <a:highlight>
                <a:srgbClr val="FFFFFF"/>
              </a:highlight>
              <a:latin typeface="PT Sans Narrow"/>
              <a:ea typeface="PT Sans Narrow"/>
              <a:cs typeface="PT Sans Narrow"/>
              <a:sym typeface="PT Sans Narrow"/>
            </a:endParaRPr>
          </a:p>
          <a:p>
            <a:pPr indent="-419100" lvl="0" marL="647700" marR="190500" rtl="0" algn="l">
              <a:spcBef>
                <a:spcPts val="0"/>
              </a:spcBef>
              <a:spcAft>
                <a:spcPts val="0"/>
              </a:spcAft>
              <a:buClr>
                <a:srgbClr val="202124"/>
              </a:buClr>
              <a:buSzPts val="3000"/>
              <a:buFont typeface="PT Sans Narrow"/>
              <a:buChar char="●"/>
            </a:pPr>
            <a:r>
              <a:rPr lang="en-GB" sz="3000">
                <a:solidFill>
                  <a:srgbClr val="202124"/>
                </a:solidFill>
                <a:highlight>
                  <a:srgbClr val="FFFFFF"/>
                </a:highlight>
                <a:latin typeface="PT Sans Narrow"/>
                <a:ea typeface="PT Sans Narrow"/>
                <a:cs typeface="PT Sans Narrow"/>
                <a:sym typeface="PT Sans Narrow"/>
              </a:rPr>
              <a:t>Cutout-Motion — moving paper/2D material.</a:t>
            </a:r>
            <a:endParaRPr sz="3000">
              <a:solidFill>
                <a:srgbClr val="202124"/>
              </a:solidFill>
              <a:highlight>
                <a:srgbClr val="FFFFFF"/>
              </a:highlight>
              <a:latin typeface="PT Sans Narrow"/>
              <a:ea typeface="PT Sans Narrow"/>
              <a:cs typeface="PT Sans Narrow"/>
              <a:sym typeface="PT Sans Narrow"/>
            </a:endParaRPr>
          </a:p>
          <a:p>
            <a:pPr indent="-419100" lvl="0" marL="647700" marR="190500" rtl="0" algn="l">
              <a:spcBef>
                <a:spcPts val="0"/>
              </a:spcBef>
              <a:spcAft>
                <a:spcPts val="0"/>
              </a:spcAft>
              <a:buClr>
                <a:srgbClr val="202124"/>
              </a:buClr>
              <a:buSzPts val="3000"/>
              <a:buFont typeface="PT Sans Narrow"/>
              <a:buChar char="●"/>
            </a:pPr>
            <a:r>
              <a:rPr lang="en-GB" sz="3000">
                <a:solidFill>
                  <a:srgbClr val="202124"/>
                </a:solidFill>
                <a:highlight>
                  <a:srgbClr val="FFFFFF"/>
                </a:highlight>
                <a:latin typeface="PT Sans Narrow"/>
                <a:ea typeface="PT Sans Narrow"/>
                <a:cs typeface="PT Sans Narrow"/>
                <a:sym typeface="PT Sans Narrow"/>
              </a:rPr>
              <a:t>Puppet Animation — moving puppets.</a:t>
            </a:r>
            <a:endParaRPr sz="3000">
              <a:solidFill>
                <a:srgbClr val="202124"/>
              </a:solidFill>
              <a:highlight>
                <a:srgbClr val="FFFFFF"/>
              </a:highlight>
              <a:latin typeface="PT Sans Narrow"/>
              <a:ea typeface="PT Sans Narrow"/>
              <a:cs typeface="PT Sans Narrow"/>
              <a:sym typeface="PT Sans Narrow"/>
            </a:endParaRPr>
          </a:p>
          <a:p>
            <a:pPr indent="0" lvl="0" marL="0" rtl="0" algn="l">
              <a:spcBef>
                <a:spcPts val="300"/>
              </a:spcBef>
              <a:spcAft>
                <a:spcPts val="1200"/>
              </a:spcAft>
              <a:buNone/>
            </a:pPr>
            <a:r>
              <a:t/>
            </a:r>
            <a:endParaRPr sz="3600">
              <a:latin typeface="PT Sans Narrow"/>
              <a:ea typeface="PT Sans Narrow"/>
              <a:cs typeface="PT Sans Narrow"/>
              <a:sym typeface="PT Sans Narro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Tools for Animation</a:t>
            </a:r>
            <a:endParaRPr/>
          </a:p>
        </p:txBody>
      </p:sp>
      <p:sp>
        <p:nvSpPr>
          <p:cNvPr id="168" name="Google Shape;168;p30"/>
          <p:cNvSpPr txBox="1"/>
          <p:nvPr>
            <p:ph idx="1" type="body"/>
          </p:nvPr>
        </p:nvSpPr>
        <p:spPr>
          <a:xfrm>
            <a:off x="311700" y="1152425"/>
            <a:ext cx="8520600" cy="33027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Clr>
                <a:srgbClr val="333333"/>
              </a:buClr>
              <a:buSzPts val="2600"/>
              <a:buFont typeface="PT Sans Narrow"/>
              <a:buAutoNum type="arabicPeriod"/>
            </a:pPr>
            <a:r>
              <a:rPr lang="en-GB" sz="2600">
                <a:solidFill>
                  <a:srgbClr val="333333"/>
                </a:solidFill>
                <a:highlight>
                  <a:srgbClr val="FFFFFF"/>
                </a:highlight>
                <a:latin typeface="PT Sans Narrow"/>
                <a:ea typeface="PT Sans Narrow"/>
                <a:cs typeface="PT Sans Narrow"/>
                <a:sym typeface="PT Sans Narrow"/>
              </a:rPr>
              <a:t>Blender</a:t>
            </a:r>
            <a:endParaRPr sz="2600">
              <a:solidFill>
                <a:srgbClr val="333333"/>
              </a:solidFill>
              <a:highlight>
                <a:srgbClr val="FFFFFF"/>
              </a:highlight>
              <a:latin typeface="PT Sans Narrow"/>
              <a:ea typeface="PT Sans Narrow"/>
              <a:cs typeface="PT Sans Narrow"/>
              <a:sym typeface="PT Sans Narrow"/>
            </a:endParaRPr>
          </a:p>
          <a:p>
            <a:pPr indent="-393700" lvl="0" marL="457200" rtl="0" algn="l">
              <a:spcBef>
                <a:spcPts val="0"/>
              </a:spcBef>
              <a:spcAft>
                <a:spcPts val="0"/>
              </a:spcAft>
              <a:buClr>
                <a:srgbClr val="333333"/>
              </a:buClr>
              <a:buSzPts val="2600"/>
              <a:buFont typeface="PT Sans Narrow"/>
              <a:buAutoNum type="arabicPeriod"/>
            </a:pPr>
            <a:r>
              <a:rPr lang="en-GB" sz="2600">
                <a:solidFill>
                  <a:srgbClr val="333333"/>
                </a:solidFill>
                <a:highlight>
                  <a:srgbClr val="FFFFFF"/>
                </a:highlight>
                <a:latin typeface="PT Sans Narrow"/>
                <a:ea typeface="PT Sans Narrow"/>
                <a:cs typeface="PT Sans Narrow"/>
                <a:sym typeface="PT Sans Narrow"/>
              </a:rPr>
              <a:t>Synfig Studio</a:t>
            </a:r>
            <a:endParaRPr sz="2600">
              <a:solidFill>
                <a:srgbClr val="333333"/>
              </a:solidFill>
              <a:highlight>
                <a:srgbClr val="FFFFFF"/>
              </a:highlight>
              <a:latin typeface="PT Sans Narrow"/>
              <a:ea typeface="PT Sans Narrow"/>
              <a:cs typeface="PT Sans Narrow"/>
              <a:sym typeface="PT Sans Narrow"/>
            </a:endParaRPr>
          </a:p>
          <a:p>
            <a:pPr indent="-393700" lvl="0" marL="457200" rtl="0" algn="l">
              <a:spcBef>
                <a:spcPts val="0"/>
              </a:spcBef>
              <a:spcAft>
                <a:spcPts val="0"/>
              </a:spcAft>
              <a:buClr>
                <a:srgbClr val="333333"/>
              </a:buClr>
              <a:buSzPts val="2600"/>
              <a:buFont typeface="PT Sans Narrow"/>
              <a:buAutoNum type="arabicPeriod"/>
            </a:pPr>
            <a:r>
              <a:rPr lang="en-GB" sz="2600">
                <a:solidFill>
                  <a:srgbClr val="333333"/>
                </a:solidFill>
                <a:highlight>
                  <a:srgbClr val="FFFFFF"/>
                </a:highlight>
                <a:latin typeface="PT Sans Narrow"/>
                <a:ea typeface="PT Sans Narrow"/>
                <a:cs typeface="PT Sans Narrow"/>
                <a:sym typeface="PT Sans Narrow"/>
              </a:rPr>
              <a:t>Pencil 2D</a:t>
            </a:r>
            <a:endParaRPr sz="2600">
              <a:solidFill>
                <a:srgbClr val="333333"/>
              </a:solidFill>
              <a:highlight>
                <a:srgbClr val="FFFFFF"/>
              </a:highlight>
              <a:latin typeface="PT Sans Narrow"/>
              <a:ea typeface="PT Sans Narrow"/>
              <a:cs typeface="PT Sans Narrow"/>
              <a:sym typeface="PT Sans Narrow"/>
            </a:endParaRPr>
          </a:p>
          <a:p>
            <a:pPr indent="-393700" lvl="0" marL="457200" rtl="0" algn="l">
              <a:spcBef>
                <a:spcPts val="0"/>
              </a:spcBef>
              <a:spcAft>
                <a:spcPts val="0"/>
              </a:spcAft>
              <a:buClr>
                <a:srgbClr val="333333"/>
              </a:buClr>
              <a:buSzPts val="2600"/>
              <a:buFont typeface="PT Sans Narrow"/>
              <a:buAutoNum type="arabicPeriod"/>
            </a:pPr>
            <a:r>
              <a:rPr lang="en-GB" sz="2600">
                <a:solidFill>
                  <a:srgbClr val="333333"/>
                </a:solidFill>
                <a:highlight>
                  <a:srgbClr val="FFFFFF"/>
                </a:highlight>
                <a:latin typeface="PT Sans Narrow"/>
                <a:ea typeface="PT Sans Narrow"/>
                <a:cs typeface="PT Sans Narrow"/>
                <a:sym typeface="PT Sans Narrow"/>
              </a:rPr>
              <a:t>OpenToonz</a:t>
            </a:r>
            <a:endParaRPr sz="2600">
              <a:solidFill>
                <a:srgbClr val="333333"/>
              </a:solidFill>
              <a:highlight>
                <a:srgbClr val="FFFFFF"/>
              </a:highlight>
              <a:latin typeface="PT Sans Narrow"/>
              <a:ea typeface="PT Sans Narrow"/>
              <a:cs typeface="PT Sans Narrow"/>
              <a:sym typeface="PT Sans Narrow"/>
            </a:endParaRPr>
          </a:p>
          <a:p>
            <a:pPr indent="-393700" lvl="0" marL="457200" rtl="0" algn="l">
              <a:spcBef>
                <a:spcPts val="0"/>
              </a:spcBef>
              <a:spcAft>
                <a:spcPts val="0"/>
              </a:spcAft>
              <a:buClr>
                <a:srgbClr val="333333"/>
              </a:buClr>
              <a:buSzPts val="2600"/>
              <a:buFont typeface="PT Sans Narrow"/>
              <a:buAutoNum type="arabicPeriod"/>
            </a:pPr>
            <a:r>
              <a:rPr lang="en-GB" sz="2600">
                <a:solidFill>
                  <a:srgbClr val="333333"/>
                </a:solidFill>
                <a:highlight>
                  <a:srgbClr val="FFFFFF"/>
                </a:highlight>
                <a:latin typeface="PT Sans Narrow"/>
                <a:ea typeface="PT Sans Narrow"/>
                <a:cs typeface="PT Sans Narrow"/>
                <a:sym typeface="PT Sans Narrow"/>
              </a:rPr>
              <a:t> Maefloresta Tupitube</a:t>
            </a:r>
            <a:endParaRPr sz="2600">
              <a:solidFill>
                <a:srgbClr val="333333"/>
              </a:solidFill>
              <a:highlight>
                <a:srgbClr val="FFFFFF"/>
              </a:highlight>
              <a:latin typeface="PT Sans Narrow"/>
              <a:ea typeface="PT Sans Narrow"/>
              <a:cs typeface="PT Sans Narrow"/>
              <a:sym typeface="PT Sans Narrow"/>
            </a:endParaRPr>
          </a:p>
          <a:p>
            <a:pPr indent="-393700" lvl="0" marL="457200" rtl="0" algn="l">
              <a:spcBef>
                <a:spcPts val="0"/>
              </a:spcBef>
              <a:spcAft>
                <a:spcPts val="0"/>
              </a:spcAft>
              <a:buClr>
                <a:srgbClr val="333333"/>
              </a:buClr>
              <a:buSzPts val="2600"/>
              <a:buFont typeface="PT Sans Narrow"/>
              <a:buAutoNum type="arabicPeriod"/>
            </a:pPr>
            <a:r>
              <a:rPr lang="en-GB" sz="2600">
                <a:solidFill>
                  <a:srgbClr val="333333"/>
                </a:solidFill>
                <a:highlight>
                  <a:srgbClr val="FFFFFF"/>
                </a:highlight>
                <a:latin typeface="PT Sans Narrow"/>
                <a:ea typeface="PT Sans Narrow"/>
                <a:cs typeface="PT Sans Narrow"/>
                <a:sym typeface="PT Sans Narrow"/>
              </a:rPr>
              <a:t>GIMP</a:t>
            </a:r>
            <a:endParaRPr sz="2600">
              <a:solidFill>
                <a:srgbClr val="333333"/>
              </a:solidFill>
              <a:highlight>
                <a:srgbClr val="FFFFFF"/>
              </a:highlight>
              <a:latin typeface="PT Sans Narrow"/>
              <a:ea typeface="PT Sans Narrow"/>
              <a:cs typeface="PT Sans Narrow"/>
              <a:sym typeface="PT Sans Narrow"/>
            </a:endParaRPr>
          </a:p>
          <a:p>
            <a:pPr indent="-393700" lvl="0" marL="457200" rtl="0" algn="l">
              <a:spcBef>
                <a:spcPts val="0"/>
              </a:spcBef>
              <a:spcAft>
                <a:spcPts val="0"/>
              </a:spcAft>
              <a:buClr>
                <a:srgbClr val="333333"/>
              </a:buClr>
              <a:buSzPts val="2600"/>
              <a:buFont typeface="PT Sans Narrow"/>
              <a:buAutoNum type="arabicPeriod"/>
            </a:pPr>
            <a:r>
              <a:rPr lang="en-GB" sz="2600">
                <a:solidFill>
                  <a:srgbClr val="333333"/>
                </a:solidFill>
                <a:highlight>
                  <a:srgbClr val="FFFFFF"/>
                </a:highlight>
                <a:latin typeface="PT Sans Narrow"/>
                <a:ea typeface="PT Sans Narrow"/>
                <a:cs typeface="PT Sans Narrow"/>
                <a:sym typeface="PT Sans Narrow"/>
              </a:rPr>
              <a:t>Krita</a:t>
            </a:r>
            <a:endParaRPr sz="2600">
              <a:solidFill>
                <a:srgbClr val="333333"/>
              </a:solidFill>
              <a:highlight>
                <a:srgbClr val="FFFFFF"/>
              </a:highlight>
              <a:latin typeface="PT Sans Narrow"/>
              <a:ea typeface="PT Sans Narrow"/>
              <a:cs typeface="PT Sans Narrow"/>
              <a:sym typeface="PT Sans Narrow"/>
            </a:endParaRPr>
          </a:p>
          <a:p>
            <a:pPr indent="-393700" lvl="0" marL="457200" rtl="0" algn="l">
              <a:spcBef>
                <a:spcPts val="0"/>
              </a:spcBef>
              <a:spcAft>
                <a:spcPts val="0"/>
              </a:spcAft>
              <a:buClr>
                <a:srgbClr val="333333"/>
              </a:buClr>
              <a:buSzPts val="2600"/>
              <a:buFont typeface="PT Sans Narrow"/>
              <a:buAutoNum type="arabicPeriod"/>
            </a:pPr>
            <a:r>
              <a:rPr lang="en-GB" sz="2600">
                <a:solidFill>
                  <a:srgbClr val="333333"/>
                </a:solidFill>
                <a:highlight>
                  <a:srgbClr val="FFFFFF"/>
                </a:highlight>
                <a:latin typeface="PT Sans Narrow"/>
                <a:ea typeface="PT Sans Narrow"/>
                <a:cs typeface="PT Sans Narrow"/>
                <a:sym typeface="PT Sans Narrow"/>
              </a:rPr>
              <a:t>Stop Motion Studio </a:t>
            </a:r>
            <a:endParaRPr sz="2600">
              <a:solidFill>
                <a:srgbClr val="333333"/>
              </a:solidFill>
              <a:highlight>
                <a:srgbClr val="FFFFFF"/>
              </a:highlight>
              <a:latin typeface="PT Sans Narrow"/>
              <a:ea typeface="PT Sans Narrow"/>
              <a:cs typeface="PT Sans Narrow"/>
              <a:sym typeface="PT Sans Narro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marR="38100" rtl="0" algn="ctr">
              <a:lnSpc>
                <a:spcPct val="128571"/>
              </a:lnSpc>
              <a:spcBef>
                <a:spcPts val="0"/>
              </a:spcBef>
              <a:spcAft>
                <a:spcPts val="0"/>
              </a:spcAft>
              <a:buSzPts val="990"/>
              <a:buNone/>
            </a:pPr>
            <a:r>
              <a:rPr lang="en-GB" sz="2790"/>
              <a:t>Stop Motion Studio</a:t>
            </a:r>
            <a:endParaRPr sz="2790"/>
          </a:p>
          <a:p>
            <a:pPr indent="0" lvl="0" marL="0" rtl="0" algn="l">
              <a:spcBef>
                <a:spcPts val="0"/>
              </a:spcBef>
              <a:spcAft>
                <a:spcPts val="0"/>
              </a:spcAft>
              <a:buSzPts val="990"/>
              <a:buNone/>
            </a:pPr>
            <a:r>
              <a:t/>
            </a:r>
            <a:endParaRPr sz="3240"/>
          </a:p>
        </p:txBody>
      </p:sp>
      <p:sp>
        <p:nvSpPr>
          <p:cNvPr id="174" name="Google Shape;174;p3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5" name="Google Shape;175;p31"/>
          <p:cNvPicPr preferRelativeResize="0"/>
          <p:nvPr/>
        </p:nvPicPr>
        <p:blipFill>
          <a:blip r:embed="rId3">
            <a:alphaModFix/>
          </a:blip>
          <a:stretch>
            <a:fillRect/>
          </a:stretch>
        </p:blipFill>
        <p:spPr>
          <a:xfrm>
            <a:off x="2606950" y="1984225"/>
            <a:ext cx="3810000" cy="1866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4"/>
          <p:cNvSpPr txBox="1"/>
          <p:nvPr>
            <p:ph type="ctrTitle"/>
          </p:nvPr>
        </p:nvSpPr>
        <p:spPr>
          <a:xfrm>
            <a:off x="1003650" y="75471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GB" sz="3559"/>
              <a:t>What do you understand by Animation?</a:t>
            </a:r>
            <a:endParaRPr sz="3559"/>
          </a:p>
        </p:txBody>
      </p:sp>
      <p:sp>
        <p:nvSpPr>
          <p:cNvPr id="73" name="Google Shape;73;p14"/>
          <p:cNvSpPr txBox="1"/>
          <p:nvPr>
            <p:ph idx="1" type="subTitle"/>
          </p:nvPr>
        </p:nvSpPr>
        <p:spPr>
          <a:xfrm>
            <a:off x="1003650" y="1777125"/>
            <a:ext cx="7136700" cy="12819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Char char="●"/>
            </a:pPr>
            <a:r>
              <a:rPr lang="en-GB"/>
              <a:t>Cartoons</a:t>
            </a:r>
            <a:endParaRPr/>
          </a:p>
          <a:p>
            <a:pPr indent="-381000" lvl="0" marL="457200" rtl="0" algn="l">
              <a:spcBef>
                <a:spcPts val="0"/>
              </a:spcBef>
              <a:spcAft>
                <a:spcPts val="0"/>
              </a:spcAft>
              <a:buSzPts val="2400"/>
              <a:buChar char="●"/>
            </a:pPr>
            <a:r>
              <a:rPr lang="en-GB"/>
              <a:t>Graphics</a:t>
            </a:r>
            <a:endParaRPr/>
          </a:p>
          <a:p>
            <a:pPr indent="-381000" lvl="0" marL="457200" rtl="0" algn="l">
              <a:spcBef>
                <a:spcPts val="0"/>
              </a:spcBef>
              <a:spcAft>
                <a:spcPts val="0"/>
              </a:spcAft>
              <a:buSzPts val="2400"/>
              <a:buChar char="●"/>
            </a:pPr>
            <a:r>
              <a:rPr lang="en-GB"/>
              <a:t>Moving Pictures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marR="38100" rtl="0" algn="ctr">
              <a:lnSpc>
                <a:spcPct val="128571"/>
              </a:lnSpc>
              <a:spcBef>
                <a:spcPts val="0"/>
              </a:spcBef>
              <a:spcAft>
                <a:spcPts val="0"/>
              </a:spcAft>
              <a:buNone/>
            </a:pPr>
            <a:r>
              <a:rPr lang="en-GB" sz="3544"/>
              <a:t>Material Required</a:t>
            </a:r>
            <a:endParaRPr sz="3544"/>
          </a:p>
          <a:p>
            <a:pPr indent="0" lvl="0" marL="0" rtl="0" algn="l">
              <a:spcBef>
                <a:spcPts val="0"/>
              </a:spcBef>
              <a:spcAft>
                <a:spcPts val="0"/>
              </a:spcAft>
              <a:buNone/>
            </a:pPr>
            <a:r>
              <a:t/>
            </a:r>
            <a:endParaRPr/>
          </a:p>
        </p:txBody>
      </p:sp>
      <p:sp>
        <p:nvSpPr>
          <p:cNvPr id="181" name="Google Shape;181;p3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rgbClr val="202124"/>
              </a:buClr>
              <a:buSzPts val="2400"/>
              <a:buFont typeface="PT Sans Narrow"/>
              <a:buChar char="❏"/>
            </a:pPr>
            <a:r>
              <a:rPr lang="en-GB" sz="2400">
                <a:solidFill>
                  <a:srgbClr val="202124"/>
                </a:solidFill>
                <a:latin typeface="PT Sans Narrow"/>
                <a:ea typeface="PT Sans Narrow"/>
                <a:cs typeface="PT Sans Narrow"/>
                <a:sym typeface="PT Sans Narrow"/>
              </a:rPr>
              <a:t>Smartphone</a:t>
            </a:r>
            <a:endParaRPr sz="2400">
              <a:solidFill>
                <a:srgbClr val="202124"/>
              </a:solidFill>
              <a:latin typeface="PT Sans Narrow"/>
              <a:ea typeface="PT Sans Narrow"/>
              <a:cs typeface="PT Sans Narrow"/>
              <a:sym typeface="PT Sans Narrow"/>
            </a:endParaRPr>
          </a:p>
          <a:p>
            <a:pPr indent="-381000" lvl="0" marL="457200" rtl="0" algn="l">
              <a:spcBef>
                <a:spcPts val="0"/>
              </a:spcBef>
              <a:spcAft>
                <a:spcPts val="0"/>
              </a:spcAft>
              <a:buClr>
                <a:srgbClr val="202124"/>
              </a:buClr>
              <a:buSzPts val="2400"/>
              <a:buFont typeface="PT Sans Narrow"/>
              <a:buChar char="❏"/>
            </a:pPr>
            <a:r>
              <a:rPr lang="en-GB" sz="2400">
                <a:solidFill>
                  <a:srgbClr val="202124"/>
                </a:solidFill>
                <a:latin typeface="PT Sans Narrow"/>
                <a:ea typeface="PT Sans Narrow"/>
                <a:cs typeface="PT Sans Narrow"/>
                <a:sym typeface="PT Sans Narrow"/>
              </a:rPr>
              <a:t> Story line</a:t>
            </a:r>
            <a:endParaRPr sz="2400">
              <a:solidFill>
                <a:srgbClr val="202124"/>
              </a:solidFill>
              <a:latin typeface="PT Sans Narrow"/>
              <a:ea typeface="PT Sans Narrow"/>
              <a:cs typeface="PT Sans Narrow"/>
              <a:sym typeface="PT Sans Narrow"/>
            </a:endParaRPr>
          </a:p>
          <a:p>
            <a:pPr indent="-381000" lvl="0" marL="457200" marR="38100" rtl="0" algn="l">
              <a:lnSpc>
                <a:spcPct val="128571"/>
              </a:lnSpc>
              <a:spcBef>
                <a:spcPts val="0"/>
              </a:spcBef>
              <a:spcAft>
                <a:spcPts val="0"/>
              </a:spcAft>
              <a:buClr>
                <a:srgbClr val="202124"/>
              </a:buClr>
              <a:buSzPts val="2400"/>
              <a:buFont typeface="PT Sans Narrow"/>
              <a:buChar char="❏"/>
            </a:pPr>
            <a:r>
              <a:rPr lang="en-GB" sz="2400">
                <a:solidFill>
                  <a:srgbClr val="202124"/>
                </a:solidFill>
                <a:latin typeface="PT Sans Narrow"/>
                <a:ea typeface="PT Sans Narrow"/>
                <a:cs typeface="PT Sans Narrow"/>
                <a:sym typeface="PT Sans Narrow"/>
              </a:rPr>
              <a:t>Storyboard</a:t>
            </a:r>
            <a:endParaRPr sz="2400">
              <a:solidFill>
                <a:srgbClr val="202124"/>
              </a:solidFill>
              <a:latin typeface="PT Sans Narrow"/>
              <a:ea typeface="PT Sans Narrow"/>
              <a:cs typeface="PT Sans Narrow"/>
              <a:sym typeface="PT Sans Narrow"/>
            </a:endParaRPr>
          </a:p>
          <a:p>
            <a:pPr indent="0" lvl="0" marL="0" rtl="0" algn="l">
              <a:spcBef>
                <a:spcPts val="0"/>
              </a:spcBef>
              <a:spcAft>
                <a:spcPts val="12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3"/>
          <p:cNvSpPr txBox="1"/>
          <p:nvPr>
            <p:ph type="title"/>
          </p:nvPr>
        </p:nvSpPr>
        <p:spPr>
          <a:xfrm>
            <a:off x="311700" y="40600"/>
            <a:ext cx="8520600" cy="707400"/>
          </a:xfrm>
          <a:prstGeom prst="rect">
            <a:avLst/>
          </a:prstGeom>
        </p:spPr>
        <p:txBody>
          <a:bodyPr anchorCtr="0" anchor="t" bIns="91425" lIns="91425" spcFirstLastPara="1" rIns="91425" wrap="square" tIns="91425">
            <a:normAutofit fontScale="90000"/>
          </a:bodyPr>
          <a:lstStyle/>
          <a:p>
            <a:pPr indent="0" lvl="0" marL="0" marR="38100" rtl="0" algn="ctr">
              <a:lnSpc>
                <a:spcPct val="128571"/>
              </a:lnSpc>
              <a:spcBef>
                <a:spcPts val="0"/>
              </a:spcBef>
              <a:spcAft>
                <a:spcPts val="0"/>
              </a:spcAft>
              <a:buNone/>
            </a:pPr>
            <a:r>
              <a:rPr lang="en-GB" sz="3300">
                <a:solidFill>
                  <a:srgbClr val="EF6C00"/>
                </a:solidFill>
                <a:highlight>
                  <a:srgbClr val="F8F9FA"/>
                </a:highlight>
              </a:rPr>
              <a:t>Storyboard</a:t>
            </a:r>
            <a:endParaRPr sz="3300">
              <a:solidFill>
                <a:srgbClr val="EF6C00"/>
              </a:solidFill>
              <a:highlight>
                <a:srgbClr val="F8F9FA"/>
              </a:highlight>
            </a:endParaRPr>
          </a:p>
          <a:p>
            <a:pPr indent="0" lvl="0" marL="0" rtl="0" algn="l">
              <a:spcBef>
                <a:spcPts val="0"/>
              </a:spcBef>
              <a:spcAft>
                <a:spcPts val="0"/>
              </a:spcAft>
              <a:buNone/>
            </a:pPr>
            <a:r>
              <a:t/>
            </a:r>
            <a:endParaRPr b="0"/>
          </a:p>
        </p:txBody>
      </p:sp>
      <p:sp>
        <p:nvSpPr>
          <p:cNvPr id="187" name="Google Shape;187;p3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8" name="Google Shape;188;p33"/>
          <p:cNvPicPr preferRelativeResize="0"/>
          <p:nvPr/>
        </p:nvPicPr>
        <p:blipFill>
          <a:blip r:embed="rId3">
            <a:alphaModFix/>
          </a:blip>
          <a:stretch>
            <a:fillRect/>
          </a:stretch>
        </p:blipFill>
        <p:spPr>
          <a:xfrm>
            <a:off x="462825" y="748000"/>
            <a:ext cx="8415721" cy="41652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Steps</a:t>
            </a:r>
            <a:endParaRPr/>
          </a:p>
        </p:txBody>
      </p:sp>
      <p:sp>
        <p:nvSpPr>
          <p:cNvPr id="194" name="Google Shape;194;p3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5" name="Google Shape;195;p34"/>
          <p:cNvPicPr preferRelativeResize="0"/>
          <p:nvPr/>
        </p:nvPicPr>
        <p:blipFill>
          <a:blip r:embed="rId3">
            <a:alphaModFix/>
          </a:blip>
          <a:stretch>
            <a:fillRect/>
          </a:stretch>
        </p:blipFill>
        <p:spPr>
          <a:xfrm>
            <a:off x="5173675" y="259475"/>
            <a:ext cx="2421175" cy="4309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1" name="Google Shape;201;p3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2" name="Google Shape;202;p35"/>
          <p:cNvPicPr preferRelativeResize="0"/>
          <p:nvPr/>
        </p:nvPicPr>
        <p:blipFill>
          <a:blip r:embed="rId3">
            <a:alphaModFix/>
          </a:blip>
          <a:stretch>
            <a:fillRect/>
          </a:stretch>
        </p:blipFill>
        <p:spPr>
          <a:xfrm>
            <a:off x="199525" y="1152425"/>
            <a:ext cx="8632774" cy="35572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8" name="Google Shape;208;p3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9" name="Google Shape;209;p36"/>
          <p:cNvPicPr preferRelativeResize="0"/>
          <p:nvPr/>
        </p:nvPicPr>
        <p:blipFill>
          <a:blip r:embed="rId3">
            <a:alphaModFix/>
          </a:blip>
          <a:stretch>
            <a:fillRect/>
          </a:stretch>
        </p:blipFill>
        <p:spPr>
          <a:xfrm>
            <a:off x="311700" y="295050"/>
            <a:ext cx="8520602" cy="45776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5" name="Google Shape;215;p3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6" name="Google Shape;216;p37"/>
          <p:cNvPicPr preferRelativeResize="0"/>
          <p:nvPr/>
        </p:nvPicPr>
        <p:blipFill>
          <a:blip r:embed="rId3">
            <a:alphaModFix/>
          </a:blip>
          <a:stretch>
            <a:fillRect/>
          </a:stretch>
        </p:blipFill>
        <p:spPr>
          <a:xfrm>
            <a:off x="241526" y="287483"/>
            <a:ext cx="8520602" cy="42130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2" name="Google Shape;222;p3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3" name="Google Shape;223;p38"/>
          <p:cNvPicPr preferRelativeResize="0"/>
          <p:nvPr/>
        </p:nvPicPr>
        <p:blipFill>
          <a:blip r:embed="rId3">
            <a:alphaModFix/>
          </a:blip>
          <a:stretch>
            <a:fillRect/>
          </a:stretch>
        </p:blipFill>
        <p:spPr>
          <a:xfrm>
            <a:off x="564513" y="167075"/>
            <a:ext cx="8014975" cy="4560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9" name="Google Shape;229;p3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0" name="Google Shape;230;p39"/>
          <p:cNvPicPr preferRelativeResize="0"/>
          <p:nvPr/>
        </p:nvPicPr>
        <p:blipFill>
          <a:blip r:embed="rId3">
            <a:alphaModFix/>
          </a:blip>
          <a:stretch>
            <a:fillRect/>
          </a:stretch>
        </p:blipFill>
        <p:spPr>
          <a:xfrm>
            <a:off x="699050" y="328455"/>
            <a:ext cx="8209449" cy="461552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6" name="Google Shape;236;p4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7" name="Google Shape;237;p40"/>
          <p:cNvPicPr preferRelativeResize="0"/>
          <p:nvPr/>
        </p:nvPicPr>
        <p:blipFill>
          <a:blip r:embed="rId3">
            <a:alphaModFix/>
          </a:blip>
          <a:stretch>
            <a:fillRect/>
          </a:stretch>
        </p:blipFill>
        <p:spPr>
          <a:xfrm>
            <a:off x="569250" y="262850"/>
            <a:ext cx="8048175" cy="45248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3" name="Google Shape;243;p4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4" name="Google Shape;244;p41"/>
          <p:cNvPicPr preferRelativeResize="0"/>
          <p:nvPr/>
        </p:nvPicPr>
        <p:blipFill>
          <a:blip r:embed="rId3">
            <a:alphaModFix/>
          </a:blip>
          <a:stretch>
            <a:fillRect/>
          </a:stretch>
        </p:blipFill>
        <p:spPr>
          <a:xfrm>
            <a:off x="466562" y="338775"/>
            <a:ext cx="8210873" cy="4616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311700" y="31780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GB" sz="4240"/>
              <a:t> Animation</a:t>
            </a:r>
            <a:endParaRPr sz="4240"/>
          </a:p>
        </p:txBody>
      </p:sp>
      <p:sp>
        <p:nvSpPr>
          <p:cNvPr id="79" name="Google Shape;79;p1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marR="38100" rtl="0" algn="just">
              <a:lnSpc>
                <a:spcPct val="128571"/>
              </a:lnSpc>
              <a:spcBef>
                <a:spcPts val="0"/>
              </a:spcBef>
              <a:spcAft>
                <a:spcPts val="0"/>
              </a:spcAft>
              <a:buNone/>
            </a:pPr>
            <a:r>
              <a:rPr lang="en-GB" sz="3600">
                <a:solidFill>
                  <a:srgbClr val="202124"/>
                </a:solidFill>
                <a:latin typeface="PT Sans Narrow"/>
                <a:ea typeface="PT Sans Narrow"/>
                <a:cs typeface="PT Sans Narrow"/>
                <a:sym typeface="PT Sans Narrow"/>
              </a:rPr>
              <a:t>Animation is a technique in which static images that cannot move can be shown moving, speaking and reacting.</a:t>
            </a:r>
            <a:endParaRPr sz="3600">
              <a:solidFill>
                <a:srgbClr val="202124"/>
              </a:solidFill>
              <a:latin typeface="PT Sans Narrow"/>
              <a:ea typeface="PT Sans Narrow"/>
              <a:cs typeface="PT Sans Narrow"/>
              <a:sym typeface="PT Sans Narrow"/>
            </a:endParaRPr>
          </a:p>
          <a:p>
            <a:pPr indent="0" lvl="0" marL="0" rtl="0" algn="just">
              <a:spcBef>
                <a:spcPts val="0"/>
              </a:spcBef>
              <a:spcAft>
                <a:spcPts val="1200"/>
              </a:spcAft>
              <a:buNone/>
            </a:pPr>
            <a:r>
              <a:t/>
            </a:r>
            <a:endParaRPr sz="36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0" name="Google Shape;250;p4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1" name="Google Shape;251;p42"/>
          <p:cNvPicPr preferRelativeResize="0"/>
          <p:nvPr/>
        </p:nvPicPr>
        <p:blipFill>
          <a:blip r:embed="rId3">
            <a:alphaModFix/>
          </a:blip>
          <a:stretch>
            <a:fillRect/>
          </a:stretch>
        </p:blipFill>
        <p:spPr>
          <a:xfrm>
            <a:off x="585224" y="330300"/>
            <a:ext cx="7973551" cy="4482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7" name="Google Shape;257;p4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8" name="Google Shape;258;p43"/>
          <p:cNvPicPr preferRelativeResize="0"/>
          <p:nvPr/>
        </p:nvPicPr>
        <p:blipFill>
          <a:blip r:embed="rId3">
            <a:alphaModFix/>
          </a:blip>
          <a:stretch>
            <a:fillRect/>
          </a:stretch>
        </p:blipFill>
        <p:spPr>
          <a:xfrm>
            <a:off x="855575" y="280500"/>
            <a:ext cx="7627835" cy="42885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4" name="Google Shape;264;p4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5" name="Google Shape;265;p44"/>
          <p:cNvPicPr preferRelativeResize="0"/>
          <p:nvPr/>
        </p:nvPicPr>
        <p:blipFill>
          <a:blip r:embed="rId3">
            <a:alphaModFix/>
          </a:blip>
          <a:stretch>
            <a:fillRect/>
          </a:stretch>
        </p:blipFill>
        <p:spPr>
          <a:xfrm>
            <a:off x="256000" y="290425"/>
            <a:ext cx="8632001" cy="48530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1" name="Google Shape;271;p4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2" name="Google Shape;272;p45"/>
          <p:cNvPicPr preferRelativeResize="0"/>
          <p:nvPr/>
        </p:nvPicPr>
        <p:blipFill>
          <a:blip r:embed="rId3">
            <a:alphaModFix/>
          </a:blip>
          <a:stretch>
            <a:fillRect/>
          </a:stretch>
        </p:blipFill>
        <p:spPr>
          <a:xfrm>
            <a:off x="158150" y="90200"/>
            <a:ext cx="8827702" cy="49631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6"/>
          <p:cNvSpPr txBox="1"/>
          <p:nvPr>
            <p:ph type="title"/>
          </p:nvPr>
        </p:nvSpPr>
        <p:spPr>
          <a:xfrm>
            <a:off x="311700" y="26490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8" name="Google Shape;278;p4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9" name="Google Shape;279;p46"/>
          <p:cNvPicPr preferRelativeResize="0"/>
          <p:nvPr/>
        </p:nvPicPr>
        <p:blipFill>
          <a:blip r:embed="rId3">
            <a:alphaModFix/>
          </a:blip>
          <a:stretch>
            <a:fillRect/>
          </a:stretch>
        </p:blipFill>
        <p:spPr>
          <a:xfrm>
            <a:off x="646250" y="264909"/>
            <a:ext cx="7661499" cy="430746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5" name="Google Shape;285;p4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6" name="Google Shape;286;p47"/>
          <p:cNvPicPr preferRelativeResize="0"/>
          <p:nvPr/>
        </p:nvPicPr>
        <p:blipFill>
          <a:blip r:embed="rId3">
            <a:alphaModFix/>
          </a:blip>
          <a:stretch>
            <a:fillRect/>
          </a:stretch>
        </p:blipFill>
        <p:spPr>
          <a:xfrm>
            <a:off x="155850" y="88894"/>
            <a:ext cx="8832301" cy="496570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2" name="Google Shape;292;p4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3" name="Google Shape;293;p48"/>
          <p:cNvPicPr preferRelativeResize="0"/>
          <p:nvPr/>
        </p:nvPicPr>
        <p:blipFill>
          <a:blip r:embed="rId3">
            <a:alphaModFix/>
          </a:blip>
          <a:stretch>
            <a:fillRect/>
          </a:stretch>
        </p:blipFill>
        <p:spPr>
          <a:xfrm>
            <a:off x="311700" y="115813"/>
            <a:ext cx="8736576" cy="49118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9" name="Google Shape;299;p4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0" name="Google Shape;300;p49"/>
          <p:cNvPicPr preferRelativeResize="0"/>
          <p:nvPr/>
        </p:nvPicPr>
        <p:blipFill>
          <a:blip r:embed="rId3">
            <a:alphaModFix/>
          </a:blip>
          <a:stretch>
            <a:fillRect/>
          </a:stretch>
        </p:blipFill>
        <p:spPr>
          <a:xfrm>
            <a:off x="635975" y="358836"/>
            <a:ext cx="7872051" cy="4425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6" name="Google Shape;306;p5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7" name="Google Shape;307;p50"/>
          <p:cNvPicPr preferRelativeResize="0"/>
          <p:nvPr/>
        </p:nvPicPr>
        <p:blipFill>
          <a:blip r:embed="rId3">
            <a:alphaModFix/>
          </a:blip>
          <a:stretch>
            <a:fillRect/>
          </a:stretch>
        </p:blipFill>
        <p:spPr>
          <a:xfrm>
            <a:off x="245575" y="77900"/>
            <a:ext cx="8652851" cy="4864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marR="38100" rtl="0" algn="ctr">
              <a:lnSpc>
                <a:spcPct val="128571"/>
              </a:lnSpc>
              <a:spcBef>
                <a:spcPts val="0"/>
              </a:spcBef>
              <a:spcAft>
                <a:spcPts val="0"/>
              </a:spcAft>
              <a:buNone/>
            </a:pPr>
            <a:r>
              <a:rPr lang="en-GB" sz="3300">
                <a:solidFill>
                  <a:srgbClr val="EF6C00"/>
                </a:solidFill>
                <a:highlight>
                  <a:srgbClr val="F8F9FA"/>
                </a:highlight>
              </a:rPr>
              <a:t>Example of Stop Motion Animation</a:t>
            </a:r>
            <a:endParaRPr sz="3300">
              <a:solidFill>
                <a:srgbClr val="EF6C00"/>
              </a:solidFill>
              <a:highlight>
                <a:srgbClr val="F8F9FA"/>
              </a:highlight>
            </a:endParaRPr>
          </a:p>
          <a:p>
            <a:pPr indent="0" lvl="0" marL="0" rtl="0" algn="l">
              <a:spcBef>
                <a:spcPts val="0"/>
              </a:spcBef>
              <a:spcAft>
                <a:spcPts val="0"/>
              </a:spcAft>
              <a:buNone/>
            </a:pPr>
            <a:r>
              <a:t/>
            </a:r>
            <a:endParaRPr/>
          </a:p>
        </p:txBody>
      </p:sp>
      <p:sp>
        <p:nvSpPr>
          <p:cNvPr id="313" name="Google Shape;313;p5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ctr">
              <a:spcBef>
                <a:spcPts val="0"/>
              </a:spcBef>
              <a:spcAft>
                <a:spcPts val="1600"/>
              </a:spcAft>
              <a:buNone/>
            </a:pPr>
            <a:r>
              <a:rPr lang="en-GB" u="sng">
                <a:solidFill>
                  <a:schemeClr val="accent2"/>
                </a:solidFill>
                <a:hlinkClick r:id="rId3">
                  <a:extLst>
                    <a:ext uri="{A12FA001-AC4F-418D-AE19-62706E023703}">
                      <ahyp:hlinkClr val="tx"/>
                    </a:ext>
                  </a:extLst>
                </a:hlinkClick>
              </a:rPr>
              <a:t>https://www.youtube.com/watch?v=ktBXT4D3OuQ</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marR="38100" rtl="0" algn="just">
              <a:lnSpc>
                <a:spcPct val="128571"/>
              </a:lnSpc>
              <a:spcBef>
                <a:spcPts val="0"/>
              </a:spcBef>
              <a:spcAft>
                <a:spcPts val="0"/>
              </a:spcAft>
              <a:buNone/>
            </a:pPr>
            <a:r>
              <a:rPr b="0" lang="en-GB" sz="3433">
                <a:solidFill>
                  <a:srgbClr val="202124"/>
                </a:solidFill>
              </a:rPr>
              <a:t>This is a process where the pictures are arranged in a sequence that creates an illusion of motion in that scene.</a:t>
            </a:r>
            <a:endParaRPr b="0" sz="3433">
              <a:solidFill>
                <a:srgbClr val="202124"/>
              </a:solidFill>
            </a:endParaRPr>
          </a:p>
          <a:p>
            <a:pPr indent="0" lvl="0" marL="0" marR="38100" rtl="0" algn="just">
              <a:lnSpc>
                <a:spcPct val="128571"/>
              </a:lnSpc>
              <a:spcBef>
                <a:spcPts val="0"/>
              </a:spcBef>
              <a:spcAft>
                <a:spcPts val="0"/>
              </a:spcAft>
              <a:buNone/>
            </a:pPr>
            <a:r>
              <a:t/>
            </a:r>
            <a:endParaRPr b="0" sz="3433">
              <a:solidFill>
                <a:srgbClr val="202124"/>
              </a:solidFill>
              <a:highlight>
                <a:srgbClr val="F8F9FA"/>
              </a:highlight>
              <a:latin typeface="Arial"/>
              <a:ea typeface="Arial"/>
              <a:cs typeface="Arial"/>
              <a:sym typeface="Arial"/>
            </a:endParaRPr>
          </a:p>
          <a:p>
            <a:pPr indent="0" lvl="0" marL="0" rtl="0" algn="l">
              <a:spcBef>
                <a:spcPts val="0"/>
              </a:spcBef>
              <a:spcAft>
                <a:spcPts val="0"/>
              </a:spcAft>
              <a:buNone/>
            </a:pPr>
            <a:r>
              <a:t/>
            </a:r>
            <a:endParaRPr/>
          </a:p>
        </p:txBody>
      </p:sp>
      <p:pic>
        <p:nvPicPr>
          <p:cNvPr id="85" name="Google Shape;85;p16"/>
          <p:cNvPicPr preferRelativeResize="0"/>
          <p:nvPr/>
        </p:nvPicPr>
        <p:blipFill>
          <a:blip r:embed="rId3">
            <a:alphaModFix/>
          </a:blip>
          <a:stretch>
            <a:fillRect/>
          </a:stretch>
        </p:blipFill>
        <p:spPr>
          <a:xfrm>
            <a:off x="152400" y="2589600"/>
            <a:ext cx="8839201" cy="201910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9" name="Google Shape;319;p5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u="sng">
                <a:solidFill>
                  <a:schemeClr val="hlink"/>
                </a:solidFill>
                <a:hlinkClick r:id="rId3"/>
              </a:rPr>
              <a:t>https://create.kahoot.it/share/stop-motion-animation/99596b3f-ed20-468c-8482-cb33aec88bda</a:t>
            </a:r>
            <a:endParaRPr/>
          </a:p>
          <a:p>
            <a:pPr indent="0" lvl="0" marL="0" rtl="0" algn="l">
              <a:spcBef>
                <a:spcPts val="1200"/>
              </a:spcBef>
              <a:spcAft>
                <a:spcPts val="120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5" name="Google Shape;325;p5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GB" sz="4800">
                <a:solidFill>
                  <a:srgbClr val="000000"/>
                </a:solidFill>
                <a:latin typeface="Times New Roman"/>
                <a:ea typeface="Times New Roman"/>
                <a:cs typeface="Times New Roman"/>
                <a:sym typeface="Times New Roman"/>
              </a:rPr>
              <a:t>THANK YOU</a:t>
            </a:r>
            <a:endParaRPr b="1" sz="4800">
              <a:solidFill>
                <a:srgbClr val="0000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idx="1" type="body"/>
          </p:nvPr>
        </p:nvSpPr>
        <p:spPr>
          <a:xfrm>
            <a:off x="311700" y="484200"/>
            <a:ext cx="8520600" cy="43149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b="1" lang="en-GB" sz="4000">
                <a:solidFill>
                  <a:schemeClr val="accent1"/>
                </a:solidFill>
                <a:highlight>
                  <a:srgbClr val="FFFFFF"/>
                </a:highlight>
                <a:latin typeface="PT Sans Narrow"/>
                <a:ea typeface="PT Sans Narrow"/>
                <a:cs typeface="PT Sans Narrow"/>
                <a:sym typeface="PT Sans Narrow"/>
              </a:rPr>
              <a:t>Importance of Animations in Education</a:t>
            </a:r>
            <a:endParaRPr b="1" sz="4000">
              <a:solidFill>
                <a:schemeClr val="accent1"/>
              </a:solidFill>
              <a:highlight>
                <a:srgbClr val="FFFFFF"/>
              </a:highlight>
              <a:latin typeface="PT Sans Narrow"/>
              <a:ea typeface="PT Sans Narrow"/>
              <a:cs typeface="PT Sans Narrow"/>
              <a:sym typeface="PT Sans Narrow"/>
            </a:endParaRPr>
          </a:p>
          <a:p>
            <a:pPr indent="-401320" lvl="0" marL="457200" rtl="0" algn="just">
              <a:spcBef>
                <a:spcPts val="1200"/>
              </a:spcBef>
              <a:spcAft>
                <a:spcPts val="0"/>
              </a:spcAft>
              <a:buClr>
                <a:srgbClr val="202124"/>
              </a:buClr>
              <a:buSzPct val="100000"/>
              <a:buFont typeface="PT Sans Narrow"/>
              <a:buChar char="●"/>
            </a:pPr>
            <a:r>
              <a:rPr lang="en-GB" sz="3200">
                <a:solidFill>
                  <a:srgbClr val="202124"/>
                </a:solidFill>
                <a:highlight>
                  <a:schemeClr val="lt1"/>
                </a:highlight>
                <a:latin typeface="PT Sans Narrow"/>
                <a:ea typeface="PT Sans Narrow"/>
                <a:cs typeface="PT Sans Narrow"/>
                <a:sym typeface="PT Sans Narrow"/>
              </a:rPr>
              <a:t>Using animation in education is fun</a:t>
            </a:r>
            <a:endParaRPr sz="3200">
              <a:solidFill>
                <a:srgbClr val="202124"/>
              </a:solidFill>
              <a:highlight>
                <a:schemeClr val="lt1"/>
              </a:highlight>
              <a:latin typeface="PT Sans Narrow"/>
              <a:ea typeface="PT Sans Narrow"/>
              <a:cs typeface="PT Sans Narrow"/>
              <a:sym typeface="PT Sans Narrow"/>
            </a:endParaRPr>
          </a:p>
          <a:p>
            <a:pPr indent="-401320" lvl="0" marL="457200" rtl="0" algn="just">
              <a:spcBef>
                <a:spcPts val="0"/>
              </a:spcBef>
              <a:spcAft>
                <a:spcPts val="0"/>
              </a:spcAft>
              <a:buClr>
                <a:srgbClr val="202124"/>
              </a:buClr>
              <a:buSzPct val="110344"/>
              <a:buFont typeface="PT Sans Narrow"/>
              <a:buChar char="●"/>
            </a:pPr>
            <a:r>
              <a:rPr lang="en-GB" sz="2900">
                <a:solidFill>
                  <a:srgbClr val="000000"/>
                </a:solidFill>
                <a:latin typeface="PT Sans Narrow"/>
                <a:ea typeface="PT Sans Narrow"/>
                <a:cs typeface="PT Sans Narrow"/>
                <a:sym typeface="PT Sans Narrow"/>
              </a:rPr>
              <a:t>The quality of education can be enhanced with the inclusion of animation in classroom teaching. </a:t>
            </a:r>
            <a:endParaRPr sz="2900">
              <a:solidFill>
                <a:srgbClr val="000000"/>
              </a:solidFill>
              <a:latin typeface="PT Sans Narrow"/>
              <a:ea typeface="PT Sans Narrow"/>
              <a:cs typeface="PT Sans Narrow"/>
              <a:sym typeface="PT Sans Narrow"/>
            </a:endParaRPr>
          </a:p>
          <a:p>
            <a:pPr indent="-401320" lvl="0" marL="457200" rtl="0" algn="just">
              <a:spcBef>
                <a:spcPts val="0"/>
              </a:spcBef>
              <a:spcAft>
                <a:spcPts val="0"/>
              </a:spcAft>
              <a:buClr>
                <a:srgbClr val="202124"/>
              </a:buClr>
              <a:buSzPct val="100000"/>
              <a:buFont typeface="PT Sans Narrow"/>
              <a:buChar char="●"/>
            </a:pPr>
            <a:r>
              <a:rPr lang="en-GB" sz="3200">
                <a:solidFill>
                  <a:srgbClr val="202124"/>
                </a:solidFill>
                <a:highlight>
                  <a:schemeClr val="lt1"/>
                </a:highlight>
                <a:latin typeface="PT Sans Narrow"/>
                <a:ea typeface="PT Sans Narrow"/>
                <a:cs typeface="PT Sans Narrow"/>
                <a:sym typeface="PT Sans Narrow"/>
              </a:rPr>
              <a:t>A</a:t>
            </a:r>
            <a:r>
              <a:rPr lang="en-GB" sz="3200">
                <a:solidFill>
                  <a:srgbClr val="202124"/>
                </a:solidFill>
                <a:highlight>
                  <a:schemeClr val="lt1"/>
                </a:highlight>
                <a:latin typeface="PT Sans Narrow"/>
                <a:ea typeface="PT Sans Narrow"/>
                <a:cs typeface="PT Sans Narrow"/>
                <a:sym typeface="PT Sans Narrow"/>
              </a:rPr>
              <a:t>nimations can be used  for engaging visual impact</a:t>
            </a:r>
            <a:endParaRPr sz="3200">
              <a:solidFill>
                <a:srgbClr val="202124"/>
              </a:solidFill>
              <a:highlight>
                <a:srgbClr val="FFFFFF"/>
              </a:highlight>
              <a:latin typeface="PT Sans Narrow"/>
              <a:ea typeface="PT Sans Narrow"/>
              <a:cs typeface="PT Sans Narrow"/>
              <a:sym typeface="PT Sans Narrow"/>
            </a:endParaRPr>
          </a:p>
          <a:p>
            <a:pPr indent="-401320" lvl="0" marL="457200" rtl="0" algn="just">
              <a:spcBef>
                <a:spcPts val="0"/>
              </a:spcBef>
              <a:spcAft>
                <a:spcPts val="0"/>
              </a:spcAft>
              <a:buClr>
                <a:srgbClr val="202124"/>
              </a:buClr>
              <a:buSzPct val="110344"/>
              <a:buFont typeface="PT Sans Narrow"/>
              <a:buChar char="●"/>
            </a:pPr>
            <a:r>
              <a:rPr lang="en-GB" sz="2900">
                <a:solidFill>
                  <a:srgbClr val="000000"/>
                </a:solidFill>
                <a:latin typeface="PT Sans Narrow"/>
                <a:ea typeface="PT Sans Narrow"/>
                <a:cs typeface="PT Sans Narrow"/>
                <a:sym typeface="PT Sans Narrow"/>
              </a:rPr>
              <a:t>Any concept can be presented in lively and visually engaging manner.</a:t>
            </a:r>
            <a:r>
              <a:rPr lang="en-GB" sz="3200">
                <a:solidFill>
                  <a:srgbClr val="202124"/>
                </a:solidFill>
                <a:highlight>
                  <a:srgbClr val="FFFFFF"/>
                </a:highlight>
                <a:latin typeface="PT Sans Narrow"/>
                <a:ea typeface="PT Sans Narrow"/>
                <a:cs typeface="PT Sans Narrow"/>
                <a:sym typeface="PT Sans Narrow"/>
              </a:rPr>
              <a:t>. </a:t>
            </a:r>
            <a:endParaRPr sz="3200">
              <a:solidFill>
                <a:srgbClr val="202124"/>
              </a:solidFill>
              <a:highlight>
                <a:srgbClr val="FFFFFF"/>
              </a:highlight>
              <a:latin typeface="PT Sans Narrow"/>
              <a:ea typeface="PT Sans Narrow"/>
              <a:cs typeface="PT Sans Narrow"/>
              <a:sym typeface="PT Sans Narrow"/>
            </a:endParaRPr>
          </a:p>
          <a:p>
            <a:pPr indent="-401320" lvl="0" marL="457200" rtl="0" algn="just">
              <a:spcBef>
                <a:spcPts val="0"/>
              </a:spcBef>
              <a:spcAft>
                <a:spcPts val="0"/>
              </a:spcAft>
              <a:buClr>
                <a:srgbClr val="202124"/>
              </a:buClr>
              <a:buSzPct val="100000"/>
              <a:buFont typeface="PT Sans Narrow"/>
              <a:buChar char="●"/>
            </a:pPr>
            <a:r>
              <a:rPr lang="en-GB" sz="3200">
                <a:solidFill>
                  <a:srgbClr val="202124"/>
                </a:solidFill>
                <a:highlight>
                  <a:srgbClr val="FFFFFF"/>
                </a:highlight>
                <a:latin typeface="PT Sans Narrow"/>
                <a:ea typeface="PT Sans Narrow"/>
                <a:cs typeface="PT Sans Narrow"/>
                <a:sym typeface="PT Sans Narrow"/>
              </a:rPr>
              <a:t>Students learn better with visuals and graphics than the traditional teaching methods.</a:t>
            </a:r>
            <a:endParaRPr sz="3200">
              <a:solidFill>
                <a:srgbClr val="202124"/>
              </a:solidFill>
              <a:highlight>
                <a:srgbClr val="FFFFFF"/>
              </a:highlight>
              <a:latin typeface="PT Sans Narrow"/>
              <a:ea typeface="PT Sans Narrow"/>
              <a:cs typeface="PT Sans Narrow"/>
              <a:sym typeface="PT Sans Narrow"/>
            </a:endParaRPr>
          </a:p>
          <a:p>
            <a:pPr indent="0" lvl="0" marL="457200" rtl="0" algn="just">
              <a:spcBef>
                <a:spcPts val="1200"/>
              </a:spcBef>
              <a:spcAft>
                <a:spcPts val="1200"/>
              </a:spcAft>
              <a:buNone/>
            </a:pPr>
            <a:r>
              <a:rPr lang="en-GB" sz="2900">
                <a:solidFill>
                  <a:srgbClr val="000000"/>
                </a:solidFill>
                <a:latin typeface="PT Sans Narrow"/>
                <a:ea typeface="PT Sans Narrow"/>
                <a:cs typeface="PT Sans Narrow"/>
                <a:sym typeface="PT Sans Narrow"/>
              </a:rPr>
              <a:t>Organ Story E.g.</a:t>
            </a:r>
            <a:r>
              <a:rPr lang="en-GB" sz="2900" u="sng">
                <a:solidFill>
                  <a:schemeClr val="accent5"/>
                </a:solidFill>
                <a:latin typeface="PT Sans Narrow"/>
                <a:ea typeface="PT Sans Narrow"/>
                <a:cs typeface="PT Sans Narrow"/>
                <a:sym typeface="PT Sans Narrow"/>
                <a:hlinkClick r:id="rId3">
                  <a:extLst>
                    <a:ext uri="{A12FA001-AC4F-418D-AE19-62706E023703}">
                      <ahyp:hlinkClr val="tx"/>
                    </a:ext>
                  </a:extLst>
                </a:hlinkClick>
              </a:rPr>
              <a:t>https://www.youtube.com/watch?v=y5rita8a9_E</a:t>
            </a:r>
            <a:endParaRPr sz="3200">
              <a:solidFill>
                <a:srgbClr val="202124"/>
              </a:solidFill>
              <a:highlight>
                <a:srgbClr val="FFFFFF"/>
              </a:highlight>
              <a:latin typeface="PT Sans Narrow"/>
              <a:ea typeface="PT Sans Narrow"/>
              <a:cs typeface="PT Sans Narrow"/>
              <a:sym typeface="PT Sans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Way to incorporate Animation in Education</a:t>
            </a:r>
            <a:endParaRPr/>
          </a:p>
        </p:txBody>
      </p:sp>
      <p:sp>
        <p:nvSpPr>
          <p:cNvPr id="96" name="Google Shape;96;p18"/>
          <p:cNvSpPr txBox="1"/>
          <p:nvPr>
            <p:ph idx="1" type="body"/>
          </p:nvPr>
        </p:nvSpPr>
        <p:spPr>
          <a:xfrm>
            <a:off x="311700" y="1266325"/>
            <a:ext cx="8520600" cy="3696300"/>
          </a:xfrm>
          <a:prstGeom prst="rect">
            <a:avLst/>
          </a:prstGeom>
        </p:spPr>
        <p:txBody>
          <a:bodyPr anchorCtr="0" anchor="t" bIns="91425" lIns="91425" spcFirstLastPara="1" rIns="91425" wrap="square" tIns="91425">
            <a:noAutofit/>
          </a:bodyPr>
          <a:lstStyle/>
          <a:p>
            <a:pPr indent="-412750" lvl="0" marL="457200" rtl="0" algn="l">
              <a:spcBef>
                <a:spcPts val="0"/>
              </a:spcBef>
              <a:spcAft>
                <a:spcPts val="0"/>
              </a:spcAft>
              <a:buClr>
                <a:srgbClr val="000000"/>
              </a:buClr>
              <a:buSzPts val="2900"/>
              <a:buFont typeface="PT Sans Narrow"/>
              <a:buChar char="●"/>
            </a:pPr>
            <a:r>
              <a:rPr lang="en-GB" sz="2900">
                <a:solidFill>
                  <a:srgbClr val="000000"/>
                </a:solidFill>
                <a:latin typeface="PT Sans Narrow"/>
                <a:ea typeface="PT Sans Narrow"/>
                <a:cs typeface="PT Sans Narrow"/>
                <a:sym typeface="PT Sans Narrow"/>
              </a:rPr>
              <a:t>Analyse content to identify concepts suitable for teaching through animation</a:t>
            </a:r>
            <a:endParaRPr sz="2900">
              <a:solidFill>
                <a:srgbClr val="000000"/>
              </a:solidFill>
              <a:latin typeface="PT Sans Narrow"/>
              <a:ea typeface="PT Sans Narrow"/>
              <a:cs typeface="PT Sans Narrow"/>
              <a:sym typeface="PT Sans Narrow"/>
            </a:endParaRPr>
          </a:p>
          <a:p>
            <a:pPr indent="-412750" lvl="0" marL="457200" rtl="0" algn="l">
              <a:spcBef>
                <a:spcPts val="0"/>
              </a:spcBef>
              <a:spcAft>
                <a:spcPts val="0"/>
              </a:spcAft>
              <a:buClr>
                <a:srgbClr val="000000"/>
              </a:buClr>
              <a:buSzPts val="2900"/>
              <a:buFont typeface="PT Sans Narrow"/>
              <a:buChar char="●"/>
            </a:pPr>
            <a:r>
              <a:rPr lang="en-GB" sz="2900">
                <a:solidFill>
                  <a:srgbClr val="000000"/>
                </a:solidFill>
                <a:latin typeface="PT Sans Narrow"/>
                <a:ea typeface="PT Sans Narrow"/>
                <a:cs typeface="PT Sans Narrow"/>
                <a:sym typeface="PT Sans Narrow"/>
              </a:rPr>
              <a:t>Enhancing the quality of class presentation</a:t>
            </a:r>
            <a:endParaRPr sz="2900">
              <a:solidFill>
                <a:srgbClr val="000000"/>
              </a:solidFill>
              <a:latin typeface="PT Sans Narrow"/>
              <a:ea typeface="PT Sans Narrow"/>
              <a:cs typeface="PT Sans Narrow"/>
              <a:sym typeface="PT Sans Narrow"/>
            </a:endParaRPr>
          </a:p>
          <a:p>
            <a:pPr indent="-412750" lvl="0" marL="457200" rtl="0" algn="l">
              <a:spcBef>
                <a:spcPts val="0"/>
              </a:spcBef>
              <a:spcAft>
                <a:spcPts val="0"/>
              </a:spcAft>
              <a:buClr>
                <a:srgbClr val="000000"/>
              </a:buClr>
              <a:buSzPts val="2900"/>
              <a:buFont typeface="PT Sans Narrow"/>
              <a:buChar char="●"/>
            </a:pPr>
            <a:r>
              <a:rPr lang="en-GB" sz="2900">
                <a:solidFill>
                  <a:srgbClr val="000000"/>
                </a:solidFill>
                <a:latin typeface="PT Sans Narrow"/>
                <a:ea typeface="PT Sans Narrow"/>
                <a:cs typeface="PT Sans Narrow"/>
                <a:sym typeface="PT Sans Narrow"/>
              </a:rPr>
              <a:t>Making </a:t>
            </a:r>
            <a:r>
              <a:rPr lang="en-GB" sz="2900">
                <a:solidFill>
                  <a:srgbClr val="000000"/>
                </a:solidFill>
                <a:latin typeface="PT Sans Narrow"/>
                <a:ea typeface="PT Sans Narrow"/>
                <a:cs typeface="PT Sans Narrow"/>
                <a:sym typeface="PT Sans Narrow"/>
              </a:rPr>
              <a:t>visualization more interesting and easier </a:t>
            </a:r>
            <a:endParaRPr sz="2900">
              <a:solidFill>
                <a:srgbClr val="000000"/>
              </a:solidFill>
              <a:latin typeface="PT Sans Narrow"/>
              <a:ea typeface="PT Sans Narrow"/>
              <a:cs typeface="PT Sans Narrow"/>
              <a:sym typeface="PT Sans Narrow"/>
            </a:endParaRPr>
          </a:p>
          <a:p>
            <a:pPr indent="0" lvl="0" marL="457200" rtl="0" algn="l">
              <a:spcBef>
                <a:spcPts val="1200"/>
              </a:spcBef>
              <a:spcAft>
                <a:spcPts val="0"/>
              </a:spcAft>
              <a:buNone/>
            </a:pPr>
            <a:r>
              <a:rPr lang="en-GB" sz="2900">
                <a:solidFill>
                  <a:srgbClr val="000000"/>
                </a:solidFill>
                <a:latin typeface="PT Sans Narrow"/>
                <a:ea typeface="PT Sans Narrow"/>
                <a:cs typeface="PT Sans Narrow"/>
                <a:sym typeface="PT Sans Narrow"/>
              </a:rPr>
              <a:t> </a:t>
            </a:r>
            <a:r>
              <a:rPr lang="en-GB" sz="2900">
                <a:solidFill>
                  <a:srgbClr val="000000"/>
                </a:solidFill>
                <a:latin typeface="PT Sans Narrow"/>
                <a:ea typeface="PT Sans Narrow"/>
                <a:cs typeface="PT Sans Narrow"/>
                <a:sym typeface="PT Sans Narrow"/>
              </a:rPr>
              <a:t> </a:t>
            </a:r>
            <a:endParaRPr sz="2900">
              <a:solidFill>
                <a:srgbClr val="000000"/>
              </a:solidFill>
              <a:latin typeface="PT Sans Narrow"/>
              <a:ea typeface="PT Sans Narrow"/>
              <a:cs typeface="PT Sans Narrow"/>
              <a:sym typeface="PT Sans Narrow"/>
            </a:endParaRPr>
          </a:p>
          <a:p>
            <a:pPr indent="0" lvl="0" marL="0" rtl="0" algn="l">
              <a:spcBef>
                <a:spcPts val="1200"/>
              </a:spcBef>
              <a:spcAft>
                <a:spcPts val="0"/>
              </a:spcAft>
              <a:buNone/>
            </a:pPr>
            <a:r>
              <a:rPr lang="en-GB" sz="2900">
                <a:solidFill>
                  <a:srgbClr val="000000"/>
                </a:solidFill>
                <a:latin typeface="PT Sans Narrow"/>
                <a:ea typeface="PT Sans Narrow"/>
                <a:cs typeface="PT Sans Narrow"/>
                <a:sym typeface="PT Sans Narrow"/>
              </a:rPr>
              <a:t>Eg. </a:t>
            </a:r>
            <a:r>
              <a:rPr lang="en-GB" sz="2900" u="sng">
                <a:solidFill>
                  <a:schemeClr val="hlink"/>
                </a:solidFill>
                <a:latin typeface="PT Sans Narrow"/>
                <a:ea typeface="PT Sans Narrow"/>
                <a:cs typeface="PT Sans Narrow"/>
                <a:sym typeface="PT Sans Narrow"/>
                <a:hlinkClick r:id="rId3"/>
              </a:rPr>
              <a:t>https://www.youtube.com/watch?v=CnU71tx5VDg</a:t>
            </a:r>
            <a:endParaRPr sz="2900">
              <a:solidFill>
                <a:srgbClr val="000000"/>
              </a:solidFill>
              <a:latin typeface="PT Sans Narrow"/>
              <a:ea typeface="PT Sans Narrow"/>
              <a:cs typeface="PT Sans Narrow"/>
              <a:sym typeface="PT Sans Narrow"/>
            </a:endParaRPr>
          </a:p>
          <a:p>
            <a:pPr indent="0" lvl="0" marL="0" rtl="0" algn="l">
              <a:spcBef>
                <a:spcPts val="1200"/>
              </a:spcBef>
              <a:spcAft>
                <a:spcPts val="0"/>
              </a:spcAft>
              <a:buNone/>
            </a:pPr>
            <a:r>
              <a:t/>
            </a:r>
            <a:endParaRPr sz="2900">
              <a:solidFill>
                <a:srgbClr val="000000"/>
              </a:solidFill>
              <a:latin typeface="PT Sans Narrow"/>
              <a:ea typeface="PT Sans Narrow"/>
              <a:cs typeface="PT Sans Narrow"/>
              <a:sym typeface="PT Sans Narrow"/>
            </a:endParaRPr>
          </a:p>
          <a:p>
            <a:pPr indent="0" lvl="0" marL="0" rtl="0" algn="l">
              <a:spcBef>
                <a:spcPts val="1200"/>
              </a:spcBef>
              <a:spcAft>
                <a:spcPts val="1200"/>
              </a:spcAft>
              <a:buNone/>
            </a:pPr>
            <a:r>
              <a:t/>
            </a:r>
            <a:endParaRPr sz="2700">
              <a:solidFill>
                <a:srgbClr val="000000"/>
              </a:solidFill>
              <a:latin typeface="PT Sans Narrow"/>
              <a:ea typeface="PT Sans Narrow"/>
              <a:cs typeface="PT Sans Narrow"/>
              <a:sym typeface="PT Sans Narro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lnSpc>
                <a:spcPct val="115000"/>
              </a:lnSpc>
              <a:spcBef>
                <a:spcPts val="1400"/>
              </a:spcBef>
              <a:spcAft>
                <a:spcPts val="0"/>
              </a:spcAft>
              <a:buNone/>
            </a:pPr>
            <a:r>
              <a:rPr lang="en-GB" sz="3100">
                <a:solidFill>
                  <a:srgbClr val="EF6C00"/>
                </a:solidFill>
              </a:rPr>
              <a:t>Advantages</a:t>
            </a:r>
            <a:endParaRPr sz="3100"/>
          </a:p>
        </p:txBody>
      </p:sp>
      <p:sp>
        <p:nvSpPr>
          <p:cNvPr id="102" name="Google Shape;102;p19"/>
          <p:cNvSpPr txBox="1"/>
          <p:nvPr>
            <p:ph idx="1" type="body"/>
          </p:nvPr>
        </p:nvSpPr>
        <p:spPr>
          <a:xfrm>
            <a:off x="311700" y="1440950"/>
            <a:ext cx="8520600" cy="33027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rgbClr val="000000"/>
              </a:buClr>
              <a:buSzPts val="2400"/>
              <a:buFont typeface="Times New Roman"/>
              <a:buChar char="●"/>
            </a:pPr>
            <a:r>
              <a:rPr lang="en-GB" sz="2400">
                <a:solidFill>
                  <a:srgbClr val="000000"/>
                </a:solidFill>
                <a:highlight>
                  <a:srgbClr val="FFFFFF"/>
                </a:highlight>
                <a:latin typeface="Times New Roman"/>
                <a:ea typeface="Times New Roman"/>
                <a:cs typeface="Times New Roman"/>
                <a:sym typeface="Times New Roman"/>
              </a:rPr>
              <a:t>Visualize subjects for better understanding</a:t>
            </a:r>
            <a:endParaRPr sz="2400">
              <a:solidFill>
                <a:srgbClr val="000000"/>
              </a:solidFill>
              <a:highlight>
                <a:srgbClr val="FFFFFF"/>
              </a:highlight>
              <a:latin typeface="Times New Roman"/>
              <a:ea typeface="Times New Roman"/>
              <a:cs typeface="Times New Roman"/>
              <a:sym typeface="Times New Roman"/>
            </a:endParaRPr>
          </a:p>
          <a:p>
            <a:pPr indent="-381000" lvl="0" marL="457200" rtl="0" algn="l">
              <a:spcBef>
                <a:spcPts val="0"/>
              </a:spcBef>
              <a:spcAft>
                <a:spcPts val="0"/>
              </a:spcAft>
              <a:buClr>
                <a:srgbClr val="000000"/>
              </a:buClr>
              <a:buSzPts val="2400"/>
              <a:buFont typeface="Times New Roman"/>
              <a:buChar char="●"/>
            </a:pPr>
            <a:r>
              <a:rPr lang="en-GB" sz="2400">
                <a:solidFill>
                  <a:srgbClr val="000000"/>
                </a:solidFill>
                <a:highlight>
                  <a:srgbClr val="FFFFFF"/>
                </a:highlight>
                <a:latin typeface="Times New Roman"/>
                <a:ea typeface="Times New Roman"/>
                <a:cs typeface="Times New Roman"/>
                <a:sym typeface="Times New Roman"/>
              </a:rPr>
              <a:t>Make learning faster</a:t>
            </a:r>
            <a:endParaRPr sz="2400">
              <a:solidFill>
                <a:srgbClr val="000000"/>
              </a:solidFill>
              <a:highlight>
                <a:srgbClr val="FFFFFF"/>
              </a:highlight>
              <a:latin typeface="Times New Roman"/>
              <a:ea typeface="Times New Roman"/>
              <a:cs typeface="Times New Roman"/>
              <a:sym typeface="Times New Roman"/>
            </a:endParaRPr>
          </a:p>
          <a:p>
            <a:pPr indent="-381000" lvl="0" marL="457200" rtl="0" algn="l">
              <a:spcBef>
                <a:spcPts val="0"/>
              </a:spcBef>
              <a:spcAft>
                <a:spcPts val="0"/>
              </a:spcAft>
              <a:buClr>
                <a:srgbClr val="000000"/>
              </a:buClr>
              <a:buSzPts val="2400"/>
              <a:buFont typeface="Times New Roman"/>
              <a:buChar char="●"/>
            </a:pPr>
            <a:r>
              <a:rPr lang="en-GB" sz="2400">
                <a:solidFill>
                  <a:srgbClr val="000000"/>
                </a:solidFill>
                <a:highlight>
                  <a:srgbClr val="FFFFFF"/>
                </a:highlight>
                <a:latin typeface="Times New Roman"/>
                <a:ea typeface="Times New Roman"/>
                <a:cs typeface="Times New Roman"/>
                <a:sym typeface="Times New Roman"/>
              </a:rPr>
              <a:t>Improve engagement</a:t>
            </a:r>
            <a:endParaRPr sz="2400">
              <a:solidFill>
                <a:srgbClr val="000000"/>
              </a:solidFill>
              <a:highlight>
                <a:srgbClr val="FFFFFF"/>
              </a:highlight>
              <a:latin typeface="Times New Roman"/>
              <a:ea typeface="Times New Roman"/>
              <a:cs typeface="Times New Roman"/>
              <a:sym typeface="Times New Roman"/>
            </a:endParaRPr>
          </a:p>
          <a:p>
            <a:pPr indent="-381000" lvl="0" marL="457200" rtl="0" algn="l">
              <a:spcBef>
                <a:spcPts val="0"/>
              </a:spcBef>
              <a:spcAft>
                <a:spcPts val="0"/>
              </a:spcAft>
              <a:buClr>
                <a:srgbClr val="000000"/>
              </a:buClr>
              <a:buSzPts val="2400"/>
              <a:buFont typeface="Times New Roman"/>
              <a:buChar char="●"/>
            </a:pPr>
            <a:r>
              <a:rPr lang="en-GB" sz="2400">
                <a:solidFill>
                  <a:srgbClr val="000000"/>
                </a:solidFill>
                <a:highlight>
                  <a:srgbClr val="FFFFFF"/>
                </a:highlight>
                <a:latin typeface="Times New Roman"/>
                <a:ea typeface="Times New Roman"/>
                <a:cs typeface="Times New Roman"/>
                <a:sym typeface="Times New Roman"/>
              </a:rPr>
              <a:t>Motivate learner to learn more</a:t>
            </a:r>
            <a:endParaRPr sz="2400">
              <a:solidFill>
                <a:srgbClr val="000000"/>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1400"/>
              </a:spcBef>
              <a:spcAft>
                <a:spcPts val="0"/>
              </a:spcAft>
              <a:buNone/>
            </a:pPr>
            <a:r>
              <a:rPr lang="en-GB" sz="3100"/>
              <a:t>Disadvantages </a:t>
            </a:r>
            <a:endParaRPr/>
          </a:p>
        </p:txBody>
      </p:sp>
      <p:sp>
        <p:nvSpPr>
          <p:cNvPr id="108" name="Google Shape;108;p2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87350" lvl="0" marL="457200" rtl="0" algn="just">
              <a:lnSpc>
                <a:spcPct val="115000"/>
              </a:lnSpc>
              <a:spcBef>
                <a:spcPts val="0"/>
              </a:spcBef>
              <a:spcAft>
                <a:spcPts val="0"/>
              </a:spcAft>
              <a:buClr>
                <a:srgbClr val="000000"/>
              </a:buClr>
              <a:buSzPts val="2500"/>
              <a:buFont typeface="Times New Roman"/>
              <a:buChar char="●"/>
            </a:pPr>
            <a:r>
              <a:rPr lang="en-GB" sz="2500">
                <a:solidFill>
                  <a:srgbClr val="000000"/>
                </a:solidFill>
                <a:latin typeface="Times New Roman"/>
                <a:ea typeface="Times New Roman"/>
                <a:cs typeface="Times New Roman"/>
                <a:sym typeface="Times New Roman"/>
              </a:rPr>
              <a:t> Requires a lot of effort and time </a:t>
            </a:r>
            <a:endParaRPr sz="2500">
              <a:solidFill>
                <a:srgbClr val="000000"/>
              </a:solidFill>
              <a:latin typeface="Times New Roman"/>
              <a:ea typeface="Times New Roman"/>
              <a:cs typeface="Times New Roman"/>
              <a:sym typeface="Times New Roman"/>
            </a:endParaRPr>
          </a:p>
          <a:p>
            <a:pPr indent="-381000" lvl="0" marL="457200" rtl="0" algn="just">
              <a:lnSpc>
                <a:spcPct val="115000"/>
              </a:lnSpc>
              <a:spcBef>
                <a:spcPts val="0"/>
              </a:spcBef>
              <a:spcAft>
                <a:spcPts val="0"/>
              </a:spcAft>
              <a:buClr>
                <a:srgbClr val="000000"/>
              </a:buClr>
              <a:buSzPts val="2400"/>
              <a:buFont typeface="Times New Roman"/>
              <a:buChar char="●"/>
            </a:pPr>
            <a:r>
              <a:rPr lang="en-GB" sz="2400">
                <a:solidFill>
                  <a:srgbClr val="000000"/>
                </a:solidFill>
                <a:latin typeface="Times New Roman"/>
                <a:ea typeface="Times New Roman"/>
                <a:cs typeface="Times New Roman"/>
                <a:sym typeface="Times New Roman"/>
              </a:rPr>
              <a:t>Technical knowledge know-how</a:t>
            </a:r>
            <a:endParaRPr sz="2400">
              <a:solidFill>
                <a:srgbClr val="000000"/>
              </a:solidFill>
              <a:highlight>
                <a:srgbClr val="FFFFFF"/>
              </a:highlight>
              <a:latin typeface="Times New Roman"/>
              <a:ea typeface="Times New Roman"/>
              <a:cs typeface="Times New Roman"/>
              <a:sym typeface="Times New Roman"/>
            </a:endParaRPr>
          </a:p>
          <a:p>
            <a:pPr indent="-381000" lvl="0" marL="457200" rtl="0" algn="just">
              <a:lnSpc>
                <a:spcPct val="115000"/>
              </a:lnSpc>
              <a:spcBef>
                <a:spcPts val="0"/>
              </a:spcBef>
              <a:spcAft>
                <a:spcPts val="0"/>
              </a:spcAft>
              <a:buClr>
                <a:srgbClr val="000000"/>
              </a:buClr>
              <a:buSzPts val="2400"/>
              <a:buFont typeface="Times New Roman"/>
              <a:buChar char="●"/>
            </a:pPr>
            <a:r>
              <a:rPr lang="en-GB" sz="2400">
                <a:solidFill>
                  <a:srgbClr val="000000"/>
                </a:solidFill>
                <a:highlight>
                  <a:srgbClr val="FFFFFF"/>
                </a:highlight>
                <a:latin typeface="Times New Roman"/>
                <a:ea typeface="Times New Roman"/>
                <a:cs typeface="Times New Roman"/>
                <a:sym typeface="Times New Roman"/>
              </a:rPr>
              <a:t>Cost-consuming</a:t>
            </a:r>
            <a:endParaRPr sz="2400">
              <a:solidFill>
                <a:srgbClr val="000000"/>
              </a:solidFill>
              <a:highlight>
                <a:srgbClr val="FFFFFF"/>
              </a:highlight>
              <a:latin typeface="Times New Roman"/>
              <a:ea typeface="Times New Roman"/>
              <a:cs typeface="Times New Roman"/>
              <a:sym typeface="Times New Roman"/>
            </a:endParaRPr>
          </a:p>
          <a:p>
            <a:pPr indent="-381000" lvl="0" marL="457200" rtl="0" algn="just">
              <a:lnSpc>
                <a:spcPct val="115000"/>
              </a:lnSpc>
              <a:spcBef>
                <a:spcPts val="0"/>
              </a:spcBef>
              <a:spcAft>
                <a:spcPts val="0"/>
              </a:spcAft>
              <a:buClr>
                <a:srgbClr val="000000"/>
              </a:buClr>
              <a:buSzPts val="2400"/>
              <a:buFont typeface="Times New Roman"/>
              <a:buChar char="●"/>
            </a:pPr>
            <a:r>
              <a:rPr lang="en-GB" sz="2400">
                <a:solidFill>
                  <a:srgbClr val="000000"/>
                </a:solidFill>
                <a:highlight>
                  <a:srgbClr val="FFFFFF"/>
                </a:highlight>
                <a:latin typeface="Times New Roman"/>
                <a:ea typeface="Times New Roman"/>
                <a:cs typeface="Times New Roman"/>
                <a:sym typeface="Times New Roman"/>
              </a:rPr>
              <a:t>Require bandwidth</a:t>
            </a:r>
            <a:endParaRPr sz="2400">
              <a:solidFill>
                <a:srgbClr val="000000"/>
              </a:solidFill>
              <a:highlight>
                <a:srgbClr val="FFFFFF"/>
              </a:highlight>
              <a:latin typeface="Times New Roman"/>
              <a:ea typeface="Times New Roman"/>
              <a:cs typeface="Times New Roman"/>
              <a:sym typeface="Times New Roman"/>
            </a:endParaRPr>
          </a:p>
          <a:p>
            <a:pPr indent="0" lvl="0" marL="457200" rtl="0" algn="just">
              <a:lnSpc>
                <a:spcPct val="115000"/>
              </a:lnSpc>
              <a:spcBef>
                <a:spcPts val="0"/>
              </a:spcBef>
              <a:spcAft>
                <a:spcPts val="0"/>
              </a:spcAft>
              <a:buNone/>
            </a:pPr>
            <a:r>
              <a:t/>
            </a:r>
            <a:endParaRPr b="1" sz="2400">
              <a:solidFill>
                <a:srgbClr val="000000"/>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marR="38100" rtl="0" algn="ctr">
              <a:lnSpc>
                <a:spcPct val="128571"/>
              </a:lnSpc>
              <a:spcBef>
                <a:spcPts val="0"/>
              </a:spcBef>
              <a:spcAft>
                <a:spcPts val="0"/>
              </a:spcAft>
              <a:buNone/>
            </a:pPr>
            <a:r>
              <a:rPr lang="en-GB" sz="4000"/>
              <a:t>Types of Animation</a:t>
            </a:r>
            <a:endParaRPr sz="4000"/>
          </a:p>
          <a:p>
            <a:pPr indent="0" lvl="0" marL="0" rtl="0" algn="l">
              <a:spcBef>
                <a:spcPts val="0"/>
              </a:spcBef>
              <a:spcAft>
                <a:spcPts val="0"/>
              </a:spcAft>
              <a:buNone/>
            </a:pPr>
            <a:r>
              <a:t/>
            </a:r>
            <a:endParaRPr/>
          </a:p>
        </p:txBody>
      </p:sp>
      <p:sp>
        <p:nvSpPr>
          <p:cNvPr id="114" name="Google Shape;114;p2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marR="38100" rtl="0" algn="just">
              <a:lnSpc>
                <a:spcPct val="128571"/>
              </a:lnSpc>
              <a:spcBef>
                <a:spcPts val="0"/>
              </a:spcBef>
              <a:spcAft>
                <a:spcPts val="0"/>
              </a:spcAft>
              <a:buNone/>
            </a:pPr>
            <a:r>
              <a:rPr lang="en-GB" sz="2400">
                <a:solidFill>
                  <a:schemeClr val="accent1"/>
                </a:solidFill>
                <a:latin typeface="PT Sans Narrow"/>
                <a:ea typeface="PT Sans Narrow"/>
                <a:cs typeface="PT Sans Narrow"/>
                <a:sym typeface="PT Sans Narrow"/>
              </a:rPr>
              <a:t>2D Animation </a:t>
            </a:r>
            <a:r>
              <a:rPr lang="en-GB" sz="2400">
                <a:solidFill>
                  <a:srgbClr val="202124"/>
                </a:solidFill>
                <a:latin typeface="PT Sans Narrow"/>
                <a:ea typeface="PT Sans Narrow"/>
                <a:cs typeface="PT Sans Narrow"/>
                <a:sym typeface="PT Sans Narrow"/>
              </a:rPr>
              <a:t>- 2D animation in which 2 dimensions of any object are visible, in which you can only estimate the length and width of the image used in the animation. This type of 2D animation was first used in cartoons.</a:t>
            </a:r>
            <a:endParaRPr sz="2400">
              <a:solidFill>
                <a:srgbClr val="202124"/>
              </a:solidFill>
              <a:latin typeface="PT Sans Narrow"/>
              <a:ea typeface="PT Sans Narrow"/>
              <a:cs typeface="PT Sans Narrow"/>
              <a:sym typeface="PT Sans Narrow"/>
            </a:endParaRPr>
          </a:p>
          <a:p>
            <a:pPr indent="0" lvl="0" marL="0" rtl="0" algn="l">
              <a:spcBef>
                <a:spcPts val="0"/>
              </a:spcBef>
              <a:spcAft>
                <a:spcPts val="1200"/>
              </a:spcAft>
              <a:buNone/>
            </a:pPr>
            <a:r>
              <a:t/>
            </a:r>
            <a:endParaRPr/>
          </a:p>
        </p:txBody>
      </p:sp>
      <p:pic>
        <p:nvPicPr>
          <p:cNvPr id="115" name="Google Shape;115;p21"/>
          <p:cNvPicPr preferRelativeResize="0"/>
          <p:nvPr/>
        </p:nvPicPr>
        <p:blipFill>
          <a:blip r:embed="rId3">
            <a:alphaModFix/>
          </a:blip>
          <a:stretch>
            <a:fillRect/>
          </a:stretch>
        </p:blipFill>
        <p:spPr>
          <a:xfrm>
            <a:off x="2573988" y="2994013"/>
            <a:ext cx="3495675" cy="1304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