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embeddedFontLst>
    <p:embeddedFont>
      <p:font typeface="Century Gothic" panose="020B0502020202020204"/>
      <p:regular r:id="rId29"/>
    </p:embeddedFont>
    <p:embeddedFont>
      <p:font typeface="Garamond" panose="02020404030301010803"/>
      <p:regular r:id="rId30"/>
    </p:embeddedFont>
    <p:embeddedFont>
      <p:font typeface="Comic Sans MS" panose="030F0702030302020204"/>
      <p:regular r:id="rId31"/>
      <p:bold r:id="rId32"/>
      <p:italic r:id="rId33"/>
      <p:boldItalic r:id="rId34"/>
    </p:embeddedFont>
    <p:embeddedFont>
      <p:font typeface="Calibri" panose="020F0502020204030204"/>
      <p:regular r:id="rId35"/>
      <p:bold r:id="rId36"/>
      <p:italic r:id="rId37"/>
      <p:boldItalic r:id="rId38"/>
    </p:embeddedFont>
    <p:embeddedFont>
      <p:font typeface="Trebuchet MS" panose="020B0603020202020204"/>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F1C82F1-03DF-49D4-BADE-7A2C9C9CEC1A}" styleName="Table_0">
    <a:wholeTbl>
      <a:tcTxStyle>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Style>
        <a:tcBdr/>
        <a:fill>
          <a:solidFill>
            <a:srgbClr val="CBE2F5"/>
          </a:solidFill>
        </a:fill>
      </a:tcStyle>
    </a:band1H>
    <a:band2H>
      <a:tcStyle>
        <a:tcBdr/>
      </a:tcStyle>
    </a:band2H>
    <a:band1V>
      <a:tcStyle>
        <a:tcBdr/>
        <a:fill>
          <a:solidFill>
            <a:srgbClr val="CBE2F5"/>
          </a:solidFill>
        </a:fill>
      </a:tcStyle>
    </a:band1V>
    <a:band2V>
      <a:tcStyle>
        <a:tcBdr/>
      </a:tcStyle>
    </a:band2V>
    <a:lastCol>
      <a:tcTxStyle b="on">
        <a:font>
          <a:latin typeface="Century Gothic"/>
          <a:ea typeface="Century Gothic"/>
          <a:cs typeface="Century Gothic"/>
        </a:font>
        <a:schemeClr val="lt1"/>
      </a:tcTxStyle>
      <a:tcStyle>
        <a:tcBdr/>
        <a:fill>
          <a:solidFill>
            <a:schemeClr val="accent1"/>
          </a:solidFill>
        </a:fill>
      </a:tcStyle>
    </a:lastCol>
    <a:firstCol>
      <a:tcTxStyle b="on">
        <a:font>
          <a:latin typeface="Century Gothic"/>
          <a:ea typeface="Century Gothic"/>
          <a:cs typeface="Century Gothic"/>
        </a:font>
        <a:schemeClr val="lt1"/>
      </a:tcTxStyle>
      <a:tcStyle>
        <a:tcBdr/>
        <a:fill>
          <a:solidFill>
            <a:schemeClr val="accent1"/>
          </a:solidFill>
        </a:fill>
      </a:tcStyle>
    </a:firstCol>
    <a:lastRow>
      <a:tcTxStyle b="on">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 styleId="{2803288D-7B67-4632-B5B6-656DEB8643B6}" styleName="Table_1">
    <a:wholeTbl>
      <a:tcTxStyle>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14.fntdata"/><Relationship Id="rId41" Type="http://schemas.openxmlformats.org/officeDocument/2006/relationships/font" Target="fonts/font13.fntdata"/><Relationship Id="rId40" Type="http://schemas.openxmlformats.org/officeDocument/2006/relationships/font" Target="fonts/font12.fntdata"/><Relationship Id="rId4" Type="http://schemas.openxmlformats.org/officeDocument/2006/relationships/notesMaster" Target="notesMasters/notesMaster1.xml"/><Relationship Id="rId39" Type="http://schemas.openxmlformats.org/officeDocument/2006/relationships/font" Target="fonts/font11.fntdata"/><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2" name="Shape 102"/>
        <p:cNvGrpSpPr/>
        <p:nvPr/>
      </p:nvGrpSpPr>
      <p:grpSpPr>
        <a:xfrm>
          <a:off x="0" y="0"/>
          <a:ext cx="0" cy="0"/>
          <a:chOff x="0" y="0"/>
          <a:chExt cx="0" cy="0"/>
        </a:xfrm>
      </p:grpSpPr>
      <p:sp>
        <p:nvSpPr>
          <p:cNvPr id="103" name="Google Shape;103;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4" name="Google Shape;104;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8" name="Google Shape;168;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2" name="Shape 172"/>
        <p:cNvGrpSpPr/>
        <p:nvPr/>
      </p:nvGrpSpPr>
      <p:grpSpPr>
        <a:xfrm>
          <a:off x="0" y="0"/>
          <a:ext cx="0" cy="0"/>
          <a:chOff x="0" y="0"/>
          <a:chExt cx="0" cy="0"/>
        </a:xfrm>
      </p:grpSpPr>
      <p:sp>
        <p:nvSpPr>
          <p:cNvPr id="173" name="Google Shape;173;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4" name="Google Shape;174;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8" name="Shape 178"/>
        <p:cNvGrpSpPr/>
        <p:nvPr/>
      </p:nvGrpSpPr>
      <p:grpSpPr>
        <a:xfrm>
          <a:off x="0" y="0"/>
          <a:ext cx="0" cy="0"/>
          <a:chOff x="0" y="0"/>
          <a:chExt cx="0" cy="0"/>
        </a:xfrm>
      </p:grpSpPr>
      <p:sp>
        <p:nvSpPr>
          <p:cNvPr id="179" name="Google Shape;179;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0" name="Google Shape;180;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6" name="Google Shape;186;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p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2" name="Google Shape;192;p1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6" name="Shape 196"/>
        <p:cNvGrpSpPr/>
        <p:nvPr/>
      </p:nvGrpSpPr>
      <p:grpSpPr>
        <a:xfrm>
          <a:off x="0" y="0"/>
          <a:ext cx="0" cy="0"/>
          <a:chOff x="0" y="0"/>
          <a:chExt cx="0" cy="0"/>
        </a:xfrm>
      </p:grpSpPr>
      <p:sp>
        <p:nvSpPr>
          <p:cNvPr id="197" name="Google Shape;197;p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8" name="Google Shape;198;p1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2" name="Shape 202"/>
        <p:cNvGrpSpPr/>
        <p:nvPr/>
      </p:nvGrpSpPr>
      <p:grpSpPr>
        <a:xfrm>
          <a:off x="0" y="0"/>
          <a:ext cx="0" cy="0"/>
          <a:chOff x="0" y="0"/>
          <a:chExt cx="0" cy="0"/>
        </a:xfrm>
      </p:grpSpPr>
      <p:sp>
        <p:nvSpPr>
          <p:cNvPr id="203" name="Google Shape;203;p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4" name="Google Shape;204;p1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p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0" name="Google Shape;210;p1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5" name="Google Shape;225;p1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2" name="Google Shape;232;p1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3" name="Google Shape;113;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8" name="Google Shape;238;p2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2" name="Shape 242"/>
        <p:cNvGrpSpPr/>
        <p:nvPr/>
      </p:nvGrpSpPr>
      <p:grpSpPr>
        <a:xfrm>
          <a:off x="0" y="0"/>
          <a:ext cx="0" cy="0"/>
          <a:chOff x="0" y="0"/>
          <a:chExt cx="0" cy="0"/>
        </a:xfrm>
      </p:grpSpPr>
      <p:sp>
        <p:nvSpPr>
          <p:cNvPr id="243" name="Google Shape;243;p2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4" name="Google Shape;244;p2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5" name="Google Shape;255;p2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9" name="Google Shape;119;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5" name="Google Shape;125;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1" name="Google Shape;131;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7" name="Google Shape;137;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 name="Shape 148"/>
        <p:cNvGrpSpPr/>
        <p:nvPr/>
      </p:nvGrpSpPr>
      <p:grpSpPr>
        <a:xfrm>
          <a:off x="0" y="0"/>
          <a:ext cx="0" cy="0"/>
          <a:chOff x="0" y="0"/>
          <a:chExt cx="0" cy="0"/>
        </a:xfrm>
      </p:grpSpPr>
      <p:sp>
        <p:nvSpPr>
          <p:cNvPr id="149" name="Google Shape;149;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0" name="Google Shape;150;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4" name="Shape 154"/>
        <p:cNvGrpSpPr/>
        <p:nvPr/>
      </p:nvGrpSpPr>
      <p:grpSpPr>
        <a:xfrm>
          <a:off x="0" y="0"/>
          <a:ext cx="0" cy="0"/>
          <a:chOff x="0" y="0"/>
          <a:chExt cx="0" cy="0"/>
        </a:xfrm>
      </p:grpSpPr>
      <p:sp>
        <p:nvSpPr>
          <p:cNvPr id="155" name="Google Shape;155;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6" name="Google Shape;156;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2" name="Google Shape;162;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showMasterSp="0" matchingName="Section Header">
  <p:cSld name="SECTION_HEADER">
    <p:bg>
      <p:bgPr>
        <a:gradFill>
          <a:gsLst>
            <a:gs pos="0">
              <a:srgbClr val="E1DBC9"/>
            </a:gs>
            <a:gs pos="77000">
              <a:srgbClr val="C8C1B0"/>
            </a:gs>
            <a:gs pos="100000">
              <a:srgbClr val="C0BAAA"/>
            </a:gs>
          </a:gsLst>
          <a:lin ang="5400000" scaled="0"/>
        </a:gradFill>
        <a:effectLst/>
      </p:bgPr>
    </p:bg>
    <p:spTree>
      <p:nvGrpSpPr>
        <p:cNvPr id="12" name="Shape 12"/>
        <p:cNvGrpSpPr/>
        <p:nvPr/>
      </p:nvGrpSpPr>
      <p:grpSpPr>
        <a:xfrm>
          <a:off x="0" y="0"/>
          <a:ext cx="0" cy="0"/>
          <a:chOff x="0" y="0"/>
          <a:chExt cx="0" cy="0"/>
        </a:xfrm>
      </p:grpSpPr>
      <p:sp>
        <p:nvSpPr>
          <p:cNvPr id="13" name="Google Shape;13;p24"/>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4"/>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4"/>
          <p:cNvSpPr/>
          <p:nvPr/>
        </p:nvSpPr>
        <p:spPr>
          <a:xfrm>
            <a:off x="1447800"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4"/>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 name="Google Shape;17;p24"/>
          <p:cNvGrpSpPr/>
          <p:nvPr/>
        </p:nvGrpSpPr>
        <p:grpSpPr>
          <a:xfrm>
            <a:off x="5250180" y="1267730"/>
            <a:ext cx="1691640" cy="645295"/>
            <a:chOff x="5318306" y="1386268"/>
            <a:chExt cx="1567331" cy="645295"/>
          </a:xfrm>
        </p:grpSpPr>
        <p:cxnSp>
          <p:nvCxnSpPr>
            <p:cNvPr id="18" name="Google Shape;18;p24"/>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19" name="Google Shape;19;p24"/>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20" name="Google Shape;20;p24"/>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21" name="Google Shape;21;p24"/>
          <p:cNvSpPr txBox="1"/>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entury Gothic" panose="020B0502020202020204"/>
              <a:buNone/>
              <a:defRPr sz="7200" cap="none">
                <a:solidFill>
                  <a:srgbClr val="262626"/>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4"/>
          <p:cNvSpPr txBox="1"/>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dk1"/>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p:txBody>
      </p:sp>
      <p:sp>
        <p:nvSpPr>
          <p:cNvPr id="23" name="Google Shape;23;p24"/>
          <p:cNvSpPr txBox="1"/>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type="ftr" idx="11"/>
          </p:nvPr>
        </p:nvSpPr>
        <p:spPr>
          <a:xfrm>
            <a:off x="1453553" y="521106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type="sldNum" idx="12"/>
          </p:nvPr>
        </p:nvSpPr>
        <p:spPr>
          <a:xfrm>
            <a:off x="8604504" y="521106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90" name="Shape 90"/>
        <p:cNvGrpSpPr/>
        <p:nvPr/>
      </p:nvGrpSpPr>
      <p:grpSpPr>
        <a:xfrm>
          <a:off x="0" y="0"/>
          <a:ext cx="0" cy="0"/>
          <a:chOff x="0" y="0"/>
          <a:chExt cx="0" cy="0"/>
        </a:xfrm>
      </p:grpSpPr>
      <p:sp>
        <p:nvSpPr>
          <p:cNvPr id="91" name="Google Shape;91;p33"/>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3"/>
          <p:cNvSpPr txBox="1"/>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p:txBody>
      </p:sp>
      <p:sp>
        <p:nvSpPr>
          <p:cNvPr id="93" name="Google Shape;93;p33"/>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3"/>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3"/>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96" name="Shape 96"/>
        <p:cNvGrpSpPr/>
        <p:nvPr/>
      </p:nvGrpSpPr>
      <p:grpSpPr>
        <a:xfrm>
          <a:off x="0" y="0"/>
          <a:ext cx="0" cy="0"/>
          <a:chOff x="0" y="0"/>
          <a:chExt cx="0" cy="0"/>
        </a:xfrm>
      </p:grpSpPr>
      <p:sp>
        <p:nvSpPr>
          <p:cNvPr id="97" name="Google Shape;97;p34"/>
          <p:cNvSpPr txBox="1"/>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4"/>
          <p:cNvSpPr txBox="1"/>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p:txBody>
      </p:sp>
      <p:sp>
        <p:nvSpPr>
          <p:cNvPr id="99" name="Google Shape;99;p34"/>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4"/>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4"/>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6" name="Shape 26"/>
        <p:cNvGrpSpPr/>
        <p:nvPr/>
      </p:nvGrpSpPr>
      <p:grpSpPr>
        <a:xfrm>
          <a:off x="0" y="0"/>
          <a:ext cx="0" cy="0"/>
          <a:chOff x="0" y="0"/>
          <a:chExt cx="0" cy="0"/>
        </a:xfrm>
      </p:grpSpPr>
      <p:sp>
        <p:nvSpPr>
          <p:cNvPr id="27" name="Google Shape;27;p25"/>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5"/>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p:txBody>
      </p:sp>
      <p:sp>
        <p:nvSpPr>
          <p:cNvPr id="29" name="Google Shape;29;p25"/>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32" name="Shape 32"/>
        <p:cNvGrpSpPr/>
        <p:nvPr/>
      </p:nvGrpSpPr>
      <p:grpSpPr>
        <a:xfrm>
          <a:off x="0" y="0"/>
          <a:ext cx="0" cy="0"/>
          <a:chOff x="0" y="0"/>
          <a:chExt cx="0" cy="0"/>
        </a:xfrm>
      </p:grpSpPr>
      <p:sp>
        <p:nvSpPr>
          <p:cNvPr id="33" name="Google Shape;33;p26"/>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bg>
      <p:bgPr>
        <a:gradFill>
          <a:gsLst>
            <a:gs pos="0">
              <a:srgbClr val="E1DBC9"/>
            </a:gs>
            <a:gs pos="77000">
              <a:srgbClr val="C8C1B0"/>
            </a:gs>
            <a:gs pos="100000">
              <a:srgbClr val="C0BAAA"/>
            </a:gs>
          </a:gsLst>
          <a:lin ang="5400000" scaled="0"/>
        </a:gradFill>
        <a:effectLst/>
      </p:bgPr>
    </p:bg>
    <p:spTree>
      <p:nvGrpSpPr>
        <p:cNvPr id="36" name="Shape 36"/>
        <p:cNvGrpSpPr/>
        <p:nvPr/>
      </p:nvGrpSpPr>
      <p:grpSpPr>
        <a:xfrm>
          <a:off x="0" y="0"/>
          <a:ext cx="0" cy="0"/>
          <a:chOff x="0" y="0"/>
          <a:chExt cx="0" cy="0"/>
        </a:xfrm>
      </p:grpSpPr>
      <p:sp>
        <p:nvSpPr>
          <p:cNvPr id="37" name="Google Shape;37;p27"/>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7"/>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7"/>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7"/>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 name="Google Shape;41;p27"/>
          <p:cNvGrpSpPr/>
          <p:nvPr/>
        </p:nvGrpSpPr>
        <p:grpSpPr>
          <a:xfrm>
            <a:off x="5250180" y="1267730"/>
            <a:ext cx="1691640" cy="645295"/>
            <a:chOff x="5318306" y="1386268"/>
            <a:chExt cx="1567331" cy="645295"/>
          </a:xfrm>
        </p:grpSpPr>
        <p:cxnSp>
          <p:nvCxnSpPr>
            <p:cNvPr id="42" name="Google Shape;42;p27"/>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3" name="Google Shape;43;p27"/>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4" name="Google Shape;44;p27"/>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5" name="Google Shape;45;p27"/>
          <p:cNvSpPr txBox="1"/>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entury Gothic" panose="020B0502020202020204"/>
              <a:buNone/>
              <a:defRPr sz="7200" b="0" cap="none">
                <a:solidFill>
                  <a:srgbClr val="262626"/>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7"/>
          <p:cNvSpPr txBox="1"/>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47" name="Google Shape;47;p27"/>
          <p:cNvSpPr txBox="1"/>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type="ftr" idx="11"/>
          </p:nvPr>
        </p:nvSpPr>
        <p:spPr>
          <a:xfrm>
            <a:off x="1453896" y="5211060"/>
            <a:ext cx="5905500"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50" name="Shape 50"/>
        <p:cNvGrpSpPr/>
        <p:nvPr/>
      </p:nvGrpSpPr>
      <p:grpSpPr>
        <a:xfrm>
          <a:off x="0" y="0"/>
          <a:ext cx="0" cy="0"/>
          <a:chOff x="0" y="0"/>
          <a:chExt cx="0" cy="0"/>
        </a:xfrm>
      </p:grpSpPr>
      <p:sp>
        <p:nvSpPr>
          <p:cNvPr id="51" name="Google Shape;51;p28"/>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8"/>
          <p:cNvSpPr txBox="1"/>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53" name="Google Shape;53;p28"/>
          <p:cNvSpPr txBox="1"/>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54" name="Google Shape;54;p28"/>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57" name="Shape 57"/>
        <p:cNvGrpSpPr/>
        <p:nvPr/>
      </p:nvGrpSpPr>
      <p:grpSpPr>
        <a:xfrm>
          <a:off x="0" y="0"/>
          <a:ext cx="0" cy="0"/>
          <a:chOff x="0" y="0"/>
          <a:chExt cx="0" cy="0"/>
        </a:xfrm>
      </p:grpSpPr>
      <p:sp>
        <p:nvSpPr>
          <p:cNvPr id="58" name="Google Shape;58;p29"/>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9"/>
          <p:cNvSpPr txBox="1"/>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latin typeface="Century Gothic" panose="020B0502020202020204"/>
                <a:ea typeface="Century Gothic" panose="020B0502020202020204"/>
                <a:cs typeface="Century Gothic" panose="020B0502020202020204"/>
                <a:sym typeface="Century Gothic" panose="020B0502020202020204"/>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p:txBody>
      </p:sp>
      <p:sp>
        <p:nvSpPr>
          <p:cNvPr id="60" name="Google Shape;60;p29"/>
          <p:cNvSpPr txBox="1"/>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61" name="Google Shape;61;p29"/>
          <p:cNvSpPr txBox="1"/>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p:txBody>
      </p:sp>
      <p:sp>
        <p:nvSpPr>
          <p:cNvPr id="62" name="Google Shape;62;p29"/>
          <p:cNvSpPr txBox="1"/>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63" name="Google Shape;63;p29"/>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66" name="Shape 66"/>
        <p:cNvGrpSpPr/>
        <p:nvPr/>
      </p:nvGrpSpPr>
      <p:grpSpPr>
        <a:xfrm>
          <a:off x="0" y="0"/>
          <a:ext cx="0" cy="0"/>
          <a:chOff x="0" y="0"/>
          <a:chExt cx="0" cy="0"/>
        </a:xfrm>
      </p:grpSpPr>
      <p:sp>
        <p:nvSpPr>
          <p:cNvPr id="67" name="Google Shape;67;p30"/>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0"/>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showMasterSp="0" matchingName="Content with Caption">
  <p:cSld name="OBJECT_WITH_CAPTION_TEXT">
    <p:spTree>
      <p:nvGrpSpPr>
        <p:cNvPr id="71" name="Shape 71"/>
        <p:cNvGrpSpPr/>
        <p:nvPr/>
      </p:nvGrpSpPr>
      <p:grpSpPr>
        <a:xfrm>
          <a:off x="0" y="0"/>
          <a:ext cx="0" cy="0"/>
          <a:chOff x="0" y="0"/>
          <a:chExt cx="0" cy="0"/>
        </a:xfrm>
      </p:grpSpPr>
      <p:sp>
        <p:nvSpPr>
          <p:cNvPr id="72" name="Google Shape;72;p31"/>
          <p:cNvSpPr/>
          <p:nvPr/>
        </p:nvSpPr>
        <p:spPr>
          <a:xfrm>
            <a:off x="245529" y="237744"/>
            <a:ext cx="8531352"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31"/>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31"/>
          <p:cNvSpPr txBox="1"/>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panose="020B0502020202020204"/>
              <a:buNone/>
              <a:defRPr sz="2800" b="0" cap="none">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1"/>
          <p:cNvSpPr txBox="1"/>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p:txBody>
      </p:sp>
      <p:sp>
        <p:nvSpPr>
          <p:cNvPr id="76" name="Google Shape;76;p31"/>
          <p:cNvSpPr txBox="1"/>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p:txBody>
      </p:sp>
      <p:sp>
        <p:nvSpPr>
          <p:cNvPr id="77" name="Google Shape;77;p31"/>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type="sldNum" idx="12"/>
          </p:nvPr>
        </p:nvSpPr>
        <p:spPr>
          <a:xfrm>
            <a:off x="10393677" y="622300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
        <p:nvSpPr>
          <p:cNvPr id="80" name="Google Shape;80;p31"/>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spTree>
      <p:nvGrpSpPr>
        <p:cNvPr id="81" name="Shape 81"/>
        <p:cNvGrpSpPr/>
        <p:nvPr/>
      </p:nvGrpSpPr>
      <p:grpSpPr>
        <a:xfrm>
          <a:off x="0" y="0"/>
          <a:ext cx="0" cy="0"/>
          <a:chOff x="0" y="0"/>
          <a:chExt cx="0" cy="0"/>
        </a:xfrm>
      </p:grpSpPr>
      <p:sp>
        <p:nvSpPr>
          <p:cNvPr id="82" name="Google Shape;82;p32"/>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32"/>
          <p:cNvSpPr txBox="1"/>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800"/>
              <a:buFont typeface="Century Gothic" panose="020B0502020202020204"/>
              <a:buNone/>
              <a:defRPr sz="2800" b="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2"/>
          <p:cNvSpPr/>
          <p:nvPr>
            <p:ph type="pic" idx="2"/>
          </p:nvPr>
        </p:nvSpPr>
        <p:spPr>
          <a:xfrm>
            <a:off x="228599" y="237744"/>
            <a:ext cx="8531352" cy="6382512"/>
          </a:xfrm>
          <a:prstGeom prst="rect">
            <a:avLst/>
          </a:prstGeom>
          <a:solidFill>
            <a:srgbClr val="76CEEF"/>
          </a:solidFill>
          <a:ln>
            <a:noFill/>
          </a:ln>
        </p:spPr>
      </p:sp>
      <p:sp>
        <p:nvSpPr>
          <p:cNvPr id="85" name="Google Shape;85;p32"/>
          <p:cNvSpPr txBox="1"/>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p:txBody>
      </p:sp>
      <p:sp>
        <p:nvSpPr>
          <p:cNvPr id="86" name="Google Shape;86;p32"/>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2"/>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type="sldNum" idx="12"/>
          </p:nvPr>
        </p:nvSpPr>
        <p:spPr>
          <a:xfrm>
            <a:off x="10396728" y="6227064"/>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1pPr>
            <a:lvl2pPr marL="0" lvl="1"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2pPr>
            <a:lvl3pPr marL="0" lvl="2"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3pPr>
            <a:lvl4pPr marL="0" lvl="3"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4pPr>
            <a:lvl5pPr marL="0" lvl="4"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5pPr>
            <a:lvl6pPr marL="0" lvl="5"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6pPr>
            <a:lvl7pPr marL="0" lvl="6"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7pPr>
            <a:lvl8pPr marL="0" lvl="7"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8pPr>
            <a:lvl9pPr marL="0" lvl="8" indent="0" algn="r">
              <a:spcBef>
                <a:spcPts val="0"/>
              </a:spcBef>
              <a:buNone/>
              <a:defRPr sz="1000">
                <a:solidFill>
                  <a:srgbClr val="FFFFF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
        <p:nvSpPr>
          <p:cNvPr id="89" name="Google Shape;89;p32"/>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23"/>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7;p23"/>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panose="020B0502020202020204"/>
              <a:buNone/>
              <a:defRPr sz="4800" b="0" i="0" u="none" strike="noStrike" cap="none">
                <a:solidFill>
                  <a:srgbClr val="262626"/>
                </a:solidFill>
                <a:latin typeface="Century Gothic" panose="020B0502020202020204"/>
                <a:ea typeface="Century Gothic" panose="020B0502020202020204"/>
                <a:cs typeface="Century Gothic" panose="020B0502020202020204"/>
                <a:sym typeface="Century Gothic" panose="020B0502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3"/>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rgbClr val="262626"/>
              </a:buClr>
              <a:buSzPts val="1800"/>
              <a:buFont typeface="Garamond" panose="02020404030301010803"/>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30200" algn="l" rtl="0">
              <a:lnSpc>
                <a:spcPct val="100000"/>
              </a:lnSpc>
              <a:spcBef>
                <a:spcPts val="500"/>
              </a:spcBef>
              <a:spcAft>
                <a:spcPts val="0"/>
              </a:spcAft>
              <a:buClr>
                <a:srgbClr val="262626"/>
              </a:buClr>
              <a:buSzPts val="1600"/>
              <a:buFont typeface="Garamond" panose="02020404030301010803"/>
              <a:buChar char="◦"/>
              <a:defRPr sz="16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17500" algn="l" rtl="0">
              <a:lnSpc>
                <a:spcPct val="100000"/>
              </a:lnSpc>
              <a:spcBef>
                <a:spcPts val="500"/>
              </a:spcBef>
              <a:spcAft>
                <a:spcPts val="0"/>
              </a:spcAft>
              <a:buClr>
                <a:srgbClr val="262626"/>
              </a:buClr>
              <a:buSzPts val="1400"/>
              <a:buFont typeface="Garamond" panose="02020404030301010803"/>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17500" algn="l" rtl="0">
              <a:lnSpc>
                <a:spcPct val="100000"/>
              </a:lnSpc>
              <a:spcBef>
                <a:spcPts val="500"/>
              </a:spcBef>
              <a:spcAft>
                <a:spcPts val="0"/>
              </a:spcAft>
              <a:buClr>
                <a:srgbClr val="262626"/>
              </a:buClr>
              <a:buSzPts val="1400"/>
              <a:buFont typeface="Garamond" panose="02020404030301010803"/>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17500" algn="l" rtl="0">
              <a:lnSpc>
                <a:spcPct val="100000"/>
              </a:lnSpc>
              <a:spcBef>
                <a:spcPts val="500"/>
              </a:spcBef>
              <a:spcAft>
                <a:spcPts val="0"/>
              </a:spcAft>
              <a:buClr>
                <a:srgbClr val="262626"/>
              </a:buClr>
              <a:buSzPts val="1400"/>
              <a:buFont typeface="Garamond" panose="02020404030301010803"/>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17500" algn="l" rtl="0">
              <a:lnSpc>
                <a:spcPct val="100000"/>
              </a:lnSpc>
              <a:spcBef>
                <a:spcPts val="500"/>
              </a:spcBef>
              <a:spcAft>
                <a:spcPts val="0"/>
              </a:spcAft>
              <a:buClr>
                <a:srgbClr val="262626"/>
              </a:buClr>
              <a:buSzPts val="1400"/>
              <a:buFont typeface="Garamond" panose="02020404030301010803"/>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317500" algn="l" rtl="0">
              <a:lnSpc>
                <a:spcPct val="100000"/>
              </a:lnSpc>
              <a:spcBef>
                <a:spcPts val="500"/>
              </a:spcBef>
              <a:spcAft>
                <a:spcPts val="0"/>
              </a:spcAft>
              <a:buClr>
                <a:srgbClr val="262626"/>
              </a:buClr>
              <a:buSzPts val="1400"/>
              <a:buFont typeface="Garamond" panose="02020404030301010803"/>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317500" algn="l" rtl="0">
              <a:lnSpc>
                <a:spcPct val="100000"/>
              </a:lnSpc>
              <a:spcBef>
                <a:spcPts val="500"/>
              </a:spcBef>
              <a:spcAft>
                <a:spcPts val="0"/>
              </a:spcAft>
              <a:buClr>
                <a:srgbClr val="262626"/>
              </a:buClr>
              <a:buSzPts val="1400"/>
              <a:buFont typeface="Garamond" panose="02020404030301010803"/>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317500" algn="l" rtl="0">
              <a:lnSpc>
                <a:spcPct val="100000"/>
              </a:lnSpc>
              <a:spcBef>
                <a:spcPts val="500"/>
              </a:spcBef>
              <a:spcAft>
                <a:spcPts val="0"/>
              </a:spcAft>
              <a:buClr>
                <a:srgbClr val="262626"/>
              </a:buClr>
              <a:buSzPts val="1400"/>
              <a:buFont typeface="Garamond" panose="02020404030301010803"/>
              <a:buChar char="◦"/>
              <a:defRPr sz="1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9" name="Google Shape;9;p23"/>
          <p:cNvSpPr txBox="1"/>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0" name="Google Shape;10;p23"/>
          <p:cNvSpPr txBox="1"/>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1" name="Google Shape;11;p23"/>
          <p:cNvSpPr txBox="1"/>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r" rtl="0">
              <a:spcBef>
                <a:spcPts val="0"/>
              </a:spcBef>
              <a:buNone/>
              <a:defRPr sz="10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hyperlink" Target="https://diksha.gov.in/play/content/do_3129605018028195841125?contentType=Resourc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hyperlink" Target="http://digital.nios.acin/QR/?id" TargetMode="Externa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5" name="Shape 105"/>
        <p:cNvGrpSpPr/>
        <p:nvPr/>
      </p:nvGrpSpPr>
      <p:grpSpPr>
        <a:xfrm>
          <a:off x="0" y="0"/>
          <a:ext cx="0" cy="0"/>
          <a:chOff x="0" y="0"/>
          <a:chExt cx="0" cy="0"/>
        </a:xfrm>
      </p:grpSpPr>
      <p:sp>
        <p:nvSpPr>
          <p:cNvPr id="106" name="Google Shape;106;p1"/>
          <p:cNvSpPr txBox="1"/>
          <p:nvPr>
            <p:ph type="title"/>
          </p:nvPr>
        </p:nvSpPr>
        <p:spPr>
          <a:xfrm>
            <a:off x="1563623" y="2094309"/>
            <a:ext cx="9070848" cy="2587752"/>
          </a:xfrm>
          <a:prstGeom prst="rect">
            <a:avLst/>
          </a:prstGeom>
          <a:noFill/>
          <a:ln>
            <a:noFill/>
          </a:ln>
        </p:spPr>
        <p:txBody>
          <a:bodyPr spcFirstLastPara="1" wrap="square" lIns="91425" tIns="45700" rIns="91425" bIns="45700" anchor="ctr" anchorCtr="0">
            <a:normAutofit/>
          </a:bodyPr>
          <a:lstStyle/>
          <a:p>
            <a:pPr marL="0" lvl="0" indent="0" algn="l" rtl="0">
              <a:lnSpc>
                <a:spcPct val="83000"/>
              </a:lnSpc>
              <a:spcBef>
                <a:spcPts val="0"/>
              </a:spcBef>
              <a:spcAft>
                <a:spcPts val="0"/>
              </a:spcAft>
              <a:buClr>
                <a:srgbClr val="7030A0"/>
              </a:buClr>
              <a:buSzPts val="2800"/>
              <a:buFont typeface="Century Gothic" panose="020B0502020202020204"/>
              <a:buNone/>
            </a:pPr>
            <a:r>
              <a:rPr lang="en-US" sz="2800" b="1">
                <a:solidFill>
                  <a:srgbClr val="7030A0"/>
                </a:solidFill>
              </a:rPr>
              <a:t>UNDERSTANDING EBOOKS TYPES  AND POSSIBILITIES</a:t>
            </a:r>
            <a:br>
              <a:rPr lang="en-US" b="1">
                <a:solidFill>
                  <a:srgbClr val="7030A0"/>
                </a:solidFill>
              </a:rPr>
            </a:br>
            <a:endParaRPr b="1">
              <a:solidFill>
                <a:srgbClr val="00B0F0"/>
              </a:solidFill>
            </a:endParaRPr>
          </a:p>
        </p:txBody>
      </p:sp>
      <p:sp>
        <p:nvSpPr>
          <p:cNvPr id="107" name="Google Shape;107;p1"/>
          <p:cNvSpPr txBox="1"/>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600"/>
              <a:buNone/>
            </a:pPr>
            <a:endParaRPr b="1">
              <a:solidFill>
                <a:srgbClr val="7030A0"/>
              </a:solidFill>
            </a:endParaRPr>
          </a:p>
        </p:txBody>
      </p:sp>
      <p:sp>
        <p:nvSpPr>
          <p:cNvPr id="108" name="Google Shape;108;p1"/>
          <p:cNvSpPr/>
          <p:nvPr/>
        </p:nvSpPr>
        <p:spPr>
          <a:xfrm>
            <a:off x="2825577" y="4682062"/>
            <a:ext cx="6771503" cy="720448"/>
          </a:xfrm>
          <a:prstGeom prst="roundRect">
            <a:avLst>
              <a:gd name="adj" fmla="val 16667"/>
            </a:avLst>
          </a:prstGeom>
          <a:solidFill>
            <a:schemeClr val="accent1"/>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1"/>
                </a:solidFill>
                <a:latin typeface="Comic Sans MS" panose="030F0702030302020204"/>
                <a:ea typeface="Comic Sans MS" panose="030F0702030302020204"/>
                <a:cs typeface="Comic Sans MS" panose="030F0702030302020204"/>
                <a:sym typeface="Comic Sans MS" panose="030F0702030302020204"/>
              </a:rPr>
              <a:t>Welcome</a:t>
            </a:r>
            <a:endParaRPr lang="en-US" sz="4000" b="0" i="0" u="none" strike="noStrike" cap="none">
              <a:solidFill>
                <a:schemeClr val="lt1"/>
              </a:solidFill>
              <a:latin typeface="Comic Sans MS" panose="030F0702030302020204"/>
              <a:ea typeface="Comic Sans MS" panose="030F0702030302020204"/>
              <a:cs typeface="Comic Sans MS" panose="030F0702030302020204"/>
              <a:sym typeface="Comic Sans MS" panose="030F0702030302020204"/>
            </a:endParaRPr>
          </a:p>
        </p:txBody>
      </p:sp>
      <p:pic>
        <p:nvPicPr>
          <p:cNvPr id="109" name="Google Shape;109;p1"/>
          <p:cNvPicPr preferRelativeResize="0"/>
          <p:nvPr/>
        </p:nvPicPr>
        <p:blipFill rotWithShape="1">
          <a:blip r:embed="rId1"/>
          <a:srcRect/>
          <a:stretch>
            <a:fillRect/>
          </a:stretch>
        </p:blipFill>
        <p:spPr>
          <a:xfrm>
            <a:off x="380705" y="176110"/>
            <a:ext cx="915250" cy="1293100"/>
          </a:xfrm>
          <a:prstGeom prst="rect">
            <a:avLst/>
          </a:prstGeom>
          <a:noFill/>
          <a:ln>
            <a:noFill/>
          </a:ln>
        </p:spPr>
      </p:pic>
      <p:pic>
        <p:nvPicPr>
          <p:cNvPr id="110" name="Google Shape;110;p1"/>
          <p:cNvPicPr preferRelativeResize="0"/>
          <p:nvPr/>
        </p:nvPicPr>
        <p:blipFill rotWithShape="1">
          <a:blip r:embed="rId2"/>
          <a:srcRect/>
          <a:stretch>
            <a:fillRect/>
          </a:stretch>
        </p:blipFill>
        <p:spPr>
          <a:xfrm>
            <a:off x="10760853" y="0"/>
            <a:ext cx="1311697" cy="1270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panose="020B0502020202020204"/>
              <a:buNone/>
            </a:pPr>
            <a:r>
              <a:rPr lang="en-US"/>
              <a:t>WHY DO WE NEED EPUB?</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171" name="Google Shape;171;p10"/>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Enhanced Design and Styling: </a:t>
            </a:r>
            <a:r>
              <a:rPr lang="en-US">
                <a:latin typeface="Times New Roman" panose="02020603050405020304"/>
                <a:ea typeface="Times New Roman" panose="02020603050405020304"/>
                <a:cs typeface="Times New Roman" panose="02020603050405020304"/>
                <a:sym typeface="Times New Roman" panose="02020603050405020304"/>
              </a:rPr>
              <a:t>EPUB supports CSS (Cascading Style Sheets), which enables publishers to apply advanced styling and layout options. This allows for more visually appealing and professional-looking digital publications. EPUB's design capabilities enable the creation of aesthetically pleasing e-books, textbooks, and other digital materials.</a:t>
            </a:r>
            <a:endParaRPr lang="en-US">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Dynamic Updates and Revisions: </a:t>
            </a:r>
            <a:r>
              <a:rPr lang="en-US">
                <a:latin typeface="Times New Roman" panose="02020603050405020304"/>
                <a:ea typeface="Times New Roman" panose="02020603050405020304"/>
                <a:cs typeface="Times New Roman" panose="02020603050405020304"/>
                <a:sym typeface="Times New Roman" panose="02020603050405020304"/>
              </a:rPr>
              <a:t>EPUB allows for easy updates and revisions of digital publications. Publishers can modify and update the content of EPUB files, ensuring that readers have access to the most current and accurate information. This is particularly valuable for textbooks and educational materials that may require regular updates to reflect new research, revised curriculum, or changes in information.</a:t>
            </a:r>
            <a:endParaRPr>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panose="020B0502020202020204"/>
              <a:buNone/>
            </a:pPr>
            <a:r>
              <a:rPr lang="en-US"/>
              <a:t>WHY DO WE NEED EPUB?</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177" name="Google Shape;177;p11"/>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Cost-Effective Distribution: </a:t>
            </a:r>
            <a:r>
              <a:rPr lang="en-US">
                <a:latin typeface="Times New Roman" panose="02020603050405020304"/>
                <a:ea typeface="Times New Roman" panose="02020603050405020304"/>
                <a:cs typeface="Times New Roman" panose="02020603050405020304"/>
                <a:sym typeface="Times New Roman" panose="02020603050405020304"/>
              </a:rPr>
              <a:t>EPUB offers a cost-effective distribution model for digital publications. EPUB files can be easily distributed and shared electronically, eliminating the need for physical printing and distribution costs. This makes it easier for authors, publishers, and educators to reach a global audience without incurring significant expenses.</a:t>
            </a:r>
            <a:endParaRPr lang="en-US">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Environmental Sustainability: </a:t>
            </a:r>
            <a:r>
              <a:rPr lang="en-US">
                <a:latin typeface="Times New Roman" panose="02020603050405020304"/>
                <a:ea typeface="Times New Roman" panose="02020603050405020304"/>
                <a:cs typeface="Times New Roman" panose="02020603050405020304"/>
                <a:sym typeface="Times New Roman" panose="02020603050405020304"/>
              </a:rPr>
              <a:t>By embracing EPUB, we can reduce the consumption of paper and contribute to environmental sustainability. Digital publications eliminate the need for printing and shipping physical books, reducing the carbon footprint associated with the publishing industry.</a:t>
            </a:r>
            <a:endParaRPr>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914400" y="687898"/>
            <a:ext cx="9982198" cy="80534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entury Gothic" panose="020B0502020202020204"/>
              <a:buNone/>
            </a:pPr>
            <a:br>
              <a:rPr lang="en-US"/>
            </a:br>
            <a:r>
              <a:rPr lang="en-US"/>
              <a:t>KEY DIFFERENCES BETWEEN EPUB AND PDF</a:t>
            </a:r>
            <a:br>
              <a:rPr lang="en-US"/>
            </a:br>
            <a:endParaRPr lang="en-US"/>
          </a:p>
        </p:txBody>
      </p:sp>
      <p:graphicFrame>
        <p:nvGraphicFramePr>
          <p:cNvPr id="183" name="Google Shape;183;p12"/>
          <p:cNvGraphicFramePr/>
          <p:nvPr/>
        </p:nvGraphicFramePr>
        <p:xfrm>
          <a:off x="1057012" y="1820410"/>
          <a:ext cx="9454400" cy="4546850"/>
        </p:xfrm>
        <a:graphic>
          <a:graphicData uri="http://schemas.openxmlformats.org/drawingml/2006/table">
            <a:tbl>
              <a:tblPr firstRow="1" bandRow="1">
                <a:noFill/>
                <a:tableStyleId>{DF1C82F1-03DF-49D4-BADE-7A2C9C9CEC1A}</a:tableStyleId>
              </a:tblPr>
              <a:tblGrid>
                <a:gridCol w="2728500"/>
                <a:gridCol w="3593525"/>
                <a:gridCol w="3132375"/>
              </a:tblGrid>
              <a:tr h="3828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EPUB</a:t>
                      </a:r>
                      <a:endParaRPr sz="1800"/>
                    </a:p>
                  </a:txBody>
                  <a:tcPr marL="91450" marR="91450" marT="45725" marB="45725"/>
                </a:tc>
                <a:tc>
                  <a:txBody>
                    <a:bodyPr/>
                    <a:lstStyle/>
                    <a:p>
                      <a:pPr marL="0" marR="0" lvl="0" indent="0" algn="l" rtl="0">
                        <a:spcBef>
                          <a:spcPts val="0"/>
                        </a:spcBef>
                        <a:spcAft>
                          <a:spcPts val="0"/>
                        </a:spcAft>
                        <a:buNone/>
                      </a:pPr>
                      <a:r>
                        <a:rPr lang="en-US" sz="1800"/>
                        <a:t>PDF</a:t>
                      </a:r>
                      <a:endParaRPr sz="1800"/>
                    </a:p>
                  </a:txBody>
                  <a:tcPr marL="91450" marR="91450" marT="45725" marB="45725"/>
                </a:tc>
              </a:tr>
              <a:tr h="1882425">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Content Reflow ability:</a:t>
                      </a:r>
                      <a:endParaRPr lang="en-US"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EPUB files are designed for reflowable content, meaning the text and layout adapt to different screen sizes and font settings. EPUB allows readers to adjust font sizes, switch between portrait and landscape orientations, and customize the reading experience.</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PDF files have fixed layouts that maintain the precise positioning of text, images, and other elements. PDFs are typically designed to replicate the original printed document's appearance.</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r>
              <a:tr h="2281550">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Interactivity and Multimedia:</a:t>
                      </a:r>
                      <a:endParaRPr lang="en-US"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EPUB supports interactive elements such as hyperlinks, multimedia content (videos, audio), interactive quizzes, and embedded scripts. EPUB provides a more engaging and interactive reading experience, especially for textbooks and e-books with interactive features.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PDF can include hyperlinks and multimedia content, its interactive capabilities are more limited compared to EPUB.</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1295402" y="486561"/>
            <a:ext cx="9601196" cy="87245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entury Gothic" panose="020B0502020202020204"/>
              <a:buNone/>
            </a:pPr>
            <a:r>
              <a:rPr lang="en-US"/>
              <a:t>KEY DIFFERENCES BETWEEN EPUB AND PDF</a:t>
            </a:r>
            <a:br>
              <a:rPr lang="en-US"/>
            </a:br>
            <a:endParaRPr lang="en-US"/>
          </a:p>
        </p:txBody>
      </p:sp>
      <p:graphicFrame>
        <p:nvGraphicFramePr>
          <p:cNvPr id="189" name="Google Shape;189;p13"/>
          <p:cNvGraphicFramePr/>
          <p:nvPr/>
        </p:nvGraphicFramePr>
        <p:xfrm>
          <a:off x="1048625" y="1191237"/>
          <a:ext cx="9320175" cy="4748175"/>
        </p:xfrm>
        <a:graphic>
          <a:graphicData uri="http://schemas.openxmlformats.org/drawingml/2006/table">
            <a:tbl>
              <a:tblPr firstRow="1" bandRow="1">
                <a:noFill/>
                <a:tableStyleId>{DF1C82F1-03DF-49D4-BADE-7A2C9C9CEC1A}</a:tableStyleId>
              </a:tblPr>
              <a:tblGrid>
                <a:gridCol w="1995550"/>
                <a:gridCol w="3835875"/>
                <a:gridCol w="3488750"/>
              </a:tblGrid>
              <a:tr h="3510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EPUB</a:t>
                      </a:r>
                      <a:endParaRPr sz="1800"/>
                    </a:p>
                  </a:txBody>
                  <a:tcPr marL="91450" marR="91450" marT="45725" marB="45725"/>
                </a:tc>
                <a:tc>
                  <a:txBody>
                    <a:bodyPr/>
                    <a:lstStyle/>
                    <a:p>
                      <a:pPr marL="0" marR="0" lvl="0" indent="0" algn="l" rtl="0">
                        <a:spcBef>
                          <a:spcPts val="0"/>
                        </a:spcBef>
                        <a:spcAft>
                          <a:spcPts val="0"/>
                        </a:spcAft>
                        <a:buNone/>
                      </a:pPr>
                      <a:r>
                        <a:rPr lang="en-US" sz="1800"/>
                        <a:t>PDF</a:t>
                      </a:r>
                      <a:endParaRPr sz="1800"/>
                    </a:p>
                  </a:txBody>
                  <a:tcPr marL="91450" marR="91450" marT="45725" marB="45725"/>
                </a:tc>
              </a:tr>
              <a:tr h="1664200">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Accessibility Features:</a:t>
                      </a:r>
                      <a:endParaRPr lang="en-US"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EPUB has built-in accessibility features, such as adjustable font sizes, text-to-speech functionality, compatibility with screen readers, and support for alternative text for images. These features ensure that EPUB files are more accessible to individuals with visual impairments or reading difficulties.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PDF can be made accessible, but it often requires additional steps and may have limitations in terms of flexibility and compatibility with accessibility tools.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r>
              <a:tr h="2732900">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Layout and Design:</a:t>
                      </a:r>
                      <a:endParaRPr lang="en-US"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EPUB offers more flexibility in terms of layout and design. It can handle complex page structures, responsive designs, and supports CSS (Cascading Style Sheets) for advanced styling. EPUB is well-suited for e-books and publications with dynamic layouts, such as textbooks and novels.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PDF, on the other hand, preserves the exact layout of the original document, including fonts, images, and formatting. PDF is often used for documents where maintaining the visual integrity of the original layout is crucial, such as official forms, legal documents, and brochures.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1295402" y="982132"/>
            <a:ext cx="9601196" cy="8215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entury Gothic" panose="020B0502020202020204"/>
              <a:buNone/>
            </a:pPr>
            <a:br>
              <a:rPr lang="en-US"/>
            </a:br>
            <a:r>
              <a:rPr lang="en-US"/>
              <a:t>KEY DIFFERENCES BETWEEN EPUB AND PDF</a:t>
            </a:r>
            <a:br>
              <a:rPr lang="en-US"/>
            </a:br>
            <a:br>
              <a:rPr lang="en-US"/>
            </a:br>
            <a:endParaRPr lang="en-US"/>
          </a:p>
        </p:txBody>
      </p:sp>
      <p:graphicFrame>
        <p:nvGraphicFramePr>
          <p:cNvPr id="195" name="Google Shape;195;p14"/>
          <p:cNvGraphicFramePr/>
          <p:nvPr/>
        </p:nvGraphicFramePr>
        <p:xfrm>
          <a:off x="1295403" y="2122415"/>
          <a:ext cx="9417325" cy="4177725"/>
        </p:xfrm>
        <a:graphic>
          <a:graphicData uri="http://schemas.openxmlformats.org/drawingml/2006/table">
            <a:tbl>
              <a:tblPr firstRow="1" bandRow="1">
                <a:noFill/>
                <a:tableStyleId>{DF1C82F1-03DF-49D4-BADE-7A2C9C9CEC1A}</a:tableStyleId>
              </a:tblPr>
              <a:tblGrid>
                <a:gridCol w="2382975"/>
                <a:gridCol w="3895250"/>
                <a:gridCol w="3139100"/>
              </a:tblGrid>
              <a:tr h="4132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EPUB</a:t>
                      </a:r>
                      <a:endParaRPr sz="1800"/>
                    </a:p>
                  </a:txBody>
                  <a:tcPr marL="91450" marR="91450" marT="45725" marB="45725"/>
                </a:tc>
                <a:tc>
                  <a:txBody>
                    <a:bodyPr/>
                    <a:lstStyle/>
                    <a:p>
                      <a:pPr marL="0" marR="0" lvl="0" indent="0" algn="l" rtl="0">
                        <a:spcBef>
                          <a:spcPts val="0"/>
                        </a:spcBef>
                        <a:spcAft>
                          <a:spcPts val="0"/>
                        </a:spcAft>
                        <a:buNone/>
                      </a:pPr>
                      <a:r>
                        <a:rPr lang="en-US" sz="1800"/>
                        <a:t>PDF</a:t>
                      </a:r>
                      <a:endParaRPr sz="1800"/>
                    </a:p>
                  </a:txBody>
                  <a:tcPr marL="91450" marR="91450" marT="45725" marB="45725"/>
                </a:tc>
              </a:tr>
              <a:tr h="1745350">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Device Compatibility: </a:t>
                      </a:r>
                      <a:endParaRPr lang="en-US"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EPUB files are designed to be compatible with a wide range of devices, including e-readers, tablets, smartphones, and desktop computers. EPUB is supported by various reading applications and platforms.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PDF files are also widely supported across devices and platforms, but certain devices or applications may have limitations in terms of displaying or interacting with PDFs.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r>
              <a:tr h="2019125">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Editing and Authoring:</a:t>
                      </a:r>
                      <a:endParaRPr lang="en-US"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EPUB files can be easily created and edited using various software tools. EPUB authoring tools provide features for content creation, editing, and formatting. PDF, on the other hand, is primarily used for preserving and sharing documents in a read-only format.</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c>
                  <a:txBody>
                    <a:bodyPr/>
                    <a:lstStyle/>
                    <a:p>
                      <a:pPr marL="0" marR="0" lvl="0" indent="0" algn="l" rtl="0">
                        <a:spcBef>
                          <a:spcPts val="0"/>
                        </a:spcBef>
                        <a:spcAft>
                          <a:spcPts val="0"/>
                        </a:spcAft>
                        <a:buNone/>
                      </a:pPr>
                      <a:r>
                        <a:rPr lang="en-US" sz="1600">
                          <a:latin typeface="Times New Roman" panose="02020603050405020304"/>
                          <a:ea typeface="Times New Roman" panose="02020603050405020304"/>
                          <a:cs typeface="Times New Roman" panose="02020603050405020304"/>
                          <a:sym typeface="Times New Roman" panose="02020603050405020304"/>
                        </a:rPr>
                        <a:t>Editing PDFs typically requires specialized software, and the process is more involved compared to editing EPUB files.</a:t>
                      </a:r>
                      <a:endParaRPr sz="1600">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99" name="Shape 199"/>
        <p:cNvGrpSpPr/>
        <p:nvPr/>
      </p:nvGrpSpPr>
      <p:grpSpPr>
        <a:xfrm>
          <a:off x="0" y="0"/>
          <a:ext cx="0" cy="0"/>
          <a:chOff x="0" y="0"/>
          <a:chExt cx="0" cy="0"/>
        </a:xfrm>
      </p:grpSpPr>
      <p:sp>
        <p:nvSpPr>
          <p:cNvPr id="200" name="Google Shape;200;p15"/>
          <p:cNvSpPr/>
          <p:nvPr/>
        </p:nvSpPr>
        <p:spPr>
          <a:xfrm>
            <a:off x="134225" y="872454"/>
            <a:ext cx="12057776" cy="39087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28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rPr>
              <a:t>Sigil: </a:t>
            </a:r>
            <a:endParaRPr lang="en-US" sz="28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rPr>
              <a:t>The EPUB Editor</a:t>
            </a:r>
            <a:endParaRPr lang="en-US"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b="0" i="0" u="none" strike="noStrike" cap="small">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1" name="Google Shape;201;p15"/>
          <p:cNvPicPr preferRelativeResize="0"/>
          <p:nvPr/>
        </p:nvPicPr>
        <p:blipFill rotWithShape="1">
          <a:blip r:embed="rId1"/>
          <a:srcRect/>
          <a:stretch>
            <a:fillRect/>
          </a:stretch>
        </p:blipFill>
        <p:spPr>
          <a:xfrm>
            <a:off x="2066488" y="872454"/>
            <a:ext cx="3185020" cy="33353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05" name="Shape 205"/>
        <p:cNvGrpSpPr/>
        <p:nvPr/>
      </p:nvGrpSpPr>
      <p:grpSpPr>
        <a:xfrm>
          <a:off x="0" y="0"/>
          <a:ext cx="0" cy="0"/>
          <a:chOff x="0" y="0"/>
          <a:chExt cx="0" cy="0"/>
        </a:xfrm>
      </p:grpSpPr>
      <p:sp>
        <p:nvSpPr>
          <p:cNvPr id="206" name="Google Shape;206;p16"/>
          <p:cNvSpPr/>
          <p:nvPr/>
        </p:nvSpPr>
        <p:spPr>
          <a:xfrm>
            <a:off x="3047999" y="168813"/>
            <a:ext cx="613820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small">
                <a:solidFill>
                  <a:srgbClr val="000000"/>
                </a:solidFill>
                <a:latin typeface="Arial" panose="020B0604020202020204"/>
                <a:ea typeface="Arial" panose="020B0604020202020204"/>
                <a:cs typeface="Arial" panose="020B0604020202020204"/>
                <a:sym typeface="Arial" panose="020B0604020202020204"/>
              </a:rPr>
              <a:t>User Interface</a:t>
            </a:r>
            <a:endParaRPr lang="en-US" sz="1800" b="1" i="0" u="none" strike="noStrike" cap="small">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1800" b="0" i="0" u="none" strike="noStrike" cap="small">
                <a:solidFill>
                  <a:srgbClr val="000000"/>
                </a:solidFill>
                <a:latin typeface="Arial" panose="020B0604020202020204"/>
                <a:ea typeface="Arial" panose="020B0604020202020204"/>
                <a:cs typeface="Arial" panose="020B0604020202020204"/>
                <a:sym typeface="Arial" panose="020B0604020202020204"/>
              </a:rPr>
              <a:t>— Windows, Menus and Toolbars —</a:t>
            </a:r>
            <a:endParaRPr sz="1800" b="0" i="0" u="none" strike="noStrike" cap="small">
              <a:solidFill>
                <a:srgbClr val="000000"/>
              </a:solidFill>
              <a:latin typeface="Arial" panose="020B0604020202020204"/>
              <a:ea typeface="Arial" panose="020B0604020202020204"/>
              <a:cs typeface="Arial" panose="020B0604020202020204"/>
              <a:sym typeface="Arial" panose="020B0604020202020204"/>
            </a:endParaRPr>
          </a:p>
        </p:txBody>
      </p:sp>
      <p:pic>
        <p:nvPicPr>
          <p:cNvPr id="207" name="Google Shape;207;p16"/>
          <p:cNvPicPr preferRelativeResize="0"/>
          <p:nvPr/>
        </p:nvPicPr>
        <p:blipFill rotWithShape="1">
          <a:blip r:embed="rId1"/>
          <a:srcRect/>
          <a:stretch>
            <a:fillRect/>
          </a:stretch>
        </p:blipFill>
        <p:spPr>
          <a:xfrm>
            <a:off x="1753299" y="950925"/>
            <a:ext cx="8405769" cy="55848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11" name="Shape 211"/>
        <p:cNvGrpSpPr/>
        <p:nvPr/>
      </p:nvGrpSpPr>
      <p:grpSpPr>
        <a:xfrm>
          <a:off x="0" y="0"/>
          <a:ext cx="0" cy="0"/>
          <a:chOff x="0" y="0"/>
          <a:chExt cx="0" cy="0"/>
        </a:xfrm>
      </p:grpSpPr>
      <p:sp>
        <p:nvSpPr>
          <p:cNvPr id="212" name="Google Shape;212;p17"/>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800"/>
              <a:buFont typeface="Century Gothic" panose="020B0502020202020204"/>
              <a:buNone/>
            </a:pPr>
            <a:r>
              <a:rPr lang="en-US" b="1">
                <a:solidFill>
                  <a:srgbClr val="FFC000"/>
                </a:solidFill>
              </a:rPr>
              <a:t>eBooks Available on Following Places</a:t>
            </a:r>
            <a:endParaRPr b="1">
              <a:solidFill>
                <a:srgbClr val="FFC000"/>
              </a:solidFill>
            </a:endParaRPr>
          </a:p>
        </p:txBody>
      </p:sp>
      <p:sp>
        <p:nvSpPr>
          <p:cNvPr id="213" name="Google Shape;213;p17"/>
          <p:cNvSpPr txBox="1"/>
          <p:nvPr/>
        </p:nvSpPr>
        <p:spPr>
          <a:xfrm>
            <a:off x="1291281" y="1920775"/>
            <a:ext cx="6163310" cy="591820"/>
          </a:xfrm>
          <a:prstGeom prst="rect">
            <a:avLst/>
          </a:prstGeom>
          <a:solidFill>
            <a:srgbClr val="00AFEF"/>
          </a:solidFill>
          <a:ln>
            <a:noFill/>
          </a:ln>
        </p:spPr>
        <p:txBody>
          <a:bodyPr spcFirstLastPara="1" wrap="square" lIns="0" tIns="151125" rIns="0" bIns="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Arial" panose="020B0604020202020204"/>
                <a:ea typeface="Arial" panose="020B0604020202020204"/>
                <a:cs typeface="Arial" panose="020B0604020202020204"/>
                <a:sym typeface="Arial" panose="020B0604020202020204"/>
              </a:rPr>
              <a:t>NCERT Official Website</a:t>
            </a:r>
            <a:endParaRPr sz="2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214" name="Google Shape;214;p17"/>
          <p:cNvGrpSpPr/>
          <p:nvPr/>
        </p:nvGrpSpPr>
        <p:grpSpPr>
          <a:xfrm>
            <a:off x="1286201" y="2518945"/>
            <a:ext cx="6162040" cy="579120"/>
            <a:chOff x="1455419" y="1677923"/>
            <a:chExt cx="6162040" cy="579120"/>
          </a:xfrm>
        </p:grpSpPr>
        <p:sp>
          <p:nvSpPr>
            <p:cNvPr id="215" name="Google Shape;215;p17"/>
            <p:cNvSpPr/>
            <p:nvPr/>
          </p:nvSpPr>
          <p:spPr>
            <a:xfrm>
              <a:off x="1455419" y="1677923"/>
              <a:ext cx="6162040" cy="579120"/>
            </a:xfrm>
            <a:custGeom>
              <a:avLst/>
              <a:gdLst/>
              <a:ahLst/>
              <a:cxnLst/>
              <a:rect l="l" t="t" r="r" b="b"/>
              <a:pathLst>
                <a:path w="6162040" h="579119" extrusionOk="0">
                  <a:moveTo>
                    <a:pt x="6161532" y="0"/>
                  </a:moveTo>
                  <a:lnTo>
                    <a:pt x="0" y="0"/>
                  </a:lnTo>
                  <a:lnTo>
                    <a:pt x="0" y="579120"/>
                  </a:lnTo>
                  <a:lnTo>
                    <a:pt x="6161532" y="579120"/>
                  </a:lnTo>
                  <a:lnTo>
                    <a:pt x="6161532" y="0"/>
                  </a:lnTo>
                  <a:close/>
                </a:path>
              </a:pathLst>
            </a:custGeom>
            <a:solidFill>
              <a:srgbClr val="EFF8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6" name="Google Shape;216;p17"/>
            <p:cNvSpPr/>
            <p:nvPr/>
          </p:nvSpPr>
          <p:spPr>
            <a:xfrm>
              <a:off x="1455419" y="1677923"/>
              <a:ext cx="6162040" cy="579120"/>
            </a:xfrm>
            <a:custGeom>
              <a:avLst/>
              <a:gdLst/>
              <a:ahLst/>
              <a:cxnLst/>
              <a:rect l="l" t="t" r="r" b="b"/>
              <a:pathLst>
                <a:path w="6162040" h="579119" extrusionOk="0">
                  <a:moveTo>
                    <a:pt x="0" y="579120"/>
                  </a:moveTo>
                  <a:lnTo>
                    <a:pt x="6161532" y="579120"/>
                  </a:lnTo>
                  <a:lnTo>
                    <a:pt x="6161532" y="0"/>
                  </a:lnTo>
                  <a:lnTo>
                    <a:pt x="0" y="0"/>
                  </a:lnTo>
                  <a:lnTo>
                    <a:pt x="0" y="579120"/>
                  </a:lnTo>
                  <a:close/>
                </a:path>
              </a:pathLst>
            </a:custGeom>
            <a:noFill/>
            <a:ln w="12175" cap="flat" cmpd="sng">
              <a:solidFill>
                <a:srgbClr val="CFD4E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17" name="Google Shape;217;p17"/>
          <p:cNvSpPr/>
          <p:nvPr/>
        </p:nvSpPr>
        <p:spPr>
          <a:xfrm>
            <a:off x="3101682" y="2518945"/>
            <a:ext cx="2726452" cy="369332"/>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Arial" panose="020B0604020202020204"/>
                <a:ea typeface="Arial" panose="020B0604020202020204"/>
                <a:cs typeface="Arial" panose="020B0604020202020204"/>
                <a:sym typeface="Arial" panose="020B0604020202020204"/>
              </a:rPr>
              <a:t>PDF Versions are available</a:t>
            </a: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18" name="Google Shape;218;p17"/>
          <p:cNvPicPr preferRelativeResize="0"/>
          <p:nvPr/>
        </p:nvPicPr>
        <p:blipFill rotWithShape="1">
          <a:blip r:embed="rId1"/>
          <a:srcRect/>
          <a:stretch>
            <a:fillRect/>
          </a:stretch>
        </p:blipFill>
        <p:spPr>
          <a:xfrm>
            <a:off x="8055040" y="1804189"/>
            <a:ext cx="915924" cy="1293876"/>
          </a:xfrm>
          <a:prstGeom prst="rect">
            <a:avLst/>
          </a:prstGeom>
          <a:noFill/>
          <a:ln>
            <a:noFill/>
          </a:ln>
        </p:spPr>
      </p:pic>
      <p:graphicFrame>
        <p:nvGraphicFramePr>
          <p:cNvPr id="219" name="Google Shape;219;p17"/>
          <p:cNvGraphicFramePr/>
          <p:nvPr/>
        </p:nvGraphicFramePr>
        <p:xfrm>
          <a:off x="1323460" y="3292375"/>
          <a:ext cx="6175375" cy="3000000"/>
        </p:xfrm>
        <a:graphic>
          <a:graphicData uri="http://schemas.openxmlformats.org/drawingml/2006/table">
            <a:tbl>
              <a:tblPr firstRow="1" bandRow="1">
                <a:noFill/>
                <a:tableStyleId>{2803288D-7B67-4632-B5B6-656DEB8643B6}</a:tableStyleId>
              </a:tblPr>
              <a:tblGrid>
                <a:gridCol w="6175375"/>
              </a:tblGrid>
              <a:tr h="605025">
                <a:tc>
                  <a:txBody>
                    <a:bodyPr/>
                    <a:lstStyle/>
                    <a:p>
                      <a:pPr marL="0" marR="0" lvl="0" indent="0" algn="ctr" rtl="0">
                        <a:lnSpc>
                          <a:spcPct val="100000"/>
                        </a:lnSpc>
                        <a:spcBef>
                          <a:spcPts val="0"/>
                        </a:spcBef>
                        <a:spcAft>
                          <a:spcPts val="0"/>
                        </a:spcAft>
                        <a:buNone/>
                      </a:pPr>
                      <a:r>
                        <a:rPr lang="en-US" sz="2000">
                          <a:solidFill>
                            <a:srgbClr val="FFFFFF"/>
                          </a:solidFill>
                          <a:latin typeface="Trebuchet MS" panose="020B0603020202020204"/>
                          <a:ea typeface="Trebuchet MS" panose="020B0603020202020204"/>
                          <a:cs typeface="Trebuchet MS" panose="020B0603020202020204"/>
                          <a:sym typeface="Trebuchet MS" panose="020B0603020202020204"/>
                        </a:rPr>
                        <a:t>DIKSHA Portal and Mobile App</a:t>
                      </a:r>
                      <a:endParaRPr sz="2000">
                        <a:latin typeface="Trebuchet MS" panose="020B0603020202020204"/>
                        <a:ea typeface="Trebuchet MS" panose="020B0603020202020204"/>
                        <a:cs typeface="Trebuchet MS" panose="020B0603020202020204"/>
                        <a:sym typeface="Trebuchet MS" panose="020B0603020202020204"/>
                      </a:endParaRPr>
                    </a:p>
                  </a:txBody>
                  <a:tcPr marL="0" marR="0" marT="158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CFD4EA"/>
                      </a:solidFill>
                      <a:prstDash val="solid"/>
                      <a:round/>
                      <a:headEnd type="none" w="sm" len="sm"/>
                      <a:tailEnd type="none" w="sm" len="sm"/>
                    </a:lnB>
                    <a:solidFill>
                      <a:srgbClr val="C00000"/>
                    </a:solidFill>
                  </a:tcPr>
                </a:tc>
              </a:tr>
              <a:tr h="580650">
                <a:tc>
                  <a:txBody>
                    <a:bodyPr/>
                    <a:lstStyle/>
                    <a:p>
                      <a:pPr marL="0" marR="31750" lvl="0" indent="0" algn="ctr" rtl="0">
                        <a:lnSpc>
                          <a:spcPct val="100000"/>
                        </a:lnSpc>
                        <a:spcBef>
                          <a:spcPts val="0"/>
                        </a:spcBef>
                        <a:spcAft>
                          <a:spcPts val="0"/>
                        </a:spcAft>
                        <a:buNone/>
                      </a:pPr>
                      <a:r>
                        <a:rPr lang="en-US" sz="2000" b="1">
                          <a:latin typeface="Arial" panose="020B0604020202020204"/>
                          <a:ea typeface="Arial" panose="020B0604020202020204"/>
                          <a:cs typeface="Arial" panose="020B0604020202020204"/>
                          <a:sym typeface="Arial" panose="020B0604020202020204"/>
                        </a:rPr>
                        <a:t>eBooks, eResources with Energized textbooks</a:t>
                      </a:r>
                      <a:endParaRPr sz="2000">
                        <a:latin typeface="Arial" panose="020B0604020202020204"/>
                        <a:ea typeface="Arial" panose="020B0604020202020204"/>
                        <a:cs typeface="Arial" panose="020B0604020202020204"/>
                        <a:sym typeface="Arial" panose="020B0604020202020204"/>
                      </a:endParaRPr>
                    </a:p>
                  </a:txBody>
                  <a:tcPr marL="0" marR="0" marT="108575" marB="0">
                    <a:lnL w="12700" cap="flat" cmpd="sng">
                      <a:solidFill>
                        <a:srgbClr val="CFD4EA"/>
                      </a:solidFill>
                      <a:prstDash val="solid"/>
                      <a:round/>
                      <a:headEnd type="none" w="sm" len="sm"/>
                      <a:tailEnd type="none" w="sm" len="sm"/>
                    </a:lnL>
                    <a:lnR w="12700" cap="flat" cmpd="sng">
                      <a:solidFill>
                        <a:srgbClr val="CFD4EA"/>
                      </a:solidFill>
                      <a:prstDash val="solid"/>
                      <a:round/>
                      <a:headEnd type="none" w="sm" len="sm"/>
                      <a:tailEnd type="none" w="sm" len="sm"/>
                    </a:lnR>
                    <a:lnT w="12700" cap="flat" cmpd="sng">
                      <a:solidFill>
                        <a:srgbClr val="CFD4EA"/>
                      </a:solidFill>
                      <a:prstDash val="solid"/>
                      <a:round/>
                      <a:headEnd type="none" w="sm" len="sm"/>
                      <a:tailEnd type="none" w="sm" len="sm"/>
                    </a:lnT>
                    <a:lnB w="12700" cap="flat" cmpd="sng">
                      <a:solidFill>
                        <a:srgbClr val="CFD4EA"/>
                      </a:solidFill>
                      <a:prstDash val="solid"/>
                      <a:round/>
                      <a:headEnd type="none" w="sm" len="sm"/>
                      <a:tailEnd type="none" w="sm" len="sm"/>
                    </a:lnB>
                    <a:solidFill>
                      <a:srgbClr val="EFF8E7"/>
                    </a:solidFill>
                  </a:tcPr>
                </a:tc>
              </a:tr>
              <a:tr h="0">
                <a:tc>
                  <a:txBody>
                    <a:bodyPr/>
                    <a:lstStyle/>
                    <a:p>
                      <a:pPr marL="0" marR="0" lvl="0" indent="0" algn="l" rtl="0">
                        <a:lnSpc>
                          <a:spcPct val="100000"/>
                        </a:lnSpc>
                        <a:spcBef>
                          <a:spcPts val="0"/>
                        </a:spcBef>
                        <a:spcAft>
                          <a:spcPts val="0"/>
                        </a:spcAft>
                        <a:buNone/>
                      </a:pPr>
                      <a:endParaRPr sz="300">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CFD4EA"/>
                      </a:solidFill>
                      <a:prstDash val="solid"/>
                      <a:round/>
                      <a:headEnd type="none" w="sm" len="sm"/>
                      <a:tailEnd type="none" w="sm" len="sm"/>
                    </a:lnT>
                    <a:lnB w="12700" cap="flat" cmpd="sng">
                      <a:solidFill>
                        <a:srgbClr val="FFFFFF"/>
                      </a:solidFill>
                      <a:prstDash val="solid"/>
                      <a:round/>
                      <a:headEnd type="none" w="sm" len="sm"/>
                      <a:tailEnd type="none" w="sm" len="sm"/>
                    </a:lnB>
                    <a:solidFill>
                      <a:srgbClr val="C00000"/>
                    </a:solidFill>
                  </a:tcPr>
                </a:tc>
              </a:tr>
            </a:tbl>
          </a:graphicData>
        </a:graphic>
      </p:graphicFrame>
      <p:pic>
        <p:nvPicPr>
          <p:cNvPr id="220" name="Google Shape;220;p17"/>
          <p:cNvPicPr preferRelativeResize="0"/>
          <p:nvPr/>
        </p:nvPicPr>
        <p:blipFill rotWithShape="1">
          <a:blip r:embed="rId2"/>
          <a:srcRect/>
          <a:stretch>
            <a:fillRect/>
          </a:stretch>
        </p:blipFill>
        <p:spPr>
          <a:xfrm>
            <a:off x="8055040" y="3292375"/>
            <a:ext cx="937259" cy="1019556"/>
          </a:xfrm>
          <a:prstGeom prst="rect">
            <a:avLst/>
          </a:prstGeom>
          <a:noFill/>
          <a:ln>
            <a:noFill/>
          </a:ln>
        </p:spPr>
      </p:pic>
      <p:graphicFrame>
        <p:nvGraphicFramePr>
          <p:cNvPr id="221" name="Google Shape;221;p17"/>
          <p:cNvGraphicFramePr/>
          <p:nvPr/>
        </p:nvGraphicFramePr>
        <p:xfrm>
          <a:off x="1323460" y="4702327"/>
          <a:ext cx="6173475" cy="3000000"/>
        </p:xfrm>
        <a:graphic>
          <a:graphicData uri="http://schemas.openxmlformats.org/drawingml/2006/table">
            <a:tbl>
              <a:tblPr firstRow="1" bandRow="1">
                <a:noFill/>
                <a:tableStyleId>{2803288D-7B67-4632-B5B6-656DEB8643B6}</a:tableStyleId>
              </a:tblPr>
              <a:tblGrid>
                <a:gridCol w="6173475"/>
              </a:tblGrid>
              <a:tr h="618750">
                <a:tc>
                  <a:txBody>
                    <a:bodyPr/>
                    <a:lstStyle/>
                    <a:p>
                      <a:pPr marL="0" marR="0" lvl="0" indent="0" algn="ctr" rtl="0">
                        <a:lnSpc>
                          <a:spcPct val="100000"/>
                        </a:lnSpc>
                        <a:spcBef>
                          <a:spcPts val="0"/>
                        </a:spcBef>
                        <a:spcAft>
                          <a:spcPts val="0"/>
                        </a:spcAft>
                        <a:buNone/>
                      </a:pPr>
                      <a:r>
                        <a:rPr lang="en-US" sz="2000">
                          <a:solidFill>
                            <a:srgbClr val="FFFFFF"/>
                          </a:solidFill>
                          <a:latin typeface="Trebuchet MS" panose="020B0603020202020204"/>
                          <a:ea typeface="Trebuchet MS" panose="020B0603020202020204"/>
                          <a:cs typeface="Trebuchet MS" panose="020B0603020202020204"/>
                          <a:sym typeface="Trebuchet MS" panose="020B0603020202020204"/>
                        </a:rPr>
                        <a:t>ePathshala Portal and Mobile App</a:t>
                      </a:r>
                      <a:endParaRPr sz="2000">
                        <a:latin typeface="Trebuchet MS" panose="020B0603020202020204"/>
                        <a:ea typeface="Trebuchet MS" panose="020B0603020202020204"/>
                        <a:cs typeface="Trebuchet MS" panose="020B0603020202020204"/>
                        <a:sym typeface="Trebuchet MS" panose="020B0603020202020204"/>
                      </a:endParaRPr>
                    </a:p>
                  </a:txBody>
                  <a:tcPr marL="0" marR="0" marT="158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CFD4EA"/>
                      </a:solidFill>
                      <a:prstDash val="solid"/>
                      <a:round/>
                      <a:headEnd type="none" w="sm" len="sm"/>
                      <a:tailEnd type="none" w="sm" len="sm"/>
                    </a:lnB>
                    <a:solidFill>
                      <a:srgbClr val="EC7C30"/>
                    </a:solidFill>
                  </a:tcPr>
                </a:tc>
              </a:tr>
              <a:tr h="579125">
                <a:tc>
                  <a:txBody>
                    <a:bodyPr/>
                    <a:lstStyle/>
                    <a:p>
                      <a:pPr marL="43180" marR="0" lvl="0" indent="0" algn="ctr" rtl="0">
                        <a:lnSpc>
                          <a:spcPct val="100000"/>
                        </a:lnSpc>
                        <a:spcBef>
                          <a:spcPts val="0"/>
                        </a:spcBef>
                        <a:spcAft>
                          <a:spcPts val="0"/>
                        </a:spcAft>
                        <a:buNone/>
                      </a:pPr>
                      <a:r>
                        <a:rPr lang="en-US" sz="2000" b="1">
                          <a:latin typeface="Arial" panose="020B0604020202020204"/>
                          <a:ea typeface="Arial" panose="020B0604020202020204"/>
                          <a:cs typeface="Arial" panose="020B0604020202020204"/>
                          <a:sym typeface="Arial" panose="020B0604020202020204"/>
                        </a:rPr>
                        <a:t>Flipbook and ePub format are available</a:t>
                      </a:r>
                      <a:endParaRPr sz="2000">
                        <a:latin typeface="Arial" panose="020B0604020202020204"/>
                        <a:ea typeface="Arial" panose="020B0604020202020204"/>
                        <a:cs typeface="Arial" panose="020B0604020202020204"/>
                        <a:sym typeface="Arial" panose="020B0604020202020204"/>
                      </a:endParaRPr>
                    </a:p>
                  </a:txBody>
                  <a:tcPr marL="0" marR="0" marT="108575" marB="0">
                    <a:lnL w="12700" cap="flat" cmpd="sng">
                      <a:solidFill>
                        <a:srgbClr val="CFD4EA"/>
                      </a:solidFill>
                      <a:prstDash val="solid"/>
                      <a:round/>
                      <a:headEnd type="none" w="sm" len="sm"/>
                      <a:tailEnd type="none" w="sm" len="sm"/>
                    </a:lnL>
                    <a:lnR w="12700" cap="flat" cmpd="sng">
                      <a:solidFill>
                        <a:srgbClr val="CFD4EA"/>
                      </a:solidFill>
                      <a:prstDash val="solid"/>
                      <a:round/>
                      <a:headEnd type="none" w="sm" len="sm"/>
                      <a:tailEnd type="none" w="sm" len="sm"/>
                    </a:lnR>
                    <a:lnT w="12700" cap="flat" cmpd="sng">
                      <a:solidFill>
                        <a:srgbClr val="CFD4EA"/>
                      </a:solidFill>
                      <a:prstDash val="solid"/>
                      <a:round/>
                      <a:headEnd type="none" w="sm" len="sm"/>
                      <a:tailEnd type="none" w="sm" len="sm"/>
                    </a:lnT>
                    <a:lnB w="12700" cap="flat" cmpd="sng">
                      <a:solidFill>
                        <a:srgbClr val="CFD4EA"/>
                      </a:solidFill>
                      <a:prstDash val="solid"/>
                      <a:round/>
                      <a:headEnd type="none" w="sm" len="sm"/>
                      <a:tailEnd type="none" w="sm" len="sm"/>
                    </a:lnB>
                    <a:solidFill>
                      <a:srgbClr val="EFF8E7"/>
                    </a:solidFill>
                  </a:tcPr>
                </a:tc>
              </a:tr>
              <a:tr h="0">
                <a:tc>
                  <a:txBody>
                    <a:bodyPr/>
                    <a:lstStyle/>
                    <a:p>
                      <a:pPr marL="0" marR="0" lvl="0" indent="0" algn="l" rtl="0">
                        <a:lnSpc>
                          <a:spcPct val="100000"/>
                        </a:lnSpc>
                        <a:spcBef>
                          <a:spcPts val="0"/>
                        </a:spcBef>
                        <a:spcAft>
                          <a:spcPts val="0"/>
                        </a:spcAft>
                        <a:buNone/>
                      </a:pPr>
                      <a:endParaRPr sz="200">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CFD4EA"/>
                      </a:solidFill>
                      <a:prstDash val="solid"/>
                      <a:round/>
                      <a:headEnd type="none" w="sm" len="sm"/>
                      <a:tailEnd type="none" w="sm" len="sm"/>
                    </a:lnT>
                    <a:lnB w="12700" cap="flat" cmpd="sng">
                      <a:solidFill>
                        <a:srgbClr val="FFFFFF"/>
                      </a:solidFill>
                      <a:prstDash val="solid"/>
                      <a:round/>
                      <a:headEnd type="none" w="sm" len="sm"/>
                      <a:tailEnd type="none" w="sm" len="sm"/>
                    </a:lnB>
                    <a:solidFill>
                      <a:srgbClr val="EC7C30"/>
                    </a:solidFill>
                  </a:tcPr>
                </a:tc>
              </a:tr>
            </a:tbl>
          </a:graphicData>
        </a:graphic>
      </p:graphicFrame>
      <p:pic>
        <p:nvPicPr>
          <p:cNvPr id="222" name="Google Shape;222;p17"/>
          <p:cNvPicPr preferRelativeResize="0"/>
          <p:nvPr/>
        </p:nvPicPr>
        <p:blipFill rotWithShape="1">
          <a:blip r:embed="rId3"/>
          <a:srcRect/>
          <a:stretch>
            <a:fillRect/>
          </a:stretch>
        </p:blipFill>
        <p:spPr>
          <a:xfrm>
            <a:off x="7833812" y="4485918"/>
            <a:ext cx="2090927" cy="14767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2364259" y="298106"/>
            <a:ext cx="5412260" cy="739177"/>
          </a:xfrm>
          <a:prstGeom prst="rect">
            <a:avLst/>
          </a:prstGeom>
          <a:solidFill>
            <a:srgbClr val="91CE50"/>
          </a:solidFill>
          <a:ln w="12175" cap="flat" cmpd="sng">
            <a:solidFill>
              <a:srgbClr val="2E528F"/>
            </a:solidFill>
            <a:prstDash val="solid"/>
            <a:round/>
            <a:headEnd type="none" w="sm" len="sm"/>
            <a:tailEnd type="none" w="sm" len="sm"/>
          </a:ln>
        </p:spPr>
        <p:txBody>
          <a:bodyPr spcFirstLastPara="1" wrap="square" lIns="0" tIns="73650" rIns="0" bIns="0" anchor="ctr" anchorCtr="0">
            <a:spAutoFit/>
          </a:bodyPr>
          <a:lstStyle/>
          <a:p>
            <a:pPr marL="0" lvl="0" indent="0" algn="l" rtl="0">
              <a:lnSpc>
                <a:spcPct val="90000"/>
              </a:lnSpc>
              <a:spcBef>
                <a:spcPts val="0"/>
              </a:spcBef>
              <a:spcAft>
                <a:spcPts val="0"/>
              </a:spcAft>
              <a:buClr>
                <a:srgbClr val="1482AB"/>
              </a:buClr>
              <a:buSzPts val="4800"/>
              <a:buFont typeface="Century Gothic" panose="020B0502020202020204"/>
              <a:buNone/>
            </a:pPr>
            <a:r>
              <a:rPr lang="en-US" b="1">
                <a:solidFill>
                  <a:srgbClr val="1482AB"/>
                </a:solidFill>
              </a:rPr>
              <a:t>Energized Textbook</a:t>
            </a:r>
            <a:endParaRPr lang="en-US" b="1">
              <a:solidFill>
                <a:srgbClr val="1482AB"/>
              </a:solidFill>
            </a:endParaRPr>
          </a:p>
        </p:txBody>
      </p:sp>
      <p:sp>
        <p:nvSpPr>
          <p:cNvPr id="228" name="Google Shape;228;p18"/>
          <p:cNvSpPr txBox="1"/>
          <p:nvPr/>
        </p:nvSpPr>
        <p:spPr>
          <a:xfrm>
            <a:off x="598423" y="1140149"/>
            <a:ext cx="6715125" cy="2221121"/>
          </a:xfrm>
          <a:prstGeom prst="rect">
            <a:avLst/>
          </a:prstGeom>
          <a:noFill/>
          <a:ln>
            <a:noFill/>
          </a:ln>
        </p:spPr>
        <p:txBody>
          <a:bodyPr spcFirstLastPara="1" wrap="square" lIns="0" tIns="12700" rIns="0" bIns="0" anchor="t" anchorCtr="0">
            <a:spAutoFit/>
          </a:bodyPr>
          <a:lstStyle/>
          <a:p>
            <a:pPr marL="355600" marR="5715" lvl="0" indent="-342900" algn="just" rtl="0">
              <a:lnSpc>
                <a:spcPct val="100000"/>
              </a:lnSpc>
              <a:spcBef>
                <a:spcPts val="0"/>
              </a:spcBef>
              <a:spcAft>
                <a:spcPts val="0"/>
              </a:spcAft>
              <a:buClr>
                <a:srgbClr val="FF0066"/>
              </a:buClr>
              <a:buSzPts val="1800"/>
              <a:buFont typeface="Noto Sans Symbols"/>
              <a:buChar char="❖"/>
            </a:pPr>
            <a:r>
              <a:rPr lang="en-US" sz="1800">
                <a:solidFill>
                  <a:srgbClr val="FF0066"/>
                </a:solidFill>
                <a:latin typeface="Calibri" panose="020F0502020204030204"/>
                <a:ea typeface="Calibri" panose="020F0502020204030204"/>
                <a:cs typeface="Calibri" panose="020F0502020204030204"/>
                <a:sym typeface="Calibri" panose="020F0502020204030204"/>
              </a:rPr>
              <a:t>Energized Textbook (ETB) is a feature aimed at providing access to  digital content for various topics in physical textbooks.</a:t>
            </a: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20"/>
              </a:spcBef>
              <a:spcAft>
                <a:spcPts val="0"/>
              </a:spcAft>
              <a:buClr>
                <a:srgbClr val="FF0066"/>
              </a:buClr>
              <a:buSzPts val="1750"/>
              <a:buFont typeface="Noto Sans Symbols"/>
              <a:buNone/>
            </a:pPr>
            <a:endParaRPr sz="1750">
              <a:solidFill>
                <a:schemeClr val="dk1"/>
              </a:solidFill>
              <a:latin typeface="Calibri" panose="020F0502020204030204"/>
              <a:ea typeface="Calibri" panose="020F0502020204030204"/>
              <a:cs typeface="Calibri" panose="020F0502020204030204"/>
              <a:sym typeface="Calibri" panose="020F0502020204030204"/>
            </a:endParaRPr>
          </a:p>
          <a:p>
            <a:pPr marL="355600" marR="5080" lvl="0" indent="-342900" algn="just" rtl="0">
              <a:lnSpc>
                <a:spcPct val="100000"/>
              </a:lnSpc>
              <a:spcBef>
                <a:spcPts val="0"/>
              </a:spcBef>
              <a:spcAft>
                <a:spcPts val="0"/>
              </a:spcAft>
              <a:buClr>
                <a:srgbClr val="FF0066"/>
              </a:buClr>
              <a:buSzPts val="1800"/>
              <a:buFont typeface="Noto Sans Symbols"/>
              <a:buChar char="❖"/>
            </a:pPr>
            <a:r>
              <a:rPr lang="en-US" sz="1800">
                <a:solidFill>
                  <a:srgbClr val="FF0066"/>
                </a:solidFill>
                <a:latin typeface="Calibri" panose="020F0502020204030204"/>
                <a:ea typeface="Calibri" panose="020F0502020204030204"/>
                <a:cs typeface="Calibri" panose="020F0502020204030204"/>
                <a:sym typeface="Calibri" panose="020F0502020204030204"/>
              </a:rPr>
              <a:t>QR codes are attached to physical textbooks and related content is  created on DIKSHA. This document explains the procedure of  scanning QR Codes in DIKSHA and accessing related content using  QR code.</a:t>
            </a:r>
            <a:endParaRPr sz="1800">
              <a:solidFill>
                <a:srgbClr val="FF0066"/>
              </a:solidFill>
              <a:latin typeface="Calibri" panose="020F0502020204030204"/>
              <a:ea typeface="Calibri" panose="020F0502020204030204"/>
              <a:cs typeface="Calibri" panose="020F0502020204030204"/>
              <a:sym typeface="Calibri" panose="020F0502020204030204"/>
            </a:endParaRPr>
          </a:p>
          <a:p>
            <a:pPr marL="355600" marR="5080" lvl="0" indent="-342900" algn="just" rtl="0">
              <a:lnSpc>
                <a:spcPct val="100000"/>
              </a:lnSpc>
              <a:spcBef>
                <a:spcPts val="0"/>
              </a:spcBef>
              <a:spcAft>
                <a:spcPts val="0"/>
              </a:spcAft>
              <a:buClr>
                <a:srgbClr val="FF0066"/>
              </a:buClr>
              <a:buSzPts val="1800"/>
              <a:buFont typeface="Noto Sans Symbols"/>
              <a:buChar char="❖"/>
            </a:pPr>
            <a:r>
              <a:rPr lang="en-US" sz="1800">
                <a:solidFill>
                  <a:srgbClr val="FF0066"/>
                </a:solidFill>
                <a:latin typeface="Calibri" panose="020F0502020204030204"/>
                <a:ea typeface="Calibri" panose="020F0502020204030204"/>
                <a:cs typeface="Calibri" panose="020F0502020204030204"/>
                <a:sym typeface="Calibri" panose="020F0502020204030204"/>
              </a:rPr>
              <a:t>Explore DIKSHA:  </a:t>
            </a:r>
            <a:r>
              <a:rPr lang="en-US" sz="1800" u="sng">
                <a:solidFill>
                  <a:srgbClr val="FF0066"/>
                </a:solidFill>
                <a:latin typeface="Calibri" panose="020F0502020204030204"/>
                <a:ea typeface="Calibri" panose="020F0502020204030204"/>
                <a:cs typeface="Calibri" panose="020F0502020204030204"/>
                <a:sym typeface="Calibri" panose="020F0502020204030204"/>
                <a:hlinkClick r:id="rId1"/>
              </a:rPr>
              <a:t>https://diksha.gov.in/</a:t>
            </a: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9" name="Google Shape;229;p18"/>
          <p:cNvPicPr preferRelativeResize="0"/>
          <p:nvPr/>
        </p:nvPicPr>
        <p:blipFill rotWithShape="1">
          <a:blip r:embed="rId2"/>
          <a:srcRect/>
          <a:stretch>
            <a:fillRect/>
          </a:stretch>
        </p:blipFill>
        <p:spPr>
          <a:xfrm>
            <a:off x="5200464" y="2826277"/>
            <a:ext cx="6835140" cy="36987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entury Gothic" panose="020B0502020202020204"/>
              <a:buNone/>
            </a:pPr>
            <a:r>
              <a:rPr lang="en-US"/>
              <a:t>QR Code-</a:t>
            </a:r>
            <a:r>
              <a:rPr lang="en-US" b="1"/>
              <a:t> quick response code</a:t>
            </a:r>
            <a:endParaRPr lang="en-US" b="1"/>
          </a:p>
        </p:txBody>
      </p:sp>
      <p:sp>
        <p:nvSpPr>
          <p:cNvPr id="235" name="Google Shape;235;p19"/>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solidFill>
                  <a:schemeClr val="dk2"/>
                </a:solidFill>
              </a:rPr>
              <a:t>A QR Code is a two-dimensional barcode that is readable by smartphones.</a:t>
            </a:r>
            <a:endParaRPr lang="en-US">
              <a:solidFill>
                <a:schemeClr val="dk2"/>
              </a:solidFill>
            </a:endParaRPr>
          </a:p>
          <a:p>
            <a:pPr marL="182880" lvl="0" indent="-182880" algn="l" rtl="0">
              <a:lnSpc>
                <a:spcPct val="100000"/>
              </a:lnSpc>
              <a:spcBef>
                <a:spcPts val="900"/>
              </a:spcBef>
              <a:spcAft>
                <a:spcPts val="0"/>
              </a:spcAft>
              <a:buSzPts val="1800"/>
              <a:buChar char="◦"/>
            </a:pPr>
            <a:r>
              <a:rPr lang="en-US">
                <a:solidFill>
                  <a:schemeClr val="dk2"/>
                </a:solidFill>
              </a:rPr>
              <a:t>Static QR Codes encode the content directly in the image itself. You can think of them like regular printed text, just represented in different way. That means you cannot update the content once generated. Because the content is directly encoded in the image, they also grow in size with the amount of content they store.</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4" name="Shape 114"/>
        <p:cNvGrpSpPr/>
        <p:nvPr/>
      </p:nvGrpSpPr>
      <p:grpSpPr>
        <a:xfrm>
          <a:off x="0" y="0"/>
          <a:ext cx="0" cy="0"/>
          <a:chOff x="0" y="0"/>
          <a:chExt cx="0" cy="0"/>
        </a:xfrm>
      </p:grpSpPr>
      <p:sp>
        <p:nvSpPr>
          <p:cNvPr id="115" name="Google Shape;115;p2"/>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482AB"/>
              </a:buClr>
              <a:buSzPts val="4800"/>
              <a:buFont typeface="Century Gothic" panose="020B0502020202020204"/>
              <a:buNone/>
            </a:pPr>
            <a:r>
              <a:rPr lang="en-US" b="1">
                <a:solidFill>
                  <a:srgbClr val="1482AB"/>
                </a:solidFill>
              </a:rPr>
              <a:t>What are eBooks</a:t>
            </a:r>
            <a:endParaRPr b="1">
              <a:solidFill>
                <a:srgbClr val="1482AB"/>
              </a:solidFill>
            </a:endParaRPr>
          </a:p>
        </p:txBody>
      </p:sp>
      <p:sp>
        <p:nvSpPr>
          <p:cNvPr id="116" name="Google Shape;116;p2"/>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469900" marR="5080" lvl="0" indent="-457200" algn="just" rtl="0">
              <a:lnSpc>
                <a:spcPct val="100000"/>
              </a:lnSpc>
              <a:spcBef>
                <a:spcPts val="0"/>
              </a:spcBef>
              <a:spcAft>
                <a:spcPts val="0"/>
              </a:spcAft>
              <a:buClr>
                <a:srgbClr val="FF0066"/>
              </a:buClr>
              <a:buSzPts val="1800"/>
              <a:buFont typeface="Noto Sans Symbols"/>
              <a:buChar char="❖"/>
            </a:pPr>
            <a:r>
              <a:rPr lang="en-US">
                <a:solidFill>
                  <a:srgbClr val="3A3838"/>
                </a:solidFill>
                <a:latin typeface="Calibri" panose="020F0502020204030204"/>
                <a:ea typeface="Calibri" panose="020F0502020204030204"/>
                <a:cs typeface="Calibri" panose="020F0502020204030204"/>
                <a:sym typeface="Calibri" panose="020F0502020204030204"/>
              </a:rPr>
              <a:t>An e-book or electronic book is a non-editable text that is converted into a digital format and  displayed and read on an electronic device, such  as a tablet or smartphone.</a:t>
            </a:r>
            <a:endParaRPr lang="en-US">
              <a:solidFill>
                <a:srgbClr val="3A3838"/>
              </a:solidFill>
              <a:latin typeface="Calibri" panose="020F0502020204030204"/>
              <a:ea typeface="Calibri" panose="020F0502020204030204"/>
              <a:cs typeface="Calibri" panose="020F0502020204030204"/>
              <a:sym typeface="Calibri" panose="020F0502020204030204"/>
            </a:endParaRPr>
          </a:p>
          <a:p>
            <a:pPr marL="469900" marR="5080" lvl="0" indent="-342900" algn="just" rtl="0">
              <a:lnSpc>
                <a:spcPct val="100000"/>
              </a:lnSpc>
              <a:spcBef>
                <a:spcPts val="95"/>
              </a:spcBef>
              <a:spcAft>
                <a:spcPts val="0"/>
              </a:spcAft>
              <a:buClr>
                <a:srgbClr val="FF0066"/>
              </a:buClr>
              <a:buSzPts val="1800"/>
              <a:buFont typeface="Noto Sans Symbols"/>
              <a:buNone/>
            </a:pPr>
            <a:endParaRPr>
              <a:latin typeface="Calibri" panose="020F0502020204030204"/>
              <a:ea typeface="Calibri" panose="020F0502020204030204"/>
              <a:cs typeface="Calibri" panose="020F0502020204030204"/>
              <a:sym typeface="Calibri" panose="020F0502020204030204"/>
            </a:endParaRPr>
          </a:p>
          <a:p>
            <a:pPr marL="469900" marR="5715" lvl="0" indent="-457200" algn="just" rtl="0">
              <a:lnSpc>
                <a:spcPct val="100000"/>
              </a:lnSpc>
              <a:spcBef>
                <a:spcPts val="900"/>
              </a:spcBef>
              <a:spcAft>
                <a:spcPts val="0"/>
              </a:spcAft>
              <a:buClr>
                <a:srgbClr val="FF0066"/>
              </a:buClr>
              <a:buSzPts val="1800"/>
              <a:buFont typeface="Noto Sans Symbols"/>
              <a:buChar char="❖"/>
            </a:pPr>
            <a:r>
              <a:rPr lang="en-US">
                <a:solidFill>
                  <a:srgbClr val="3A3838"/>
                </a:solidFill>
                <a:latin typeface="Calibri" panose="020F0502020204030204"/>
                <a:ea typeface="Calibri" panose="020F0502020204030204"/>
                <a:cs typeface="Calibri" panose="020F0502020204030204"/>
                <a:sym typeface="Calibri" panose="020F0502020204030204"/>
              </a:rPr>
              <a:t>While so many people have access to an e-book  over multiple electronic devices, no one should  be able to change the content without the  author’s permission.</a:t>
            </a:r>
            <a:endParaRPr lang="en-US">
              <a:solidFill>
                <a:srgbClr val="3A3838"/>
              </a:solidFill>
              <a:latin typeface="Calibri" panose="020F0502020204030204"/>
              <a:ea typeface="Calibri" panose="020F0502020204030204"/>
              <a:cs typeface="Calibri" panose="020F0502020204030204"/>
              <a:sym typeface="Calibri" panose="020F0502020204030204"/>
            </a:endParaRPr>
          </a:p>
          <a:p>
            <a:pPr marL="469900" marR="5715" lvl="0" indent="-342900" algn="just" rtl="0">
              <a:lnSpc>
                <a:spcPct val="100000"/>
              </a:lnSpc>
              <a:spcBef>
                <a:spcPts val="900"/>
              </a:spcBef>
              <a:spcAft>
                <a:spcPts val="0"/>
              </a:spcAft>
              <a:buClr>
                <a:srgbClr val="FF0066"/>
              </a:buClr>
              <a:buSzPts val="1800"/>
              <a:buFont typeface="Noto Sans Symbols"/>
              <a:buNone/>
            </a:pPr>
            <a:endParaRPr>
              <a:solidFill>
                <a:srgbClr val="3A3838"/>
              </a:solidFill>
              <a:latin typeface="Calibri" panose="020F0502020204030204"/>
              <a:ea typeface="Calibri" panose="020F0502020204030204"/>
              <a:cs typeface="Calibri" panose="020F0502020204030204"/>
              <a:sym typeface="Calibri" panose="020F0502020204030204"/>
            </a:endParaRPr>
          </a:p>
          <a:p>
            <a:pPr marL="469900" marR="5715" lvl="0" indent="-457200" algn="just" rtl="0">
              <a:lnSpc>
                <a:spcPct val="100000"/>
              </a:lnSpc>
              <a:spcBef>
                <a:spcPts val="900"/>
              </a:spcBef>
              <a:spcAft>
                <a:spcPts val="0"/>
              </a:spcAft>
              <a:buClr>
                <a:srgbClr val="FF0066"/>
              </a:buClr>
              <a:buSzPts val="1800"/>
              <a:buFont typeface="Noto Sans Symbols"/>
              <a:buChar char="❖"/>
            </a:pPr>
            <a:r>
              <a:rPr lang="en-US"/>
              <a:t> </a:t>
            </a:r>
            <a:r>
              <a:rPr lang="en-US">
                <a:solidFill>
                  <a:srgbClr val="3A3838"/>
                </a:solidFill>
                <a:latin typeface="Calibri" panose="020F0502020204030204"/>
                <a:ea typeface="Calibri" panose="020F0502020204030204"/>
                <a:cs typeface="Calibri" panose="020F0502020204030204"/>
                <a:sym typeface="Calibri" panose="020F0502020204030204"/>
              </a:rPr>
              <a:t>"an electronic version of a printed book“.</a:t>
            </a:r>
            <a:endParaRPr lang="en-US">
              <a:solidFill>
                <a:srgbClr val="3A3838"/>
              </a:solidFill>
              <a:latin typeface="Calibri" panose="020F0502020204030204"/>
              <a:ea typeface="Calibri" panose="020F0502020204030204"/>
              <a:cs typeface="Calibri" panose="020F0502020204030204"/>
              <a:sym typeface="Calibri" panose="020F0502020204030204"/>
            </a:endParaRPr>
          </a:p>
          <a:p>
            <a:pPr marL="182880" lvl="0" indent="-68580" algn="l" rtl="0">
              <a:lnSpc>
                <a:spcPct val="100000"/>
              </a:lnSpc>
              <a:spcBef>
                <a:spcPts val="900"/>
              </a:spcBef>
              <a:spcAft>
                <a:spcPts val="0"/>
              </a:spcAft>
              <a:buSzPts val="1800"/>
              <a:buNone/>
            </a:p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786713" y="442680"/>
            <a:ext cx="10058400" cy="1343060"/>
          </a:xfrm>
          <a:prstGeom prst="rect">
            <a:avLst/>
          </a:prstGeom>
          <a:noFill/>
          <a:ln>
            <a:noFill/>
          </a:ln>
        </p:spPr>
        <p:txBody>
          <a:bodyPr spcFirstLastPara="1" wrap="square" lIns="0" tIns="13325" rIns="0" bIns="0" anchor="ctr" anchorCtr="0">
            <a:spAutoFit/>
          </a:bodyPr>
          <a:lstStyle/>
          <a:p>
            <a:pPr marL="12700" lvl="0" indent="0" algn="l" rtl="0">
              <a:lnSpc>
                <a:spcPct val="90000"/>
              </a:lnSpc>
              <a:spcBef>
                <a:spcPts val="0"/>
              </a:spcBef>
              <a:spcAft>
                <a:spcPts val="0"/>
              </a:spcAft>
              <a:buClr>
                <a:srgbClr val="00B0F0"/>
              </a:buClr>
              <a:buSzPts val="4800"/>
              <a:buFont typeface="Century Gothic" panose="020B0502020202020204"/>
              <a:buNone/>
            </a:pPr>
            <a:r>
              <a:rPr lang="en-US" b="1">
                <a:solidFill>
                  <a:srgbClr val="00B0F0"/>
                </a:solidFill>
              </a:rPr>
              <a:t>Steps to generate QR code by Google Sheet?</a:t>
            </a:r>
            <a:endParaRPr lang="en-US" b="1">
              <a:solidFill>
                <a:srgbClr val="00B0F0"/>
              </a:solidFill>
            </a:endParaRPr>
          </a:p>
        </p:txBody>
      </p:sp>
      <p:sp>
        <p:nvSpPr>
          <p:cNvPr id="241" name="Google Shape;241;p20"/>
          <p:cNvSpPr txBox="1"/>
          <p:nvPr>
            <p:ph type="body" idx="1"/>
          </p:nvPr>
        </p:nvSpPr>
        <p:spPr>
          <a:xfrm>
            <a:off x="786713" y="2194054"/>
            <a:ext cx="10058400" cy="4498200"/>
          </a:xfrm>
          <a:prstGeom prst="rect">
            <a:avLst/>
          </a:prstGeom>
          <a:noFill/>
          <a:ln>
            <a:noFill/>
          </a:ln>
        </p:spPr>
        <p:txBody>
          <a:bodyPr spcFirstLastPara="1" wrap="square" lIns="0" tIns="12700" rIns="0" bIns="0" anchor="t" anchorCtr="0">
            <a:spAutoFit/>
          </a:bodyPr>
          <a:lstStyle/>
          <a:p>
            <a:pPr marL="161290" marR="149860" lvl="0" indent="-16129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Step 1: Firstly we need to create 4 columns named </a:t>
            </a:r>
            <a:r>
              <a:rPr lang="en-US" sz="1800" b="1">
                <a:latin typeface="Calibri" panose="020F0502020204030204"/>
                <a:ea typeface="Calibri" panose="020F0502020204030204"/>
                <a:cs typeface="Calibri" panose="020F0502020204030204"/>
                <a:sym typeface="Calibri" panose="020F0502020204030204"/>
              </a:rPr>
              <a:t>Domain URL</a:t>
            </a:r>
            <a:r>
              <a:rPr lang="en-US" sz="1800">
                <a:latin typeface="Calibri" panose="020F0502020204030204"/>
                <a:ea typeface="Calibri" panose="020F0502020204030204"/>
                <a:cs typeface="Calibri" panose="020F0502020204030204"/>
                <a:sym typeface="Calibri" panose="020F0502020204030204"/>
              </a:rPr>
              <a:t>, </a:t>
            </a:r>
            <a:r>
              <a:rPr lang="en-US" sz="1800" b="1">
                <a:latin typeface="Calibri" panose="020F0502020204030204"/>
                <a:ea typeface="Calibri" panose="020F0502020204030204"/>
                <a:cs typeface="Calibri" panose="020F0502020204030204"/>
                <a:sym typeface="Calibri" panose="020F0502020204030204"/>
              </a:rPr>
              <a:t>Code</a:t>
            </a:r>
            <a:r>
              <a:rPr lang="en-US" sz="1800">
                <a:latin typeface="Calibri" panose="020F0502020204030204"/>
                <a:ea typeface="Calibri" panose="020F0502020204030204"/>
                <a:cs typeface="Calibri" panose="020F0502020204030204"/>
                <a:sym typeface="Calibri" panose="020F0502020204030204"/>
              </a:rPr>
              <a:t>, </a:t>
            </a:r>
            <a:r>
              <a:rPr lang="en-US" sz="1800" b="1">
                <a:latin typeface="Calibri" panose="020F0502020204030204"/>
                <a:ea typeface="Calibri" panose="020F0502020204030204"/>
                <a:cs typeface="Calibri" panose="020F0502020204030204"/>
                <a:sym typeface="Calibri" panose="020F0502020204030204"/>
              </a:rPr>
              <a:t>Complete  URL </a:t>
            </a:r>
            <a:r>
              <a:rPr lang="en-US" sz="1800">
                <a:latin typeface="Calibri" panose="020F0502020204030204"/>
                <a:ea typeface="Calibri" panose="020F0502020204030204"/>
                <a:cs typeface="Calibri" panose="020F0502020204030204"/>
                <a:sym typeface="Calibri" panose="020F0502020204030204"/>
              </a:rPr>
              <a:t>and </a:t>
            </a:r>
            <a:r>
              <a:rPr lang="en-US" sz="1800" b="1">
                <a:latin typeface="Calibri" panose="020F0502020204030204"/>
                <a:ea typeface="Calibri" panose="020F0502020204030204"/>
                <a:cs typeface="Calibri" panose="020F0502020204030204"/>
                <a:sym typeface="Calibri" panose="020F0502020204030204"/>
              </a:rPr>
              <a:t>QR Code </a:t>
            </a:r>
            <a:r>
              <a:rPr lang="en-US" sz="1800">
                <a:latin typeface="Calibri" panose="020F0502020204030204"/>
                <a:ea typeface="Calibri" panose="020F0502020204030204"/>
                <a:cs typeface="Calibri" panose="020F0502020204030204"/>
                <a:sym typeface="Calibri" panose="020F0502020204030204"/>
              </a:rPr>
              <a:t>on a 	Google sheet.</a:t>
            </a:r>
            <a:endParaRPr>
              <a:latin typeface="Calibri" panose="020F0502020204030204"/>
              <a:ea typeface="Calibri" panose="020F0502020204030204"/>
              <a:cs typeface="Calibri" panose="020F0502020204030204"/>
              <a:sym typeface="Calibri" panose="020F0502020204030204"/>
            </a:endParaRPr>
          </a:p>
          <a:p>
            <a:pPr marL="161290" marR="149860" lvl="0" indent="-161290" algn="l" rtl="0">
              <a:lnSpc>
                <a:spcPct val="100000"/>
              </a:lnSpc>
              <a:spcBef>
                <a:spcPts val="100"/>
              </a:spcBef>
              <a:spcAft>
                <a:spcPts val="0"/>
              </a:spcAft>
              <a:buSzPts val="1800"/>
              <a:buChar char="◦"/>
            </a:pPr>
            <a:r>
              <a:rPr lang="en-US">
                <a:latin typeface="Calibri" panose="020F0502020204030204"/>
                <a:ea typeface="Calibri" panose="020F0502020204030204"/>
                <a:cs typeface="Calibri" panose="020F0502020204030204"/>
                <a:sym typeface="Calibri" panose="020F0502020204030204"/>
              </a:rPr>
              <a:t>Step 2: Fill the columns as following:</a:t>
            </a:r>
            <a:endParaRPr lang="en-US">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90"/>
              </a:spcBef>
              <a:spcAft>
                <a:spcPts val="0"/>
              </a:spcAft>
              <a:buSzPts val="1800"/>
              <a:buNone/>
            </a:pPr>
            <a:r>
              <a:rPr lang="en-US" sz="1800" b="1">
                <a:solidFill>
                  <a:srgbClr val="FF0066"/>
                </a:solidFill>
                <a:latin typeface="Calibri" panose="020F0502020204030204"/>
                <a:ea typeface="Calibri" panose="020F0502020204030204"/>
                <a:cs typeface="Calibri" panose="020F0502020204030204"/>
                <a:sym typeface="Calibri" panose="020F0502020204030204"/>
              </a:rPr>
              <a:t>	Domain URL</a:t>
            </a:r>
            <a:r>
              <a:rPr lang="en-US" sz="1800">
                <a:solidFill>
                  <a:srgbClr val="FF0066"/>
                </a:solidFill>
                <a:latin typeface="Calibri" panose="020F0502020204030204"/>
                <a:ea typeface="Calibri" panose="020F0502020204030204"/>
                <a:cs typeface="Calibri" panose="020F0502020204030204"/>
                <a:sym typeface="Calibri" panose="020F0502020204030204"/>
              </a:rPr>
              <a:t>- </a:t>
            </a:r>
            <a:r>
              <a:rPr lang="en-US" sz="1800">
                <a:latin typeface="Calibri" panose="020F0502020204030204"/>
                <a:ea typeface="Calibri" panose="020F0502020204030204"/>
                <a:cs typeface="Calibri" panose="020F0502020204030204"/>
                <a:sym typeface="Calibri" panose="020F0502020204030204"/>
              </a:rPr>
              <a:t>We have to write domain name (</a:t>
            </a:r>
            <a:r>
              <a:rPr lang="en-US" sz="1800" u="sng">
                <a:solidFill>
                  <a:srgbClr val="0462C1"/>
                </a:solidFill>
                <a:latin typeface="Arial" panose="020B0604020202020204"/>
                <a:ea typeface="Arial" panose="020B0604020202020204"/>
                <a:cs typeface="Arial" panose="020B0604020202020204"/>
                <a:sym typeface="Arial" panose="020B0604020202020204"/>
                <a:hlinkClick r:id="rId1"/>
              </a:rPr>
              <a:t>https://epathshala.nic.in/QR/?id=</a:t>
            </a:r>
            <a:r>
              <a:rPr lang="en-US" sz="1800">
                <a:latin typeface="Calibri" panose="020F0502020204030204"/>
                <a:ea typeface="Calibri" panose="020F0502020204030204"/>
                <a:cs typeface="Calibri" panose="020F0502020204030204"/>
                <a:sym typeface="Calibri" panose="020F0502020204030204"/>
              </a:rPr>
              <a:t>)</a:t>
            </a:r>
            <a:endParaRPr sz="1800">
              <a:latin typeface="Calibri" panose="020F0502020204030204"/>
              <a:ea typeface="Calibri" panose="020F0502020204030204"/>
              <a:cs typeface="Calibri" panose="020F0502020204030204"/>
              <a:sym typeface="Calibri" panose="020F0502020204030204"/>
            </a:endParaRPr>
          </a:p>
          <a:p>
            <a:pPr marL="182880" lvl="0" indent="-71755" algn="l" rtl="0">
              <a:lnSpc>
                <a:spcPct val="100000"/>
              </a:lnSpc>
              <a:spcBef>
                <a:spcPts val="25"/>
              </a:spcBef>
              <a:spcAft>
                <a:spcPts val="0"/>
              </a:spcAft>
              <a:buSzPts val="1750"/>
              <a:buNone/>
            </a:pPr>
            <a:endParaRPr sz="175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900"/>
              </a:spcBef>
              <a:spcAft>
                <a:spcPts val="0"/>
              </a:spcAft>
              <a:buSzPts val="1800"/>
              <a:buNone/>
            </a:pPr>
            <a:r>
              <a:rPr lang="en-US" sz="1800" b="1">
                <a:latin typeface="Calibri" panose="020F0502020204030204"/>
                <a:ea typeface="Calibri" panose="020F0502020204030204"/>
                <a:cs typeface="Calibri" panose="020F0502020204030204"/>
                <a:sym typeface="Calibri" panose="020F0502020204030204"/>
              </a:rPr>
              <a:t>	Code</a:t>
            </a:r>
            <a:r>
              <a:rPr lang="en-US" sz="1800">
                <a:latin typeface="Calibri" panose="020F0502020204030204"/>
                <a:ea typeface="Calibri" panose="020F0502020204030204"/>
                <a:cs typeface="Calibri" panose="020F0502020204030204"/>
                <a:sym typeface="Calibri" panose="020F0502020204030204"/>
              </a:rPr>
              <a:t>: We have to write code of the title like (</a:t>
            </a:r>
            <a:r>
              <a:rPr lang="en-US" sz="1800">
                <a:latin typeface="Arial" panose="020B0604020202020204"/>
                <a:ea typeface="Arial" panose="020B0604020202020204"/>
                <a:cs typeface="Arial" panose="020B0604020202020204"/>
                <a:sym typeface="Arial" panose="020B0604020202020204"/>
              </a:rPr>
              <a:t>1064CH01</a:t>
            </a:r>
            <a:r>
              <a:rPr lang="en-US" sz="1800">
                <a:latin typeface="Calibri" panose="020F0502020204030204"/>
                <a:ea typeface="Calibri" panose="020F0502020204030204"/>
                <a:cs typeface="Calibri" panose="020F0502020204030204"/>
                <a:sym typeface="Calibri" panose="020F0502020204030204"/>
              </a:rPr>
              <a:t>)</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19000"/>
              </a:lnSpc>
              <a:spcBef>
                <a:spcPts val="900"/>
              </a:spcBef>
              <a:spcAft>
                <a:spcPts val="0"/>
              </a:spcAft>
              <a:buSzPts val="1800"/>
              <a:buNone/>
            </a:pPr>
            <a:r>
              <a:rPr lang="en-US" sz="1800" b="1">
                <a:latin typeface="Calibri" panose="020F0502020204030204"/>
                <a:ea typeface="Calibri" panose="020F0502020204030204"/>
                <a:cs typeface="Calibri" panose="020F0502020204030204"/>
                <a:sym typeface="Calibri" panose="020F0502020204030204"/>
              </a:rPr>
              <a:t>	Complete URL: </a:t>
            </a:r>
            <a:r>
              <a:rPr lang="en-US" sz="1800">
                <a:latin typeface="Arial" panose="020B0604020202020204"/>
                <a:ea typeface="Arial" panose="020B0604020202020204"/>
                <a:cs typeface="Arial" panose="020B0604020202020204"/>
                <a:sym typeface="Arial" panose="020B0604020202020204"/>
              </a:rPr>
              <a:t>=CONCAT(</a:t>
            </a:r>
            <a:r>
              <a:rPr lang="en-US" sz="1800">
                <a:solidFill>
                  <a:srgbClr val="F7971D"/>
                </a:solidFill>
                <a:latin typeface="Arial" panose="020B0604020202020204"/>
                <a:ea typeface="Arial" panose="020B0604020202020204"/>
                <a:cs typeface="Arial" panose="020B0604020202020204"/>
                <a:sym typeface="Arial" panose="020B0604020202020204"/>
              </a:rPr>
              <a:t>A2</a:t>
            </a:r>
            <a:r>
              <a:rPr lang="en-US" sz="1800">
                <a:latin typeface="Arial" panose="020B0604020202020204"/>
                <a:ea typeface="Arial" panose="020B0604020202020204"/>
                <a:cs typeface="Arial" panose="020B0604020202020204"/>
                <a:sym typeface="Arial" panose="020B0604020202020204"/>
              </a:rPr>
              <a:t>,</a:t>
            </a:r>
            <a:r>
              <a:rPr lang="en-US" sz="1800">
                <a:solidFill>
                  <a:srgbClr val="7D3793"/>
                </a:solidFill>
                <a:latin typeface="Arial" panose="020B0604020202020204"/>
                <a:ea typeface="Arial" panose="020B0604020202020204"/>
                <a:cs typeface="Arial" panose="020B0604020202020204"/>
                <a:sym typeface="Arial" panose="020B0604020202020204"/>
              </a:rPr>
              <a:t>B2</a:t>
            </a:r>
            <a:r>
              <a:rPr lang="en-US" sz="1800">
                <a:latin typeface="Arial" panose="020B0604020202020204"/>
                <a:ea typeface="Arial" panose="020B0604020202020204"/>
                <a:cs typeface="Arial" panose="020B0604020202020204"/>
                <a:sym typeface="Arial" panose="020B0604020202020204"/>
              </a:rPr>
              <a:t>)</a:t>
            </a:r>
            <a:endParaRPr sz="1800">
              <a:latin typeface="Arial" panose="020B0604020202020204"/>
              <a:ea typeface="Arial" panose="020B0604020202020204"/>
              <a:cs typeface="Arial" panose="020B0604020202020204"/>
              <a:sym typeface="Arial" panose="020B0604020202020204"/>
            </a:endParaRPr>
          </a:p>
          <a:p>
            <a:pPr marL="0" lvl="0" indent="0" algn="l" rtl="0">
              <a:lnSpc>
                <a:spcPct val="119000"/>
              </a:lnSpc>
              <a:spcBef>
                <a:spcPts val="900"/>
              </a:spcBef>
              <a:spcAft>
                <a:spcPts val="0"/>
              </a:spcAft>
              <a:buSzPts val="1800"/>
              <a:buNone/>
            </a:pPr>
            <a:r>
              <a:rPr lang="en-US" sz="1800" b="1">
                <a:latin typeface="Calibri" panose="020F0502020204030204"/>
                <a:ea typeface="Calibri" panose="020F0502020204030204"/>
                <a:cs typeface="Calibri" panose="020F0502020204030204"/>
                <a:sym typeface="Calibri" panose="020F0502020204030204"/>
              </a:rPr>
              <a:t>	QR code:</a:t>
            </a:r>
            <a:endParaRPr sz="1800">
              <a:latin typeface="Calibri" panose="020F0502020204030204"/>
              <a:ea typeface="Calibri" panose="020F0502020204030204"/>
              <a:cs typeface="Calibri" panose="020F0502020204030204"/>
              <a:sym typeface="Calibri" panose="020F0502020204030204"/>
            </a:endParaRPr>
          </a:p>
          <a:p>
            <a:pPr marL="0" marR="36195" lvl="0" indent="0" algn="l" rtl="0">
              <a:lnSpc>
                <a:spcPct val="117000"/>
              </a:lnSpc>
              <a:spcBef>
                <a:spcPts val="185"/>
              </a:spcBef>
              <a:spcAft>
                <a:spcPts val="0"/>
              </a:spcAft>
              <a:buSzPts val="1800"/>
              <a:buNone/>
            </a:pPr>
            <a:r>
              <a:rPr lang="en-US" sz="1800">
                <a:latin typeface="Arial" panose="020B0604020202020204"/>
                <a:ea typeface="Arial" panose="020B0604020202020204"/>
                <a:cs typeface="Arial" panose="020B0604020202020204"/>
                <a:sym typeface="Arial" panose="020B0604020202020204"/>
              </a:rPr>
              <a:t>	</a:t>
            </a:r>
            <a:r>
              <a:rPr lang="en-US"/>
              <a:t>=image("http://qrickit.com/api/qr.php?addtext="&amp;C2&amp;"&amp;qrsize=300&amp;t=p&amp;e=m&amp;d="&amp;C2)</a:t>
            </a:r>
            <a:endParaRPr sz="1800">
              <a:latin typeface="Arial" panose="020B0604020202020204"/>
              <a:ea typeface="Arial" panose="020B0604020202020204"/>
              <a:cs typeface="Arial" panose="020B0604020202020204"/>
              <a:sym typeface="Arial" panose="020B0604020202020204"/>
            </a:endParaRPr>
          </a:p>
          <a:p>
            <a:pPr marL="182880" lvl="0" indent="-68580" algn="l" rtl="0">
              <a:lnSpc>
                <a:spcPct val="100000"/>
              </a:lnSpc>
              <a:spcBef>
                <a:spcPts val="5"/>
              </a:spcBef>
              <a:spcAft>
                <a:spcPts val="0"/>
              </a:spcAft>
              <a:buSzPts val="1800"/>
              <a:buNone/>
            </a:pPr>
            <a:endParaRPr sz="1800">
              <a:latin typeface="Arial" panose="020B0604020202020204"/>
              <a:ea typeface="Arial" panose="020B0604020202020204"/>
              <a:cs typeface="Arial" panose="020B0604020202020204"/>
              <a:sym typeface="Arial" panose="020B0604020202020204"/>
            </a:endParaRPr>
          </a:p>
          <a:p>
            <a:pPr marL="182880" lvl="0" indent="-182880" algn="l" rtl="0">
              <a:lnSpc>
                <a:spcPct val="100000"/>
              </a:lnSpc>
              <a:spcBef>
                <a:spcPts val="5"/>
              </a:spcBef>
              <a:spcAft>
                <a:spcPts val="0"/>
              </a:spcAft>
              <a:buSzPts val="1800"/>
              <a:buChar char="◦"/>
            </a:pPr>
            <a:r>
              <a:rPr lang="en-US" sz="1800">
                <a:latin typeface="Arial" panose="020B0604020202020204"/>
                <a:ea typeface="Arial" panose="020B0604020202020204"/>
                <a:cs typeface="Arial" panose="020B0604020202020204"/>
                <a:sym typeface="Arial" panose="020B0604020202020204"/>
              </a:rPr>
              <a:t>Step 3: To download QR codes we need to download it as PDF first as below.</a:t>
            </a:r>
            <a:endParaRPr sz="1800">
              <a:latin typeface="Arial" panose="020B0604020202020204"/>
              <a:ea typeface="Arial" panose="020B0604020202020204"/>
              <a:cs typeface="Arial" panose="020B0604020202020204"/>
              <a:sym typeface="Arial" panose="020B0604020202020204"/>
            </a:endParaRPr>
          </a:p>
          <a:p>
            <a:pPr marL="182880" lvl="0" indent="-65405" algn="l" rtl="0">
              <a:lnSpc>
                <a:spcPct val="100000"/>
              </a:lnSpc>
              <a:spcBef>
                <a:spcPts val="30"/>
              </a:spcBef>
              <a:spcAft>
                <a:spcPts val="0"/>
              </a:spcAft>
              <a:buSzPts val="1850"/>
              <a:buNone/>
            </a:pPr>
            <a:endParaRPr sz="1850">
              <a:latin typeface="Arial" panose="020B0604020202020204"/>
              <a:ea typeface="Arial" panose="020B0604020202020204"/>
              <a:cs typeface="Arial" panose="020B0604020202020204"/>
              <a:sym typeface="Arial" panose="020B0604020202020204"/>
            </a:endParaRPr>
          </a:p>
          <a:p>
            <a:pPr marL="34925" lvl="0" indent="-34925" algn="l" rtl="0">
              <a:lnSpc>
                <a:spcPct val="100000"/>
              </a:lnSpc>
              <a:spcBef>
                <a:spcPts val="5"/>
              </a:spcBef>
              <a:spcAft>
                <a:spcPts val="0"/>
              </a:spcAft>
              <a:buSzPts val="1800"/>
              <a:buChar char="◦"/>
            </a:pPr>
            <a:r>
              <a:rPr lang="en-US" sz="1800">
                <a:latin typeface="Arial" panose="020B0604020202020204"/>
                <a:ea typeface="Arial" panose="020B0604020202020204"/>
                <a:cs typeface="Arial" panose="020B0604020202020204"/>
                <a:sym typeface="Arial" panose="020B0604020202020204"/>
              </a:rPr>
              <a:t>Go to : File→ Download as→ PDF Document (.pdf)</a:t>
            </a:r>
            <a:endParaRPr sz="1800">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45" name="Shape 245"/>
        <p:cNvGrpSpPr/>
        <p:nvPr/>
      </p:nvGrpSpPr>
      <p:grpSpPr>
        <a:xfrm>
          <a:off x="0" y="0"/>
          <a:ext cx="0" cy="0"/>
          <a:chOff x="0" y="0"/>
          <a:chExt cx="0" cy="0"/>
        </a:xfrm>
      </p:grpSpPr>
      <p:grpSp>
        <p:nvGrpSpPr>
          <p:cNvPr id="246" name="Google Shape;246;p21"/>
          <p:cNvGrpSpPr/>
          <p:nvPr/>
        </p:nvGrpSpPr>
        <p:grpSpPr>
          <a:xfrm rot="-5400000">
            <a:off x="3378705" y="-207897"/>
            <a:ext cx="4979261" cy="8348183"/>
            <a:chOff x="413766" y="1290066"/>
            <a:chExt cx="5615177" cy="8806433"/>
          </a:xfrm>
        </p:grpSpPr>
        <p:pic>
          <p:nvPicPr>
            <p:cNvPr id="247" name="Google Shape;247;p21"/>
            <p:cNvPicPr preferRelativeResize="0"/>
            <p:nvPr/>
          </p:nvPicPr>
          <p:blipFill rotWithShape="1">
            <a:blip r:embed="rId1"/>
            <a:srcRect/>
            <a:stretch>
              <a:fillRect/>
            </a:stretch>
          </p:blipFill>
          <p:spPr>
            <a:xfrm>
              <a:off x="3182111" y="1722120"/>
              <a:ext cx="2846832" cy="7360919"/>
            </a:xfrm>
            <a:prstGeom prst="rect">
              <a:avLst/>
            </a:prstGeom>
            <a:noFill/>
            <a:ln>
              <a:noFill/>
            </a:ln>
          </p:spPr>
        </p:pic>
        <p:pic>
          <p:nvPicPr>
            <p:cNvPr id="248" name="Google Shape;248;p21"/>
            <p:cNvPicPr preferRelativeResize="0"/>
            <p:nvPr/>
          </p:nvPicPr>
          <p:blipFill rotWithShape="1">
            <a:blip r:embed="rId2"/>
            <a:srcRect/>
            <a:stretch>
              <a:fillRect/>
            </a:stretch>
          </p:blipFill>
          <p:spPr>
            <a:xfrm>
              <a:off x="428244" y="1304544"/>
              <a:ext cx="2560320" cy="6534911"/>
            </a:xfrm>
            <a:prstGeom prst="rect">
              <a:avLst/>
            </a:prstGeom>
            <a:noFill/>
            <a:ln>
              <a:noFill/>
            </a:ln>
          </p:spPr>
        </p:pic>
        <p:sp>
          <p:nvSpPr>
            <p:cNvPr id="249" name="Google Shape;249;p21"/>
            <p:cNvSpPr/>
            <p:nvPr/>
          </p:nvSpPr>
          <p:spPr>
            <a:xfrm>
              <a:off x="413766" y="1290066"/>
              <a:ext cx="2589530" cy="6563995"/>
            </a:xfrm>
            <a:custGeom>
              <a:avLst/>
              <a:gdLst/>
              <a:ahLst/>
              <a:cxnLst/>
              <a:rect l="l" t="t" r="r" b="b"/>
              <a:pathLst>
                <a:path w="2589530" h="6563995" extrusionOk="0">
                  <a:moveTo>
                    <a:pt x="0" y="0"/>
                  </a:moveTo>
                  <a:lnTo>
                    <a:pt x="0" y="6563868"/>
                  </a:lnTo>
                  <a:lnTo>
                    <a:pt x="2589276" y="6563868"/>
                  </a:lnTo>
                  <a:lnTo>
                    <a:pt x="2589275" y="0"/>
                  </a:lnTo>
                  <a:lnTo>
                    <a:pt x="0" y="0"/>
                  </a:lnTo>
                  <a:close/>
                </a:path>
              </a:pathLst>
            </a:custGeom>
            <a:noFill/>
            <a:ln w="28950" cap="flat" cmpd="sng">
              <a:solidFill>
                <a:srgbClr val="FFF1C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250" name="Google Shape;250;p21"/>
            <p:cNvPicPr preferRelativeResize="0"/>
            <p:nvPr/>
          </p:nvPicPr>
          <p:blipFill rotWithShape="1">
            <a:blip r:embed="rId3"/>
            <a:srcRect/>
            <a:stretch>
              <a:fillRect/>
            </a:stretch>
          </p:blipFill>
          <p:spPr>
            <a:xfrm>
              <a:off x="900684" y="7798307"/>
              <a:ext cx="1464563" cy="2232660"/>
            </a:xfrm>
            <a:prstGeom prst="rect">
              <a:avLst/>
            </a:prstGeom>
            <a:noFill/>
            <a:ln>
              <a:noFill/>
            </a:ln>
          </p:spPr>
        </p:pic>
        <p:pic>
          <p:nvPicPr>
            <p:cNvPr id="251" name="Google Shape;251;p21"/>
            <p:cNvPicPr preferRelativeResize="0"/>
            <p:nvPr/>
          </p:nvPicPr>
          <p:blipFill rotWithShape="1">
            <a:blip r:embed="rId4"/>
            <a:srcRect/>
            <a:stretch>
              <a:fillRect/>
            </a:stretch>
          </p:blipFill>
          <p:spPr>
            <a:xfrm>
              <a:off x="3124199" y="9726167"/>
              <a:ext cx="370332" cy="370332"/>
            </a:xfrm>
            <a:prstGeom prst="rect">
              <a:avLst/>
            </a:prstGeom>
            <a:noFill/>
            <a:ln>
              <a:noFill/>
            </a:ln>
          </p:spPr>
        </p:pic>
      </p:grpSp>
      <p:sp>
        <p:nvSpPr>
          <p:cNvPr id="252" name="Google Shape;252;p21"/>
          <p:cNvSpPr/>
          <p:nvPr/>
        </p:nvSpPr>
        <p:spPr>
          <a:xfrm>
            <a:off x="1029730" y="432976"/>
            <a:ext cx="10692713" cy="7571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800" b="1">
                <a:solidFill>
                  <a:srgbClr val="FF0000"/>
                </a:solidFill>
                <a:latin typeface="Century Gothic" panose="020B0502020202020204"/>
                <a:ea typeface="Century Gothic" panose="020B0502020202020204"/>
                <a:cs typeface="Century Gothic" panose="020B0502020202020204"/>
                <a:sym typeface="Century Gothic" panose="020B0502020202020204"/>
              </a:rPr>
              <a:t>DIKSHA and ePathshala Mobile App </a:t>
            </a:r>
            <a:endParaRPr lang="en-US" sz="4800" b="1">
              <a:solidFill>
                <a:srgbClr val="FF0000"/>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1066800" y="642594"/>
            <a:ext cx="10058400" cy="177109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7000"/>
              </a:lnSpc>
              <a:spcBef>
                <a:spcPts val="0"/>
              </a:spcBef>
              <a:spcAft>
                <a:spcPts val="0"/>
              </a:spcAft>
              <a:buClr>
                <a:srgbClr val="FF0066"/>
              </a:buClr>
              <a:buSzPct val="100000"/>
              <a:buFont typeface="Trebuchet MS" panose="020B0603020202020204"/>
              <a:buNone/>
            </a:pPr>
            <a:br>
              <a:rPr lang="en-US" sz="8000">
                <a:solidFill>
                  <a:srgbClr val="FF0066"/>
                </a:solidFill>
                <a:latin typeface="Trebuchet MS" panose="020B0603020202020204"/>
                <a:ea typeface="Trebuchet MS" panose="020B0603020202020204"/>
                <a:cs typeface="Trebuchet MS" panose="020B0603020202020204"/>
                <a:sym typeface="Trebuchet MS" panose="020B0603020202020204"/>
              </a:rPr>
            </a:br>
            <a:br>
              <a:rPr lang="en-US" sz="8000">
                <a:solidFill>
                  <a:srgbClr val="FF0066"/>
                </a:solidFill>
                <a:latin typeface="Trebuchet MS" panose="020B0603020202020204"/>
                <a:ea typeface="Trebuchet MS" panose="020B0603020202020204"/>
                <a:cs typeface="Trebuchet MS" panose="020B0603020202020204"/>
                <a:sym typeface="Trebuchet MS" panose="020B0603020202020204"/>
              </a:rPr>
            </a:br>
            <a:r>
              <a:rPr lang="en-US" sz="8000">
                <a:solidFill>
                  <a:srgbClr val="FF0066"/>
                </a:solidFill>
                <a:latin typeface="Trebuchet MS" panose="020B0603020202020204"/>
                <a:ea typeface="Trebuchet MS" panose="020B0603020202020204"/>
                <a:cs typeface="Trebuchet MS" panose="020B0603020202020204"/>
                <a:sym typeface="Trebuchet MS" panose="020B0603020202020204"/>
              </a:rPr>
              <a:t>Thank you</a:t>
            </a:r>
            <a:br>
              <a:rPr lang="en-US" sz="8000">
                <a:latin typeface="Trebuchet MS" panose="020B0603020202020204"/>
                <a:ea typeface="Trebuchet MS" panose="020B0603020202020204"/>
                <a:cs typeface="Trebuchet MS" panose="020B0603020202020204"/>
                <a:sym typeface="Trebuchet MS" panose="020B0603020202020204"/>
              </a:rPr>
            </a:br>
            <a:r>
              <a:rPr lang="en-US" sz="8000">
                <a:latin typeface="Trebuchet MS" panose="020B0603020202020204"/>
                <a:ea typeface="Trebuchet MS" panose="020B0603020202020204"/>
                <a:cs typeface="Trebuchet MS" panose="020B0603020202020204"/>
                <a:sym typeface="Trebuchet MS" panose="020B0603020202020204"/>
              </a:rPr>
              <a:t>				</a:t>
            </a:r>
            <a:br>
              <a:rPr lang="en-US" sz="8000">
                <a:latin typeface="Trebuchet MS" panose="020B0603020202020204"/>
                <a:ea typeface="Trebuchet MS" panose="020B0603020202020204"/>
                <a:cs typeface="Trebuchet MS" panose="020B0603020202020204"/>
                <a:sym typeface="Trebuchet MS" panose="020B0603020202020204"/>
              </a:rPr>
            </a:br>
            <a:r>
              <a:rPr lang="en-US" sz="8000">
                <a:latin typeface="Trebuchet MS" panose="020B0603020202020204"/>
                <a:ea typeface="Trebuchet MS" panose="020B0603020202020204"/>
                <a:cs typeface="Trebuchet MS" panose="020B0603020202020204"/>
                <a:sym typeface="Trebuchet MS" panose="020B0603020202020204"/>
              </a:rPr>
              <a:t>		</a:t>
            </a:r>
            <a:r>
              <a:rPr lang="en-US">
                <a:solidFill>
                  <a:srgbClr val="FF0066"/>
                </a:solidFill>
                <a:latin typeface="Arial" panose="020B0604020202020204"/>
                <a:ea typeface="Arial" panose="020B0604020202020204"/>
                <a:cs typeface="Arial" panose="020B0604020202020204"/>
                <a:sym typeface="Arial" panose="020B0604020202020204"/>
              </a:rPr>
              <a:t>Doubts and Questions</a:t>
            </a:r>
            <a:br>
              <a:rPr lang="en-US">
                <a:latin typeface="Arial" panose="020B0604020202020204"/>
                <a:ea typeface="Arial" panose="020B0604020202020204"/>
                <a:cs typeface="Arial" panose="020B0604020202020204"/>
                <a:sym typeface="Arial" panose="020B0604020202020204"/>
              </a:rPr>
            </a:br>
            <a:r>
              <a:rPr lang="en-US">
                <a:latin typeface="Arial" panose="020B0604020202020204"/>
                <a:ea typeface="Arial" panose="020B0604020202020204"/>
                <a:cs typeface="Arial" panose="020B0604020202020204"/>
                <a:sym typeface="Arial" panose="020B0604020202020204"/>
              </a:rPr>
              <a:t>					</a:t>
            </a:r>
            <a:endParaRPr sz="2200"/>
          </a:p>
        </p:txBody>
      </p:sp>
      <p:sp>
        <p:nvSpPr>
          <p:cNvPr id="258" name="Google Shape;258;p22"/>
          <p:cNvSpPr/>
          <p:nvPr/>
        </p:nvSpPr>
        <p:spPr>
          <a:xfrm>
            <a:off x="6730314" y="5108895"/>
            <a:ext cx="4959178" cy="1201289"/>
          </a:xfrm>
          <a:prstGeom prst="rect">
            <a:avLst/>
          </a:prstGeom>
          <a:solidFill>
            <a:schemeClr val="accent1"/>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panose="020B0604020202020204"/>
                <a:ea typeface="Arial" panose="020B0604020202020204"/>
                <a:cs typeface="Arial" panose="020B0604020202020204"/>
                <a:sym typeface="Arial" panose="020B0604020202020204"/>
              </a:rPr>
              <a:t>Mohd Salman</a:t>
            </a:r>
            <a:endParaRPr lang="en-US" sz="1800">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1800">
                <a:solidFill>
                  <a:schemeClr val="lt1"/>
                </a:solidFill>
                <a:latin typeface="Arial" panose="020B0604020202020204"/>
                <a:ea typeface="Arial" panose="020B0604020202020204"/>
                <a:cs typeface="Arial" panose="020B0604020202020204"/>
                <a:sym typeface="Arial" panose="020B0604020202020204"/>
              </a:rPr>
              <a:t>Technical Consultant, lCIET,NCERT</a:t>
            </a:r>
            <a:endParaRPr sz="18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64066" y="310393"/>
            <a:ext cx="8409936" cy="956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How Many Types of eBooks?</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22" name="Google Shape;122;p3"/>
          <p:cNvSpPr txBox="1"/>
          <p:nvPr>
            <p:ph type="body" idx="1"/>
          </p:nvPr>
        </p:nvSpPr>
        <p:spPr>
          <a:xfrm>
            <a:off x="645952" y="1166070"/>
            <a:ext cx="10681982" cy="4875293"/>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EPUB (Electronic Publication)</a:t>
            </a:r>
            <a:r>
              <a:rPr lang="en-US" sz="2000">
                <a:latin typeface="Times New Roman" panose="02020603050405020304"/>
                <a:ea typeface="Times New Roman" panose="02020603050405020304"/>
                <a:cs typeface="Times New Roman" panose="02020603050405020304"/>
                <a:sym typeface="Times New Roman" panose="02020603050405020304"/>
              </a:rPr>
              <a:t>: EPUB is a widely used and open standard format for eBooks. It is designed to be reflowable, meaning the content adjusts to the screen size of the device, making it suitable for various devices like eReaders, tablets, and smartphones.</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2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MOBI (Mobipocket)</a:t>
            </a:r>
            <a:r>
              <a:rPr lang="en-US" sz="2000">
                <a:latin typeface="Times New Roman" panose="02020603050405020304"/>
                <a:ea typeface="Times New Roman" panose="02020603050405020304"/>
                <a:cs typeface="Times New Roman" panose="02020603050405020304"/>
                <a:sym typeface="Times New Roman" panose="02020603050405020304"/>
              </a:rPr>
              <a:t>: MOBI is another popular eBook format. It was initially developed for Mobipocket eReader devices and is commonly used for Amazon Kindle eBooks. Amazon has since transitioned to using the Kindle's proprietary format, AZW, which is based on MOBI.</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2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AZW (Amazon Kindle Format)</a:t>
            </a:r>
            <a:r>
              <a:rPr lang="en-US" sz="2000">
                <a:latin typeface="Times New Roman" panose="02020603050405020304"/>
                <a:ea typeface="Times New Roman" panose="02020603050405020304"/>
                <a:cs typeface="Times New Roman" panose="02020603050405020304"/>
                <a:sym typeface="Times New Roman" panose="02020603050405020304"/>
              </a:rPr>
              <a:t>: AZW is Amazon's proprietary eBook format. It is based on MOBI but includes additional features and encryption. Amazon has also introduced the newer KF8 format (Kindle Format 8) for more advanced eBook designs.</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2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PDF (Portable Document Format)</a:t>
            </a:r>
            <a:r>
              <a:rPr lang="en-US" sz="2000">
                <a:latin typeface="Times New Roman" panose="02020603050405020304"/>
                <a:ea typeface="Times New Roman" panose="02020603050405020304"/>
                <a:cs typeface="Times New Roman" panose="02020603050405020304"/>
                <a:sym typeface="Times New Roman" panose="02020603050405020304"/>
              </a:rPr>
              <a:t>: While not specifically designed for eBooks, PDF is a versatile format widely used for digital documents. PDFs maintain a consistent layout regardless of the device, but they may not be as adaptable to different screen sizes.</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2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iBooks (Apple iBooks Format)</a:t>
            </a:r>
            <a:r>
              <a:rPr lang="en-US" sz="2000">
                <a:latin typeface="Times New Roman" panose="02020603050405020304"/>
                <a:ea typeface="Times New Roman" panose="02020603050405020304"/>
                <a:cs typeface="Times New Roman" panose="02020603050405020304"/>
                <a:sym typeface="Times New Roman" panose="02020603050405020304"/>
              </a:rPr>
              <a:t>: iBooks format is used for eBooks on Apple devices such as iPads and iPhones. It supports interactive features, multimedia elements, and rich formatting.</a:t>
            </a:r>
            <a:endParaRPr lang="en-US" sz="200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26" name="Shape 126"/>
        <p:cNvGrpSpPr/>
        <p:nvPr/>
      </p:nvGrpSpPr>
      <p:grpSpPr>
        <a:xfrm>
          <a:off x="0" y="0"/>
          <a:ext cx="0" cy="0"/>
          <a:chOff x="0" y="0"/>
          <a:chExt cx="0" cy="0"/>
        </a:xfrm>
      </p:grpSpPr>
      <p:sp>
        <p:nvSpPr>
          <p:cNvPr id="127" name="Google Shape;127;p4"/>
          <p:cNvSpPr txBox="1"/>
          <p:nvPr>
            <p:ph type="title"/>
          </p:nvPr>
        </p:nvSpPr>
        <p:spPr>
          <a:xfrm>
            <a:off x="964734" y="268448"/>
            <a:ext cx="8309268" cy="9982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How Many Types of eBooks?</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28" name="Google Shape;128;p4"/>
          <p:cNvSpPr txBox="1"/>
          <p:nvPr>
            <p:ph type="body" idx="1"/>
          </p:nvPr>
        </p:nvSpPr>
        <p:spPr>
          <a:xfrm>
            <a:off x="677334" y="1476462"/>
            <a:ext cx="10094130" cy="4564901"/>
          </a:xfrm>
          <a:prstGeom prst="rect">
            <a:avLst/>
          </a:prstGeom>
          <a:noFill/>
          <a:ln>
            <a:noFill/>
          </a:ln>
        </p:spPr>
        <p:txBody>
          <a:bodyPr spcFirstLastPara="1" wrap="square" lIns="91425" tIns="45700" rIns="91425" bIns="45700" anchor="t" anchorCtr="0">
            <a:normAutofit fontScale="92500" lnSpcReduction="20000"/>
          </a:bodyPr>
          <a:lstStyle/>
          <a:p>
            <a:pPr marL="182880" lvl="0" indent="-182880" algn="l" rtl="0">
              <a:lnSpc>
                <a:spcPct val="100000"/>
              </a:lnSpc>
              <a:spcBef>
                <a:spcPts val="0"/>
              </a:spcBef>
              <a:spcAft>
                <a:spcPts val="0"/>
              </a:spcAft>
              <a:buSzPct val="100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CBZ and CBR</a:t>
            </a:r>
            <a:r>
              <a:rPr lang="en-US" sz="2000">
                <a:latin typeface="Times New Roman" panose="02020603050405020304"/>
                <a:ea typeface="Times New Roman" panose="02020603050405020304"/>
                <a:cs typeface="Times New Roman" panose="02020603050405020304"/>
                <a:sym typeface="Times New Roman" panose="02020603050405020304"/>
              </a:rPr>
              <a:t>: These formats are used for comics and manga eBooks. CBZ is essentially a collection of image files (usually in a ZIP archive), while CBR is the same concept but in a RAR archive.</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ct val="100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DjVu</a:t>
            </a:r>
            <a:r>
              <a:rPr lang="en-US" sz="2000">
                <a:latin typeface="Times New Roman" panose="02020603050405020304"/>
                <a:ea typeface="Times New Roman" panose="02020603050405020304"/>
                <a:cs typeface="Times New Roman" panose="02020603050405020304"/>
                <a:sym typeface="Times New Roman" panose="02020603050405020304"/>
              </a:rPr>
              <a:t>: DjVu is a format primarily used for scanned documents, especially those with complex images and diagrams. It's known for its high compression ratios, making it suitable for documents with lots of images.</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ct val="100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LIT (Microsoft Reader)</a:t>
            </a:r>
            <a:r>
              <a:rPr lang="en-US" sz="2000">
                <a:latin typeface="Times New Roman" panose="02020603050405020304"/>
                <a:ea typeface="Times New Roman" panose="02020603050405020304"/>
                <a:cs typeface="Times New Roman" panose="02020603050405020304"/>
                <a:sym typeface="Times New Roman" panose="02020603050405020304"/>
              </a:rPr>
              <a:t>: LIT was developed by Microsoft for their Microsoft Reader software. However, this format has become less common over time.</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ct val="100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HTML</a:t>
            </a:r>
            <a:r>
              <a:rPr lang="en-US" sz="2000">
                <a:latin typeface="Times New Roman" panose="02020603050405020304"/>
                <a:ea typeface="Times New Roman" panose="02020603050405020304"/>
                <a:cs typeface="Times New Roman" panose="02020603050405020304"/>
                <a:sym typeface="Times New Roman" panose="02020603050405020304"/>
              </a:rPr>
              <a:t>: Some eBooks are distributed as HTML files, which can be read in web browsers or eBook reading software.</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ct val="100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Plain Text (TXT)</a:t>
            </a:r>
            <a:r>
              <a:rPr lang="en-US" sz="2000">
                <a:latin typeface="Times New Roman" panose="02020603050405020304"/>
                <a:ea typeface="Times New Roman" panose="02020603050405020304"/>
                <a:cs typeface="Times New Roman" panose="02020603050405020304"/>
                <a:sym typeface="Times New Roman" panose="02020603050405020304"/>
              </a:rPr>
              <a:t>: While not a specialized eBook format, plain text files can be used for simple eBooks that do not require complex formatting or images.</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ct val="100000"/>
              <a:buChar char="◦"/>
            </a:pPr>
            <a:r>
              <a:rPr lang="en-US" sz="2000" b="1">
                <a:latin typeface="Times New Roman" panose="02020603050405020304"/>
                <a:ea typeface="Times New Roman" panose="02020603050405020304"/>
                <a:cs typeface="Times New Roman" panose="02020603050405020304"/>
                <a:sym typeface="Times New Roman" panose="02020603050405020304"/>
              </a:rPr>
              <a:t>Interactive and Multimedia eBooks</a:t>
            </a:r>
            <a:r>
              <a:rPr lang="en-US" sz="2000">
                <a:latin typeface="Times New Roman" panose="02020603050405020304"/>
                <a:ea typeface="Times New Roman" panose="02020603050405020304"/>
                <a:cs typeface="Times New Roman" panose="02020603050405020304"/>
                <a:sym typeface="Times New Roman" panose="02020603050405020304"/>
              </a:rPr>
              <a:t>: These types of eBooks go beyond traditional text and may include interactive elements, videos, audio clips, and animations. They often use formats like EPUB 3 or proprietary formats.</a:t>
            </a:r>
            <a:endParaRPr lang="en-US" sz="2000">
              <a:latin typeface="Times New Roman" panose="02020603050405020304"/>
              <a:ea typeface="Times New Roman" panose="02020603050405020304"/>
              <a:cs typeface="Times New Roman" panose="02020603050405020304"/>
              <a:sym typeface="Times New Roman" panose="02020603050405020304"/>
            </a:endParaRPr>
          </a:p>
          <a:p>
            <a:pPr marL="182880" lvl="0" indent="-76835" algn="l" rtl="0">
              <a:lnSpc>
                <a:spcPct val="100000"/>
              </a:lnSpc>
              <a:spcBef>
                <a:spcPts val="900"/>
              </a:spcBef>
              <a:spcAft>
                <a:spcPts val="0"/>
              </a:spcAft>
              <a:buSzPct val="100000"/>
              <a:buNone/>
            </a:p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2" name="Shape 132"/>
        <p:cNvGrpSpPr/>
        <p:nvPr/>
      </p:nvGrpSpPr>
      <p:grpSpPr>
        <a:xfrm>
          <a:off x="0" y="0"/>
          <a:ext cx="0" cy="0"/>
          <a:chOff x="0" y="0"/>
          <a:chExt cx="0" cy="0"/>
        </a:xfrm>
      </p:grpSpPr>
      <p:sp>
        <p:nvSpPr>
          <p:cNvPr id="133" name="Google Shape;133;p5"/>
          <p:cNvSpPr txBox="1"/>
          <p:nvPr>
            <p:ph type="title"/>
          </p:nvPr>
        </p:nvSpPr>
        <p:spPr>
          <a:xfrm>
            <a:off x="677333" y="609600"/>
            <a:ext cx="9272010" cy="1320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ct val="100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WHAT IS DIGITIZATION OF TEXTBOOKS?</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134" name="Google Shape;134;p5"/>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2800"/>
              <a:buChar char="◦"/>
            </a:pPr>
            <a:r>
              <a:rPr lang="en-US" sz="2800">
                <a:latin typeface="Times New Roman" panose="02020603050405020304"/>
                <a:ea typeface="Times New Roman" panose="02020603050405020304"/>
                <a:cs typeface="Times New Roman" panose="02020603050405020304"/>
                <a:sym typeface="Times New Roman" panose="02020603050405020304"/>
              </a:rPr>
              <a:t>Digitization of textbooks refers to the process of converting traditional print textbooks into digital formats that can be accessed and read on electronic devices such as computers, tablets, e-readers, and smartphones. It involves transforming the content, layout, and features of the printed textbook into a digital version that can be viewed and interacted with electronically.</a:t>
            </a:r>
            <a:endParaRPr sz="280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38" name="Shape 138"/>
        <p:cNvGrpSpPr/>
        <p:nvPr/>
      </p:nvGrpSpPr>
      <p:grpSpPr>
        <a:xfrm>
          <a:off x="0" y="0"/>
          <a:ext cx="0" cy="0"/>
          <a:chOff x="0" y="0"/>
          <a:chExt cx="0" cy="0"/>
        </a:xfrm>
      </p:grpSpPr>
      <p:sp>
        <p:nvSpPr>
          <p:cNvPr id="139" name="Google Shape;139;p6"/>
          <p:cNvSpPr txBox="1"/>
          <p:nvPr>
            <p:ph type="title"/>
          </p:nvPr>
        </p:nvSpPr>
        <p:spPr>
          <a:xfrm>
            <a:off x="621956" y="117446"/>
            <a:ext cx="10058400" cy="134065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18B71"/>
              </a:buClr>
              <a:buSzPts val="4800"/>
              <a:buFont typeface="Century Gothic" panose="020B0502020202020204"/>
              <a:buNone/>
            </a:pPr>
            <a:r>
              <a:rPr lang="en-US" b="1">
                <a:solidFill>
                  <a:srgbClr val="318B71"/>
                </a:solidFill>
              </a:rPr>
              <a:t>NCERT uses three types of e-books</a:t>
            </a:r>
            <a:endParaRPr b="1">
              <a:solidFill>
                <a:srgbClr val="318B71"/>
              </a:solidFill>
            </a:endParaRPr>
          </a:p>
        </p:txBody>
      </p:sp>
      <p:sp>
        <p:nvSpPr>
          <p:cNvPr id="140" name="Google Shape;140;p6"/>
          <p:cNvSpPr/>
          <p:nvPr/>
        </p:nvSpPr>
        <p:spPr>
          <a:xfrm>
            <a:off x="5988908" y="1464275"/>
            <a:ext cx="2388972" cy="634314"/>
          </a:xfrm>
          <a:prstGeom prst="roundRect">
            <a:avLst>
              <a:gd name="adj" fmla="val 16667"/>
            </a:avLst>
          </a:prstGeom>
          <a:solidFill>
            <a:schemeClr val="accent1"/>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PDF </a:t>
            </a:r>
            <a:r>
              <a:rPr lang="en-US" sz="1400" b="1"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(Portable Document Format)</a:t>
            </a:r>
            <a:endParaRPr sz="14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41" name="Google Shape;141;p6"/>
          <p:cNvSpPr/>
          <p:nvPr/>
        </p:nvSpPr>
        <p:spPr>
          <a:xfrm>
            <a:off x="4660557" y="3525795"/>
            <a:ext cx="1902941" cy="724929"/>
          </a:xfrm>
          <a:prstGeom prst="roundRect">
            <a:avLst>
              <a:gd name="adj" fmla="val 16667"/>
            </a:avLst>
          </a:prstGeom>
          <a:solidFill>
            <a:schemeClr val="accent1"/>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FLIPBOOK</a:t>
            </a:r>
            <a:endParaRPr lang="en-US"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42" name="Google Shape;142;p6"/>
          <p:cNvSpPr/>
          <p:nvPr/>
        </p:nvSpPr>
        <p:spPr>
          <a:xfrm>
            <a:off x="8820665" y="3509318"/>
            <a:ext cx="1859691" cy="724930"/>
          </a:xfrm>
          <a:prstGeom prst="roundRect">
            <a:avLst>
              <a:gd name="adj" fmla="val 16667"/>
            </a:avLst>
          </a:prstGeom>
          <a:solidFill>
            <a:schemeClr val="accent1"/>
          </a:solidFill>
          <a:ln w="127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EPUB </a:t>
            </a:r>
            <a:r>
              <a:rPr lang="en-US" sz="1400" b="1"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(electronic publication)</a:t>
            </a:r>
            <a:endPara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cxnSp>
        <p:nvCxnSpPr>
          <p:cNvPr id="143" name="Google Shape;143;p6"/>
          <p:cNvCxnSpPr/>
          <p:nvPr/>
        </p:nvCxnSpPr>
        <p:spPr>
          <a:xfrm flipH="1">
            <a:off x="5612027" y="2143898"/>
            <a:ext cx="716692" cy="1351006"/>
          </a:xfrm>
          <a:prstGeom prst="straightConnector1">
            <a:avLst/>
          </a:prstGeom>
          <a:noFill/>
          <a:ln w="9525" cap="flat" cmpd="sng">
            <a:solidFill>
              <a:schemeClr val="accent1"/>
            </a:solidFill>
            <a:prstDash val="solid"/>
            <a:round/>
            <a:headEnd type="none" w="sm" len="sm"/>
            <a:tailEnd type="triangle" w="med" len="med"/>
          </a:ln>
        </p:spPr>
      </p:cxnSp>
      <p:cxnSp>
        <p:nvCxnSpPr>
          <p:cNvPr id="144" name="Google Shape;144;p6"/>
          <p:cNvCxnSpPr>
            <a:stCxn id="141" idx="3"/>
          </p:cNvCxnSpPr>
          <p:nvPr/>
        </p:nvCxnSpPr>
        <p:spPr>
          <a:xfrm rot="10800000" flipH="1">
            <a:off x="6563498" y="3884060"/>
            <a:ext cx="2257200" cy="4200"/>
          </a:xfrm>
          <a:prstGeom prst="straightConnector1">
            <a:avLst/>
          </a:prstGeom>
          <a:noFill/>
          <a:ln w="9525" cap="flat" cmpd="sng">
            <a:solidFill>
              <a:schemeClr val="accent1"/>
            </a:solidFill>
            <a:prstDash val="solid"/>
            <a:round/>
            <a:headEnd type="none" w="sm" len="sm"/>
            <a:tailEnd type="triangle" w="med" len="med"/>
          </a:ln>
        </p:spPr>
      </p:cxnSp>
      <p:cxnSp>
        <p:nvCxnSpPr>
          <p:cNvPr id="145" name="Google Shape;145;p6"/>
          <p:cNvCxnSpPr/>
          <p:nvPr/>
        </p:nvCxnSpPr>
        <p:spPr>
          <a:xfrm rot="10800000">
            <a:off x="8237838" y="2156255"/>
            <a:ext cx="1028699" cy="1346887"/>
          </a:xfrm>
          <a:prstGeom prst="straightConnector1">
            <a:avLst/>
          </a:prstGeom>
          <a:noFill/>
          <a:ln w="9525" cap="flat" cmpd="sng">
            <a:solidFill>
              <a:schemeClr val="accent1"/>
            </a:solidFill>
            <a:prstDash val="solid"/>
            <a:round/>
            <a:headEnd type="none" w="sm" len="sm"/>
            <a:tailEnd type="triangle" w="med" len="med"/>
          </a:ln>
        </p:spPr>
      </p:cxnSp>
      <p:pic>
        <p:nvPicPr>
          <p:cNvPr id="146" name="Google Shape;146;p6"/>
          <p:cNvPicPr preferRelativeResize="0"/>
          <p:nvPr/>
        </p:nvPicPr>
        <p:blipFill rotWithShape="1">
          <a:blip r:embed="rId1"/>
          <a:srcRect/>
          <a:stretch>
            <a:fillRect/>
          </a:stretch>
        </p:blipFill>
        <p:spPr>
          <a:xfrm>
            <a:off x="7977508" y="4403125"/>
            <a:ext cx="3546003" cy="1998277"/>
          </a:xfrm>
          <a:prstGeom prst="rect">
            <a:avLst/>
          </a:prstGeom>
          <a:noFill/>
          <a:ln>
            <a:noFill/>
          </a:ln>
        </p:spPr>
      </p:pic>
      <p:pic>
        <p:nvPicPr>
          <p:cNvPr id="147" name="Google Shape;147;p6"/>
          <p:cNvPicPr preferRelativeResize="0"/>
          <p:nvPr/>
        </p:nvPicPr>
        <p:blipFill rotWithShape="1">
          <a:blip r:embed="rId2"/>
          <a:srcRect/>
          <a:stretch>
            <a:fillRect/>
          </a:stretch>
        </p:blipFill>
        <p:spPr>
          <a:xfrm>
            <a:off x="1238379" y="4234248"/>
            <a:ext cx="3300670" cy="1920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1" name="Shape 151"/>
        <p:cNvGrpSpPr/>
        <p:nvPr/>
      </p:nvGrpSpPr>
      <p:grpSpPr>
        <a:xfrm>
          <a:off x="0" y="0"/>
          <a:ext cx="0" cy="0"/>
          <a:chOff x="0" y="0"/>
          <a:chExt cx="0" cy="0"/>
        </a:xfrm>
      </p:grpSpPr>
      <p:sp>
        <p:nvSpPr>
          <p:cNvPr id="152" name="Google Shape;152;p7"/>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WHAT IS EPUB3?</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53" name="Google Shape;153;p7"/>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latin typeface="Times New Roman" panose="02020603050405020304"/>
                <a:ea typeface="Times New Roman" panose="02020603050405020304"/>
                <a:cs typeface="Times New Roman" panose="02020603050405020304"/>
                <a:sym typeface="Times New Roman" panose="02020603050405020304"/>
              </a:rPr>
              <a:t>EPUB 3 (Electronic Publication 3) is a standard format for digital publications and e-books. It is the latest version of the EPUB standard developed by the International Digital Publishing Forum (IDPF) and was first introduced in 2011.</a:t>
            </a:r>
            <a:endParaRPr lang="en-US">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1800"/>
              <a:buChar char="◦"/>
            </a:pPr>
            <a:r>
              <a:rPr lang="en-US">
                <a:latin typeface="Times New Roman" panose="02020603050405020304"/>
                <a:ea typeface="Times New Roman" panose="02020603050405020304"/>
                <a:cs typeface="Times New Roman" panose="02020603050405020304"/>
                <a:sym typeface="Times New Roman" panose="02020603050405020304"/>
              </a:rPr>
              <a:t>EPUB 3 is designed to provide a flexible and feature-rich platform for creating and distributing electronic publications. It offers several enhancements over previous versions, allowing for more interactive and multimedia-rich content. </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900"/>
              </a:spcBef>
              <a:spcAft>
                <a:spcPts val="0"/>
              </a:spcAft>
              <a:buSzPts val="1800"/>
              <a:buNone/>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7" name="Shape 157"/>
        <p:cNvGrpSpPr/>
        <p:nvPr/>
      </p:nvGrpSpPr>
      <p:grpSpPr>
        <a:xfrm>
          <a:off x="0" y="0"/>
          <a:ext cx="0" cy="0"/>
          <a:chOff x="0" y="0"/>
          <a:chExt cx="0" cy="0"/>
        </a:xfrm>
      </p:grpSpPr>
      <p:sp>
        <p:nvSpPr>
          <p:cNvPr id="158" name="Google Shape;158;p8"/>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panose="020B0502020202020204"/>
              <a:buNone/>
            </a:pPr>
            <a:r>
              <a:rPr lang="en-US"/>
              <a:t>WHY DO WE NEED EPUB?</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159" name="Google Shape;159;p8"/>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Cross-Platform Compatibility: </a:t>
            </a:r>
            <a:r>
              <a:rPr lang="en-US">
                <a:latin typeface="Times New Roman" panose="02020603050405020304"/>
                <a:ea typeface="Times New Roman" panose="02020603050405020304"/>
                <a:cs typeface="Times New Roman" panose="02020603050405020304"/>
                <a:sym typeface="Times New Roman" panose="02020603050405020304"/>
              </a:rPr>
              <a:t>EPUB files are compatible with a variety of devices, including e-readers, tablets, smartphones, and computers. EPUB works on different operating systems and can be read using various software and apps. This cross-platform compatibility ensures that digital publications can reach a wide audience and be accessed on different devices.</a:t>
            </a:r>
            <a:endParaRPr lang="en-US">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Reflowable Content: </a:t>
            </a:r>
            <a:r>
              <a:rPr lang="en-US">
                <a:latin typeface="Times New Roman" panose="02020603050405020304"/>
                <a:ea typeface="Times New Roman" panose="02020603050405020304"/>
                <a:cs typeface="Times New Roman" panose="02020603050405020304"/>
                <a:sym typeface="Times New Roman" panose="02020603050405020304"/>
              </a:rPr>
              <a:t>EPUB allows for reflowable text, meaning the content can adapt and adjust to different screen sizes and font settings. This ensures that readers can adjust the font size, switch between portrait and landscape orientations, and customize the reading experience to their preferences. Reflowable content enhances readability and accessibility, particularly for people with visual impairments or reading difficulties.</a:t>
            </a:r>
            <a:endParaRPr>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63" name="Shape 163"/>
        <p:cNvGrpSpPr/>
        <p:nvPr/>
      </p:nvGrpSpPr>
      <p:grpSpPr>
        <a:xfrm>
          <a:off x="0" y="0"/>
          <a:ext cx="0" cy="0"/>
          <a:chOff x="0" y="0"/>
          <a:chExt cx="0" cy="0"/>
        </a:xfrm>
      </p:grpSpPr>
      <p:sp>
        <p:nvSpPr>
          <p:cNvPr id="164" name="Google Shape;164;p9"/>
          <p:cNvSpPr txBox="1"/>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panose="020B0502020202020204"/>
              <a:buNone/>
            </a:pPr>
            <a:r>
              <a:rPr lang="en-US"/>
              <a:t>WHY DO WE NEED EPUB?</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165" name="Google Shape;165;p9"/>
          <p:cNvSpPr txBox="1"/>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Interactive Features: </a:t>
            </a:r>
            <a:r>
              <a:rPr lang="en-US">
                <a:latin typeface="Times New Roman" panose="02020603050405020304"/>
                <a:ea typeface="Times New Roman" panose="02020603050405020304"/>
                <a:cs typeface="Times New Roman" panose="02020603050405020304"/>
                <a:sym typeface="Times New Roman" panose="02020603050405020304"/>
              </a:rPr>
              <a:t>EPUB supports interactive elements such as hyperlinks, multimedia content (videos, audio), quizzes, and interactive exercises. These features enable publishers to create engaging and interactive reading experiences. Interactive elements can enhance learning materials, provide additional context, and promote active participation from readers.</a:t>
            </a:r>
            <a:endParaRPr lang="en-US">
              <a:latin typeface="Times New Roman" panose="02020603050405020304"/>
              <a:ea typeface="Times New Roman" panose="02020603050405020304"/>
              <a:cs typeface="Times New Roman" panose="02020603050405020304"/>
              <a:sym typeface="Times New Roman" panose="02020603050405020304"/>
            </a:endParaRPr>
          </a:p>
          <a:p>
            <a:pPr marL="182880" lvl="0" indent="-182880" algn="l" rtl="0">
              <a:lnSpc>
                <a:spcPct val="100000"/>
              </a:lnSpc>
              <a:spcBef>
                <a:spcPts val="900"/>
              </a:spcBef>
              <a:spcAft>
                <a:spcPts val="0"/>
              </a:spcAft>
              <a:buSzPts val="1800"/>
              <a:buChar char="◦"/>
            </a:pPr>
            <a:r>
              <a:rPr lang="en-US">
                <a:solidFill>
                  <a:schemeClr val="accent5"/>
                </a:solidFill>
                <a:latin typeface="Times New Roman" panose="02020603050405020304"/>
                <a:ea typeface="Times New Roman" panose="02020603050405020304"/>
                <a:cs typeface="Times New Roman" panose="02020603050405020304"/>
                <a:sym typeface="Times New Roman" panose="02020603050405020304"/>
              </a:rPr>
              <a:t>Accessibility: </a:t>
            </a:r>
            <a:r>
              <a:rPr lang="en-US">
                <a:latin typeface="Times New Roman" panose="02020603050405020304"/>
                <a:ea typeface="Times New Roman" panose="02020603050405020304"/>
                <a:cs typeface="Times New Roman" panose="02020603050405020304"/>
                <a:sym typeface="Times New Roman" panose="02020603050405020304"/>
              </a:rPr>
              <a:t>EPUB incorporates accessibility features to make digital publications more inclusive. These features include adjustable font sizes, compatibility with screen readers, support for alternative text for images, and text-to-speech functionality. EPUB's accessibility features ensure that individuals with visual impairments or reading disabilities can access and engage with the content.</a:t>
            </a:r>
            <a:endParaRPr>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theme/theme1.xml><?xml version="1.0" encoding="utf-8"?>
<a:theme xmlns:a="http://schemas.openxmlformats.org/drawingml/2006/main"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11421</Words>
  <Application>WPS Presentation</Application>
  <PresentationFormat/>
  <Paragraphs>187</Paragraphs>
  <Slides>22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SimSun</vt:lpstr>
      <vt:lpstr>Wingdings</vt:lpstr>
      <vt:lpstr>Arial</vt:lpstr>
      <vt:lpstr>Century Gothic</vt:lpstr>
      <vt:lpstr>Garamond</vt:lpstr>
      <vt:lpstr>Comic Sans MS</vt:lpstr>
      <vt:lpstr>Noto Sans Symbols</vt:lpstr>
      <vt:lpstr>Segoe Print</vt:lpstr>
      <vt:lpstr>Calibri</vt:lpstr>
      <vt:lpstr>Times New Roman</vt:lpstr>
      <vt:lpstr>Microsoft YaHei</vt:lpstr>
      <vt:lpstr>Arial Unicode MS</vt:lpstr>
      <vt:lpstr>Trebuchet MS</vt:lpstr>
      <vt:lpstr>Savon</vt:lpstr>
      <vt:lpstr>UNDERSTANDING EBOOKS TYPES  AND POSSIBILITIES </vt:lpstr>
      <vt:lpstr>What are eBooks</vt:lpstr>
      <vt:lpstr>How Many Types of eBooks?</vt:lpstr>
      <vt:lpstr>How Many Types of eBooks?</vt:lpstr>
      <vt:lpstr>WHAT IS DIGITIZATION OF TEXTBOOKS?</vt:lpstr>
      <vt:lpstr>NCERT uses three types of e-books</vt:lpstr>
      <vt:lpstr>WHAT IS EPUB3?</vt:lpstr>
      <vt:lpstr>WHY DO WE NEED EPUB?</vt:lpstr>
      <vt:lpstr>WHY DO WE NEED EPUB?</vt:lpstr>
      <vt:lpstr>WHY DO WE NEED EPUB?</vt:lpstr>
      <vt:lpstr>WHY DO WE NEED EPUB?</vt:lpstr>
      <vt:lpstr> KEY DIFFERENCES BETWEEN EPUB AND PDF </vt:lpstr>
      <vt:lpstr>KEY DIFFERENCES BETWEEN EPUB AND PDF </vt:lpstr>
      <vt:lpstr> KEY DIFFERENCES BETWEEN EPUB AND PDF  </vt:lpstr>
      <vt:lpstr>PowerPoint 演示文稿</vt:lpstr>
      <vt:lpstr>PowerPoint 演示文稿</vt:lpstr>
      <vt:lpstr>eBooks Available on Following Places</vt:lpstr>
      <vt:lpstr>Energized Textbook</vt:lpstr>
      <vt:lpstr>QR Code- quick response code</vt:lpstr>
      <vt:lpstr>Steps to generate QR code by Google Sheet?</vt:lpstr>
      <vt:lpstr>PowerPoint 演示文稿</vt:lpstr>
      <vt:lpstr>  Thank you 				 		Doubts and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EBOOKS TYPES  AND POSSIBILITIES </dc:title>
  <dc:creator>CIET NCERT 201</dc:creator>
  <cp:lastModifiedBy>VSK- 8</cp:lastModifiedBy>
  <cp:revision>1</cp:revision>
  <dcterms:created xsi:type="dcterms:W3CDTF">2023-10-16T08:57:46Z</dcterms:created>
  <dcterms:modified xsi:type="dcterms:W3CDTF">2023-10-16T08:57:47Z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618E79698FB141929F4335C9A4C03115_13</vt:lpwstr>
  </property>
  <property fmtid="{D5CDD505-2E9C-101B-9397-08002B2CF9AE}" pid="3" name="KSOProductBuildVer">
    <vt:lpwstr>1033-12.2.0.13215</vt:lpwstr>
  </property>
</Properties>
</file>