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4"/>
  </p:notesMasterIdLst>
  <p:handoutMasterIdLst>
    <p:handoutMasterId r:id="rId35"/>
  </p:handoutMasterIdLst>
  <p:sldIdLst>
    <p:sldId id="378" r:id="rId3"/>
    <p:sldId id="383" r:id="rId4"/>
    <p:sldId id="259" r:id="rId5"/>
    <p:sldId id="256" r:id="rId6"/>
    <p:sldId id="412" r:id="rId7"/>
    <p:sldId id="265" r:id="rId8"/>
    <p:sldId id="275" r:id="rId9"/>
    <p:sldId id="276" r:id="rId10"/>
    <p:sldId id="262" r:id="rId11"/>
    <p:sldId id="278" r:id="rId12"/>
    <p:sldId id="270" r:id="rId13"/>
    <p:sldId id="273" r:id="rId14"/>
    <p:sldId id="271" r:id="rId15"/>
    <p:sldId id="272" r:id="rId16"/>
    <p:sldId id="274" r:id="rId17"/>
    <p:sldId id="263" r:id="rId18"/>
    <p:sldId id="379" r:id="rId19"/>
    <p:sldId id="380" r:id="rId20"/>
    <p:sldId id="381" r:id="rId21"/>
    <p:sldId id="382" r:id="rId22"/>
    <p:sldId id="266" r:id="rId23"/>
    <p:sldId id="280" r:id="rId24"/>
    <p:sldId id="268" r:id="rId25"/>
    <p:sldId id="281" r:id="rId26"/>
    <p:sldId id="282" r:id="rId27"/>
    <p:sldId id="269" r:id="rId28"/>
    <p:sldId id="284" r:id="rId29"/>
    <p:sldId id="289" r:id="rId30"/>
    <p:sldId id="294" r:id="rId31"/>
    <p:sldId id="298" r:id="rId32"/>
    <p:sldId id="35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8072" autoAdjust="0"/>
  </p:normalViewPr>
  <p:slideViewPr>
    <p:cSldViewPr>
      <p:cViewPr varScale="1">
        <p:scale>
          <a:sx n="55" d="100"/>
          <a:sy n="55" d="100"/>
        </p:scale>
        <p:origin x="16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40B0AB-D90F-30DD-7AB8-BCC25EDE33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FC3B-64F1-78A9-98A1-11BB4C5C4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D5F0E-48C2-4845-A269-2516AEA0C085}" type="datetimeFigureOut">
              <a:rPr lang="en-IN" smtClean="0"/>
              <a:t>04-01-2024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6D40B-D617-8ADB-7BB0-CA53CE5B75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C2379-B04A-D0FD-44BE-16F0EF9B80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6F5E2-4411-4506-AFEE-0F5D4AC87D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6316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0FA89-C156-4AF2-9B5B-3FEEF3F4D83D}" type="datetimeFigureOut">
              <a:rPr lang="en-GB" smtClean="0"/>
              <a:pPr/>
              <a:t>04/01/2024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F8860-071A-448E-9E94-B3128A37D5F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bd71fd64d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bd71fd64d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Confidentiality: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Ensuring that sensitive data is accessible only to authorized individuals and protected from unauthorized disclosure.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Integrity: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Safeguarding the accuracy, reliability, and trustworthiness of data and systems by preventing unauthorized modifications or tampering.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Availability: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Ensuring that systems and resources are accessible and functional when needed, and protected against denial-of-service (</a:t>
            </a:r>
            <a:r>
              <a:rPr lang="en-GB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attacks or other disruptions.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Authentication: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Verifying the identity of users, devices, or systems to grant appropriate access privileges and prevent unauthorized access.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Authorization: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Granting and managing access privileges based on the principle of least privilege, ensuring that users and systems can only access what is necessary for their roles or functions.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Security: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Protecting computer networks from unauthorized access, malware, and other threats through measures such as firewalls, intrusion detection/prevention systems (IDS/IPS), and secure network configurations.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Endpoint Security: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Securing individual devices such as computers, laptops, mobile devices, and Internet of Things (</a:t>
            </a:r>
            <a:r>
              <a:rPr lang="en-GB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IoT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devices to prevent unauthorized access and protect against malware or other threats.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Protection: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Implementing measures to safeguard sensitive data through encryption, data backup, secure storage, and secure data handling practices.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Incident Response: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Establishing processes and procedures to respond promptly and effectively to </a:t>
            </a:r>
            <a:r>
              <a:rPr lang="en-GB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cybersecurity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incidents, including identifying, containing, mitigating, and recovering from security breaches.</a:t>
            </a:r>
          </a:p>
          <a:p>
            <a:r>
              <a:rPr lang="en-GB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Awareness and Training: 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Educating users and employees about </a:t>
            </a:r>
            <a:r>
              <a:rPr lang="en-GB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cybersecurity</a:t>
            </a:r>
            <a:r>
              <a:rPr lang="en-GB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best practices, promoting a security-conscious culture, and helping them understand the potential risks and how to protect against them.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F8860-071A-448E-9E94-B3128A37D5F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74e951233d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74e951233d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15ddb2be243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15ddb2be243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5926bcf0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g15926bcf0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5926bcf0a6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g15926bcf0a6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g17b22ca3582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6" name="Google Shape;1666;g17b22ca3582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2343-1CF1-42BC-A2F8-95A1E9183639}" type="datetimeFigureOut">
              <a:rPr lang="en-GB" smtClean="0"/>
              <a:pPr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A863-B636-4177-9A09-D7DFCD9E15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2343-1CF1-42BC-A2F8-95A1E9183639}" type="datetimeFigureOut">
              <a:rPr lang="en-GB" smtClean="0"/>
              <a:pPr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A863-B636-4177-9A09-D7DFCD9E15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2343-1CF1-42BC-A2F8-95A1E9183639}" type="datetimeFigureOut">
              <a:rPr lang="en-GB" smtClean="0"/>
              <a:pPr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A863-B636-4177-9A09-D7DFCD9E15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6747"/>
            <a:ext cx="9144000" cy="6773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400" b="1">
                <a:solidFill>
                  <a:srgbClr val="002B2A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    Click to edit Master title style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00AF53-F62C-448A-B1B7-C7CE21DE579D}" type="datetime3">
              <a:rPr lang="en-US" smtClean="0"/>
              <a:pPr/>
              <a:t>4 January 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1"/>
          </p:nvPr>
        </p:nvSpPr>
        <p:spPr>
          <a:xfrm>
            <a:off x="6945630" y="6258137"/>
            <a:ext cx="2057400" cy="365200"/>
          </a:xfrm>
        </p:spPr>
        <p:txBody>
          <a:bodyPr/>
          <a:lstStyle>
            <a:lvl1pPr>
              <a:defRPr sz="14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r-FR"/>
              <a:t>Indian Cyber Crime Coordination Centre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02.jpg">
            <a:extLst>
              <a:ext uri="{FF2B5EF4-FFF2-40B4-BE49-F238E27FC236}">
                <a16:creationId xmlns:a16="http://schemas.microsoft.com/office/drawing/2014/main" id="{35D27BDE-F4FA-A78F-292B-950876BB8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85100" y="107369"/>
            <a:ext cx="8773800" cy="10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None/>
              <a:defRPr sz="3600">
                <a:solidFill>
                  <a:srgbClr val="0737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13"/>
          <p:cNvCxnSpPr/>
          <p:nvPr/>
        </p:nvCxnSpPr>
        <p:spPr>
          <a:xfrm>
            <a:off x="323528" y="1202309"/>
            <a:ext cx="2069700" cy="20800"/>
          </a:xfrm>
          <a:prstGeom prst="straightConnector1">
            <a:avLst/>
          </a:prstGeom>
          <a:noFill/>
          <a:ln w="28575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888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6747"/>
            <a:ext cx="9144000" cy="6773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400" b="1">
                <a:solidFill>
                  <a:srgbClr val="002B2A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    Click to edit Master title style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00AF53-F62C-448A-B1B7-C7CE21DE579D}" type="datetime3">
              <a:rPr lang="en-US" smtClean="0"/>
              <a:pPr/>
              <a:t>4 January 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1"/>
          </p:nvPr>
        </p:nvSpPr>
        <p:spPr>
          <a:xfrm>
            <a:off x="6945630" y="6258137"/>
            <a:ext cx="2057400" cy="365200"/>
          </a:xfrm>
        </p:spPr>
        <p:txBody>
          <a:bodyPr/>
          <a:lstStyle>
            <a:lvl1pPr>
              <a:defRPr sz="14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r-FR"/>
              <a:t>Indian Cyber Crime Coordination Centre</a:t>
            </a:r>
          </a:p>
        </p:txBody>
      </p:sp>
    </p:spTree>
    <p:extLst>
      <p:ext uri="{BB962C8B-B14F-4D97-AF65-F5344CB8AC3E}">
        <p14:creationId xmlns:p14="http://schemas.microsoft.com/office/powerpoint/2010/main" val="558136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6747"/>
            <a:ext cx="9144000" cy="67733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400" b="1">
                <a:solidFill>
                  <a:srgbClr val="002B2A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    Click to edit Master title style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00AF53-F62C-448A-B1B7-C7CE21DE579D}" type="datetime3">
              <a:rPr lang="en-US" smtClean="0"/>
              <a:pPr/>
              <a:t>4 January 2024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1"/>
          </p:nvPr>
        </p:nvSpPr>
        <p:spPr>
          <a:xfrm>
            <a:off x="6945630" y="6258137"/>
            <a:ext cx="2057400" cy="365200"/>
          </a:xfrm>
        </p:spPr>
        <p:txBody>
          <a:bodyPr/>
          <a:lstStyle>
            <a:lvl1pPr>
              <a:defRPr sz="1400"/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r-FR"/>
              <a:t>Indian Cyber Crime Coordination Centre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1554480" y="1437640"/>
          <a:ext cx="6096000" cy="3461171"/>
        </p:xfrm>
        <a:graphic>
          <a:graphicData uri="http://schemas.openxmlformats.org/drawingml/2006/table">
            <a:tbl>
              <a:tblPr firstRow="1" bandRow="1"/>
              <a:tblGrid>
                <a:gridCol w="58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>
                        <a:buClr>
                          <a:schemeClr val="accent1">
                            <a:lumMod val="75000"/>
                          </a:schemeClr>
                        </a:buClr>
                        <a:buFontTx/>
                        <a:buBlip>
                          <a:blip r:embed="rId3"/>
                        </a:buBlip>
                      </a:pPr>
                      <a:r>
                        <a:rPr lang="en-GB" sz="1900" dirty="0"/>
                        <a:t>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1900" dirty="0"/>
                        <a:t>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900" baseline="0" dirty="0"/>
                        <a:t> </a:t>
                      </a:r>
                      <a:endParaRPr lang="en-GB" sz="19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GB" sz="190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1900" dirty="0"/>
                        <a:t>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GB" sz="190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1900" dirty="0"/>
                        <a:t>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GB" sz="190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1900" dirty="0"/>
                        <a:t>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GB" sz="190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1900" dirty="0"/>
                        <a:t>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endParaRPr lang="en-GB" sz="1900" dirty="0"/>
                    </a:p>
                  </a:txBody>
                  <a:tcPr marT="60960" marB="609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790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2343-1CF1-42BC-A2F8-95A1E9183639}" type="datetimeFigureOut">
              <a:rPr lang="en-GB" smtClean="0"/>
              <a:pPr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A863-B636-4177-9A09-D7DFCD9E15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2343-1CF1-42BC-A2F8-95A1E9183639}" type="datetimeFigureOut">
              <a:rPr lang="en-GB" smtClean="0"/>
              <a:pPr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A863-B636-4177-9A09-D7DFCD9E15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2343-1CF1-42BC-A2F8-95A1E9183639}" type="datetimeFigureOut">
              <a:rPr lang="en-GB" smtClean="0"/>
              <a:pPr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A863-B636-4177-9A09-D7DFCD9E15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2343-1CF1-42BC-A2F8-95A1E9183639}" type="datetimeFigureOut">
              <a:rPr lang="en-GB" smtClean="0"/>
              <a:pPr/>
              <a:t>04/01/2024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A863-B636-4177-9A09-D7DFCD9E15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2343-1CF1-42BC-A2F8-95A1E9183639}" type="datetimeFigureOut">
              <a:rPr lang="en-GB" smtClean="0"/>
              <a:pPr/>
              <a:t>04/01/2024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A863-B636-4177-9A09-D7DFCD9E15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2343-1CF1-42BC-A2F8-95A1E9183639}" type="datetimeFigureOut">
              <a:rPr lang="en-GB" smtClean="0"/>
              <a:pPr/>
              <a:t>04/01/2024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A863-B636-4177-9A09-D7DFCD9E15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2343-1CF1-42BC-A2F8-95A1E9183639}" type="datetimeFigureOut">
              <a:rPr lang="en-GB" smtClean="0"/>
              <a:pPr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A863-B636-4177-9A09-D7DFCD9E15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E2343-1CF1-42BC-A2F8-95A1E9183639}" type="datetimeFigureOut">
              <a:rPr lang="en-GB" smtClean="0"/>
              <a:pPr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5A863-B636-4177-9A09-D7DFCD9E15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E2343-1CF1-42BC-A2F8-95A1E9183639}" type="datetimeFigureOut">
              <a:rPr lang="en-GB" smtClean="0"/>
              <a:pPr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5A863-B636-4177-9A09-D7DFCD9E150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9746406B-C500-4555-8736-CA8CBA53667A}" type="datetime3">
              <a:rPr lang="en-US" smtClean="0"/>
              <a:pPr/>
              <a:t>4 January 2024</a:t>
            </a:fld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/>
              <a:t>Indian Cyber Crime Coordination Centre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9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11" name="Picture 10" descr="Power04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" y="429"/>
            <a:ext cx="9142858" cy="6857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857329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National Emblem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</a:pPr>
            <a:endParaRPr lang="en-GB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8" name="AutoShape 4" descr="National Emblem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</a:pPr>
            <a:endParaRPr lang="en-GB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838" y="2086770"/>
            <a:ext cx="7305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2800" b="1" kern="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Defending Against Digital Threats: Recognising and Avoiding Cyber Threats</a:t>
            </a:r>
          </a:p>
        </p:txBody>
      </p:sp>
      <p:sp>
        <p:nvSpPr>
          <p:cNvPr id="1031" name="AutoShape 7" descr="Unveiling of The Logo, Theme and Website of India's G20 Presidency | Prime  Minister of India"/>
          <p:cNvSpPr>
            <a:spLocks noChangeAspect="1" noChangeArrowheads="1"/>
          </p:cNvSpPr>
          <p:nvPr/>
        </p:nvSpPr>
        <p:spPr bwMode="auto">
          <a:xfrm>
            <a:off x="155575" y="7127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</a:pPr>
            <a:endParaRPr lang="en-GB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33" name="Picture 9" descr="C:\Users\Acer\Pictures\Azadi_Ka_Amrit_Mahotsav_(English)_log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8648" y="4026477"/>
            <a:ext cx="2126817" cy="1045386"/>
          </a:xfrm>
          <a:prstGeom prst="rect">
            <a:avLst/>
          </a:prstGeom>
          <a:noFill/>
        </p:spPr>
      </p:pic>
      <p:pic>
        <p:nvPicPr>
          <p:cNvPr id="12" name="Picture 11" descr="I4C_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738" y="4119996"/>
            <a:ext cx="2111858" cy="997528"/>
          </a:xfrm>
          <a:prstGeom prst="rect">
            <a:avLst/>
          </a:prstGeom>
        </p:spPr>
      </p:pic>
      <p:pic>
        <p:nvPicPr>
          <p:cNvPr id="14" name="Picture 13" descr="Emblem01-fotor-bg-remover-202305171610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527" y="306097"/>
            <a:ext cx="1398946" cy="1331796"/>
          </a:xfrm>
          <a:prstGeom prst="rect">
            <a:avLst/>
          </a:prstGeom>
        </p:spPr>
      </p:pic>
      <p:pic>
        <p:nvPicPr>
          <p:cNvPr id="15" name="Picture 14" descr="G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838" y="4062108"/>
            <a:ext cx="1764647" cy="11801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 Big Hackings that Hurt Indian Businesses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5656" y="1412776"/>
            <a:ext cx="6811865" cy="47089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AIIMS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SpiceJet</a:t>
            </a:r>
            <a:endParaRPr lang="en-GB" sz="24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Oil India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Haldiram</a:t>
            </a:r>
            <a:endParaRPr lang="en-GB" sz="24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Indiabulls</a:t>
            </a:r>
            <a:r>
              <a:rPr lang="en-GB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Group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Andhra Pradesh and </a:t>
            </a:r>
            <a:r>
              <a:rPr lang="en-GB" sz="24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Telangana</a:t>
            </a:r>
            <a:r>
              <a:rPr lang="en-GB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power utilities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Tech Mahindra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85" y="178739"/>
            <a:ext cx="8100392" cy="677333"/>
          </a:xfrm>
        </p:spPr>
        <p:txBody>
          <a:bodyPr/>
          <a:lstStyle/>
          <a:p>
            <a:pPr algn="l"/>
            <a:r>
              <a:rPr lang="en-US" dirty="0" err="1"/>
              <a:t>Ransomware</a:t>
            </a:r>
            <a:r>
              <a:rPr lang="en-US" dirty="0"/>
              <a:t> Life-Cycle Phases: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2204864"/>
            <a:ext cx="3182281" cy="29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1325" marR="0" lvl="0" indent="-4413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Distribution Campaign</a:t>
            </a:r>
          </a:p>
          <a:p>
            <a:pPr marL="441325" indent="-4413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Infection</a:t>
            </a:r>
            <a:endParaRPr lang="en-GB" b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1325" indent="-4413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Staging</a:t>
            </a:r>
            <a:endParaRPr lang="en-GB" b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1325" indent="-4413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Scanning</a:t>
            </a:r>
            <a:endParaRPr lang="en-GB" b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1325" indent="-4413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Encryption</a:t>
            </a:r>
            <a:endParaRPr lang="en-GB" b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1325" indent="-4413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Ransom Demand</a:t>
            </a:r>
            <a:endParaRPr lang="en-GB" b="1" dirty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1325" marR="0" lvl="0" indent="-44132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466329" cy="46127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88" y="332656"/>
            <a:ext cx="8388424" cy="677333"/>
          </a:xfrm>
        </p:spPr>
        <p:txBody>
          <a:bodyPr/>
          <a:lstStyle/>
          <a:p>
            <a:pPr algn="l"/>
            <a:r>
              <a:rPr lang="en-GB" dirty="0"/>
              <a:t>Common Attack Vectors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45608" y="1700808"/>
            <a:ext cx="8064896" cy="34563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Social engineering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Unsafe web browsing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Malvertising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Email campaigns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Web exploits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Phishing scams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Infected removable media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Exploited accounts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Out of date, end of life, un-patched vulnerable computing system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90619" cy="677333"/>
          </a:xfrm>
        </p:spPr>
        <p:txBody>
          <a:bodyPr/>
          <a:lstStyle/>
          <a:p>
            <a:pPr algn="l"/>
            <a:r>
              <a:rPr lang="en-GB" dirty="0"/>
              <a:t>Cost of </a:t>
            </a:r>
            <a:r>
              <a:rPr lang="en-GB" dirty="0" err="1"/>
              <a:t>Ransomware</a:t>
            </a:r>
            <a:r>
              <a:rPr lang="en-GB" dirty="0"/>
              <a:t> Attacks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196752"/>
            <a:ext cx="7319019" cy="35747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Loss of Data and Information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Employee Downtime and Loss of Production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Ransom Costs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IT Consultant Time and Labor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Forensic Investigation Cost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Data Leak and Compliance Issues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Impact on Reputation and Loss of Business Relationships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IT Infrastructure Upgrades/Overhaul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677333"/>
          </a:xfrm>
        </p:spPr>
        <p:txBody>
          <a:bodyPr/>
          <a:lstStyle/>
          <a:p>
            <a:pPr algn="l"/>
            <a:r>
              <a:rPr lang="en-GB" dirty="0"/>
              <a:t>The Three Commandments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510691" cy="280756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556792"/>
            <a:ext cx="9905998" cy="3124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Thou shall backup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Thou shall backup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Thou shall backup once More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and offsite full system imaging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Hourly incremental snapshots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Avoid using external </a:t>
            </a:r>
            <a:r>
              <a:rPr lang="en-US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USB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drives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single guarantee to recovering data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Google Shape;689;p6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411760" y="4509120"/>
            <a:ext cx="3888432" cy="19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Distributed Denial of Service Attack (</a:t>
            </a:r>
            <a:r>
              <a:rPr lang="en-GB" dirty="0" err="1"/>
              <a:t>DDoS</a:t>
            </a:r>
            <a:r>
              <a:rPr lang="en-GB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D1C59-FC26-FEAE-9F70-1512A19B106F}"/>
              </a:ext>
            </a:extLst>
          </p:cNvPr>
          <p:cNvSpPr txBox="1"/>
          <p:nvPr/>
        </p:nvSpPr>
        <p:spPr>
          <a:xfrm>
            <a:off x="899592" y="804146"/>
            <a:ext cx="7344816" cy="5249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DDoS Attack?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Definition: A DDoS attack is a malicious attempt to disrupt the regular functioning of a network, service, or website by overwhelming it with a flood of internet traffic.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characteristics: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Distributed nature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Multiple sources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volume of traffic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Does a DDoS Attack Work?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1: Botnet creation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2: Command and control (C&amp;C) communication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3: Attack launch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4: Victim overwhelmed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5: Service disruption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06" y="219483"/>
            <a:ext cx="8172400" cy="677333"/>
          </a:xfrm>
        </p:spPr>
        <p:txBody>
          <a:bodyPr/>
          <a:lstStyle/>
          <a:p>
            <a:pPr algn="l"/>
            <a:r>
              <a:rPr lang="en-GB" dirty="0"/>
              <a:t>Distributed Denial of Service Attack (</a:t>
            </a:r>
            <a:r>
              <a:rPr lang="en-GB" dirty="0" err="1"/>
              <a:t>DDoS</a:t>
            </a:r>
            <a:r>
              <a:rPr lang="en-GB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980728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DDoS</a:t>
            </a:r>
            <a:r>
              <a:rPr lang="en-GB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Attack means "Distributed Denial-of-Service (</a:t>
            </a:r>
            <a:r>
              <a:rPr lang="en-GB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DDoS</a:t>
            </a:r>
            <a:r>
              <a:rPr lang="en-GB" b="1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Attack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" and it is a cybercrime in which the attacker floods a server with internet traffic to prevent users from accessing connected online services and sites.</a:t>
            </a:r>
          </a:p>
        </p:txBody>
      </p:sp>
      <p:pic>
        <p:nvPicPr>
          <p:cNvPr id="8195" name="Picture 3" descr="DDoS(Distributed Denial of Service) att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385373" cy="343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3665-5B20-D3F2-0C79-7579E5185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Distributed Denial of Service Attack (DDoS)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28B6E-A8CB-7238-56EF-66FA82883366}"/>
              </a:ext>
            </a:extLst>
          </p:cNvPr>
          <p:cNvSpPr txBox="1"/>
          <p:nvPr/>
        </p:nvSpPr>
        <p:spPr>
          <a:xfrm>
            <a:off x="611560" y="1412776"/>
            <a:ext cx="7416824" cy="4755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Motivations Behind DDoS Attacks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gain: Extortion, ransom demands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Competitive advantage: Disrupting a competitor's online presence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Ideological motivations: Activism, hacktivism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Revenge or personal grudges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b="1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of DDoS Attacks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 disruption and downtime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losses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Reputation damage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Customer dissatisfaction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security risks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kern="100" dirty="0"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692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9CD0A1-C95E-5898-DCEB-F0F5C3D4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 of DDoS Attacks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4CBD0-4616-FA21-BB82-3F342CE1D0AE}"/>
              </a:ext>
            </a:extLst>
          </p:cNvPr>
          <p:cNvSpPr txBox="1"/>
          <p:nvPr/>
        </p:nvSpPr>
        <p:spPr>
          <a:xfrm>
            <a:off x="1259632" y="1487731"/>
            <a:ext cx="7056784" cy="4755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Volumetric Attacks: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ICMP Flood(ping)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UDP Flood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 Flood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Protocol Attacks: (Reflection attacks)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DNS Amplification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NTP Amplification (network time protocol)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SSDP Reflection(simple service discovery protocol)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 Layer Attacks</a:t>
            </a: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 Flood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Slowloris</a:t>
            </a: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(http response)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DNS Query Flood</a:t>
            </a:r>
          </a:p>
        </p:txBody>
      </p:sp>
    </p:spTree>
    <p:extLst>
      <p:ext uri="{BB962C8B-B14F-4D97-AF65-F5344CB8AC3E}">
        <p14:creationId xmlns:p14="http://schemas.microsoft.com/office/powerpoint/2010/main" val="1433680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9571-6C1F-0433-7592-7D344E73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DDoS Mitigation Techniques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3506EF-4874-3077-C8F5-9DBE34482009}"/>
              </a:ext>
            </a:extLst>
          </p:cNvPr>
          <p:cNvSpPr txBox="1"/>
          <p:nvPr/>
        </p:nvSpPr>
        <p:spPr>
          <a:xfrm>
            <a:off x="1619672" y="1450092"/>
            <a:ext cx="6336704" cy="3957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Network-Level </a:t>
            </a:r>
            <a:r>
              <a:rPr lang="en-IN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Defenses</a:t>
            </a: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Traffic filtering and rate limiting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Firewalls and Intrusion Prevention Systems (IPS)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Blackholing and </a:t>
            </a:r>
            <a:r>
              <a:rPr lang="en-IN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Sinkholing</a:t>
            </a:r>
            <a:endParaRPr lang="en-IN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Content Delivery Networks (CDNs)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DDoS Protection Services: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Cloud-based DDoS protection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Scrubbing </a:t>
            </a:r>
            <a:r>
              <a:rPr lang="en-IN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IN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enters</a:t>
            </a:r>
            <a:endParaRPr lang="en-IN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Load balancing and scaling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Incident response planning</a:t>
            </a:r>
          </a:p>
        </p:txBody>
      </p:sp>
    </p:spTree>
    <p:extLst>
      <p:ext uri="{BB962C8B-B14F-4D97-AF65-F5344CB8AC3E}">
        <p14:creationId xmlns:p14="http://schemas.microsoft.com/office/powerpoint/2010/main" val="393079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F7836-DA6B-3789-A153-ECD4F0EAB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Assets</a:t>
            </a:r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DC06A-7CE6-FB2A-24B5-006FC0920BC5}"/>
              </a:ext>
            </a:extLst>
          </p:cNvPr>
          <p:cNvSpPr txBox="1"/>
          <p:nvPr/>
        </p:nvSpPr>
        <p:spPr>
          <a:xfrm>
            <a:off x="611560" y="1264842"/>
            <a:ext cx="7920880" cy="3810774"/>
          </a:xfrm>
          <a:prstGeom prst="rect">
            <a:avLst/>
          </a:prstGeom>
          <a:noFill/>
        </p:spPr>
        <p:txBody>
          <a:bodyPr wrap="square" numCol="2" spcCol="180000">
            <a:no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Files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Assets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Intellectual Property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Accounts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Credentials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Art and Collectibles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Data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Data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 and Applications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Domain Names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E-books and Digital Publications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Courses and Educational Content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 Content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kern="1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Cloud-based Storage</a:t>
            </a:r>
          </a:p>
        </p:txBody>
      </p:sp>
    </p:spTree>
    <p:extLst>
      <p:ext uri="{BB962C8B-B14F-4D97-AF65-F5344CB8AC3E}">
        <p14:creationId xmlns:p14="http://schemas.microsoft.com/office/powerpoint/2010/main" val="2381748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A0551-7C0D-49C0-E6D7-73085A27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Practices for DDoS Prevention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EBCF1-97FC-CDD8-8F0A-1B71250EECA0}"/>
              </a:ext>
            </a:extLst>
          </p:cNvPr>
          <p:cNvSpPr txBox="1"/>
          <p:nvPr/>
        </p:nvSpPr>
        <p:spPr>
          <a:xfrm>
            <a:off x="827584" y="2096551"/>
            <a:ext cx="7128792" cy="2265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 a risk assessment and understand your network's vulnerabilities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a layered </a:t>
            </a:r>
            <a:r>
              <a:rPr lang="en-IN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defense</a:t>
            </a: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strategy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Regularly update and patch software and systems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 network traffic and look for anomalies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an incident response plan in place</a:t>
            </a:r>
            <a:endParaRPr lang="en-IN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82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Security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60" y="1124744"/>
          <a:ext cx="7992887" cy="39934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3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9865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Use</a:t>
                      </a:r>
                      <a:r>
                        <a:rPr lang="en-GB" sz="18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Strong Passwords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Secure</a:t>
                      </a:r>
                      <a:r>
                        <a:rPr lang="en-GB" sz="18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Wireless Networks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59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Update</a:t>
                      </a:r>
                      <a:r>
                        <a:rPr lang="en-GB" sz="18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Firmware and Software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Implement</a:t>
                      </a:r>
                      <a:r>
                        <a:rPr lang="en-GB" sz="18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Access Controls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405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Segment</a:t>
                      </a:r>
                      <a:r>
                        <a:rPr lang="en-GB" sz="18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the Network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Regularly</a:t>
                      </a:r>
                      <a:r>
                        <a:rPr lang="en-GB" sz="18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Backup Data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682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Enable</a:t>
                      </a:r>
                      <a:r>
                        <a:rPr lang="en-GB" sz="18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Firewalls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Educate</a:t>
                      </a:r>
                      <a:r>
                        <a:rPr lang="en-GB" sz="18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Users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589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Use</a:t>
                      </a:r>
                      <a:r>
                        <a:rPr lang="en-GB" sz="18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Network Monitoring and Intrusion Detection System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Monitor and Log Network Activity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67"/>
          <p:cNvSpPr txBox="1">
            <a:spLocks noGrp="1"/>
          </p:cNvSpPr>
          <p:nvPr>
            <p:ph type="title"/>
          </p:nvPr>
        </p:nvSpPr>
        <p:spPr>
          <a:xfrm>
            <a:off x="76950" y="126233"/>
            <a:ext cx="8773800" cy="10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Email &amp; Internet Security</a:t>
            </a:r>
            <a:endParaRPr sz="2400"/>
          </a:p>
        </p:txBody>
      </p:sp>
      <p:sp>
        <p:nvSpPr>
          <p:cNvPr id="731" name="Google Shape;731;p6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pic>
        <p:nvPicPr>
          <p:cNvPr id="732" name="Google Shape;732;p6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2400" y="1338234"/>
            <a:ext cx="8532790" cy="4710245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67"/>
          <p:cNvSpPr txBox="1"/>
          <p:nvPr/>
        </p:nvSpPr>
        <p:spPr>
          <a:xfrm>
            <a:off x="1483100" y="2040567"/>
            <a:ext cx="30000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</a:rPr>
              <a:t>By default, do not trust any link/emails. Verify: URL, Email Address, Sender Details.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734" name="Google Shape;734;p67"/>
          <p:cNvSpPr txBox="1"/>
          <p:nvPr/>
        </p:nvSpPr>
        <p:spPr>
          <a:xfrm>
            <a:off x="5850750" y="2040567"/>
            <a:ext cx="30000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</a:rPr>
              <a:t>Attachments may be dangerous: Refrain from downloading any external / untrusted attachments.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735" name="Google Shape;735;p67"/>
          <p:cNvSpPr txBox="1"/>
          <p:nvPr/>
        </p:nvSpPr>
        <p:spPr>
          <a:xfrm>
            <a:off x="1483100" y="4088267"/>
            <a:ext cx="30000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</a:rPr>
              <a:t>Use Antivirus/End Point Protection installed in computer and do not save password in browser.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736" name="Google Shape;736;p67"/>
          <p:cNvSpPr txBox="1"/>
          <p:nvPr/>
        </p:nvSpPr>
        <p:spPr>
          <a:xfrm>
            <a:off x="5850750" y="4375667"/>
            <a:ext cx="30000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34343"/>
                </a:solidFill>
              </a:rPr>
              <a:t>Use multi factor Authentication with strong password.</a:t>
            </a:r>
            <a:endParaRPr b="1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Securing Desktops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9592" y="1196752"/>
          <a:ext cx="7488832" cy="46725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1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9865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Use Strong Passwords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Encrypt Data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59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Keep Operating Systems and Software Updated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Regular Data Backups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405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Install and Maintain Antivirus/Anti-Malware Software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Secure Wi-Fi Connections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405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Enable Firewall Protection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Physical Security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405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Secure Web Browsing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Implement Device Tracking and Remote Wiping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405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Implement Least Privilege Principle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User Education and Awareness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CCTV Security</a:t>
            </a:r>
            <a:endParaRPr/>
          </a:p>
        </p:txBody>
      </p:sp>
      <p:sp>
        <p:nvSpPr>
          <p:cNvPr id="743" name="Google Shape;743;p68"/>
          <p:cNvSpPr txBox="1">
            <a:spLocks noGrp="1"/>
          </p:cNvSpPr>
          <p:nvPr>
            <p:ph type="sldNum" idx="1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742" name="Google Shape;742;p68"/>
          <p:cNvSpPr txBox="1">
            <a:spLocks noGrp="1"/>
          </p:cNvSpPr>
          <p:nvPr>
            <p:ph type="body" idx="4294967295"/>
          </p:nvPr>
        </p:nvSpPr>
        <p:spPr>
          <a:xfrm>
            <a:off x="437356" y="1052736"/>
            <a:ext cx="8269287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03225" indent="-441325">
              <a:lnSpc>
                <a:spcPct val="90000"/>
              </a:lnSpc>
              <a:spcBef>
                <a:spcPts val="1000"/>
              </a:spcBef>
              <a:buClr>
                <a:srgbClr val="666666"/>
              </a:buClr>
              <a:buSzPts val="2800"/>
              <a:buChar char="●"/>
            </a:pPr>
            <a:r>
              <a:rPr lang="en" sz="2500" spc="10" dirty="0">
                <a:solidFill>
                  <a:srgbClr val="666666"/>
                </a:solidFill>
              </a:rPr>
              <a:t>Consider</a:t>
            </a:r>
            <a:r>
              <a:rPr lang="en" sz="2500" dirty="0">
                <a:solidFill>
                  <a:srgbClr val="666666"/>
                </a:solidFill>
              </a:rPr>
              <a:t> buying from a reliable source</a:t>
            </a:r>
            <a:endParaRPr sz="2500" dirty="0">
              <a:solidFill>
                <a:srgbClr val="666666"/>
              </a:solidFill>
            </a:endParaRPr>
          </a:p>
          <a:p>
            <a:pPr marL="403225" indent="-441325">
              <a:lnSpc>
                <a:spcPct val="90000"/>
              </a:lnSpc>
              <a:spcBef>
                <a:spcPts val="1000"/>
              </a:spcBef>
              <a:buClr>
                <a:srgbClr val="666666"/>
              </a:buClr>
              <a:buSzPts val="2800"/>
              <a:buChar char="●"/>
            </a:pPr>
            <a:r>
              <a:rPr lang="en" sz="2500" dirty="0">
                <a:solidFill>
                  <a:srgbClr val="666666"/>
                </a:solidFill>
              </a:rPr>
              <a:t>Think carefully about the choice of hardware</a:t>
            </a:r>
            <a:endParaRPr sz="2500" dirty="0">
              <a:solidFill>
                <a:srgbClr val="666666"/>
              </a:solidFill>
            </a:endParaRPr>
          </a:p>
          <a:p>
            <a:pPr marL="403225" indent="-441325">
              <a:lnSpc>
                <a:spcPct val="90000"/>
              </a:lnSpc>
              <a:spcBef>
                <a:spcPts val="1000"/>
              </a:spcBef>
              <a:buClr>
                <a:srgbClr val="666666"/>
              </a:buClr>
              <a:buSzPts val="2800"/>
              <a:buChar char="●"/>
            </a:pPr>
            <a:r>
              <a:rPr lang="en" sz="2500" dirty="0">
                <a:solidFill>
                  <a:srgbClr val="666666"/>
                </a:solidFill>
              </a:rPr>
              <a:t>Get full training</a:t>
            </a:r>
            <a:endParaRPr sz="2500" dirty="0">
              <a:solidFill>
                <a:srgbClr val="666666"/>
              </a:solidFill>
            </a:endParaRPr>
          </a:p>
          <a:p>
            <a:pPr marL="403225" indent="-441325">
              <a:lnSpc>
                <a:spcPct val="90000"/>
              </a:lnSpc>
              <a:spcBef>
                <a:spcPts val="1000"/>
              </a:spcBef>
              <a:buClr>
                <a:srgbClr val="666666"/>
              </a:buClr>
              <a:buSzPts val="2800"/>
              <a:buChar char="●"/>
            </a:pPr>
            <a:r>
              <a:rPr lang="en" sz="2500" dirty="0">
                <a:solidFill>
                  <a:srgbClr val="666666"/>
                </a:solidFill>
              </a:rPr>
              <a:t>Separate the IT network from networked IP CCTV</a:t>
            </a:r>
            <a:endParaRPr sz="2500" dirty="0">
              <a:solidFill>
                <a:srgbClr val="666666"/>
              </a:solidFill>
            </a:endParaRPr>
          </a:p>
          <a:p>
            <a:pPr marL="403225" indent="-441325">
              <a:lnSpc>
                <a:spcPct val="90000"/>
              </a:lnSpc>
              <a:spcBef>
                <a:spcPts val="1000"/>
              </a:spcBef>
              <a:buClr>
                <a:srgbClr val="666666"/>
              </a:buClr>
              <a:buSzPts val="2800"/>
              <a:buChar char="●"/>
            </a:pPr>
            <a:r>
              <a:rPr lang="en" sz="2500" dirty="0">
                <a:solidFill>
                  <a:srgbClr val="666666"/>
                </a:solidFill>
              </a:rPr>
              <a:t>Practice strong password policies</a:t>
            </a:r>
            <a:endParaRPr sz="2500" dirty="0">
              <a:solidFill>
                <a:srgbClr val="666666"/>
              </a:solidFill>
            </a:endParaRPr>
          </a:p>
          <a:p>
            <a:pPr marL="403225" indent="-441325">
              <a:lnSpc>
                <a:spcPct val="90000"/>
              </a:lnSpc>
              <a:spcBef>
                <a:spcPts val="1000"/>
              </a:spcBef>
              <a:buClr>
                <a:srgbClr val="666666"/>
              </a:buClr>
              <a:buSzPts val="2800"/>
              <a:buChar char="●"/>
            </a:pPr>
            <a:r>
              <a:rPr lang="en" sz="2500" dirty="0">
                <a:solidFill>
                  <a:srgbClr val="666666"/>
                </a:solidFill>
              </a:rPr>
              <a:t>Avoid remote accessing the system from public Wi-Fi</a:t>
            </a:r>
            <a:endParaRPr sz="2500" dirty="0">
              <a:solidFill>
                <a:srgbClr val="666666"/>
              </a:solidFill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5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CCTV Security</a:t>
            </a:r>
            <a:endParaRPr/>
          </a:p>
        </p:txBody>
      </p:sp>
      <p:sp>
        <p:nvSpPr>
          <p:cNvPr id="750" name="Google Shape;750;p69"/>
          <p:cNvSpPr txBox="1">
            <a:spLocks noGrp="1"/>
          </p:cNvSpPr>
          <p:nvPr>
            <p:ph type="sldNum" idx="1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749" name="Google Shape;749;p69"/>
          <p:cNvSpPr txBox="1">
            <a:spLocks noGrp="1"/>
          </p:cNvSpPr>
          <p:nvPr>
            <p:ph type="body" idx="4294967295"/>
          </p:nvPr>
        </p:nvSpPr>
        <p:spPr>
          <a:xfrm>
            <a:off x="723124" y="1441450"/>
            <a:ext cx="8259763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87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365"/>
              <a:buChar char="●"/>
            </a:pPr>
            <a:r>
              <a:rPr lang="en" sz="2365" dirty="0">
                <a:solidFill>
                  <a:srgbClr val="666666"/>
                </a:solidFill>
              </a:rPr>
              <a:t>Avoid cloud-based CCTV and integrated security systems</a:t>
            </a:r>
            <a:endParaRPr sz="2365" dirty="0">
              <a:solidFill>
                <a:srgbClr val="666666"/>
              </a:solidFill>
            </a:endParaRPr>
          </a:p>
          <a:p>
            <a:pPr marL="457200" lvl="0" indent="-3787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365"/>
              <a:buChar char="●"/>
            </a:pPr>
            <a:r>
              <a:rPr lang="en" sz="2365" dirty="0">
                <a:solidFill>
                  <a:srgbClr val="666666"/>
                </a:solidFill>
              </a:rPr>
              <a:t>Automatically update software</a:t>
            </a:r>
            <a:endParaRPr sz="2365" dirty="0">
              <a:solidFill>
                <a:srgbClr val="666666"/>
              </a:solidFill>
            </a:endParaRPr>
          </a:p>
          <a:p>
            <a:pPr marL="457200" lvl="0" indent="-3787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365"/>
              <a:buChar char="●"/>
            </a:pPr>
            <a:r>
              <a:rPr lang="en" sz="2365" dirty="0">
                <a:solidFill>
                  <a:srgbClr val="666666"/>
                </a:solidFill>
              </a:rPr>
              <a:t>Prevent physical access to CCTV and integrated security system components</a:t>
            </a:r>
            <a:endParaRPr sz="2365" dirty="0">
              <a:solidFill>
                <a:srgbClr val="666666"/>
              </a:solidFill>
            </a:endParaRPr>
          </a:p>
          <a:p>
            <a:pPr marL="457200" lvl="0" indent="-3787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365"/>
              <a:buChar char="●"/>
            </a:pPr>
            <a:r>
              <a:rPr lang="en" sz="2365" dirty="0">
                <a:solidFill>
                  <a:srgbClr val="666666"/>
                </a:solidFill>
              </a:rPr>
              <a:t>Disable common access on network switches</a:t>
            </a:r>
            <a:endParaRPr sz="2365" dirty="0">
              <a:solidFill>
                <a:srgbClr val="666666"/>
              </a:solidFill>
            </a:endParaRPr>
          </a:p>
          <a:p>
            <a:pPr marL="457200" lvl="0" indent="-3787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365"/>
              <a:buChar char="●"/>
            </a:pPr>
            <a:r>
              <a:rPr lang="en" sz="2365" dirty="0">
                <a:solidFill>
                  <a:srgbClr val="666666"/>
                </a:solidFill>
              </a:rPr>
              <a:t>Think about the benefit of creating unique subnet and IP addresses</a:t>
            </a:r>
            <a:endParaRPr sz="2365" dirty="0">
              <a:solidFill>
                <a:srgbClr val="666666"/>
              </a:solidFill>
            </a:endParaRPr>
          </a:p>
          <a:p>
            <a:pPr marL="457200" lvl="0" indent="-3787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365"/>
              <a:buChar char="●"/>
            </a:pPr>
            <a:r>
              <a:rPr lang="en" sz="2365" dirty="0">
                <a:solidFill>
                  <a:srgbClr val="666666"/>
                </a:solidFill>
              </a:rPr>
              <a:t>Consider locking down the network using MAC addressing</a:t>
            </a:r>
            <a:endParaRPr sz="2365"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Securing Removable Media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99592" y="1196752"/>
          <a:ext cx="7488832" cy="37276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1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9865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Use Trusted Sources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Regularly Update Software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59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Scan for Malware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Scan Removable Media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405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Enable Write Protection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Use Secure Erase Methods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405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Encrypt Sensitive Data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Physically Secure Removable Media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405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Implement Device Control Policies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Train Users</a:t>
                      </a:r>
                      <a:endParaRPr lang="en-GB" sz="18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3793-6236-A357-467B-7C635B27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/>
              <a:t>STUXNET: </a:t>
            </a:r>
            <a:r>
              <a:rPr lang="en-IN" sz="32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Game-Changing Cyber Weapon</a:t>
            </a:r>
            <a:endParaRPr lang="en-IN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B3A43-2C27-4064-A8F8-7C28EDDCD93C}"/>
              </a:ext>
            </a:extLst>
          </p:cNvPr>
          <p:cNvSpPr txBox="1"/>
          <p:nvPr/>
        </p:nvSpPr>
        <p:spPr>
          <a:xfrm>
            <a:off x="611560" y="1412776"/>
            <a:ext cx="6984776" cy="268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sz="2000" b="1" kern="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Stuxnet: a groundbreaking cyber weapon that changed the landscape of cyber warfare.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Discovered in 2010, Stuxnet was unlike any malware seen before.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kern="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Targeted specifically at Iran's </a:t>
            </a:r>
            <a:r>
              <a:rPr lang="en-IN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 program, it had far-reaching implications for global cybersecurity.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54EFE-3DC2-A9EE-86CD-E177AE2EBFCA}"/>
              </a:ext>
            </a:extLst>
          </p:cNvPr>
          <p:cNvSpPr txBox="1"/>
          <p:nvPr/>
        </p:nvSpPr>
        <p:spPr>
          <a:xfrm>
            <a:off x="611560" y="4237637"/>
            <a:ext cx="7128792" cy="2163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b="1" kern="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and Target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Stuxnet's primary objective was to disrupt and disable Iran's uranium enrichment facilities.</a:t>
            </a:r>
            <a:endParaRPr lang="en-IN" kern="100" dirty="0">
              <a:solidFill>
                <a:schemeClr val="bg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Specifically targeted the Natanz nuclear facility in Iran.</a:t>
            </a:r>
            <a:endParaRPr lang="en-IN" kern="100" dirty="0">
              <a:solidFill>
                <a:schemeClr val="bg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kern="100" dirty="0">
                <a:solidFill>
                  <a:schemeClr val="bg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Aimed to undermine Iran's nuclear ambitions by sabotaging their centrifuges.</a:t>
            </a:r>
            <a:endParaRPr lang="en-IN" kern="100" dirty="0">
              <a:solidFill>
                <a:schemeClr val="bg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39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EE72-E1BE-8FA6-4BA2-9B52DDD2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sz="3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SolarWinds Hack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3C436-48C8-BDB4-D939-21570F528FD3}"/>
              </a:ext>
            </a:extLst>
          </p:cNvPr>
          <p:cNvSpPr txBox="1"/>
          <p:nvPr/>
        </p:nvSpPr>
        <p:spPr>
          <a:xfrm>
            <a:off x="575556" y="1412776"/>
            <a:ext cx="7992888" cy="4643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Introduction:</a:t>
            </a:r>
            <a:endParaRPr lang="en-IN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SolarWinds hack: one of the most significant cyberattacks in recent history.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Discovered in December 2020, it exposed vulnerabilities in the software supply chain.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Targeted numerous organizations, including government agencies and major corporations.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the SolarWinds Hack:</a:t>
            </a:r>
            <a:endParaRPr lang="en-IN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Persistent Threat (APT) campaign carried out by a sophisticated threat actor.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Compromised the SolarWinds Orion software, a widely used IT management tool.</a:t>
            </a:r>
            <a:endParaRPr lang="en-IN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Used the compromised software to infiltrate victims' networks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7617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6B106-8A38-BA13-0270-82500F0F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The </a:t>
            </a:r>
            <a:r>
              <a:rPr lang="en-US" b="0" i="0" dirty="0" err="1">
                <a:solidFill>
                  <a:srgbClr val="374151"/>
                </a:solidFill>
                <a:effectLst/>
                <a:latin typeface="Söhne"/>
              </a:rPr>
              <a:t>Kundankulam</a:t>
            </a:r>
            <a:r>
              <a:rPr lang="en-US" b="0" i="0" dirty="0">
                <a:solidFill>
                  <a:srgbClr val="374151"/>
                </a:solidFill>
                <a:effectLst/>
                <a:latin typeface="Söhne"/>
              </a:rPr>
              <a:t> Cyber Attack: 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Söhne"/>
              </a:rPr>
              <a:t>Uncovering the Threat to Nuclear Facilities</a:t>
            </a:r>
            <a:endParaRPr lang="en-I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70FBAB-CB01-7505-5799-94AD3C04BBD4}"/>
              </a:ext>
            </a:extLst>
          </p:cNvPr>
          <p:cNvSpPr txBox="1"/>
          <p:nvPr/>
        </p:nvSpPr>
        <p:spPr>
          <a:xfrm>
            <a:off x="392738" y="1484784"/>
            <a:ext cx="8358523" cy="4648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Introduction:</a:t>
            </a:r>
            <a:endParaRPr lang="en-IN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IN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Kundankulam</a:t>
            </a: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cyber attack: a significant incident targeting a critical infrastructure facility.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Occurred in 2019, highlighting the vulnerabilities of nuclear power plants to cyber threats.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Raises concerns about the potential consequences of cyberattacks on such facilities.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the </a:t>
            </a:r>
            <a:r>
              <a:rPr lang="en-IN" sz="1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Kundankulam</a:t>
            </a:r>
            <a:r>
              <a:rPr lang="en-IN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Cyber Attack:</a:t>
            </a:r>
            <a:endParaRPr lang="en-IN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targeted attack on the </a:t>
            </a:r>
            <a:r>
              <a:rPr lang="en-IN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Kudankulam</a:t>
            </a: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Nuclear Power Plant (KKNPP) in India.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attack reportedly originated from a North Korean hacker group known as Lazarus.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Aimed to gain unauthorized access and potentially disrupt the facility's operations.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6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Cyber Attacks</a:t>
            </a:r>
            <a:endParaRPr dirty="0"/>
          </a:p>
        </p:txBody>
      </p:sp>
      <p:pic>
        <p:nvPicPr>
          <p:cNvPr id="351" name="Google Shape;351;p5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83568" y="1375301"/>
            <a:ext cx="7776864" cy="39979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63F0964-8F38-4ACB-9C71-54406C19F318}" type="datetime3">
              <a:rPr lang="en-US" smtClean="0"/>
              <a:pPr/>
              <a:t>4 January 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</a:t>
            </a:fld>
            <a:endParaRPr lang="e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r-FR"/>
              <a:t>Indian Cyber Crime Coordination Centre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C870C-A0AA-7D23-DF67-27B6E4E2F367}"/>
              </a:ext>
            </a:extLst>
          </p:cNvPr>
          <p:cNvSpPr txBox="1"/>
          <p:nvPr/>
        </p:nvSpPr>
        <p:spPr>
          <a:xfrm>
            <a:off x="879306" y="4725144"/>
            <a:ext cx="17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Password Attack</a:t>
            </a:r>
            <a:endParaRPr lang="en-IN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0F2A-01A2-31A6-9E22-FB1E3D14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00" y="404664"/>
            <a:ext cx="8773800" cy="100880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IN" sz="3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AIIMS Ransomware Attack: Safeguarding Healthcare from Cyber Threats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4385FB-13C9-C092-EFE1-077CFC9F171B}"/>
              </a:ext>
            </a:extLst>
          </p:cNvPr>
          <p:cNvSpPr txBox="1"/>
          <p:nvPr/>
        </p:nvSpPr>
        <p:spPr>
          <a:xfrm>
            <a:off x="403130" y="1413464"/>
            <a:ext cx="8773800" cy="4648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Introduction:</a:t>
            </a:r>
            <a:endParaRPr lang="en-IN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AIIMS ransomware attack: a significant cybersecurity incident targeting a renowned healthcare institution.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Occurred in </a:t>
            </a:r>
            <a:r>
              <a:rPr lang="en-IN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highlighting the vulnerability of healthcare organizations to ransomware attacks.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Raises concerns about the impact of such attacks on critical healthcare services.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of the AIIMS Ransomware Attack:</a:t>
            </a:r>
            <a:endParaRPr lang="en-IN" sz="1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AIIMS (All India Institute of Medical Sciences) was targeted by a sophisticated ransomware attack.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Ransomware is a type of malware that encrypts files and demands a ransom for their release.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attack disrupted critical hospital systems and potentially compromised patient data.</a:t>
            </a:r>
            <a:endParaRPr lang="en-IN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08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171"/>
          <p:cNvSpPr txBox="1"/>
          <p:nvPr/>
        </p:nvSpPr>
        <p:spPr>
          <a:xfrm>
            <a:off x="351007" y="4104467"/>
            <a:ext cx="596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26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Davinder Kumar </a:t>
            </a:r>
            <a:endParaRPr sz="2600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Sr. Consultant (I4C-MHA)</a:t>
            </a:r>
            <a:endParaRPr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Mobile: 9354806172  </a:t>
            </a:r>
            <a:endParaRPr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eMail: kumar.davinder@nic.in</a:t>
            </a:r>
            <a:endParaRPr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0" name="Google Shape;1670;p171"/>
          <p:cNvSpPr txBox="1"/>
          <p:nvPr/>
        </p:nvSpPr>
        <p:spPr>
          <a:xfrm>
            <a:off x="1611771" y="2026142"/>
            <a:ext cx="54657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2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Indian Cyber Crime Coordination Centre</a:t>
            </a:r>
            <a:endParaRPr sz="20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r>
              <a:rPr lang="en" sz="2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Ministry of Home Affairs</a:t>
            </a:r>
            <a:endParaRPr sz="20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r>
              <a:rPr lang="en" sz="2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5th Floor. NDCC-II Building</a:t>
            </a:r>
            <a:endParaRPr sz="20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r>
              <a:rPr lang="en" sz="2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Jai Singh Road</a:t>
            </a:r>
            <a:endParaRPr sz="20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algn="ctr"/>
            <a:r>
              <a:rPr lang="en" sz="2000" dirty="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New Delhi - 110 001</a:t>
            </a:r>
            <a:endParaRPr sz="2000" dirty="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217488"/>
            <a:ext cx="9144000" cy="676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Thank You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fld id="{0AE2377F-D670-407D-909B-59C1A98BA767}" type="datetime3">
              <a:rPr lang="en-US" smtClean="0"/>
              <a:pPr/>
              <a:t>4 January 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4294967295"/>
          </p:nvPr>
        </p:nvSpPr>
        <p:spPr>
          <a:xfrm>
            <a:off x="7086600" y="6257925"/>
            <a:ext cx="2057400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31</a:t>
            </a:fld>
            <a:endParaRPr lang="e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fr-FR"/>
              <a:t>Indian Cyber Crime Coordination Centre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16747"/>
            <a:ext cx="9144000" cy="677333"/>
          </a:xfrm>
        </p:spPr>
        <p:txBody>
          <a:bodyPr/>
          <a:lstStyle/>
          <a:p>
            <a:r>
              <a:rPr lang="en-GB" dirty="0"/>
              <a:t>Aspects of Cyber Security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43609" y="1124744"/>
          <a:ext cx="7128791" cy="380313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2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9865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Confidentiality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Data Protection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59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Integrity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Incident Response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405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Availability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Network</a:t>
                      </a:r>
                      <a:r>
                        <a:rPr lang="en-GB" sz="20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Security</a:t>
                      </a:r>
                      <a:endParaRPr lang="en-GB" sz="2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682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Authentication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Endpoint</a:t>
                      </a:r>
                      <a:r>
                        <a:rPr lang="en-GB" sz="20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Security</a:t>
                      </a:r>
                      <a:endParaRPr lang="en-GB" sz="2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589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2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Authorisation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3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Awareness</a:t>
                      </a:r>
                      <a:r>
                        <a:rPr lang="en-GB" sz="20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and Trainings</a:t>
                      </a:r>
                      <a:endParaRPr lang="en-GB" sz="20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700+ Free Injection &amp; Vaccine Images - Pixabay">
            <a:extLst>
              <a:ext uri="{FF2B5EF4-FFF2-40B4-BE49-F238E27FC236}">
                <a16:creationId xmlns:a16="http://schemas.microsoft.com/office/drawing/2014/main" id="{AE5B7F0D-A3F6-EBB7-22C0-8F967CF4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1122">
            <a:off x="6366510" y="1430984"/>
            <a:ext cx="1814105" cy="181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mmer - Free construction and tools icons">
            <a:extLst>
              <a:ext uri="{FF2B5EF4-FFF2-40B4-BE49-F238E27FC236}">
                <a16:creationId xmlns:a16="http://schemas.microsoft.com/office/drawing/2014/main" id="{FA55BE5B-3D2A-BC11-C4B8-5A38F02C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329">
            <a:off x="905055" y="2082335"/>
            <a:ext cx="1482653" cy="148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BE792A-9746-126B-0540-64DE08D9D0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3076" y="1689897"/>
            <a:ext cx="2649198" cy="1899272"/>
          </a:xfrm>
          <a:prstGeom prst="rect">
            <a:avLst/>
          </a:prstGeom>
        </p:spPr>
      </p:pic>
      <p:pic>
        <p:nvPicPr>
          <p:cNvPr id="1038" name="Picture 14" descr="Social Engineering Harvest Credentials Through Site Cloning. | by sachila  ranawaka | Medium">
            <a:extLst>
              <a:ext uri="{FF2B5EF4-FFF2-40B4-BE49-F238E27FC236}">
                <a16:creationId xmlns:a16="http://schemas.microsoft.com/office/drawing/2014/main" id="{E55C8FB6-D890-6722-71B5-FD01DCD1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51" y="4221400"/>
            <a:ext cx="2221706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Up-Down 9">
            <a:extLst>
              <a:ext uri="{FF2B5EF4-FFF2-40B4-BE49-F238E27FC236}">
                <a16:creationId xmlns:a16="http://schemas.microsoft.com/office/drawing/2014/main" id="{B0C7BCD6-C5C5-BAA1-CF3C-48EF0EDA4D40}"/>
              </a:ext>
            </a:extLst>
          </p:cNvPr>
          <p:cNvSpPr/>
          <p:nvPr/>
        </p:nvSpPr>
        <p:spPr>
          <a:xfrm>
            <a:off x="4310465" y="3512206"/>
            <a:ext cx="95512" cy="664315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buClr>
                <a:srgbClr val="000000"/>
              </a:buClr>
            </a:pPr>
            <a:endParaRPr lang="en-IN" sz="140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1" name="Arrow: Up-Down 9">
            <a:extLst>
              <a:ext uri="{FF2B5EF4-FFF2-40B4-BE49-F238E27FC236}">
                <a16:creationId xmlns:a16="http://schemas.microsoft.com/office/drawing/2014/main" id="{B0C7BCD6-C5C5-BAA1-CF3C-48EF0EDA4D40}"/>
              </a:ext>
            </a:extLst>
          </p:cNvPr>
          <p:cNvSpPr/>
          <p:nvPr/>
        </p:nvSpPr>
        <p:spPr>
          <a:xfrm rot="5400000">
            <a:off x="2664635" y="1874786"/>
            <a:ext cx="84378" cy="954493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buClr>
                <a:srgbClr val="000000"/>
              </a:buClr>
            </a:pPr>
            <a:endParaRPr lang="en-IN" sz="140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2" name="Arrow: Up-Down 9">
            <a:extLst>
              <a:ext uri="{FF2B5EF4-FFF2-40B4-BE49-F238E27FC236}">
                <a16:creationId xmlns:a16="http://schemas.microsoft.com/office/drawing/2014/main" id="{B0C7BCD6-C5C5-BAA1-CF3C-48EF0EDA4D40}"/>
              </a:ext>
            </a:extLst>
          </p:cNvPr>
          <p:cNvSpPr/>
          <p:nvPr/>
        </p:nvSpPr>
        <p:spPr>
          <a:xfrm rot="5400000">
            <a:off x="5829077" y="1858492"/>
            <a:ext cx="97511" cy="954493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buClr>
                <a:srgbClr val="000000"/>
              </a:buClr>
            </a:pPr>
            <a:endParaRPr lang="en-IN" sz="1400" kern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555" y="3316334"/>
            <a:ext cx="147380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Password Attack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53052" y="2744834"/>
            <a:ext cx="136319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Malware Attack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6200" y="5429252"/>
            <a:ext cx="163249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Social Engineering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Cyber Attack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8945A794-7A54-48EC-8832-B1AF490D010D}" type="datetime3">
              <a:rPr lang="en-US" kern="0"/>
              <a:pPr>
                <a:buClr>
                  <a:srgbClr val="000000"/>
                </a:buClr>
              </a:pPr>
              <a:t>4 January 2024</a:t>
            </a:fld>
            <a:endParaRPr lang="en-US" ker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" kern="0"/>
              <a:pPr>
                <a:buClr>
                  <a:srgbClr val="000000"/>
                </a:buClr>
              </a:pPr>
              <a:t>5</a:t>
            </a:fld>
            <a:endParaRPr lang="en" kern="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fr-FR" kern="0"/>
              <a:t>Indian Cyber Crime Coordination Centre</a:t>
            </a:r>
          </a:p>
        </p:txBody>
      </p:sp>
    </p:spTree>
    <p:extLst>
      <p:ext uri="{BB962C8B-B14F-4D97-AF65-F5344CB8AC3E}">
        <p14:creationId xmlns:p14="http://schemas.microsoft.com/office/powerpoint/2010/main" val="385483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Malware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r-FR"/>
              <a:t>Indian Cyber Crime Coordination Centre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00AF53-F62C-448A-B1B7-C7CE21DE579D}" type="datetime3">
              <a:rPr lang="en-US" smtClean="0"/>
              <a:pPr/>
              <a:t>4 January 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602507"/>
              </p:ext>
            </p:extLst>
          </p:nvPr>
        </p:nvGraphicFramePr>
        <p:xfrm>
          <a:off x="1691680" y="1196752"/>
          <a:ext cx="6096000" cy="3947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23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2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277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baseline="0" dirty="0"/>
                        <a:t>  </a:t>
                      </a: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1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Virus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3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Worms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14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Trojan Horse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29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Key logger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458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Spyware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642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Adware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7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1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Ransom ware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763688" y="1196752"/>
            <a:ext cx="2376264" cy="23042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  Password Attack</a:t>
            </a:r>
            <a:endParaRPr sz="2400" dirty="0">
              <a:solidFill>
                <a:srgbClr val="073763"/>
              </a:solidFill>
            </a:endParaRPr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4294967295"/>
          </p:nvPr>
        </p:nvSpPr>
        <p:spPr>
          <a:xfrm>
            <a:off x="904008" y="1940985"/>
            <a:ext cx="3091927" cy="2976033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Wingdings" pitchFamily="2" charset="2"/>
              <a:buChar char="Ø"/>
            </a:pPr>
            <a:r>
              <a:rPr lang="e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Dictionary</a:t>
            </a:r>
            <a:endParaRPr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Wingdings" pitchFamily="2" charset="2"/>
              <a:buChar char="Ø"/>
            </a:pPr>
            <a:r>
              <a:rPr lang="e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Brute Force</a:t>
            </a:r>
            <a:endParaRPr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Wingdings" pitchFamily="2" charset="2"/>
              <a:buChar char="Ø"/>
            </a:pPr>
            <a:r>
              <a:rPr lang="e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Keylogger</a:t>
            </a:r>
            <a:endParaRPr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Wingdings" pitchFamily="2" charset="2"/>
              <a:buChar char="Ø"/>
            </a:pPr>
            <a:r>
              <a:rPr lang="e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Shoulder Surfing</a:t>
            </a:r>
            <a:endParaRPr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Wingdings" pitchFamily="2" charset="2"/>
              <a:buChar char="Ø"/>
            </a:pPr>
            <a:r>
              <a:rPr lang="en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Rainbow Table</a:t>
            </a:r>
            <a:endParaRPr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668344" y="332656"/>
            <a:ext cx="792088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355976" y="1628800"/>
            <a:ext cx="4267951" cy="38278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ADDED4-5A11-421A-B034-911D1B310349}" type="datetime3">
              <a:rPr lang="en-US" smtClean="0"/>
              <a:pPr/>
              <a:t>4 January 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r-FR"/>
              <a:t>Indian Cyber Crime Coordination Centre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</a:t>
            </a:r>
            <a:r>
              <a:rPr lang="en-GB" dirty="0" err="1"/>
              <a:t>Wifi</a:t>
            </a:r>
            <a:r>
              <a:rPr lang="en-GB" dirty="0"/>
              <a:t> Router Security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700AF53-F62C-448A-B1B7-C7CE21DE579D}" type="datetime3">
              <a:rPr lang="en-US" smtClean="0"/>
              <a:pPr/>
              <a:t>4 January 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fr-FR"/>
              <a:t>Indian Cyber Crime Coordination Centre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96637" y="1132069"/>
          <a:ext cx="6944590" cy="487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95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200" baseline="0" dirty="0"/>
                        <a:t>  </a:t>
                      </a:r>
                      <a:r>
                        <a:rPr lang="en-GB" sz="32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900" b="1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Wifi</a:t>
                      </a:r>
                      <a:r>
                        <a:rPr lang="en-GB" sz="190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Attacks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GB" sz="3200" dirty="0"/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1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700"/>
                        <a:buFont typeface="Wingdings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Evil Twin Attack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GB" sz="32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1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700"/>
                        <a:buFont typeface="Wingdings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Jamming Signals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GB" sz="3200" dirty="0"/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1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700"/>
                        <a:buFont typeface="Wingdings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Misconfiguration Attack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GB" sz="3200" dirty="0"/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1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700"/>
                        <a:buFont typeface="Wingdings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Honey Spot Attack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GB" sz="3200" dirty="0"/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1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700"/>
                        <a:buFont typeface="Wingdings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Unauthorised/</a:t>
                      </a:r>
                      <a:r>
                        <a:rPr lang="en-GB" sz="160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Adhoc</a:t>
                      </a:r>
                      <a:r>
                        <a:rPr lang="en-GB" sz="1600" baseline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Connection Attack</a:t>
                      </a:r>
                      <a:endParaRPr lang="en-GB" sz="1600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en-GB" sz="32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900" b="1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Precautions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GB" sz="3200" dirty="0"/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1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700"/>
                        <a:buFont typeface="Wingdings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Avoid public </a:t>
                      </a:r>
                      <a:r>
                        <a:rPr lang="en-GB" sz="160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WiFi</a:t>
                      </a:r>
                      <a:r>
                        <a:rPr lang="en-GB" sz="16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networks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GB" sz="3200" dirty="0"/>
                        <a:t> </a:t>
                      </a:r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1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700"/>
                        <a:buFont typeface="Wingdings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Use VPN connection if you have to use public </a:t>
                      </a:r>
                      <a:r>
                        <a:rPr lang="en-GB" sz="1600" dirty="0" err="1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WiFi</a:t>
                      </a:r>
                      <a:r>
                        <a:rPr lang="en-GB" sz="160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 network.</a:t>
                      </a:r>
                      <a:endParaRPr lang="en-GB" sz="1600" b="1" dirty="0">
                        <a:solidFill>
                          <a:schemeClr val="bg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GB" sz="3200" dirty="0"/>
                    </a:p>
                  </a:txBody>
                  <a:tcPr marL="180000" marR="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1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1700"/>
                        <a:buFont typeface="Wingdings" pitchFamily="2" charset="2"/>
                        <a:buChar char="Ø"/>
                      </a:pPr>
                      <a:r>
                        <a:rPr lang="en-GB" sz="1600" b="0" dirty="0">
                          <a:solidFill>
                            <a:schemeClr val="bg1">
                              <a:lumMod val="85000"/>
                              <a:lumOff val="15000"/>
                            </a:schemeClr>
                          </a:solidFill>
                        </a:rPr>
                        <a:t>Always change the default credentials of your router.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Google Shape;975;p106"/>
          <p:cNvPicPr preferRelativeResize="0"/>
          <p:nvPr/>
        </p:nvPicPr>
        <p:blipFill>
          <a:blip r:embed="rId3" cstate="print">
            <a:alphaModFix/>
            <a:lum contrast="-93000"/>
          </a:blip>
          <a:stretch>
            <a:fillRect/>
          </a:stretch>
        </p:blipFill>
        <p:spPr>
          <a:xfrm>
            <a:off x="7909358" y="267789"/>
            <a:ext cx="954089" cy="979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Ransomware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1520" y="1628800"/>
            <a:ext cx="28083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just">
              <a:buFont typeface="Arial" pitchFamily="34" charset="0"/>
              <a:buChar char="•"/>
            </a:pPr>
            <a:r>
              <a:rPr lang="en-US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Ransomware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is a type of malware that prevents or limits users from accessing their system, often encrypting data in an unrecoverable fashion.  </a:t>
            </a:r>
            <a:r>
              <a:rPr lang="en-US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Ransomware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forces its victims to pay the ransom through certain online payment methods in order to grant access to their systems, or to get their data back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5449889" cy="5029200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1751</Words>
  <Application>Microsoft Office PowerPoint</Application>
  <PresentationFormat>On-screen Show (4:3)</PresentationFormat>
  <Paragraphs>346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Lato</vt:lpstr>
      <vt:lpstr>Söhne</vt:lpstr>
      <vt:lpstr>Symbol</vt:lpstr>
      <vt:lpstr>Wingdings</vt:lpstr>
      <vt:lpstr>Office Theme</vt:lpstr>
      <vt:lpstr>1_Office Theme</vt:lpstr>
      <vt:lpstr>PowerPoint Presentation</vt:lpstr>
      <vt:lpstr>Digital Assets</vt:lpstr>
      <vt:lpstr>Cyber Attacks</vt:lpstr>
      <vt:lpstr>Aspects of Cyber Security</vt:lpstr>
      <vt:lpstr>Cyber Attack</vt:lpstr>
      <vt:lpstr>  Malware</vt:lpstr>
      <vt:lpstr>  Password Attack</vt:lpstr>
      <vt:lpstr>  Wifi Router Security</vt:lpstr>
      <vt:lpstr>Ransomware</vt:lpstr>
      <vt:lpstr>7 Big Hackings that Hurt Indian Businesses</vt:lpstr>
      <vt:lpstr>Ransomware Life-Cycle Phases:</vt:lpstr>
      <vt:lpstr>Common Attack Vectors</vt:lpstr>
      <vt:lpstr>Cost of Ransomware Attacks</vt:lpstr>
      <vt:lpstr>The Three Commandments</vt:lpstr>
      <vt:lpstr>Distributed Denial of Service Attack (DDoS)</vt:lpstr>
      <vt:lpstr>Distributed Denial of Service Attack (DDoS)</vt:lpstr>
      <vt:lpstr>Distributed Denial of Service Attack (DDoS)</vt:lpstr>
      <vt:lpstr>Types of DDoS Attacks</vt:lpstr>
      <vt:lpstr>DDoS Mitigation Techniques</vt:lpstr>
      <vt:lpstr>Best Practices for DDoS Prevention</vt:lpstr>
      <vt:lpstr>Network Security</vt:lpstr>
      <vt:lpstr>Email &amp; Internet Security</vt:lpstr>
      <vt:lpstr>Securing Desktops</vt:lpstr>
      <vt:lpstr>CCTV Security</vt:lpstr>
      <vt:lpstr>CCTV Security</vt:lpstr>
      <vt:lpstr>Securing Removable Media</vt:lpstr>
      <vt:lpstr>STUXNET: A Game-Changing Cyber Weapon</vt:lpstr>
      <vt:lpstr>The SolarWinds Hack</vt:lpstr>
      <vt:lpstr>The Kundankulam Cyber Attack: Uncovering the Threat to Nuclear Facilities</vt:lpstr>
      <vt:lpstr>The AIIMS Ransomware Attack: Safeguarding Healthcare from Cyber Threats</vt:lpstr>
      <vt:lpstr>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of Cyber Security</dc:title>
  <dc:creator>NIC ROOM USER 2</dc:creator>
  <cp:lastModifiedBy>Davinder Kumar</cp:lastModifiedBy>
  <cp:revision>17</cp:revision>
  <dcterms:created xsi:type="dcterms:W3CDTF">2023-06-13T06:03:47Z</dcterms:created>
  <dcterms:modified xsi:type="dcterms:W3CDTF">2024-01-04T12:38:36Z</dcterms:modified>
</cp:coreProperties>
</file>