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Lst>
  <p:sldSz cy="6858000" cx="12192000"/>
  <p:notesSz cx="6858000" cy="9144000"/>
  <p:embeddedFontLst>
    <p:embeddedFont>
      <p:font typeface="Overpass"/>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3" roundtripDataSignature="AMtx7mhV3ve1M8pLanvQnDRqLzBC8/1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font" Target="fonts/Overpass-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Overpass-italic.fntdata"/><Relationship Id="rId50" Type="http://schemas.openxmlformats.org/officeDocument/2006/relationships/font" Target="fonts/Overpass-bold.fntdata"/><Relationship Id="rId53" Type="http://customschemas.google.com/relationships/presentationmetadata" Target="metadata"/><Relationship Id="rId52" Type="http://schemas.openxmlformats.org/officeDocument/2006/relationships/font" Target="fonts/Overpass-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 name="Google Shape;415;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2" name="Google Shape;422;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0" name="Google Shape;440;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 name="Google Shape;478;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1" name="Google Shape;501;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9" name="Google Shape;509;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5" name="Google Shape;515;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5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55"/>
          <p:cNvSpPr/>
          <p:nvPr>
            <p:ph idx="2" type="pic"/>
          </p:nvPr>
        </p:nvSpPr>
        <p:spPr>
          <a:xfrm>
            <a:off x="5183188" y="987425"/>
            <a:ext cx="6172200" cy="4873625"/>
          </a:xfrm>
          <a:prstGeom prst="rect">
            <a:avLst/>
          </a:prstGeom>
          <a:noFill/>
          <a:ln>
            <a:noFill/>
          </a:ln>
        </p:spPr>
      </p:sp>
      <p:sp>
        <p:nvSpPr>
          <p:cNvPr id="74" name="Google Shape;74;p5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 name="Google Shape;75;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5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5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21" name="Shape 21"/>
        <p:cNvGrpSpPr/>
        <p:nvPr/>
      </p:nvGrpSpPr>
      <p:grpSpPr>
        <a:xfrm>
          <a:off x="0" y="0"/>
          <a:ext cx="0" cy="0"/>
          <a:chOff x="0" y="0"/>
          <a:chExt cx="0" cy="0"/>
        </a:xfrm>
      </p:grpSpPr>
      <p:sp>
        <p:nvSpPr>
          <p:cNvPr id="22" name="Google Shape;22;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7"/>
          <p:cNvSpPr txBox="1"/>
          <p:nvPr>
            <p:ph idx="1" type="body"/>
          </p:nvPr>
        </p:nvSpPr>
        <p:spPr>
          <a:xfrm>
            <a:off x="685800" y="2063396"/>
            <a:ext cx="10394707" cy="331118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7" name="Shape 27"/>
        <p:cNvGrpSpPr/>
        <p:nvPr/>
      </p:nvGrpSpPr>
      <p:grpSpPr>
        <a:xfrm>
          <a:off x="0" y="0"/>
          <a:ext cx="0" cy="0"/>
          <a:chOff x="0" y="0"/>
          <a:chExt cx="0" cy="0"/>
        </a:xfrm>
      </p:grpSpPr>
      <p:sp>
        <p:nvSpPr>
          <p:cNvPr id="28" name="Google Shape;28;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4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6" name="Google Shape;36;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5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5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5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5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5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5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5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sp>
        <p:nvSpPr>
          <p:cNvPr id="65" name="Google Shape;65;p5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5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7" name="Google Shape;67;p5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8" name="Google Shape;68;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g"/><Relationship Id="rId4" Type="http://schemas.openxmlformats.org/officeDocument/2006/relationships/hyperlink" Target="https://interjuez.es/2020/10/11/el-vishing-o-fraude-a-traves-de-una-llamada-telefonica/" TargetMode="External"/><Relationship Id="rId5" Type="http://schemas.openxmlformats.org/officeDocument/2006/relationships/hyperlink" Target="https://creativecommons.org/licenses/by-nc-nd/3.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image" Target="../media/image22.png"/><Relationship Id="rId5" Type="http://schemas.openxmlformats.org/officeDocument/2006/relationships/image" Target="../media/image18.png"/><Relationship Id="rId6"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5.png"/><Relationship Id="rId4" Type="http://schemas.openxmlformats.org/officeDocument/2006/relationships/image" Target="../media/image23.png"/><Relationship Id="rId9" Type="http://schemas.openxmlformats.org/officeDocument/2006/relationships/image" Target="../media/image26.png"/><Relationship Id="rId5" Type="http://schemas.openxmlformats.org/officeDocument/2006/relationships/image" Target="../media/image33.png"/><Relationship Id="rId6" Type="http://schemas.openxmlformats.org/officeDocument/2006/relationships/image" Target="../media/image24.png"/><Relationship Id="rId7" Type="http://schemas.openxmlformats.org/officeDocument/2006/relationships/image" Target="../media/image30.png"/><Relationship Id="rId8"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2.jpg"/><Relationship Id="rId4" Type="http://schemas.openxmlformats.org/officeDocument/2006/relationships/image" Target="../media/image28.jpg"/><Relationship Id="rId5" Type="http://schemas.openxmlformats.org/officeDocument/2006/relationships/image" Target="../media/image29.png"/><Relationship Id="rId6"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6.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6.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0.png"/><Relationship Id="rId6"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9.png"/><Relationship Id="rId4" Type="http://schemas.openxmlformats.org/officeDocument/2006/relationships/image" Target="../media/image41.png"/><Relationship Id="rId5" Type="http://schemas.openxmlformats.org/officeDocument/2006/relationships/image" Target="../media/image44.png"/><Relationship Id="rId6" Type="http://schemas.openxmlformats.org/officeDocument/2006/relationships/image" Target="../media/image4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9.png"/><Relationship Id="rId4" Type="http://schemas.openxmlformats.org/officeDocument/2006/relationships/image" Target="../media/image39.png"/><Relationship Id="rId5" Type="http://schemas.openxmlformats.org/officeDocument/2006/relationships/image" Target="../media/image5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50.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54.png"/><Relationship Id="rId4" Type="http://schemas.openxmlformats.org/officeDocument/2006/relationships/image" Target="../media/image41.png"/><Relationship Id="rId5" Type="http://schemas.openxmlformats.org/officeDocument/2006/relationships/image" Target="../media/image53.jpg"/><Relationship Id="rId6" Type="http://schemas.openxmlformats.org/officeDocument/2006/relationships/hyperlink" Target="https://wecdsbit.blogspot.com/2016/09/phising-anyone-some-great-tips-to.html" TargetMode="External"/><Relationship Id="rId7" Type="http://schemas.openxmlformats.org/officeDocument/2006/relationships/hyperlink" Target="https://creativecommons.org/licenses/by-nc-sa/3.0/"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5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58.png"/><Relationship Id="rId4" Type="http://schemas.openxmlformats.org/officeDocument/2006/relationships/hyperlink" Target="https://sancharsaathi.gov.in/sfc/"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57.png"/><Relationship Id="rId4" Type="http://schemas.openxmlformats.org/officeDocument/2006/relationships/image" Target="../media/image52.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6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
          <p:cNvSpPr txBox="1"/>
          <p:nvPr>
            <p:ph type="ctrTitle"/>
          </p:nvPr>
        </p:nvSpPr>
        <p:spPr>
          <a:xfrm>
            <a:off x="3440292" y="381755"/>
            <a:ext cx="7027674" cy="789198"/>
          </a:xfrm>
          <a:prstGeom prst="rect">
            <a:avLst/>
          </a:prstGeom>
          <a:solidFill>
            <a:schemeClr val="lt1"/>
          </a:solid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Calibri"/>
              <a:buNone/>
            </a:pPr>
            <a:br>
              <a:rPr b="1" lang="en-US" sz="6600">
                <a:solidFill>
                  <a:srgbClr val="C00000"/>
                </a:solidFill>
                <a:latin typeface="Calibri"/>
                <a:ea typeface="Calibri"/>
                <a:cs typeface="Calibri"/>
                <a:sym typeface="Calibri"/>
              </a:rPr>
            </a:br>
            <a:br>
              <a:rPr b="1" lang="en-US" sz="6600">
                <a:solidFill>
                  <a:srgbClr val="C00000"/>
                </a:solidFill>
                <a:latin typeface="Calibri"/>
                <a:ea typeface="Calibri"/>
                <a:cs typeface="Calibri"/>
                <a:sym typeface="Calibri"/>
              </a:rPr>
            </a:br>
            <a:br>
              <a:rPr b="1" lang="en-US" sz="6600">
                <a:solidFill>
                  <a:srgbClr val="C00000"/>
                </a:solidFill>
                <a:latin typeface="Calibri"/>
                <a:ea typeface="Calibri"/>
                <a:cs typeface="Calibri"/>
                <a:sym typeface="Calibri"/>
              </a:rPr>
            </a:br>
            <a:br>
              <a:rPr b="1" lang="en-US" sz="6600">
                <a:solidFill>
                  <a:srgbClr val="C00000"/>
                </a:solidFill>
                <a:latin typeface="Calibri"/>
                <a:ea typeface="Calibri"/>
                <a:cs typeface="Calibri"/>
                <a:sym typeface="Calibri"/>
              </a:rPr>
            </a:br>
            <a:br>
              <a:rPr b="1" lang="en-US" sz="6600">
                <a:solidFill>
                  <a:srgbClr val="C00000"/>
                </a:solidFill>
                <a:latin typeface="Calibri"/>
                <a:ea typeface="Calibri"/>
                <a:cs typeface="Calibri"/>
                <a:sym typeface="Calibri"/>
              </a:rPr>
            </a:br>
            <a:br>
              <a:rPr b="1" lang="en-US" sz="6600">
                <a:solidFill>
                  <a:srgbClr val="C00000"/>
                </a:solidFill>
                <a:latin typeface="Calibri"/>
                <a:ea typeface="Calibri"/>
                <a:cs typeface="Calibri"/>
                <a:sym typeface="Calibri"/>
              </a:rPr>
            </a:br>
            <a:r>
              <a:rPr b="1" lang="en-US" sz="6600">
                <a:solidFill>
                  <a:srgbClr val="C00000"/>
                </a:solidFill>
                <a:latin typeface="Calibri"/>
                <a:ea typeface="Calibri"/>
                <a:cs typeface="Calibri"/>
                <a:sym typeface="Calibri"/>
              </a:rPr>
              <a:t>Phishing Attacks</a:t>
            </a:r>
            <a:endParaRPr sz="6600">
              <a:solidFill>
                <a:srgbClr val="C00000"/>
              </a:solidFill>
            </a:endParaRPr>
          </a:p>
        </p:txBody>
      </p:sp>
      <p:sp>
        <p:nvSpPr>
          <p:cNvPr id="95" name="Google Shape;95;p1"/>
          <p:cNvSpPr txBox="1"/>
          <p:nvPr>
            <p:ph idx="1" type="subTitle"/>
          </p:nvPr>
        </p:nvSpPr>
        <p:spPr>
          <a:xfrm>
            <a:off x="6096000" y="2418901"/>
            <a:ext cx="5248656" cy="2816156"/>
          </a:xfrm>
          <a:prstGeom prst="rect">
            <a:avLst/>
          </a:prstGeom>
          <a:noFill/>
          <a:ln>
            <a:noFill/>
          </a:ln>
        </p:spPr>
        <p:txBody>
          <a:bodyPr anchorCtr="0" anchor="t" bIns="45700" lIns="91425" spcFirstLastPara="1" rIns="91425" wrap="square" tIns="45700">
            <a:spAutoFit/>
          </a:bodyPr>
          <a:lstStyle/>
          <a:p>
            <a:pPr indent="-1143000" lvl="0" marL="1143000" marR="0" rtl="0" algn="l">
              <a:lnSpc>
                <a:spcPct val="90000"/>
              </a:lnSpc>
              <a:spcBef>
                <a:spcPts val="0"/>
              </a:spcBef>
              <a:spcAft>
                <a:spcPts val="0"/>
              </a:spcAft>
              <a:buClr>
                <a:srgbClr val="C00000"/>
              </a:buClr>
              <a:buSzPts val="3600"/>
              <a:buFont typeface="Calibri"/>
              <a:buAutoNum type="arabicPeriod"/>
            </a:pPr>
            <a:r>
              <a:rPr b="1" lang="en-US" sz="3600">
                <a:solidFill>
                  <a:srgbClr val="C00000"/>
                </a:solidFill>
                <a:latin typeface="Arial"/>
                <a:ea typeface="Arial"/>
                <a:cs typeface="Arial"/>
                <a:sym typeface="Arial"/>
              </a:rPr>
              <a:t> फ़िशिंग क्या है?</a:t>
            </a:r>
            <a:endParaRPr/>
          </a:p>
          <a:p>
            <a:pPr indent="-1143000" lvl="0" marL="1143000" marR="0" rtl="0" algn="l">
              <a:lnSpc>
                <a:spcPct val="90000"/>
              </a:lnSpc>
              <a:spcBef>
                <a:spcPts val="600"/>
              </a:spcBef>
              <a:spcAft>
                <a:spcPts val="0"/>
              </a:spcAft>
              <a:buClr>
                <a:srgbClr val="C00000"/>
              </a:buClr>
              <a:buSzPts val="3600"/>
              <a:buFont typeface="Calibri"/>
              <a:buAutoNum type="arabicPeriod"/>
            </a:pPr>
            <a:r>
              <a:rPr b="1" lang="en-US" sz="3600">
                <a:solidFill>
                  <a:srgbClr val="C00000"/>
                </a:solidFill>
                <a:latin typeface="Arial"/>
                <a:ea typeface="Arial"/>
                <a:cs typeface="Arial"/>
                <a:sym typeface="Arial"/>
              </a:rPr>
              <a:t> यह कैसे होता है?</a:t>
            </a:r>
            <a:endParaRPr/>
          </a:p>
          <a:p>
            <a:pPr indent="-1143000" lvl="0" marL="1143000" marR="0" rtl="0" algn="l">
              <a:lnSpc>
                <a:spcPct val="90000"/>
              </a:lnSpc>
              <a:spcBef>
                <a:spcPts val="600"/>
              </a:spcBef>
              <a:spcAft>
                <a:spcPts val="0"/>
              </a:spcAft>
              <a:buClr>
                <a:srgbClr val="C00000"/>
              </a:buClr>
              <a:buSzPts val="3600"/>
              <a:buFont typeface="Calibri"/>
              <a:buAutoNum type="arabicPeriod"/>
            </a:pPr>
            <a:r>
              <a:rPr b="1" lang="en-US" sz="3600">
                <a:solidFill>
                  <a:srgbClr val="C00000"/>
                </a:solidFill>
                <a:latin typeface="Arial"/>
                <a:ea typeface="Arial"/>
                <a:cs typeface="Arial"/>
                <a:sym typeface="Arial"/>
              </a:rPr>
              <a:t> क्या यह मेरे साथ हो सकता है?</a:t>
            </a:r>
            <a:endParaRPr/>
          </a:p>
          <a:p>
            <a:pPr indent="-1143000" lvl="0" marL="1143000" marR="0" rtl="0" algn="l">
              <a:lnSpc>
                <a:spcPct val="90000"/>
              </a:lnSpc>
              <a:spcBef>
                <a:spcPts val="600"/>
              </a:spcBef>
              <a:spcAft>
                <a:spcPts val="0"/>
              </a:spcAft>
              <a:buClr>
                <a:srgbClr val="C00000"/>
              </a:buClr>
              <a:buSzPts val="3600"/>
              <a:buFont typeface="Calibri"/>
              <a:buAutoNum type="arabicPeriod"/>
            </a:pPr>
            <a:r>
              <a:rPr b="1" lang="en-US" sz="3600">
                <a:solidFill>
                  <a:srgbClr val="C00000"/>
                </a:solidFill>
                <a:latin typeface="Arial"/>
                <a:ea typeface="Arial"/>
                <a:cs typeface="Arial"/>
                <a:sym typeface="Arial"/>
              </a:rPr>
              <a:t>मैं क्या कर सकता हूँ?</a:t>
            </a:r>
            <a:endParaRPr sz="1400">
              <a:solidFill>
                <a:srgbClr val="385623"/>
              </a:solidFill>
              <a:latin typeface="Arial"/>
              <a:ea typeface="Arial"/>
              <a:cs typeface="Arial"/>
              <a:sym typeface="Arial"/>
            </a:endParaRPr>
          </a:p>
        </p:txBody>
      </p:sp>
      <p:pic>
        <p:nvPicPr>
          <p:cNvPr id="96" name="Google Shape;96;p1"/>
          <p:cNvPicPr preferRelativeResize="0"/>
          <p:nvPr/>
        </p:nvPicPr>
        <p:blipFill rotWithShape="1">
          <a:blip r:embed="rId3">
            <a:alphaModFix/>
          </a:blip>
          <a:srcRect b="29459" l="31098" r="34481" t="23986"/>
          <a:stretch/>
        </p:blipFill>
        <p:spPr>
          <a:xfrm>
            <a:off x="733381" y="1345445"/>
            <a:ext cx="4910668" cy="5130800"/>
          </a:xfrm>
          <a:prstGeom prst="flowChartConnector">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0"/>
          <p:cNvSpPr txBox="1"/>
          <p:nvPr>
            <p:ph idx="1" type="body"/>
          </p:nvPr>
        </p:nvSpPr>
        <p:spPr>
          <a:xfrm>
            <a:off x="497900" y="1529250"/>
            <a:ext cx="6894600" cy="4448400"/>
          </a:xfrm>
          <a:prstGeom prst="rect">
            <a:avLst/>
          </a:prstGeom>
          <a:noFill/>
          <a:ln>
            <a:noFill/>
          </a:ln>
        </p:spPr>
        <p:txBody>
          <a:bodyPr anchorCtr="0" anchor="ctr" bIns="45700" lIns="91425" spcFirstLastPara="1" rIns="91425" wrap="square" tIns="45700">
            <a:spAutoFit/>
          </a:bodyPr>
          <a:lstStyle/>
          <a:p>
            <a:pPr indent="0" lvl="0" marL="0" marR="0" rtl="0" algn="just">
              <a:lnSpc>
                <a:spcPct val="115000"/>
              </a:lnSpc>
              <a:spcBef>
                <a:spcPts val="0"/>
              </a:spcBef>
              <a:spcAft>
                <a:spcPts val="0"/>
              </a:spcAft>
              <a:buClr>
                <a:schemeClr val="dk1"/>
              </a:buClr>
              <a:buSzPts val="2800"/>
              <a:buFont typeface="Arial"/>
              <a:buNone/>
            </a:pPr>
            <a:r>
              <a:rPr b="1" i="0" lang="en-US" u="none" cap="none" strike="noStrike">
                <a:solidFill>
                  <a:schemeClr val="dk1"/>
                </a:solidFill>
                <a:latin typeface="Arial"/>
                <a:ea typeface="Arial"/>
                <a:cs typeface="Arial"/>
                <a:sym typeface="Arial"/>
              </a:rPr>
              <a:t>2. Smishing(SMS phishing)</a:t>
            </a:r>
            <a:endParaRPr b="0" i="0" u="none" cap="none" strike="noStrike">
              <a:solidFill>
                <a:schemeClr val="dk1"/>
              </a:solidFill>
              <a:latin typeface="Arial"/>
              <a:ea typeface="Arial"/>
              <a:cs typeface="Arial"/>
              <a:sym typeface="Arial"/>
            </a:endParaRPr>
          </a:p>
          <a:p>
            <a:pPr indent="-152400" lvl="0" marL="0" marR="0" rtl="0" algn="just">
              <a:lnSpc>
                <a:spcPct val="115000"/>
              </a:lnSpc>
              <a:spcBef>
                <a:spcPts val="0"/>
              </a:spcBef>
              <a:spcAft>
                <a:spcPts val="0"/>
              </a:spcAft>
              <a:buClr>
                <a:schemeClr val="dk1"/>
              </a:buClr>
              <a:buSzPts val="2400"/>
              <a:buFont typeface="Arial"/>
              <a:buChar char="•"/>
            </a:pPr>
            <a:r>
              <a:rPr i="0" lang="en-US" sz="2400" u="none" cap="none" strike="noStrike">
                <a:solidFill>
                  <a:schemeClr val="dk1"/>
                </a:solidFill>
                <a:latin typeface="Arial"/>
                <a:ea typeface="Arial"/>
                <a:cs typeface="Arial"/>
                <a:sym typeface="Arial"/>
              </a:rPr>
              <a:t>विवरण: एसएमएस टेक्स्ट संदेशों के माध्यम से फ़िशिंग। हमलावर ऐसे संदेश भेजते हैं जो आपके बैंक, मोबाइल सेवा प्रदाता या अन्य विश्वसनीय स्रोतों से प्रतीत होते हैं।</a:t>
            </a:r>
            <a:endParaRPr/>
          </a:p>
          <a:p>
            <a:pPr indent="-152400" lvl="0" marL="0" marR="0" rtl="0" algn="just">
              <a:lnSpc>
                <a:spcPct val="100000"/>
              </a:lnSpc>
              <a:spcBef>
                <a:spcPts val="0"/>
              </a:spcBef>
              <a:spcAft>
                <a:spcPts val="0"/>
              </a:spcAft>
              <a:buClr>
                <a:schemeClr val="dk1"/>
              </a:buClr>
              <a:buSzPts val="2400"/>
              <a:buFont typeface="Arial"/>
              <a:buChar char="•"/>
            </a:pPr>
            <a:r>
              <a:rPr i="0" lang="en-US" sz="2400" u="none" cap="none" strike="noStrike">
                <a:solidFill>
                  <a:schemeClr val="dk1"/>
                </a:solidFill>
                <a:latin typeface="Arial"/>
                <a:ea typeface="Arial"/>
                <a:cs typeface="Arial"/>
                <a:sym typeface="Arial"/>
              </a:rPr>
              <a:t>उदाहरण: आपको अपने "मोबाइल सेवा प्रदाता" से एक टेक्स्ट संदेश प्राप्त होता है जिसमें कहा जाता है कि आपका खाता बकाया है और यदि आप भुगतान करने के लिए लिंक पर क्लिक नहीं करते हैं तो इसे निलंबित कर दिया जाएगा। लिंक पर क्लिक करने से आप एक नकली वेबसाइट पर पहुँच जाते हैं जो आपके क्रेडिट कार्ड की जानकारी चुराने के लिए डिज़ाइन की गई है।</a:t>
            </a:r>
            <a:endParaRPr i="0" sz="2400" u="none" cap="none" strike="noStrike">
              <a:solidFill>
                <a:schemeClr val="dk1"/>
              </a:solidFill>
              <a:latin typeface="Arial"/>
              <a:ea typeface="Arial"/>
              <a:cs typeface="Arial"/>
              <a:sym typeface="Arial"/>
            </a:endParaRPr>
          </a:p>
        </p:txBody>
      </p:sp>
      <p:pic>
        <p:nvPicPr>
          <p:cNvPr id="175" name="Google Shape;175;p10"/>
          <p:cNvPicPr preferRelativeResize="0"/>
          <p:nvPr/>
        </p:nvPicPr>
        <p:blipFill rotWithShape="1">
          <a:blip r:embed="rId3">
            <a:alphaModFix/>
          </a:blip>
          <a:srcRect b="0" l="0" r="0" t="0"/>
          <a:stretch/>
        </p:blipFill>
        <p:spPr>
          <a:xfrm>
            <a:off x="7544657" y="2208626"/>
            <a:ext cx="3538025" cy="3538025"/>
          </a:xfrm>
          <a:prstGeom prst="rect">
            <a:avLst/>
          </a:prstGeom>
          <a:noFill/>
          <a:ln>
            <a:noFill/>
          </a:ln>
        </p:spPr>
      </p:pic>
      <p:sp>
        <p:nvSpPr>
          <p:cNvPr id="176" name="Google Shape;176;p10"/>
          <p:cNvSpPr txBox="1"/>
          <p:nvPr/>
        </p:nvSpPr>
        <p:spPr>
          <a:xfrm>
            <a:off x="685800" y="261985"/>
            <a:ext cx="10396882" cy="1151965"/>
          </a:xfrm>
          <a:prstGeom prst="rect">
            <a:avLst/>
          </a:prstGeom>
          <a:solidFill>
            <a:srgbClr val="FF0000"/>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4400"/>
              <a:buFont typeface="Calibri"/>
              <a:buNone/>
            </a:pPr>
            <a:r>
              <a:rPr b="1" lang="en-US" sz="4400">
                <a:solidFill>
                  <a:schemeClr val="lt1"/>
                </a:solidFill>
                <a:latin typeface="Calibri"/>
                <a:ea typeface="Calibri"/>
                <a:cs typeface="Calibri"/>
                <a:sym typeface="Calibri"/>
              </a:rPr>
              <a:t>Types of Phishing Attacks</a:t>
            </a:r>
            <a:endParaRPr b="1" sz="44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1"/>
          <p:cNvSpPr txBox="1"/>
          <p:nvPr>
            <p:ph idx="1" type="body"/>
          </p:nvPr>
        </p:nvSpPr>
        <p:spPr>
          <a:xfrm>
            <a:off x="627900" y="1445263"/>
            <a:ext cx="6613200" cy="4473900"/>
          </a:xfrm>
          <a:prstGeom prst="rect">
            <a:avLst/>
          </a:prstGeom>
          <a:noFill/>
          <a:ln>
            <a:noFill/>
          </a:ln>
        </p:spPr>
        <p:txBody>
          <a:bodyPr anchorCtr="0" anchor="ctr" bIns="45700" lIns="91425" spcFirstLastPara="1" rIns="91425" wrap="square" tIns="45700">
            <a:spAutoFit/>
          </a:bodyPr>
          <a:lstStyle/>
          <a:p>
            <a:pPr indent="0" lvl="0" marL="0" rtl="0" algn="just">
              <a:lnSpc>
                <a:spcPct val="100000"/>
              </a:lnSpc>
              <a:spcBef>
                <a:spcPts val="0"/>
              </a:spcBef>
              <a:spcAft>
                <a:spcPts val="0"/>
              </a:spcAft>
              <a:buClr>
                <a:schemeClr val="dk1"/>
              </a:buClr>
              <a:buSzPts val="2800"/>
              <a:buNone/>
            </a:pPr>
            <a:r>
              <a:rPr b="1" lang="en-US" sz="2800" cap="none">
                <a:latin typeface="Arial"/>
                <a:ea typeface="Arial"/>
                <a:cs typeface="Arial"/>
                <a:sym typeface="Arial"/>
              </a:rPr>
              <a:t>3. Vishing</a:t>
            </a:r>
            <a:endParaRPr sz="2800" cap="none">
              <a:latin typeface="Arial"/>
              <a:ea typeface="Arial"/>
              <a:cs typeface="Arial"/>
              <a:sym typeface="Arial"/>
            </a:endParaRPr>
          </a:p>
          <a:p>
            <a:pPr indent="-203200" lvl="0" marL="228600" rtl="0" algn="just">
              <a:lnSpc>
                <a:spcPct val="100000"/>
              </a:lnSpc>
              <a:spcBef>
                <a:spcPts val="1000"/>
              </a:spcBef>
              <a:spcAft>
                <a:spcPts val="0"/>
              </a:spcAft>
              <a:buClr>
                <a:schemeClr val="dk1"/>
              </a:buClr>
              <a:buSzPts val="2400"/>
              <a:buFont typeface="Arial"/>
              <a:buChar char="•"/>
            </a:pPr>
            <a:r>
              <a:rPr b="1" lang="en-US" sz="2400" cap="none">
                <a:latin typeface="Arial"/>
                <a:ea typeface="Arial"/>
                <a:cs typeface="Arial"/>
                <a:sym typeface="Arial"/>
              </a:rPr>
              <a:t>विवरण: </a:t>
            </a:r>
            <a:r>
              <a:rPr lang="en-US" sz="2400" cap="none">
                <a:latin typeface="Arial"/>
                <a:ea typeface="Arial"/>
                <a:cs typeface="Arial"/>
                <a:sym typeface="Arial"/>
              </a:rPr>
              <a:t>वॉयस कॉल के माध्यम से फ़िशिंग। हमलावर बैंकों, तकनीकी समर्थन या अन्य विश्वसनीय संगठनों के प्रतिनिधियों के रूप में खुद को प्रस्तुत करते हैं।</a:t>
            </a:r>
            <a:endParaRPr sz="2400"/>
          </a:p>
          <a:p>
            <a:pPr indent="-228600" lvl="0" marL="228600" rtl="0" algn="just">
              <a:lnSpc>
                <a:spcPct val="100000"/>
              </a:lnSpc>
              <a:spcBef>
                <a:spcPts val="1000"/>
              </a:spcBef>
              <a:spcAft>
                <a:spcPts val="0"/>
              </a:spcAft>
              <a:buClr>
                <a:schemeClr val="dk1"/>
              </a:buClr>
              <a:buSzPts val="2400"/>
              <a:buFont typeface="Arial"/>
              <a:buChar char="•"/>
            </a:pPr>
            <a:r>
              <a:rPr lang="en-US" sz="2400" cap="none">
                <a:latin typeface="Arial"/>
                <a:ea typeface="Arial"/>
                <a:cs typeface="Arial"/>
                <a:sym typeface="Arial"/>
              </a:rPr>
              <a:t>उदाहरण: आपको "तकनीकी सहायता" से किसी का कॉल प्राप्त होता है जो आपके कंप्यूटर पर वायरस होने की चेतावनी देता है। वे समस्या को ठीक करने के लिए आपको दूरस्थ पहुँच प्रदान करने के लिए कहते हैं, लेकिन इसके बजाय, वे आपके डेटा को चुराने के लिए मैलवेयर स्थापित करते हैं। जमतारा इसका एक क्लासिक उदाहरण है।</a:t>
            </a:r>
            <a:endParaRPr i="0" sz="2400" u="none" cap="none" strike="noStrike">
              <a:solidFill>
                <a:schemeClr val="dk1"/>
              </a:solidFill>
              <a:latin typeface="Arial"/>
              <a:ea typeface="Arial"/>
              <a:cs typeface="Arial"/>
              <a:sym typeface="Arial"/>
            </a:endParaRPr>
          </a:p>
        </p:txBody>
      </p:sp>
      <p:pic>
        <p:nvPicPr>
          <p:cNvPr id="182" name="Google Shape;182;p11"/>
          <p:cNvPicPr preferRelativeResize="0"/>
          <p:nvPr/>
        </p:nvPicPr>
        <p:blipFill rotWithShape="1">
          <a:blip r:embed="rId3">
            <a:alphaModFix/>
          </a:blip>
          <a:srcRect b="0" l="0" r="0" t="0"/>
          <a:stretch/>
        </p:blipFill>
        <p:spPr>
          <a:xfrm>
            <a:off x="7241092" y="2061262"/>
            <a:ext cx="4322551" cy="3241913"/>
          </a:xfrm>
          <a:prstGeom prst="rect">
            <a:avLst/>
          </a:prstGeom>
          <a:noFill/>
          <a:ln>
            <a:noFill/>
          </a:ln>
        </p:spPr>
      </p:pic>
      <p:sp>
        <p:nvSpPr>
          <p:cNvPr id="183" name="Google Shape;183;p11"/>
          <p:cNvSpPr txBox="1"/>
          <p:nvPr/>
        </p:nvSpPr>
        <p:spPr>
          <a:xfrm>
            <a:off x="7383193" y="5444049"/>
            <a:ext cx="4572000"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u="sng">
                <a:solidFill>
                  <a:schemeClr val="dk1"/>
                </a:solidFill>
                <a:latin typeface="Calibri"/>
                <a:ea typeface="Calibri"/>
                <a:cs typeface="Calibri"/>
                <a:sym typeface="Calibri"/>
                <a:hlinkClick r:id="rId4">
                  <a:extLst>
                    <a:ext uri="{A12FA001-AC4F-418D-AE19-62706E023703}">
                      <ahyp:hlinkClr val="tx"/>
                    </a:ext>
                  </a:extLst>
                </a:hlinkClick>
              </a:rPr>
              <a:t>This Photo</a:t>
            </a:r>
            <a:r>
              <a:rPr lang="en-US" sz="900">
                <a:solidFill>
                  <a:schemeClr val="dk1"/>
                </a:solidFill>
                <a:latin typeface="Calibri"/>
                <a:ea typeface="Calibri"/>
                <a:cs typeface="Calibri"/>
                <a:sym typeface="Calibri"/>
              </a:rPr>
              <a:t> by Unknown Author is licensed under </a:t>
            </a:r>
            <a:r>
              <a:rPr lang="en-US" sz="900" u="sng">
                <a:solidFill>
                  <a:schemeClr val="dk1"/>
                </a:solidFill>
                <a:latin typeface="Calibri"/>
                <a:ea typeface="Calibri"/>
                <a:cs typeface="Calibri"/>
                <a:sym typeface="Calibri"/>
                <a:hlinkClick r:id="rId5">
                  <a:extLst>
                    <a:ext uri="{A12FA001-AC4F-418D-AE19-62706E023703}">
                      <ahyp:hlinkClr val="tx"/>
                    </a:ext>
                  </a:extLst>
                </a:hlinkClick>
              </a:rPr>
              <a:t>CC BY-NC-ND</a:t>
            </a:r>
            <a:endParaRPr sz="900">
              <a:solidFill>
                <a:schemeClr val="dk1"/>
              </a:solidFill>
              <a:latin typeface="Calibri"/>
              <a:ea typeface="Calibri"/>
              <a:cs typeface="Calibri"/>
              <a:sym typeface="Calibri"/>
            </a:endParaRPr>
          </a:p>
        </p:txBody>
      </p:sp>
      <p:sp>
        <p:nvSpPr>
          <p:cNvPr id="184" name="Google Shape;184;p11"/>
          <p:cNvSpPr txBox="1"/>
          <p:nvPr/>
        </p:nvSpPr>
        <p:spPr>
          <a:xfrm>
            <a:off x="702775" y="261985"/>
            <a:ext cx="10396800" cy="1152000"/>
          </a:xfrm>
          <a:prstGeom prst="rect">
            <a:avLst/>
          </a:prstGeom>
          <a:solidFill>
            <a:srgbClr val="FF0000"/>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4400"/>
              <a:buFont typeface="Calibri"/>
              <a:buNone/>
            </a:pPr>
            <a:r>
              <a:rPr b="1" lang="en-US" sz="4400">
                <a:solidFill>
                  <a:schemeClr val="lt1"/>
                </a:solidFill>
                <a:latin typeface="Calibri"/>
                <a:ea typeface="Calibri"/>
                <a:cs typeface="Calibri"/>
                <a:sym typeface="Calibri"/>
              </a:rPr>
              <a:t>Types of Phishing Attacks</a:t>
            </a:r>
            <a:endParaRPr b="1" sz="44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2"/>
          <p:cNvSpPr txBox="1"/>
          <p:nvPr>
            <p:ph type="title"/>
          </p:nvPr>
        </p:nvSpPr>
        <p:spPr>
          <a:xfrm>
            <a:off x="685800" y="179363"/>
            <a:ext cx="10396882" cy="11519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Types of phishing attacks</a:t>
            </a:r>
            <a:endParaRPr/>
          </a:p>
        </p:txBody>
      </p:sp>
      <p:sp>
        <p:nvSpPr>
          <p:cNvPr id="190" name="Google Shape;190;p12"/>
          <p:cNvSpPr/>
          <p:nvPr/>
        </p:nvSpPr>
        <p:spPr>
          <a:xfrm>
            <a:off x="821909" y="1465881"/>
            <a:ext cx="6473100" cy="4216500"/>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800"/>
              <a:buFont typeface="Arial"/>
              <a:buNone/>
            </a:pPr>
            <a:r>
              <a:rPr b="1" i="0" lang="en-US" sz="2800" u="none" cap="none" strike="noStrike">
                <a:solidFill>
                  <a:schemeClr val="dk1"/>
                </a:solidFill>
                <a:latin typeface="Arial"/>
                <a:ea typeface="Arial"/>
                <a:cs typeface="Arial"/>
                <a:sym typeface="Arial"/>
              </a:rPr>
              <a:t>4. Angler Phishing</a:t>
            </a:r>
            <a:endParaRPr/>
          </a:p>
          <a:p>
            <a:pPr indent="-152400" lvl="0" marL="0" marR="0" rtl="0" algn="just">
              <a:lnSpc>
                <a:spcPct val="100000"/>
              </a:lnSpc>
              <a:spcBef>
                <a:spcPts val="0"/>
              </a:spcBef>
              <a:spcAft>
                <a:spcPts val="0"/>
              </a:spcAft>
              <a:buClr>
                <a:schemeClr val="dk1"/>
              </a:buClr>
              <a:buSzPts val="2400"/>
              <a:buFont typeface="Arial"/>
              <a:buChar char="•"/>
            </a:pPr>
            <a:r>
              <a:rPr i="0" lang="en-US" sz="2400" u="none" cap="none" strike="noStrike">
                <a:solidFill>
                  <a:schemeClr val="dk1"/>
                </a:solidFill>
                <a:latin typeface="Arial"/>
                <a:ea typeface="Arial"/>
                <a:cs typeface="Arial"/>
                <a:sym typeface="Arial"/>
              </a:rPr>
              <a:t>विवरण: सोशल मीडिया प्लेटफॉर्म पर फ़िशिंग प्रयास। हमलावर फर्जी पोस्ट या प्रोफाइल बनाकर शिकार को फँसाते हैं।</a:t>
            </a:r>
            <a:endParaRPr/>
          </a:p>
          <a:p>
            <a:pPr indent="0" lvl="0" marL="0" marR="0" rtl="0" algn="just">
              <a:lnSpc>
                <a:spcPct val="100000"/>
              </a:lnSpc>
              <a:spcBef>
                <a:spcPts val="0"/>
              </a:spcBef>
              <a:spcAft>
                <a:spcPts val="0"/>
              </a:spcAft>
              <a:buClr>
                <a:schemeClr val="dk1"/>
              </a:buClr>
              <a:buSzPts val="2400"/>
              <a:buFont typeface="Calibri"/>
              <a:buNone/>
            </a:pPr>
            <a:r>
              <a:t/>
            </a:r>
            <a:endParaRPr i="0" sz="2400" u="none" cap="none" strike="noStrike">
              <a:solidFill>
                <a:schemeClr val="dk1"/>
              </a:solidFill>
              <a:latin typeface="Arial"/>
              <a:ea typeface="Arial"/>
              <a:cs typeface="Arial"/>
              <a:sym typeface="Arial"/>
            </a:endParaRPr>
          </a:p>
          <a:p>
            <a:pPr indent="-152400" lvl="0" marL="0" marR="0" rtl="0" algn="just">
              <a:lnSpc>
                <a:spcPct val="100000"/>
              </a:lnSpc>
              <a:spcBef>
                <a:spcPts val="0"/>
              </a:spcBef>
              <a:spcAft>
                <a:spcPts val="0"/>
              </a:spcAft>
              <a:buClr>
                <a:schemeClr val="dk1"/>
              </a:buClr>
              <a:buSzPts val="2400"/>
              <a:buFont typeface="Arial"/>
              <a:buChar char="•"/>
            </a:pPr>
            <a:r>
              <a:rPr i="0" lang="en-US" sz="2400" u="none" cap="none" strike="noStrike">
                <a:solidFill>
                  <a:schemeClr val="dk1"/>
                </a:solidFill>
                <a:latin typeface="Arial"/>
                <a:ea typeface="Arial"/>
                <a:cs typeface="Arial"/>
                <a:sym typeface="Arial"/>
              </a:rPr>
              <a:t>उदाहरण: आप अपने पसंदीदा स्टोर से मुफ्त गिफ्ट कार्ड की पेशकश करने वाला एक सोशल मीडिया पोस्ट देखते हैं। लिंक पर क्लिक करने से आपको एक फर्जी लॉगिन पेज पर ले जाया जाता है जिसे आपका खाता जानकारी चुराने के लिए डिज़ाइन किया गया है।</a:t>
            </a:r>
            <a:endParaRPr i="0" sz="2400" u="none" cap="none" strike="noStrike">
              <a:solidFill>
                <a:schemeClr val="dk1"/>
              </a:solidFill>
              <a:latin typeface="Arial"/>
              <a:ea typeface="Arial"/>
              <a:cs typeface="Arial"/>
              <a:sym typeface="Arial"/>
            </a:endParaRPr>
          </a:p>
        </p:txBody>
      </p:sp>
      <p:pic>
        <p:nvPicPr>
          <p:cNvPr id="191" name="Google Shape;191;p12"/>
          <p:cNvPicPr preferRelativeResize="0"/>
          <p:nvPr/>
        </p:nvPicPr>
        <p:blipFill rotWithShape="1">
          <a:blip r:embed="rId3">
            <a:alphaModFix/>
          </a:blip>
          <a:srcRect b="0" l="0" r="0" t="0"/>
          <a:stretch/>
        </p:blipFill>
        <p:spPr>
          <a:xfrm>
            <a:off x="7590692" y="1872919"/>
            <a:ext cx="3402466" cy="3402466"/>
          </a:xfrm>
          <a:prstGeom prst="rect">
            <a:avLst/>
          </a:prstGeom>
          <a:noFill/>
          <a:ln>
            <a:noFill/>
          </a:ln>
        </p:spPr>
      </p:pic>
      <p:sp>
        <p:nvSpPr>
          <p:cNvPr id="192" name="Google Shape;192;p12"/>
          <p:cNvSpPr txBox="1"/>
          <p:nvPr/>
        </p:nvSpPr>
        <p:spPr>
          <a:xfrm>
            <a:off x="685800" y="261985"/>
            <a:ext cx="10396882" cy="1151965"/>
          </a:xfrm>
          <a:prstGeom prst="rect">
            <a:avLst/>
          </a:prstGeom>
          <a:solidFill>
            <a:srgbClr val="FF0000"/>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4400"/>
              <a:buFont typeface="Calibri"/>
              <a:buNone/>
            </a:pPr>
            <a:r>
              <a:rPr b="1" lang="en-US" sz="4400">
                <a:solidFill>
                  <a:schemeClr val="lt1"/>
                </a:solidFill>
                <a:latin typeface="Calibri"/>
                <a:ea typeface="Calibri"/>
                <a:cs typeface="Calibri"/>
                <a:sym typeface="Calibri"/>
              </a:rPr>
              <a:t>Types of Phishing Attacks</a:t>
            </a:r>
            <a:endParaRPr b="1" sz="44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3"/>
          <p:cNvSpPr txBox="1"/>
          <p:nvPr>
            <p:ph type="title"/>
          </p:nvPr>
        </p:nvSpPr>
        <p:spPr>
          <a:xfrm>
            <a:off x="685800" y="179363"/>
            <a:ext cx="10396882" cy="11519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Types of phishing attacks</a:t>
            </a:r>
            <a:endParaRPr/>
          </a:p>
        </p:txBody>
      </p:sp>
      <p:sp>
        <p:nvSpPr>
          <p:cNvPr id="198" name="Google Shape;198;p13"/>
          <p:cNvSpPr/>
          <p:nvPr/>
        </p:nvSpPr>
        <p:spPr>
          <a:xfrm>
            <a:off x="685793" y="1413954"/>
            <a:ext cx="6219900" cy="5016900"/>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b="1" lang="en-US" sz="2800">
                <a:solidFill>
                  <a:schemeClr val="dk1"/>
                </a:solidFill>
                <a:latin typeface="Arial"/>
                <a:ea typeface="Arial"/>
                <a:cs typeface="Arial"/>
                <a:sym typeface="Arial"/>
              </a:rPr>
              <a:t>5. Whaling</a:t>
            </a:r>
            <a:endParaRPr sz="2800">
              <a:solidFill>
                <a:schemeClr val="dk1"/>
              </a:solidFill>
              <a:latin typeface="Arial"/>
              <a:ea typeface="Arial"/>
              <a:cs typeface="Arial"/>
              <a:sym typeface="Arial"/>
            </a:endParaRPr>
          </a:p>
          <a:p>
            <a:pPr indent="-152400" lvl="0" marL="0" marR="0" rtl="0" algn="just">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विवरण: उच्च-प्रोफ़ाइल व्यक्तियों जैसे सीईओ या कार्यकारी अधिकारियों को लक्षित करने वाला फ़िशिंग हमला।</a:t>
            </a:r>
            <a:endParaRPr/>
          </a:p>
          <a:p>
            <a:pPr indent="0" lvl="0" marL="0" marR="0" rtl="0" algn="just">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152400" lvl="0" marL="0" marR="0" rtl="0" algn="just">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उदाहरण: एक सीईओ को कंपनी के अध्यक्ष की ओर से एक बहुत ही विश्वसनीय ईमेल प्राप्त होता है, जिसमें एक गोपनीय व्यापार सौदे के लिए तत्काल वायर ट्रांसफर का अनुरोध किया जाता है। यह ईमेल सामाजिक इंजीनियरिंग के माध्यम से प्राप्त जानकारी का उपयोग करके वैध प्रतीत होता है।.</a:t>
            </a:r>
            <a:endParaRPr/>
          </a:p>
          <a:p>
            <a:pPr indent="0" lvl="0" marL="0" marR="0" rtl="0" algn="just">
              <a:lnSpc>
                <a:spcPct val="100000"/>
              </a:lnSpc>
              <a:spcBef>
                <a:spcPts val="0"/>
              </a:spcBef>
              <a:spcAft>
                <a:spcPts val="0"/>
              </a:spcAft>
              <a:buClr>
                <a:schemeClr val="dk1"/>
              </a:buClr>
              <a:buSzPts val="2800"/>
              <a:buFont typeface="Arial"/>
              <a:buNone/>
            </a:pPr>
            <a:r>
              <a:rPr b="0" i="0" lang="en-US" sz="2800" u="none" cap="none" strike="noStrike">
                <a:solidFill>
                  <a:schemeClr val="dk1"/>
                </a:solidFill>
                <a:latin typeface="Arial"/>
                <a:ea typeface="Arial"/>
                <a:cs typeface="Arial"/>
                <a:sym typeface="Arial"/>
              </a:rPr>
              <a:t> </a:t>
            </a:r>
            <a:endParaRPr/>
          </a:p>
        </p:txBody>
      </p:sp>
      <p:pic>
        <p:nvPicPr>
          <p:cNvPr id="199" name="Google Shape;199;p13"/>
          <p:cNvPicPr preferRelativeResize="0"/>
          <p:nvPr/>
        </p:nvPicPr>
        <p:blipFill rotWithShape="1">
          <a:blip r:embed="rId3">
            <a:alphaModFix/>
          </a:blip>
          <a:srcRect b="0" l="0" r="0" t="31815"/>
          <a:stretch/>
        </p:blipFill>
        <p:spPr>
          <a:xfrm>
            <a:off x="7118252" y="2141805"/>
            <a:ext cx="4168139" cy="3189849"/>
          </a:xfrm>
          <a:prstGeom prst="rect">
            <a:avLst/>
          </a:prstGeom>
          <a:noFill/>
          <a:ln>
            <a:noFill/>
          </a:ln>
        </p:spPr>
      </p:pic>
      <p:sp>
        <p:nvSpPr>
          <p:cNvPr id="200" name="Google Shape;200;p13"/>
          <p:cNvSpPr txBox="1"/>
          <p:nvPr/>
        </p:nvSpPr>
        <p:spPr>
          <a:xfrm>
            <a:off x="685800" y="261985"/>
            <a:ext cx="10396882" cy="1151965"/>
          </a:xfrm>
          <a:prstGeom prst="rect">
            <a:avLst/>
          </a:prstGeom>
          <a:solidFill>
            <a:srgbClr val="FF0000"/>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4400"/>
              <a:buFont typeface="Calibri"/>
              <a:buNone/>
            </a:pPr>
            <a:r>
              <a:rPr b="1" lang="en-US" sz="4400">
                <a:solidFill>
                  <a:schemeClr val="lt1"/>
                </a:solidFill>
                <a:latin typeface="Calibri"/>
                <a:ea typeface="Calibri"/>
                <a:cs typeface="Calibri"/>
                <a:sym typeface="Calibri"/>
              </a:rPr>
              <a:t>Types of Phishing Attacks</a:t>
            </a:r>
            <a:endParaRPr b="1" sz="44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4"/>
          <p:cNvSpPr txBox="1"/>
          <p:nvPr>
            <p:ph type="title"/>
          </p:nvPr>
        </p:nvSpPr>
        <p:spPr>
          <a:xfrm>
            <a:off x="685800" y="0"/>
            <a:ext cx="10396882" cy="11519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Types of phishing attacks</a:t>
            </a:r>
            <a:endParaRPr/>
          </a:p>
        </p:txBody>
      </p:sp>
      <p:sp>
        <p:nvSpPr>
          <p:cNvPr id="206" name="Google Shape;206;p14"/>
          <p:cNvSpPr/>
          <p:nvPr/>
        </p:nvSpPr>
        <p:spPr>
          <a:xfrm>
            <a:off x="568311" y="1151977"/>
            <a:ext cx="7301100" cy="4585800"/>
          </a:xfrm>
          <a:prstGeom prst="rect">
            <a:avLst/>
          </a:prstGeom>
          <a:noFill/>
          <a:ln>
            <a:noFill/>
          </a:ln>
        </p:spPr>
        <p:txBody>
          <a:bodyPr anchorCtr="0" anchor="ctr" bIns="45700" lIns="91425" spcFirstLastPara="1" rIns="91425" wrap="square" tIns="45700">
            <a:spAutoFit/>
          </a:bodyPr>
          <a:lstStyle/>
          <a:p>
            <a:pPr indent="0" lvl="0" marL="0" marR="0" rtl="0" algn="just">
              <a:lnSpc>
                <a:spcPct val="115000"/>
              </a:lnSpc>
              <a:spcBef>
                <a:spcPts val="0"/>
              </a:spcBef>
              <a:spcAft>
                <a:spcPts val="0"/>
              </a:spcAft>
              <a:buNone/>
            </a:pPr>
            <a:r>
              <a:rPr b="1" lang="en-US" sz="2800">
                <a:solidFill>
                  <a:schemeClr val="dk1"/>
                </a:solidFill>
              </a:rPr>
              <a:t>6.</a:t>
            </a:r>
            <a:r>
              <a:rPr lang="en-US" sz="2800">
                <a:solidFill>
                  <a:schemeClr val="dk1"/>
                </a:solidFill>
                <a:latin typeface="Arial"/>
                <a:ea typeface="Arial"/>
                <a:cs typeface="Arial"/>
                <a:sym typeface="Arial"/>
              </a:rPr>
              <a:t> </a:t>
            </a:r>
            <a:r>
              <a:rPr b="1" lang="en-US" sz="2800">
                <a:solidFill>
                  <a:schemeClr val="dk1"/>
                </a:solidFill>
              </a:rPr>
              <a:t>AI phishing</a:t>
            </a:r>
            <a:endParaRPr b="1"/>
          </a:p>
          <a:p>
            <a:pPr indent="-342900" lvl="0" marL="342900" marR="0" rtl="0" algn="just">
              <a:lnSpc>
                <a:spcPct val="115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विवरण: फ़िशिंग संदेश तैयार करने के लिए जनरेटिव आर्टिफिशियल इंटेलिजेंस (AI) उपकरणों का उपयोग करता है। ये उपकरण व्यक्तिगत ईमेल और टेक्स्ट संदेश बनाते हैं जो वर्तनी की गलतियों, व्याकरणिक असंगतियों और अन्य सामान्य फ़िशिंग संकेतों से मुक्त होते हैं। </a:t>
            </a:r>
            <a:endParaRPr sz="2400">
              <a:solidFill>
                <a:schemeClr val="dk1"/>
              </a:solidFill>
              <a:latin typeface="Arial"/>
              <a:ea typeface="Arial"/>
              <a:cs typeface="Arial"/>
              <a:sym typeface="Arial"/>
            </a:endParaRPr>
          </a:p>
          <a:p>
            <a:pPr indent="-342900" lvl="0" marL="342900" marR="0" rtl="0" algn="just">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जनरेटिव एआई स्कैमर्स को अपने संचालन को बड़े पैमाने पर सक्षम बनाता है। IBM के X-Force Threat Intelligence Index के अनुसार, मैन्युअल रूप से फ़िशिंग ईमेल तैयार करने में स्कैमर को लगभग 16 घंटे लगते हैं।</a:t>
            </a:r>
            <a:endParaRPr i="0" sz="2400" u="none" cap="none" strike="noStrike">
              <a:solidFill>
                <a:schemeClr val="dk1"/>
              </a:solidFill>
              <a:latin typeface="Arial"/>
              <a:ea typeface="Arial"/>
              <a:cs typeface="Arial"/>
              <a:sym typeface="Arial"/>
            </a:endParaRPr>
          </a:p>
        </p:txBody>
      </p:sp>
      <p:pic>
        <p:nvPicPr>
          <p:cNvPr id="207" name="Google Shape;207;p14"/>
          <p:cNvPicPr preferRelativeResize="0"/>
          <p:nvPr/>
        </p:nvPicPr>
        <p:blipFill rotWithShape="1">
          <a:blip r:embed="rId3">
            <a:alphaModFix/>
          </a:blip>
          <a:srcRect b="0" l="0" r="0" t="0"/>
          <a:stretch/>
        </p:blipFill>
        <p:spPr>
          <a:xfrm>
            <a:off x="7869443" y="2190433"/>
            <a:ext cx="3713886" cy="2859869"/>
          </a:xfrm>
          <a:prstGeom prst="rect">
            <a:avLst/>
          </a:prstGeom>
          <a:noFill/>
          <a:ln>
            <a:noFill/>
          </a:ln>
        </p:spPr>
      </p:pic>
      <p:sp>
        <p:nvSpPr>
          <p:cNvPr id="208" name="Google Shape;208;p14"/>
          <p:cNvSpPr txBox="1"/>
          <p:nvPr/>
        </p:nvSpPr>
        <p:spPr>
          <a:xfrm>
            <a:off x="685800" y="261985"/>
            <a:ext cx="10396882" cy="1151965"/>
          </a:xfrm>
          <a:prstGeom prst="rect">
            <a:avLst/>
          </a:prstGeom>
          <a:solidFill>
            <a:srgbClr val="FF0000"/>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4400"/>
              <a:buFont typeface="Calibri"/>
              <a:buNone/>
            </a:pPr>
            <a:r>
              <a:rPr b="1" lang="en-US" sz="4400">
                <a:solidFill>
                  <a:schemeClr val="lt1"/>
                </a:solidFill>
                <a:latin typeface="Calibri"/>
                <a:ea typeface="Calibri"/>
                <a:cs typeface="Calibri"/>
                <a:sym typeface="Calibri"/>
              </a:rPr>
              <a:t>Types of Phishing Attacks</a:t>
            </a:r>
            <a:endParaRPr b="1" sz="44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5"/>
          <p:cNvSpPr txBox="1"/>
          <p:nvPr>
            <p:ph type="title"/>
          </p:nvPr>
        </p:nvSpPr>
        <p:spPr>
          <a:xfrm>
            <a:off x="685800" y="0"/>
            <a:ext cx="10396882" cy="11519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Types of phishing attacks</a:t>
            </a:r>
            <a:endParaRPr/>
          </a:p>
        </p:txBody>
      </p:sp>
      <p:sp>
        <p:nvSpPr>
          <p:cNvPr id="214" name="Google Shape;214;p15"/>
          <p:cNvSpPr/>
          <p:nvPr/>
        </p:nvSpPr>
        <p:spPr>
          <a:xfrm>
            <a:off x="441561" y="1413953"/>
            <a:ext cx="7301100" cy="4278000"/>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b="1" lang="en-US" sz="2800">
                <a:solidFill>
                  <a:schemeClr val="dk1"/>
                </a:solidFill>
              </a:rPr>
              <a:t>6. AI phishing</a:t>
            </a:r>
            <a:endParaRPr b="1"/>
          </a:p>
          <a:p>
            <a:pPr indent="-342900" lvl="0" marL="342900" marR="0" rtl="0" algn="just">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 </a:t>
            </a:r>
            <a:r>
              <a:rPr lang="en-US" sz="2400">
                <a:solidFill>
                  <a:schemeClr val="dk1"/>
                </a:solidFill>
                <a:latin typeface="Arial"/>
                <a:ea typeface="Arial"/>
                <a:cs typeface="Arial"/>
                <a:sym typeface="Arial"/>
              </a:rPr>
              <a:t>एआई की मदद से, वे केवल पाँच मिनट में और भी अधिक विश्वसनीय संदेश बना सकते हैं। इसके अलावा, स्कैमर्स अपनी योजनाओं की विश्वसनीयता बढ़ाने के लिए इमेज जनरेटर और वॉइस सिंथेसाइज़र का उपयोग करते हैं।</a:t>
            </a:r>
            <a:endParaRPr/>
          </a:p>
          <a:p>
            <a:pPr indent="-190500" lvl="0" marL="342900" marR="0" rtl="0" algn="just">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342900" lvl="0" marL="342900" marR="0" rtl="0" algn="just">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उदाहरण: उदाहरण के लिए, 2019 में, हमलावरों ने एआई का उपयोग करके एक ऊर्जा कंपनी के सीईओ की आवाज़ को क्लोन किया और एक बैंक मैनेजर को 243,000 अमेरिकी डॉलर की ठगी करने में सफल रहे।</a:t>
            </a:r>
            <a:endParaRPr i="0" sz="2400" u="none" cap="none" strike="noStrike">
              <a:solidFill>
                <a:schemeClr val="dk1"/>
              </a:solidFill>
              <a:latin typeface="Arial"/>
              <a:ea typeface="Arial"/>
              <a:cs typeface="Arial"/>
              <a:sym typeface="Arial"/>
            </a:endParaRPr>
          </a:p>
        </p:txBody>
      </p:sp>
      <p:pic>
        <p:nvPicPr>
          <p:cNvPr id="215" name="Google Shape;215;p15"/>
          <p:cNvPicPr preferRelativeResize="0"/>
          <p:nvPr/>
        </p:nvPicPr>
        <p:blipFill rotWithShape="1">
          <a:blip r:embed="rId3">
            <a:alphaModFix/>
          </a:blip>
          <a:srcRect b="0" l="0" r="0" t="0"/>
          <a:stretch/>
        </p:blipFill>
        <p:spPr>
          <a:xfrm>
            <a:off x="7865926" y="2485854"/>
            <a:ext cx="3713886" cy="2477133"/>
          </a:xfrm>
          <a:prstGeom prst="rect">
            <a:avLst/>
          </a:prstGeom>
          <a:noFill/>
          <a:ln>
            <a:noFill/>
          </a:ln>
        </p:spPr>
      </p:pic>
      <p:sp>
        <p:nvSpPr>
          <p:cNvPr id="216" name="Google Shape;216;p15"/>
          <p:cNvSpPr txBox="1"/>
          <p:nvPr/>
        </p:nvSpPr>
        <p:spPr>
          <a:xfrm>
            <a:off x="685800" y="261985"/>
            <a:ext cx="10396882" cy="1151965"/>
          </a:xfrm>
          <a:prstGeom prst="rect">
            <a:avLst/>
          </a:prstGeom>
          <a:solidFill>
            <a:srgbClr val="FF0000"/>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4400"/>
              <a:buFont typeface="Calibri"/>
              <a:buNone/>
            </a:pPr>
            <a:r>
              <a:rPr b="1" lang="en-US" sz="4400">
                <a:solidFill>
                  <a:schemeClr val="lt1"/>
                </a:solidFill>
                <a:latin typeface="Calibri"/>
                <a:ea typeface="Calibri"/>
                <a:cs typeface="Calibri"/>
                <a:sym typeface="Calibri"/>
              </a:rPr>
              <a:t>Types of Phishing Attacks</a:t>
            </a:r>
            <a:endParaRPr b="1" sz="44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6"/>
          <p:cNvSpPr txBox="1"/>
          <p:nvPr/>
        </p:nvSpPr>
        <p:spPr>
          <a:xfrm>
            <a:off x="770950" y="614906"/>
            <a:ext cx="10396882" cy="1151965"/>
          </a:xfrm>
          <a:prstGeom prst="rect">
            <a:avLst/>
          </a:prstGeom>
          <a:solidFill>
            <a:srgbClr val="FF0000"/>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4400"/>
              <a:buFont typeface="Calibri"/>
              <a:buNone/>
            </a:pPr>
            <a:r>
              <a:rPr b="1" lang="en-US" sz="4400">
                <a:solidFill>
                  <a:schemeClr val="lt1"/>
                </a:solidFill>
                <a:latin typeface="Calibri"/>
                <a:ea typeface="Calibri"/>
                <a:cs typeface="Calibri"/>
                <a:sym typeface="Calibri"/>
              </a:rPr>
              <a:t>Types of Phishing Attacks</a:t>
            </a:r>
            <a:endParaRPr b="1" sz="4400">
              <a:solidFill>
                <a:schemeClr val="lt1"/>
              </a:solidFill>
              <a:latin typeface="Calibri"/>
              <a:ea typeface="Calibri"/>
              <a:cs typeface="Calibri"/>
              <a:sym typeface="Calibri"/>
            </a:endParaRPr>
          </a:p>
        </p:txBody>
      </p:sp>
      <p:grpSp>
        <p:nvGrpSpPr>
          <p:cNvPr id="222" name="Google Shape;222;p16"/>
          <p:cNvGrpSpPr/>
          <p:nvPr/>
        </p:nvGrpSpPr>
        <p:grpSpPr>
          <a:xfrm>
            <a:off x="843525" y="1837427"/>
            <a:ext cx="10251750" cy="4150977"/>
            <a:chOff x="11" y="267806"/>
            <a:chExt cx="10251750" cy="4305100"/>
          </a:xfrm>
        </p:grpSpPr>
        <p:sp>
          <p:nvSpPr>
            <p:cNvPr id="223" name="Google Shape;223;p16"/>
            <p:cNvSpPr/>
            <p:nvPr/>
          </p:nvSpPr>
          <p:spPr>
            <a:xfrm>
              <a:off x="11" y="279421"/>
              <a:ext cx="3203700" cy="2082900"/>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6"/>
            <p:cNvSpPr txBox="1"/>
            <p:nvPr/>
          </p:nvSpPr>
          <p:spPr>
            <a:xfrm>
              <a:off x="11" y="279421"/>
              <a:ext cx="3203700" cy="20376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Calibri"/>
                <a:buNone/>
              </a:pPr>
              <a:r>
                <a:rPr b="1" i="0" lang="en-US" sz="2400">
                  <a:solidFill>
                    <a:schemeClr val="lt1"/>
                  </a:solidFill>
                  <a:latin typeface="Calibri"/>
                  <a:ea typeface="Calibri"/>
                  <a:cs typeface="Calibri"/>
                  <a:sym typeface="Calibri"/>
                </a:rPr>
                <a:t>Typo squatting</a:t>
              </a:r>
              <a:r>
                <a:rPr b="0" i="0" lang="en-US" sz="2400">
                  <a:solidFill>
                    <a:schemeClr val="lt1"/>
                  </a:solidFill>
                  <a:latin typeface="Calibri"/>
                  <a:ea typeface="Calibri"/>
                  <a:cs typeface="Calibri"/>
                  <a:sym typeface="Calibri"/>
                </a:rPr>
                <a:t>: Creating fake websites using similar domain names by taking advantage of users' typos.</a:t>
              </a:r>
              <a:endParaRPr sz="2400">
                <a:solidFill>
                  <a:schemeClr val="lt1"/>
                </a:solidFill>
                <a:latin typeface="Calibri"/>
                <a:ea typeface="Calibri"/>
                <a:cs typeface="Calibri"/>
                <a:sym typeface="Calibri"/>
              </a:endParaRPr>
            </a:p>
          </p:txBody>
        </p:sp>
        <p:sp>
          <p:nvSpPr>
            <p:cNvPr id="225" name="Google Shape;225;p16"/>
            <p:cNvSpPr/>
            <p:nvPr/>
          </p:nvSpPr>
          <p:spPr>
            <a:xfrm>
              <a:off x="3524044" y="267806"/>
              <a:ext cx="3203700" cy="2106000"/>
            </a:xfrm>
            <a:prstGeom prst="rect">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6"/>
            <p:cNvSpPr txBox="1"/>
            <p:nvPr/>
          </p:nvSpPr>
          <p:spPr>
            <a:xfrm>
              <a:off x="3524011" y="324821"/>
              <a:ext cx="3203700" cy="20376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Calibri"/>
                <a:buNone/>
              </a:pPr>
              <a:r>
                <a:rPr b="1" i="0" lang="en-US" sz="2400">
                  <a:solidFill>
                    <a:schemeClr val="lt1"/>
                  </a:solidFill>
                  <a:latin typeface="Calibri"/>
                  <a:ea typeface="Calibri"/>
                  <a:cs typeface="Calibri"/>
                  <a:sym typeface="Calibri"/>
                </a:rPr>
                <a:t>Business Email Compromise (BEC)</a:t>
              </a:r>
              <a:r>
                <a:rPr b="0" i="0" lang="en-US" sz="2400">
                  <a:solidFill>
                    <a:schemeClr val="lt1"/>
                  </a:solidFill>
                  <a:latin typeface="Calibri"/>
                  <a:ea typeface="Calibri"/>
                  <a:cs typeface="Calibri"/>
                  <a:sym typeface="Calibri"/>
                </a:rPr>
                <a:t>: Hijacking and fraud of business email accounts.</a:t>
              </a:r>
              <a:endParaRPr sz="2400">
                <a:solidFill>
                  <a:schemeClr val="lt1"/>
                </a:solidFill>
                <a:latin typeface="Calibri"/>
                <a:ea typeface="Calibri"/>
                <a:cs typeface="Calibri"/>
                <a:sym typeface="Calibri"/>
              </a:endParaRPr>
            </a:p>
          </p:txBody>
        </p:sp>
        <p:sp>
          <p:nvSpPr>
            <p:cNvPr id="227" name="Google Shape;227;p16"/>
            <p:cNvSpPr/>
            <p:nvPr/>
          </p:nvSpPr>
          <p:spPr>
            <a:xfrm>
              <a:off x="7048061" y="279421"/>
              <a:ext cx="3203700" cy="2082900"/>
            </a:xfrm>
            <a:prstGeom prst="rect">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6"/>
            <p:cNvSpPr txBox="1"/>
            <p:nvPr/>
          </p:nvSpPr>
          <p:spPr>
            <a:xfrm>
              <a:off x="7048036" y="389521"/>
              <a:ext cx="3203700" cy="18093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Calibri"/>
                <a:buNone/>
              </a:pPr>
              <a:r>
                <a:rPr b="1" i="0" lang="en-US" sz="2400">
                  <a:solidFill>
                    <a:schemeClr val="lt1"/>
                  </a:solidFill>
                  <a:latin typeface="Calibri"/>
                  <a:ea typeface="Calibri"/>
                  <a:cs typeface="Calibri"/>
                  <a:sym typeface="Calibri"/>
                </a:rPr>
                <a:t>Watering Hole Phishing</a:t>
              </a:r>
              <a:r>
                <a:rPr b="0" i="0" lang="en-US" sz="2400">
                  <a:solidFill>
                    <a:schemeClr val="lt1"/>
                  </a:solidFill>
                  <a:latin typeface="Calibri"/>
                  <a:ea typeface="Calibri"/>
                  <a:cs typeface="Calibri"/>
                  <a:sym typeface="Calibri"/>
                </a:rPr>
                <a:t>: Placing malware on trusted sites frequented by a specific group or organization.</a:t>
              </a:r>
              <a:endParaRPr/>
            </a:p>
          </p:txBody>
        </p:sp>
        <p:sp>
          <p:nvSpPr>
            <p:cNvPr id="229" name="Google Shape;229;p16"/>
            <p:cNvSpPr/>
            <p:nvPr/>
          </p:nvSpPr>
          <p:spPr>
            <a:xfrm>
              <a:off x="36" y="2489996"/>
              <a:ext cx="3203700" cy="2082900"/>
            </a:xfrm>
            <a:prstGeom prst="rect">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6"/>
            <p:cNvSpPr txBox="1"/>
            <p:nvPr/>
          </p:nvSpPr>
          <p:spPr>
            <a:xfrm>
              <a:off x="36" y="2609446"/>
              <a:ext cx="3203700" cy="16779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Calibri"/>
                <a:buNone/>
              </a:pPr>
              <a:r>
                <a:rPr b="1" i="0" lang="en-US" sz="2400">
                  <a:solidFill>
                    <a:schemeClr val="lt1"/>
                  </a:solidFill>
                  <a:latin typeface="Calibri"/>
                  <a:ea typeface="Calibri"/>
                  <a:cs typeface="Calibri"/>
                  <a:sym typeface="Calibri"/>
                </a:rPr>
                <a:t>Website Spoofing</a:t>
              </a:r>
              <a:r>
                <a:rPr b="0" i="0" lang="en-US" sz="2400">
                  <a:solidFill>
                    <a:schemeClr val="lt1"/>
                  </a:solidFill>
                  <a:latin typeface="Calibri"/>
                  <a:ea typeface="Calibri"/>
                  <a:cs typeface="Calibri"/>
                  <a:sym typeface="Calibri"/>
                </a:rPr>
                <a:t>: Creating fake copies of legitimate websites to deceive users.</a:t>
              </a:r>
              <a:endParaRPr sz="2400">
                <a:solidFill>
                  <a:schemeClr val="lt1"/>
                </a:solidFill>
                <a:latin typeface="Calibri"/>
                <a:ea typeface="Calibri"/>
                <a:cs typeface="Calibri"/>
                <a:sym typeface="Calibri"/>
              </a:endParaRPr>
            </a:p>
          </p:txBody>
        </p:sp>
        <p:sp>
          <p:nvSpPr>
            <p:cNvPr id="231" name="Google Shape;231;p16"/>
            <p:cNvSpPr/>
            <p:nvPr/>
          </p:nvSpPr>
          <p:spPr>
            <a:xfrm>
              <a:off x="3524044" y="2490005"/>
              <a:ext cx="3203700" cy="2082900"/>
            </a:xfrm>
            <a:prstGeom prst="rect">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6"/>
            <p:cNvSpPr txBox="1"/>
            <p:nvPr/>
          </p:nvSpPr>
          <p:spPr>
            <a:xfrm>
              <a:off x="3524036" y="2654871"/>
              <a:ext cx="3203700" cy="16779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Calibri"/>
                <a:buNone/>
              </a:pPr>
              <a:r>
                <a:rPr b="1" i="0" lang="en-US" sz="2400">
                  <a:solidFill>
                    <a:schemeClr val="lt1"/>
                  </a:solidFill>
                  <a:latin typeface="Calibri"/>
                  <a:ea typeface="Calibri"/>
                  <a:cs typeface="Calibri"/>
                  <a:sym typeface="Calibri"/>
                </a:rPr>
                <a:t>Image-Based Phishing</a:t>
              </a:r>
              <a:r>
                <a:rPr b="0" i="0" lang="en-US" sz="2400">
                  <a:solidFill>
                    <a:schemeClr val="lt1"/>
                  </a:solidFill>
                  <a:latin typeface="Calibri"/>
                  <a:ea typeface="Calibri"/>
                  <a:cs typeface="Calibri"/>
                  <a:sym typeface="Calibri"/>
                </a:rPr>
                <a:t>: Images that contain malicious links or are designed to deceive users are used..</a:t>
              </a:r>
              <a:endParaRPr sz="2400">
                <a:solidFill>
                  <a:schemeClr val="lt1"/>
                </a:solidFill>
                <a:latin typeface="Calibri"/>
                <a:ea typeface="Calibri"/>
                <a:cs typeface="Calibri"/>
                <a:sym typeface="Calibri"/>
              </a:endParaRPr>
            </a:p>
          </p:txBody>
        </p:sp>
        <p:sp>
          <p:nvSpPr>
            <p:cNvPr id="233" name="Google Shape;233;p16"/>
            <p:cNvSpPr/>
            <p:nvPr/>
          </p:nvSpPr>
          <p:spPr>
            <a:xfrm>
              <a:off x="7048036" y="2479621"/>
              <a:ext cx="3203700" cy="2037600"/>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6"/>
            <p:cNvSpPr txBox="1"/>
            <p:nvPr/>
          </p:nvSpPr>
          <p:spPr>
            <a:xfrm>
              <a:off x="7048036" y="2609446"/>
              <a:ext cx="3203700" cy="18093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Calibri"/>
                <a:buNone/>
              </a:pPr>
              <a:r>
                <a:rPr b="1" i="0" lang="en-US" sz="2400">
                  <a:solidFill>
                    <a:schemeClr val="lt1"/>
                  </a:solidFill>
                  <a:latin typeface="Calibri"/>
                  <a:ea typeface="Calibri"/>
                  <a:cs typeface="Calibri"/>
                  <a:sym typeface="Calibri"/>
                </a:rPr>
                <a:t>Clone Phishing</a:t>
              </a:r>
              <a:r>
                <a:rPr b="0" i="0" lang="en-US" sz="2400">
                  <a:solidFill>
                    <a:schemeClr val="lt1"/>
                  </a:solidFill>
                  <a:latin typeface="Calibri"/>
                  <a:ea typeface="Calibri"/>
                  <a:cs typeface="Calibri"/>
                  <a:sym typeface="Calibri"/>
                </a:rPr>
                <a:t>: Re-sending an email containing a malicious link or attachment by creating a copy of a real message.</a:t>
              </a:r>
              <a:endParaRPr sz="2400">
                <a:solidFill>
                  <a:schemeClr val="lt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7"/>
          <p:cNvSpPr txBox="1"/>
          <p:nvPr>
            <p:ph type="title"/>
          </p:nvPr>
        </p:nvSpPr>
        <p:spPr>
          <a:xfrm>
            <a:off x="683626" y="261112"/>
            <a:ext cx="10396882" cy="1151965"/>
          </a:xfrm>
          <a:prstGeom prst="rect">
            <a:avLst/>
          </a:prstGeom>
          <a:solidFill>
            <a:srgbClr val="FF0000"/>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US">
                <a:solidFill>
                  <a:schemeClr val="lt1"/>
                </a:solidFill>
              </a:rPr>
              <a:t>Statistics say…….</a:t>
            </a:r>
            <a:endParaRPr b="1">
              <a:solidFill>
                <a:schemeClr val="lt1"/>
              </a:solidFill>
            </a:endParaRPr>
          </a:p>
        </p:txBody>
      </p:sp>
      <p:sp>
        <p:nvSpPr>
          <p:cNvPr id="240" name="Google Shape;240;p17"/>
          <p:cNvSpPr txBox="1"/>
          <p:nvPr>
            <p:ph idx="1" type="body"/>
          </p:nvPr>
        </p:nvSpPr>
        <p:spPr>
          <a:xfrm>
            <a:off x="557017" y="1922718"/>
            <a:ext cx="10394707" cy="3311189"/>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rgbClr val="525252"/>
              </a:buClr>
              <a:buSzPts val="2800"/>
              <a:buChar char="•"/>
            </a:pPr>
            <a:r>
              <a:rPr lang="en-US" sz="2800" cap="none">
                <a:solidFill>
                  <a:srgbClr val="525252"/>
                </a:solidFill>
                <a:latin typeface="Arial"/>
                <a:ea typeface="Arial"/>
                <a:cs typeface="Arial"/>
                <a:sym typeface="Arial"/>
              </a:rPr>
              <a:t>Phishing Is The Most Common Way Attackers Illegally Access Systems. with an estimated 3.4 billion spam emails sent every day.</a:t>
            </a:r>
            <a:endParaRPr/>
          </a:p>
          <a:p>
            <a:pPr indent="-228600" lvl="0" marL="228600" rtl="0" algn="just">
              <a:lnSpc>
                <a:spcPct val="100000"/>
              </a:lnSpc>
              <a:spcBef>
                <a:spcPts val="600"/>
              </a:spcBef>
              <a:spcAft>
                <a:spcPts val="0"/>
              </a:spcAft>
              <a:buClr>
                <a:srgbClr val="525252"/>
              </a:buClr>
              <a:buSzPts val="2800"/>
              <a:buChar char="•"/>
            </a:pPr>
            <a:r>
              <a:rPr lang="en-US" sz="2800" cap="none">
                <a:solidFill>
                  <a:srgbClr val="525252"/>
                </a:solidFill>
                <a:latin typeface="Arial"/>
                <a:ea typeface="Arial"/>
                <a:cs typeface="Arial"/>
                <a:sym typeface="Arial"/>
              </a:rPr>
              <a:t>The use of stolen credentials is the most common cause of data breaches.</a:t>
            </a:r>
            <a:endParaRPr/>
          </a:p>
          <a:p>
            <a:pPr indent="-228600" lvl="0" marL="228600" rtl="0" algn="just">
              <a:lnSpc>
                <a:spcPct val="100000"/>
              </a:lnSpc>
              <a:spcBef>
                <a:spcPts val="600"/>
              </a:spcBef>
              <a:spcAft>
                <a:spcPts val="0"/>
              </a:spcAft>
              <a:buClr>
                <a:srgbClr val="525252"/>
              </a:buClr>
              <a:buSzPts val="2800"/>
              <a:buChar char="•"/>
            </a:pPr>
            <a:r>
              <a:rPr lang="en-US" sz="2800" cap="none">
                <a:solidFill>
                  <a:srgbClr val="525252"/>
                </a:solidFill>
                <a:latin typeface="Arial"/>
                <a:ea typeface="Arial"/>
                <a:cs typeface="Arial"/>
                <a:sym typeface="Arial"/>
              </a:rPr>
              <a:t>Google blocks around 100 million phishing emails daily.</a:t>
            </a:r>
            <a:endParaRPr/>
          </a:p>
          <a:p>
            <a:pPr indent="-228600" lvl="0" marL="228600" rtl="0" algn="just">
              <a:lnSpc>
                <a:spcPct val="100000"/>
              </a:lnSpc>
              <a:spcBef>
                <a:spcPts val="600"/>
              </a:spcBef>
              <a:spcAft>
                <a:spcPts val="0"/>
              </a:spcAft>
              <a:buClr>
                <a:srgbClr val="525252"/>
              </a:buClr>
              <a:buSzPts val="2800"/>
              <a:buChar char="•"/>
            </a:pPr>
            <a:r>
              <a:rPr lang="en-US" sz="2800" cap="none">
                <a:solidFill>
                  <a:srgbClr val="525252"/>
                </a:solidFill>
                <a:latin typeface="Arial"/>
                <a:ea typeface="Arial"/>
                <a:cs typeface="Arial"/>
                <a:sym typeface="Arial"/>
              </a:rPr>
              <a:t>Over 48% of emails sent in 2022 were spam.</a:t>
            </a:r>
            <a:endParaRPr/>
          </a:p>
          <a:p>
            <a:pPr indent="-50800" lvl="0" marL="228600" rtl="0" algn="just">
              <a:lnSpc>
                <a:spcPct val="100000"/>
              </a:lnSpc>
              <a:spcBef>
                <a:spcPts val="600"/>
              </a:spcBef>
              <a:spcAft>
                <a:spcPts val="0"/>
              </a:spcAft>
              <a:buClr>
                <a:schemeClr val="dk1"/>
              </a:buClr>
              <a:buSzPts val="2800"/>
              <a:buNone/>
            </a:pPr>
            <a:r>
              <a:t/>
            </a:r>
            <a:endParaRPr sz="2800" cap="none">
              <a:solidFill>
                <a:srgbClr val="525252"/>
              </a:solidFill>
              <a:latin typeface="Arial"/>
              <a:ea typeface="Arial"/>
              <a:cs typeface="Arial"/>
              <a:sym typeface="Arial"/>
            </a:endParaRPr>
          </a:p>
          <a:p>
            <a:pPr indent="-50800" lvl="0" marL="228600" rtl="0" algn="l">
              <a:lnSpc>
                <a:spcPct val="100000"/>
              </a:lnSpc>
              <a:spcBef>
                <a:spcPts val="1000"/>
              </a:spcBef>
              <a:spcAft>
                <a:spcPts val="0"/>
              </a:spcAft>
              <a:buClr>
                <a:schemeClr val="dk1"/>
              </a:buClr>
              <a:buSzPts val="2800"/>
              <a:buNone/>
            </a:pPr>
            <a:r>
              <a:t/>
            </a:r>
            <a:endParaRPr sz="2800">
              <a:latin typeface="Arial"/>
              <a:ea typeface="Arial"/>
              <a:cs typeface="Arial"/>
              <a:sym typeface="Arial"/>
            </a:endParaRPr>
          </a:p>
        </p:txBody>
      </p:sp>
      <p:sp>
        <p:nvSpPr>
          <p:cNvPr id="241" name="Google Shape;241;p17"/>
          <p:cNvSpPr/>
          <p:nvPr/>
        </p:nvSpPr>
        <p:spPr>
          <a:xfrm>
            <a:off x="3137095" y="5322243"/>
            <a:ext cx="5022166" cy="422031"/>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Source : https://aag-it.com/the-latest-phishing-statistics/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8"/>
          <p:cNvSpPr txBox="1"/>
          <p:nvPr>
            <p:ph type="title"/>
          </p:nvPr>
        </p:nvSpPr>
        <p:spPr>
          <a:xfrm>
            <a:off x="683626" y="261112"/>
            <a:ext cx="10396882" cy="11519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Statistics say…….</a:t>
            </a:r>
            <a:endParaRPr/>
          </a:p>
        </p:txBody>
      </p:sp>
      <p:sp>
        <p:nvSpPr>
          <p:cNvPr id="247" name="Google Shape;247;p18"/>
          <p:cNvSpPr txBox="1"/>
          <p:nvPr>
            <p:ph idx="1" type="body"/>
          </p:nvPr>
        </p:nvSpPr>
        <p:spPr>
          <a:xfrm>
            <a:off x="765700" y="1565475"/>
            <a:ext cx="10394700" cy="4002300"/>
          </a:xfrm>
          <a:prstGeom prst="rect">
            <a:avLst/>
          </a:prstGeom>
          <a:noFill/>
          <a:ln>
            <a:noFill/>
          </a:ln>
        </p:spPr>
        <p:txBody>
          <a:bodyPr anchorCtr="0" anchor="t" bIns="45700" lIns="91425" spcFirstLastPara="1" rIns="91425" wrap="square" tIns="45700">
            <a:noAutofit/>
          </a:bodyPr>
          <a:lstStyle/>
          <a:p>
            <a:pPr indent="-222250" lvl="0" marL="228600" rtl="0" algn="just">
              <a:lnSpc>
                <a:spcPct val="100000"/>
              </a:lnSpc>
              <a:spcBef>
                <a:spcPts val="0"/>
              </a:spcBef>
              <a:spcAft>
                <a:spcPts val="0"/>
              </a:spcAft>
              <a:buClr>
                <a:srgbClr val="525252"/>
              </a:buClr>
              <a:buSzPts val="2700"/>
              <a:buChar char="•"/>
            </a:pPr>
            <a:r>
              <a:rPr lang="en-US" sz="2700" cap="none">
                <a:solidFill>
                  <a:srgbClr val="525252"/>
                </a:solidFill>
                <a:latin typeface="Arial"/>
                <a:ea typeface="Arial"/>
                <a:cs typeface="Arial"/>
                <a:sym typeface="Arial"/>
              </a:rPr>
              <a:t>Millennials and Gen-Z internet users are most likely to fall victim to phishing attacks.</a:t>
            </a:r>
            <a:endParaRPr sz="2700"/>
          </a:p>
          <a:p>
            <a:pPr indent="-222250" lvl="0" marL="228600" rtl="0" algn="just">
              <a:lnSpc>
                <a:spcPct val="100000"/>
              </a:lnSpc>
              <a:spcBef>
                <a:spcPts val="600"/>
              </a:spcBef>
              <a:spcAft>
                <a:spcPts val="0"/>
              </a:spcAft>
              <a:buClr>
                <a:srgbClr val="525252"/>
              </a:buClr>
              <a:buSzPts val="2700"/>
              <a:buChar char="•"/>
            </a:pPr>
            <a:r>
              <a:rPr lang="en-US" sz="2700" cap="none">
                <a:solidFill>
                  <a:srgbClr val="525252"/>
                </a:solidFill>
                <a:latin typeface="Arial"/>
                <a:ea typeface="Arial"/>
                <a:cs typeface="Arial"/>
                <a:sym typeface="Arial"/>
              </a:rPr>
              <a:t>83% of UK businesses that suffered a cyber attack in 2022 reported the attack type as phishing.</a:t>
            </a:r>
            <a:endParaRPr sz="2700"/>
          </a:p>
          <a:p>
            <a:pPr indent="-222250" lvl="0" marL="228600" rtl="0" algn="just">
              <a:lnSpc>
                <a:spcPct val="100000"/>
              </a:lnSpc>
              <a:spcBef>
                <a:spcPts val="600"/>
              </a:spcBef>
              <a:spcAft>
                <a:spcPts val="0"/>
              </a:spcAft>
              <a:buClr>
                <a:srgbClr val="525252"/>
              </a:buClr>
              <a:buSzPts val="2700"/>
              <a:buChar char="•"/>
            </a:pPr>
            <a:r>
              <a:rPr lang="en-US" sz="2700" cap="none">
                <a:solidFill>
                  <a:srgbClr val="525252"/>
                </a:solidFill>
                <a:latin typeface="Arial"/>
                <a:ea typeface="Arial"/>
                <a:cs typeface="Arial"/>
                <a:sym typeface="Arial"/>
              </a:rPr>
              <a:t>Phishing was the most common attack type against Asian organisations in 2021.</a:t>
            </a:r>
            <a:endParaRPr sz="2700"/>
          </a:p>
          <a:p>
            <a:pPr indent="-222250" lvl="0" marL="228600" rtl="0" algn="just">
              <a:lnSpc>
                <a:spcPct val="100000"/>
              </a:lnSpc>
              <a:spcBef>
                <a:spcPts val="600"/>
              </a:spcBef>
              <a:spcAft>
                <a:spcPts val="0"/>
              </a:spcAft>
              <a:buClr>
                <a:srgbClr val="525252"/>
              </a:buClr>
              <a:buSzPts val="2700"/>
              <a:buChar char="•"/>
            </a:pPr>
            <a:r>
              <a:rPr lang="en-US" sz="2700" cap="none">
                <a:solidFill>
                  <a:srgbClr val="525252"/>
                </a:solidFill>
                <a:latin typeface="Arial"/>
                <a:ea typeface="Arial"/>
                <a:cs typeface="Arial"/>
                <a:sym typeface="Arial"/>
              </a:rPr>
              <a:t>The average cost of a data breach against an organisation is more than $4 million.</a:t>
            </a:r>
            <a:endParaRPr sz="2700"/>
          </a:p>
          <a:p>
            <a:pPr indent="-222250" lvl="0" marL="228600" rtl="0" algn="just">
              <a:lnSpc>
                <a:spcPct val="100000"/>
              </a:lnSpc>
              <a:spcBef>
                <a:spcPts val="600"/>
              </a:spcBef>
              <a:spcAft>
                <a:spcPts val="0"/>
              </a:spcAft>
              <a:buClr>
                <a:srgbClr val="525252"/>
              </a:buClr>
              <a:buSzPts val="2700"/>
              <a:buChar char="•"/>
            </a:pPr>
            <a:r>
              <a:rPr lang="en-US" sz="2700" cap="none">
                <a:solidFill>
                  <a:srgbClr val="525252"/>
                </a:solidFill>
                <a:latin typeface="Arial"/>
                <a:ea typeface="Arial"/>
                <a:cs typeface="Arial"/>
                <a:sym typeface="Arial"/>
              </a:rPr>
              <a:t>One whaling attack costs a business $47 million</a:t>
            </a:r>
            <a:endParaRPr sz="2700"/>
          </a:p>
          <a:p>
            <a:pPr indent="-50800" lvl="0" marL="228600" rtl="0" algn="just">
              <a:lnSpc>
                <a:spcPct val="100000"/>
              </a:lnSpc>
              <a:spcBef>
                <a:spcPts val="600"/>
              </a:spcBef>
              <a:spcAft>
                <a:spcPts val="0"/>
              </a:spcAft>
              <a:buClr>
                <a:schemeClr val="dk1"/>
              </a:buClr>
              <a:buSzPts val="2800"/>
              <a:buNone/>
            </a:pPr>
            <a:r>
              <a:t/>
            </a:r>
            <a:endParaRPr sz="2800" cap="none">
              <a:solidFill>
                <a:srgbClr val="525252"/>
              </a:solidFill>
              <a:latin typeface="Arial"/>
              <a:ea typeface="Arial"/>
              <a:cs typeface="Arial"/>
              <a:sym typeface="Arial"/>
            </a:endParaRPr>
          </a:p>
          <a:p>
            <a:pPr indent="-50800" lvl="0" marL="228600" rtl="0" algn="l">
              <a:lnSpc>
                <a:spcPct val="100000"/>
              </a:lnSpc>
              <a:spcBef>
                <a:spcPts val="1000"/>
              </a:spcBef>
              <a:spcAft>
                <a:spcPts val="0"/>
              </a:spcAft>
              <a:buClr>
                <a:schemeClr val="dk1"/>
              </a:buClr>
              <a:buSzPts val="2800"/>
              <a:buNone/>
            </a:pPr>
            <a:r>
              <a:t/>
            </a:r>
            <a:endParaRPr sz="2800">
              <a:latin typeface="Arial"/>
              <a:ea typeface="Arial"/>
              <a:cs typeface="Arial"/>
              <a:sym typeface="Arial"/>
            </a:endParaRPr>
          </a:p>
        </p:txBody>
      </p:sp>
      <p:sp>
        <p:nvSpPr>
          <p:cNvPr id="248" name="Google Shape;248;p18"/>
          <p:cNvSpPr/>
          <p:nvPr/>
        </p:nvSpPr>
        <p:spPr>
          <a:xfrm>
            <a:off x="3204527" y="5567782"/>
            <a:ext cx="5022300" cy="422100"/>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Source : https://aag-it.com/the-latest-phishing-statistics/</a:t>
            </a:r>
            <a:endParaRPr/>
          </a:p>
        </p:txBody>
      </p:sp>
      <p:sp>
        <p:nvSpPr>
          <p:cNvPr id="249" name="Google Shape;249;p18"/>
          <p:cNvSpPr txBox="1"/>
          <p:nvPr/>
        </p:nvSpPr>
        <p:spPr>
          <a:xfrm>
            <a:off x="683625" y="413500"/>
            <a:ext cx="10549200" cy="1152000"/>
          </a:xfrm>
          <a:prstGeom prst="rect">
            <a:avLst/>
          </a:prstGeom>
          <a:solidFill>
            <a:srgbClr val="FF0000"/>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4400"/>
              <a:buFont typeface="Calibri"/>
              <a:buNone/>
            </a:pPr>
            <a:r>
              <a:rPr b="1" lang="en-US" sz="4400">
                <a:solidFill>
                  <a:schemeClr val="lt1"/>
                </a:solidFill>
                <a:latin typeface="Calibri"/>
                <a:ea typeface="Calibri"/>
                <a:cs typeface="Calibri"/>
                <a:sym typeface="Calibri"/>
              </a:rPr>
              <a:t>Statistics say…….</a:t>
            </a:r>
            <a:endParaRPr b="1" sz="44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p19"/>
          <p:cNvPicPr preferRelativeResize="0"/>
          <p:nvPr/>
        </p:nvPicPr>
        <p:blipFill rotWithShape="1">
          <a:blip r:embed="rId3">
            <a:alphaModFix/>
          </a:blip>
          <a:srcRect b="0" l="0" r="0" t="0"/>
          <a:stretch/>
        </p:blipFill>
        <p:spPr>
          <a:xfrm>
            <a:off x="798526" y="337637"/>
            <a:ext cx="8897592" cy="1895740"/>
          </a:xfrm>
          <a:prstGeom prst="rect">
            <a:avLst/>
          </a:prstGeom>
          <a:noFill/>
          <a:ln cap="flat" cmpd="sng" w="9525">
            <a:solidFill>
              <a:schemeClr val="accent1"/>
            </a:solidFill>
            <a:prstDash val="solid"/>
            <a:round/>
            <a:headEnd len="sm" w="sm" type="none"/>
            <a:tailEnd len="sm" w="sm" type="none"/>
          </a:ln>
        </p:spPr>
      </p:pic>
      <p:pic>
        <p:nvPicPr>
          <p:cNvPr id="255" name="Google Shape;255;p19"/>
          <p:cNvPicPr preferRelativeResize="0"/>
          <p:nvPr>
            <p:ph idx="1" type="body"/>
          </p:nvPr>
        </p:nvPicPr>
        <p:blipFill rotWithShape="1">
          <a:blip r:embed="rId4">
            <a:alphaModFix/>
          </a:blip>
          <a:srcRect b="0" l="0" r="0" t="0"/>
          <a:stretch/>
        </p:blipFill>
        <p:spPr>
          <a:xfrm rot="-671144">
            <a:off x="987440" y="1954341"/>
            <a:ext cx="8630856" cy="1648026"/>
          </a:xfrm>
          <a:prstGeom prst="rect">
            <a:avLst/>
          </a:prstGeom>
          <a:noFill/>
          <a:ln cap="flat" cmpd="sng" w="9525">
            <a:solidFill>
              <a:schemeClr val="accent1"/>
            </a:solidFill>
            <a:prstDash val="solid"/>
            <a:round/>
            <a:headEnd len="sm" w="sm" type="none"/>
            <a:tailEnd len="sm" w="sm" type="none"/>
          </a:ln>
        </p:spPr>
      </p:pic>
      <p:pic>
        <p:nvPicPr>
          <p:cNvPr id="256" name="Google Shape;256;p19"/>
          <p:cNvPicPr preferRelativeResize="0"/>
          <p:nvPr/>
        </p:nvPicPr>
        <p:blipFill rotWithShape="1">
          <a:blip r:embed="rId5">
            <a:alphaModFix/>
          </a:blip>
          <a:srcRect b="0" l="0" r="0" t="0"/>
          <a:stretch/>
        </p:blipFill>
        <p:spPr>
          <a:xfrm>
            <a:off x="798517" y="4675920"/>
            <a:ext cx="7792538" cy="952633"/>
          </a:xfrm>
          <a:prstGeom prst="rect">
            <a:avLst/>
          </a:prstGeom>
          <a:noFill/>
          <a:ln cap="flat" cmpd="sng" w="9525">
            <a:solidFill>
              <a:schemeClr val="accent1"/>
            </a:solidFill>
            <a:prstDash val="solid"/>
            <a:round/>
            <a:headEnd len="sm" w="sm" type="none"/>
            <a:tailEnd len="sm" w="sm" type="none"/>
          </a:ln>
        </p:spPr>
      </p:pic>
      <p:pic>
        <p:nvPicPr>
          <p:cNvPr id="257" name="Google Shape;257;p19"/>
          <p:cNvPicPr preferRelativeResize="0"/>
          <p:nvPr/>
        </p:nvPicPr>
        <p:blipFill rotWithShape="1">
          <a:blip r:embed="rId6">
            <a:alphaModFix/>
          </a:blip>
          <a:srcRect b="0" l="0" r="0" t="0"/>
          <a:stretch/>
        </p:blipFill>
        <p:spPr>
          <a:xfrm rot="501954">
            <a:off x="5299539" y="3477778"/>
            <a:ext cx="6616629" cy="1390844"/>
          </a:xfrm>
          <a:prstGeom prst="rect">
            <a:avLst/>
          </a:prstGeom>
          <a:noFill/>
          <a:ln cap="flat" cmpd="sng" w="9525">
            <a:solidFill>
              <a:schemeClr val="accent1"/>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nvSpPr>
        <p:spPr>
          <a:xfrm>
            <a:off x="1049621" y="2009971"/>
            <a:ext cx="3278300"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b="0" i="0" sz="2800" u="none" cap="none" strike="noStrike">
              <a:solidFill>
                <a:schemeClr val="dk1"/>
              </a:solidFill>
              <a:latin typeface="Arial"/>
              <a:ea typeface="Arial"/>
              <a:cs typeface="Arial"/>
              <a:sym typeface="Arial"/>
            </a:endParaRPr>
          </a:p>
        </p:txBody>
      </p:sp>
      <p:sp>
        <p:nvSpPr>
          <p:cNvPr id="102" name="Google Shape;102;p2"/>
          <p:cNvSpPr txBox="1"/>
          <p:nvPr>
            <p:ph type="title"/>
          </p:nvPr>
        </p:nvSpPr>
        <p:spPr>
          <a:xfrm>
            <a:off x="2847874" y="402326"/>
            <a:ext cx="6496252" cy="1151965"/>
          </a:xfrm>
          <a:prstGeom prst="rect">
            <a:avLst/>
          </a:prstGeom>
          <a:solidFill>
            <a:srgbClr val="FF0000"/>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Arial"/>
              <a:buNone/>
            </a:pPr>
            <a:r>
              <a:rPr b="1" lang="en-US" sz="4400">
                <a:solidFill>
                  <a:schemeClr val="lt1"/>
                </a:solidFill>
                <a:latin typeface="Arial"/>
                <a:ea typeface="Arial"/>
                <a:cs typeface="Arial"/>
                <a:sym typeface="Arial"/>
              </a:rPr>
              <a:t>फ़िशिंग क्या है?</a:t>
            </a:r>
            <a:r>
              <a:rPr b="1" lang="en-US">
                <a:solidFill>
                  <a:schemeClr val="lt1"/>
                </a:solidFill>
              </a:rPr>
              <a:t>?</a:t>
            </a:r>
            <a:endParaRPr b="1">
              <a:solidFill>
                <a:schemeClr val="lt1"/>
              </a:solidFill>
            </a:endParaRPr>
          </a:p>
        </p:txBody>
      </p:sp>
      <p:pic>
        <p:nvPicPr>
          <p:cNvPr id="103" name="Google Shape;103;p2"/>
          <p:cNvPicPr preferRelativeResize="0"/>
          <p:nvPr/>
        </p:nvPicPr>
        <p:blipFill rotWithShape="1">
          <a:blip r:embed="rId3">
            <a:alphaModFix/>
          </a:blip>
          <a:srcRect b="27065" l="30595" r="31044" t="21545"/>
          <a:stretch/>
        </p:blipFill>
        <p:spPr>
          <a:xfrm>
            <a:off x="7187448" y="2236763"/>
            <a:ext cx="3734059" cy="3864399"/>
          </a:xfrm>
          <a:prstGeom prst="ellipse">
            <a:avLst/>
          </a:prstGeom>
          <a:noFill/>
          <a:ln>
            <a:noFill/>
          </a:ln>
        </p:spPr>
      </p:pic>
      <p:sp>
        <p:nvSpPr>
          <p:cNvPr id="104" name="Google Shape;104;p2"/>
          <p:cNvSpPr/>
          <p:nvPr/>
        </p:nvSpPr>
        <p:spPr>
          <a:xfrm>
            <a:off x="942536" y="2102304"/>
            <a:ext cx="5430130" cy="3447098"/>
          </a:xfrm>
          <a:prstGeom prst="rect">
            <a:avLst/>
          </a:prstGeom>
          <a:noFill/>
          <a:ln>
            <a:noFill/>
          </a:ln>
        </p:spPr>
        <p:txBody>
          <a:bodyPr anchorCtr="0" anchor="ctr" bIns="0" lIns="0" spcFirstLastPara="1" rIns="0" wrap="square" tIns="0">
            <a:spAutoFit/>
          </a:bodyPr>
          <a:lstStyle/>
          <a:p>
            <a:pPr indent="0" lvl="0" marL="0" marR="0" rtl="0" algn="just">
              <a:lnSpc>
                <a:spcPct val="100000"/>
              </a:lnSpc>
              <a:spcBef>
                <a:spcPts val="0"/>
              </a:spcBef>
              <a:spcAft>
                <a:spcPts val="0"/>
              </a:spcAft>
              <a:buClr>
                <a:srgbClr val="1F1F1F"/>
              </a:buClr>
              <a:buSzPts val="2800"/>
              <a:buFont typeface="Arial"/>
              <a:buNone/>
            </a:pPr>
            <a:r>
              <a:rPr b="0" i="0" lang="en-US" sz="2800" u="none" cap="none" strike="noStrike">
                <a:solidFill>
                  <a:srgbClr val="1F1F1F"/>
                </a:solidFill>
                <a:latin typeface="Arial"/>
                <a:ea typeface="Arial"/>
                <a:cs typeface="Arial"/>
                <a:sym typeface="Arial"/>
              </a:rPr>
              <a:t>फिशिंग एक साइबर अपराध है जिसमें हमलावर आपको व्यक्तिगत जानकारी देने या malicious लिंक्स पर क्लिक करने के लिए धोखा देने का प्रयास करते हैं। वे आपको लुभाने के लिए नकली ईमेल, टेक्स्ट संदेश, फोन कॉल या वेबसाइटों का इस्तेमाल करते हैं जो असली लगती हैं।</a:t>
            </a:r>
            <a:endParaRPr b="0" i="0" sz="4000" u="none" cap="none" strike="noStrik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0"/>
          <p:cNvSpPr txBox="1"/>
          <p:nvPr>
            <p:ph type="title"/>
          </p:nvPr>
        </p:nvSpPr>
        <p:spPr>
          <a:xfrm>
            <a:off x="1164102" y="2753751"/>
            <a:ext cx="10396882" cy="1151965"/>
          </a:xfrm>
          <a:prstGeom prst="rect">
            <a:avLst/>
          </a:prstGeom>
          <a:solidFill>
            <a:srgbClr val="FF0000"/>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t/>
            </a:r>
            <a:endParaRPr b="1">
              <a:solidFill>
                <a:schemeClr val="lt1"/>
              </a:solidFill>
            </a:endParaRPr>
          </a:p>
        </p:txBody>
      </p:sp>
      <p:sp>
        <p:nvSpPr>
          <p:cNvPr id="263" name="Google Shape;263;p20"/>
          <p:cNvSpPr/>
          <p:nvPr/>
        </p:nvSpPr>
        <p:spPr>
          <a:xfrm>
            <a:off x="3559126" y="3080825"/>
            <a:ext cx="5824025" cy="548640"/>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400">
                <a:solidFill>
                  <a:schemeClr val="dk1"/>
                </a:solidFill>
                <a:latin typeface="Calibri"/>
                <a:ea typeface="Calibri"/>
                <a:cs typeface="Calibri"/>
                <a:sym typeface="Calibri"/>
              </a:rPr>
              <a:t>Signs of Phishing</a:t>
            </a:r>
            <a:endParaRPr b="1" sz="44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1"/>
          <p:cNvSpPr txBox="1"/>
          <p:nvPr>
            <p:ph type="title"/>
          </p:nvPr>
        </p:nvSpPr>
        <p:spPr>
          <a:xfrm>
            <a:off x="338028" y="970529"/>
            <a:ext cx="9416944" cy="63093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b="1" lang="en-US" sz="3200" cap="none"/>
              <a:t>फिशिंग संदेश इस तरह से बनाए जाते हैं कि वे आपको जल्दी से प्रतिक्रिया देने के लिए प्रेरित करें, बिना ज्यादा सोचे-समझे।</a:t>
            </a:r>
            <a:endParaRPr b="1" sz="3200" cap="none"/>
          </a:p>
        </p:txBody>
      </p:sp>
      <p:sp>
        <p:nvSpPr>
          <p:cNvPr id="269" name="Google Shape;269;p21"/>
          <p:cNvSpPr/>
          <p:nvPr/>
        </p:nvSpPr>
        <p:spPr>
          <a:xfrm>
            <a:off x="348452" y="1981649"/>
            <a:ext cx="10971501" cy="4277715"/>
          </a:xfrm>
          <a:prstGeom prst="rect">
            <a:avLst/>
          </a:prstGeom>
          <a:solidFill>
            <a:srgbClr val="92D050"/>
          </a:solidFill>
          <a:ln cap="flat" cmpd="sng" w="1270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70" name="Google Shape;270;p21"/>
          <p:cNvSpPr/>
          <p:nvPr/>
        </p:nvSpPr>
        <p:spPr>
          <a:xfrm>
            <a:off x="608928" y="3539074"/>
            <a:ext cx="2667666" cy="461665"/>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Sense of Urgency</a:t>
            </a:r>
            <a:endParaRPr/>
          </a:p>
        </p:txBody>
      </p:sp>
      <p:sp>
        <p:nvSpPr>
          <p:cNvPr id="271" name="Google Shape;271;p21"/>
          <p:cNvSpPr/>
          <p:nvPr/>
        </p:nvSpPr>
        <p:spPr>
          <a:xfrm>
            <a:off x="4091074" y="3572867"/>
            <a:ext cx="3080812" cy="461665"/>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Offers of Money</a:t>
            </a:r>
            <a:endParaRPr/>
          </a:p>
        </p:txBody>
      </p:sp>
      <p:sp>
        <p:nvSpPr>
          <p:cNvPr id="272" name="Google Shape;272;p21"/>
          <p:cNvSpPr/>
          <p:nvPr/>
        </p:nvSpPr>
        <p:spPr>
          <a:xfrm>
            <a:off x="7830082" y="5586875"/>
            <a:ext cx="2316940" cy="461665"/>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IT Support </a:t>
            </a:r>
            <a:endParaRPr/>
          </a:p>
        </p:txBody>
      </p:sp>
      <p:sp>
        <p:nvSpPr>
          <p:cNvPr id="273" name="Google Shape;273;p21"/>
          <p:cNvSpPr/>
          <p:nvPr/>
        </p:nvSpPr>
        <p:spPr>
          <a:xfrm>
            <a:off x="3947164" y="5567632"/>
            <a:ext cx="3080812" cy="461665"/>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Rewards</a:t>
            </a:r>
            <a:endParaRPr/>
          </a:p>
        </p:txBody>
      </p:sp>
      <p:sp>
        <p:nvSpPr>
          <p:cNvPr id="274" name="Google Shape;274;p21"/>
          <p:cNvSpPr/>
          <p:nvPr/>
        </p:nvSpPr>
        <p:spPr>
          <a:xfrm>
            <a:off x="7640170" y="3595778"/>
            <a:ext cx="3080812" cy="461665"/>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Confirmations</a:t>
            </a:r>
            <a:endParaRPr/>
          </a:p>
        </p:txBody>
      </p:sp>
      <p:sp>
        <p:nvSpPr>
          <p:cNvPr id="275" name="Google Shape;275;p21"/>
          <p:cNvSpPr/>
          <p:nvPr/>
        </p:nvSpPr>
        <p:spPr>
          <a:xfrm>
            <a:off x="647158" y="5455757"/>
            <a:ext cx="2667666" cy="461665"/>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Odd Requests</a:t>
            </a:r>
            <a:endParaRPr/>
          </a:p>
        </p:txBody>
      </p:sp>
      <p:pic>
        <p:nvPicPr>
          <p:cNvPr id="276" name="Google Shape;276;p21"/>
          <p:cNvPicPr preferRelativeResize="0"/>
          <p:nvPr/>
        </p:nvPicPr>
        <p:blipFill rotWithShape="1">
          <a:blip r:embed="rId3">
            <a:alphaModFix/>
          </a:blip>
          <a:srcRect b="0" l="0" r="0" t="0"/>
          <a:stretch/>
        </p:blipFill>
        <p:spPr>
          <a:xfrm>
            <a:off x="1078740" y="2208659"/>
            <a:ext cx="1548263" cy="1548263"/>
          </a:xfrm>
          <a:prstGeom prst="rect">
            <a:avLst/>
          </a:prstGeom>
          <a:noFill/>
          <a:ln>
            <a:noFill/>
          </a:ln>
        </p:spPr>
      </p:pic>
      <p:pic>
        <p:nvPicPr>
          <p:cNvPr id="277" name="Google Shape;277;p21"/>
          <p:cNvPicPr preferRelativeResize="0"/>
          <p:nvPr/>
        </p:nvPicPr>
        <p:blipFill rotWithShape="1">
          <a:blip r:embed="rId4">
            <a:alphaModFix/>
          </a:blip>
          <a:srcRect b="0" l="0" r="0" t="0"/>
          <a:stretch/>
        </p:blipFill>
        <p:spPr>
          <a:xfrm>
            <a:off x="8438860" y="2481003"/>
            <a:ext cx="1095414" cy="1058071"/>
          </a:xfrm>
          <a:prstGeom prst="rect">
            <a:avLst/>
          </a:prstGeom>
          <a:noFill/>
          <a:ln>
            <a:noFill/>
          </a:ln>
        </p:spPr>
      </p:pic>
      <p:pic>
        <p:nvPicPr>
          <p:cNvPr id="278" name="Google Shape;278;p21"/>
          <p:cNvPicPr preferRelativeResize="0"/>
          <p:nvPr/>
        </p:nvPicPr>
        <p:blipFill rotWithShape="1">
          <a:blip r:embed="rId5">
            <a:alphaModFix/>
          </a:blip>
          <a:srcRect b="0" l="0" r="0" t="0"/>
          <a:stretch/>
        </p:blipFill>
        <p:spPr>
          <a:xfrm>
            <a:off x="8326149" y="4242826"/>
            <a:ext cx="1324806" cy="1324806"/>
          </a:xfrm>
          <a:prstGeom prst="rect">
            <a:avLst/>
          </a:prstGeom>
          <a:noFill/>
          <a:ln>
            <a:noFill/>
          </a:ln>
        </p:spPr>
      </p:pic>
      <p:pic>
        <p:nvPicPr>
          <p:cNvPr id="279" name="Google Shape;279;p21"/>
          <p:cNvPicPr preferRelativeResize="0"/>
          <p:nvPr/>
        </p:nvPicPr>
        <p:blipFill rotWithShape="1">
          <a:blip r:embed="rId6">
            <a:alphaModFix/>
          </a:blip>
          <a:srcRect b="0" l="0" r="0" t="0"/>
          <a:stretch/>
        </p:blipFill>
        <p:spPr>
          <a:xfrm>
            <a:off x="4905554" y="2174908"/>
            <a:ext cx="1451852" cy="1451852"/>
          </a:xfrm>
          <a:prstGeom prst="rect">
            <a:avLst/>
          </a:prstGeom>
          <a:noFill/>
          <a:ln>
            <a:noFill/>
          </a:ln>
        </p:spPr>
      </p:pic>
      <p:pic>
        <p:nvPicPr>
          <p:cNvPr id="280" name="Google Shape;280;p21"/>
          <p:cNvPicPr preferRelativeResize="0"/>
          <p:nvPr/>
        </p:nvPicPr>
        <p:blipFill rotWithShape="1">
          <a:blip r:embed="rId7">
            <a:alphaModFix/>
          </a:blip>
          <a:srcRect b="0" l="0" r="0" t="0"/>
          <a:stretch/>
        </p:blipFill>
        <p:spPr>
          <a:xfrm>
            <a:off x="4993026" y="4168422"/>
            <a:ext cx="989089" cy="1483634"/>
          </a:xfrm>
          <a:prstGeom prst="rect">
            <a:avLst/>
          </a:prstGeom>
          <a:noFill/>
          <a:ln>
            <a:noFill/>
          </a:ln>
        </p:spPr>
      </p:pic>
      <p:pic>
        <p:nvPicPr>
          <p:cNvPr id="281" name="Google Shape;281;p21"/>
          <p:cNvPicPr preferRelativeResize="0"/>
          <p:nvPr/>
        </p:nvPicPr>
        <p:blipFill rotWithShape="1">
          <a:blip r:embed="rId8">
            <a:alphaModFix/>
          </a:blip>
          <a:srcRect b="0" l="0" r="0" t="0"/>
          <a:stretch/>
        </p:blipFill>
        <p:spPr>
          <a:xfrm>
            <a:off x="1376459" y="4372333"/>
            <a:ext cx="1209063" cy="871771"/>
          </a:xfrm>
          <a:prstGeom prst="rect">
            <a:avLst/>
          </a:prstGeom>
          <a:noFill/>
          <a:ln>
            <a:noFill/>
          </a:ln>
        </p:spPr>
      </p:pic>
      <p:pic>
        <p:nvPicPr>
          <p:cNvPr id="282" name="Google Shape;282;p21"/>
          <p:cNvPicPr preferRelativeResize="0"/>
          <p:nvPr/>
        </p:nvPicPr>
        <p:blipFill rotWithShape="1">
          <a:blip r:embed="rId9">
            <a:alphaModFix/>
          </a:blip>
          <a:srcRect b="0" l="0" r="0" t="0"/>
          <a:stretch/>
        </p:blipFill>
        <p:spPr>
          <a:xfrm>
            <a:off x="9180576" y="478302"/>
            <a:ext cx="2662972" cy="165912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2"/>
          <p:cNvSpPr txBox="1"/>
          <p:nvPr>
            <p:ph type="title"/>
          </p:nvPr>
        </p:nvSpPr>
        <p:spPr>
          <a:xfrm>
            <a:off x="537414" y="914401"/>
            <a:ext cx="8451138" cy="63093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b="1" lang="en-US" sz="3200" cap="none"/>
              <a:t>फिशिंग संदेश आमतौर पर spelling mistakes, generic messages, false urls या वेबसाइट्स को सम्मिलित करते हैं।</a:t>
            </a:r>
            <a:endParaRPr sz="3200" cap="none"/>
          </a:p>
        </p:txBody>
      </p:sp>
      <p:sp>
        <p:nvSpPr>
          <p:cNvPr id="288" name="Google Shape;288;p22"/>
          <p:cNvSpPr/>
          <p:nvPr/>
        </p:nvSpPr>
        <p:spPr>
          <a:xfrm>
            <a:off x="234012" y="1857030"/>
            <a:ext cx="11461164" cy="4277715"/>
          </a:xfrm>
          <a:prstGeom prst="rect">
            <a:avLst/>
          </a:prstGeom>
          <a:solidFill>
            <a:srgbClr val="92D050"/>
          </a:solidFill>
          <a:ln cap="flat" cmpd="sng" w="1270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9" name="Google Shape;289;p22"/>
          <p:cNvSpPr/>
          <p:nvPr/>
        </p:nvSpPr>
        <p:spPr>
          <a:xfrm>
            <a:off x="616894" y="4846997"/>
            <a:ext cx="2667666" cy="40011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Overpass"/>
                <a:ea typeface="Overpass"/>
                <a:cs typeface="Overpass"/>
                <a:sym typeface="Overpass"/>
              </a:rPr>
              <a:t>Spelling Error</a:t>
            </a:r>
            <a:endParaRPr/>
          </a:p>
        </p:txBody>
      </p:sp>
      <p:sp>
        <p:nvSpPr>
          <p:cNvPr id="290" name="Google Shape;290;p22"/>
          <p:cNvSpPr/>
          <p:nvPr/>
        </p:nvSpPr>
        <p:spPr>
          <a:xfrm>
            <a:off x="4300152" y="4846997"/>
            <a:ext cx="3080812" cy="40011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Overpass"/>
                <a:ea typeface="Overpass"/>
                <a:cs typeface="Overpass"/>
                <a:sym typeface="Overpass"/>
              </a:rPr>
              <a:t>Generic Messages</a:t>
            </a:r>
            <a:endParaRPr/>
          </a:p>
        </p:txBody>
      </p:sp>
      <p:sp>
        <p:nvSpPr>
          <p:cNvPr id="291" name="Google Shape;291;p22"/>
          <p:cNvSpPr/>
          <p:nvPr/>
        </p:nvSpPr>
        <p:spPr>
          <a:xfrm>
            <a:off x="8186572" y="4846997"/>
            <a:ext cx="2316940" cy="40011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Overpass"/>
                <a:ea typeface="Overpass"/>
                <a:cs typeface="Overpass"/>
                <a:sym typeface="Overpass"/>
              </a:rPr>
              <a:t>Fake URLs </a:t>
            </a:r>
            <a:endParaRPr/>
          </a:p>
        </p:txBody>
      </p:sp>
      <p:sp>
        <p:nvSpPr>
          <p:cNvPr id="292" name="Google Shape;292;p22"/>
          <p:cNvSpPr/>
          <p:nvPr/>
        </p:nvSpPr>
        <p:spPr>
          <a:xfrm>
            <a:off x="7640170" y="3595778"/>
            <a:ext cx="308081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Overpass"/>
                <a:ea typeface="Overpass"/>
                <a:cs typeface="Overpass"/>
                <a:sym typeface="Overpass"/>
              </a:rPr>
              <a:t>Confirmations</a:t>
            </a:r>
            <a:endParaRPr/>
          </a:p>
        </p:txBody>
      </p:sp>
      <p:pic>
        <p:nvPicPr>
          <p:cNvPr id="293" name="Google Shape;293;p22"/>
          <p:cNvPicPr preferRelativeResize="0"/>
          <p:nvPr/>
        </p:nvPicPr>
        <p:blipFill rotWithShape="1">
          <a:blip r:embed="rId3">
            <a:alphaModFix/>
          </a:blip>
          <a:srcRect b="0" l="0" r="13771" t="0"/>
          <a:stretch/>
        </p:blipFill>
        <p:spPr>
          <a:xfrm>
            <a:off x="587253" y="3010038"/>
            <a:ext cx="3359911" cy="1482320"/>
          </a:xfrm>
          <a:prstGeom prst="rect">
            <a:avLst/>
          </a:prstGeom>
          <a:noFill/>
          <a:ln cap="flat" cmpd="sng" w="9525">
            <a:solidFill>
              <a:schemeClr val="accent1"/>
            </a:solidFill>
            <a:prstDash val="solid"/>
            <a:round/>
            <a:headEnd len="sm" w="sm" type="none"/>
            <a:tailEnd len="sm" w="sm" type="none"/>
          </a:ln>
        </p:spPr>
      </p:pic>
      <p:pic>
        <p:nvPicPr>
          <p:cNvPr id="294" name="Google Shape;294;p22"/>
          <p:cNvPicPr preferRelativeResize="0"/>
          <p:nvPr/>
        </p:nvPicPr>
        <p:blipFill rotWithShape="1">
          <a:blip r:embed="rId4">
            <a:alphaModFix/>
          </a:blip>
          <a:srcRect b="0" l="0" r="0" t="0"/>
          <a:stretch/>
        </p:blipFill>
        <p:spPr>
          <a:xfrm>
            <a:off x="7928118" y="2938545"/>
            <a:ext cx="2942689" cy="1482320"/>
          </a:xfrm>
          <a:prstGeom prst="rect">
            <a:avLst/>
          </a:prstGeom>
          <a:noFill/>
          <a:ln cap="flat" cmpd="sng" w="9525">
            <a:solidFill>
              <a:schemeClr val="accent1"/>
            </a:solidFill>
            <a:prstDash val="solid"/>
            <a:round/>
            <a:headEnd len="sm" w="sm" type="none"/>
            <a:tailEnd len="sm" w="sm" type="none"/>
          </a:ln>
        </p:spPr>
      </p:pic>
      <p:pic>
        <p:nvPicPr>
          <p:cNvPr id="295" name="Google Shape;295;p22"/>
          <p:cNvPicPr preferRelativeResize="0"/>
          <p:nvPr/>
        </p:nvPicPr>
        <p:blipFill rotWithShape="1">
          <a:blip r:embed="rId5">
            <a:alphaModFix/>
          </a:blip>
          <a:srcRect b="0" l="0" r="0" t="0"/>
          <a:stretch/>
        </p:blipFill>
        <p:spPr>
          <a:xfrm>
            <a:off x="4881489" y="3064028"/>
            <a:ext cx="1758461" cy="1356837"/>
          </a:xfrm>
          <a:prstGeom prst="rect">
            <a:avLst/>
          </a:prstGeom>
          <a:noFill/>
          <a:ln cap="flat" cmpd="sng" w="9525">
            <a:solidFill>
              <a:schemeClr val="accent1"/>
            </a:solidFill>
            <a:prstDash val="solid"/>
            <a:round/>
            <a:headEnd len="sm" w="sm" type="none"/>
            <a:tailEnd len="sm" w="sm" type="none"/>
          </a:ln>
        </p:spPr>
      </p:pic>
      <p:pic>
        <p:nvPicPr>
          <p:cNvPr id="296" name="Google Shape;296;p22"/>
          <p:cNvPicPr preferRelativeResize="0"/>
          <p:nvPr/>
        </p:nvPicPr>
        <p:blipFill rotWithShape="1">
          <a:blip r:embed="rId6">
            <a:alphaModFix/>
          </a:blip>
          <a:srcRect b="0" l="0" r="0" t="0"/>
          <a:stretch/>
        </p:blipFill>
        <p:spPr>
          <a:xfrm>
            <a:off x="8991614" y="197910"/>
            <a:ext cx="2662972" cy="165912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3"/>
          <p:cNvSpPr txBox="1"/>
          <p:nvPr>
            <p:ph type="title"/>
          </p:nvPr>
        </p:nvSpPr>
        <p:spPr>
          <a:xfrm>
            <a:off x="697523" y="2362737"/>
            <a:ext cx="10515600" cy="1325563"/>
          </a:xfrm>
          <a:prstGeom prst="rect">
            <a:avLst/>
          </a:prstGeom>
          <a:solidFill>
            <a:srgbClr val="FF0000"/>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alibri"/>
              <a:buNone/>
            </a:pPr>
            <a:r>
              <a:rPr b="1" lang="en-US">
                <a:solidFill>
                  <a:schemeClr val="lt1"/>
                </a:solidFill>
              </a:rPr>
              <a:t>Email Phishing Attacks</a:t>
            </a:r>
            <a:endParaRPr b="1">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4"/>
          <p:cNvSpPr/>
          <p:nvPr/>
        </p:nvSpPr>
        <p:spPr>
          <a:xfrm>
            <a:off x="897638" y="720692"/>
            <a:ext cx="10799063" cy="4902384"/>
          </a:xfrm>
          <a:prstGeom prst="rect">
            <a:avLst/>
          </a:prstGeom>
          <a:solidFill>
            <a:srgbClr val="2492BB"/>
          </a:solidFill>
          <a:ln cap="flat" cmpd="sng" w="1270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7" name="Google Shape;307;p24"/>
          <p:cNvSpPr txBox="1"/>
          <p:nvPr>
            <p:ph type="title"/>
          </p:nvPr>
        </p:nvSpPr>
        <p:spPr>
          <a:xfrm>
            <a:off x="7958036" y="2018151"/>
            <a:ext cx="3763726" cy="1438459"/>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548135"/>
              </a:buClr>
              <a:buSzPts val="3200"/>
              <a:buFont typeface="Calibri"/>
              <a:buNone/>
            </a:pPr>
            <a:r>
              <a:rPr b="1" lang="en-US" sz="3200">
                <a:solidFill>
                  <a:srgbClr val="548135"/>
                </a:solidFill>
                <a:latin typeface="Calibri"/>
                <a:ea typeface="Calibri"/>
                <a:cs typeface="Calibri"/>
                <a:sym typeface="Calibri"/>
              </a:rPr>
              <a:t>#1  The </a:t>
            </a:r>
            <a:r>
              <a:rPr b="1" lang="en-US" sz="3600">
                <a:solidFill>
                  <a:srgbClr val="548135"/>
                </a:solidFill>
                <a:latin typeface="Calibri"/>
                <a:ea typeface="Calibri"/>
                <a:cs typeface="Calibri"/>
                <a:sym typeface="Calibri"/>
              </a:rPr>
              <a:t>Wire</a:t>
            </a:r>
            <a:r>
              <a:rPr b="1" lang="en-US" sz="3200">
                <a:solidFill>
                  <a:srgbClr val="548135"/>
                </a:solidFill>
                <a:latin typeface="Calibri"/>
                <a:ea typeface="Calibri"/>
                <a:cs typeface="Calibri"/>
                <a:sym typeface="Calibri"/>
              </a:rPr>
              <a:t> Transfer</a:t>
            </a:r>
            <a:endParaRPr sz="3200">
              <a:solidFill>
                <a:srgbClr val="548135"/>
              </a:solidFill>
            </a:endParaRPr>
          </a:p>
        </p:txBody>
      </p:sp>
      <p:pic>
        <p:nvPicPr>
          <p:cNvPr id="308" name="Google Shape;308;p24"/>
          <p:cNvPicPr preferRelativeResize="0"/>
          <p:nvPr/>
        </p:nvPicPr>
        <p:blipFill rotWithShape="1">
          <a:blip r:embed="rId3">
            <a:alphaModFix/>
          </a:blip>
          <a:srcRect b="15672" l="0" r="0" t="0"/>
          <a:stretch/>
        </p:blipFill>
        <p:spPr>
          <a:xfrm>
            <a:off x="2865675" y="720692"/>
            <a:ext cx="5139707" cy="5814293"/>
          </a:xfrm>
          <a:prstGeom prst="rect">
            <a:avLst/>
          </a:prstGeom>
          <a:noFill/>
          <a:ln>
            <a:noFill/>
          </a:ln>
        </p:spPr>
      </p:pic>
      <p:sp>
        <p:nvSpPr>
          <p:cNvPr id="309" name="Google Shape;309;p24"/>
          <p:cNvSpPr/>
          <p:nvPr/>
        </p:nvSpPr>
        <p:spPr>
          <a:xfrm>
            <a:off x="4057625" y="1234924"/>
            <a:ext cx="525133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Manohar Majesh</a:t>
            </a:r>
            <a:endParaRPr sz="2000">
              <a:solidFill>
                <a:schemeClr val="dk1"/>
              </a:solidFill>
              <a:latin typeface="Arial"/>
              <a:ea typeface="Arial"/>
              <a:cs typeface="Arial"/>
              <a:sym typeface="Arial"/>
            </a:endParaRPr>
          </a:p>
        </p:txBody>
      </p:sp>
      <p:sp>
        <p:nvSpPr>
          <p:cNvPr id="310" name="Google Shape;310;p24"/>
          <p:cNvSpPr/>
          <p:nvPr/>
        </p:nvSpPr>
        <p:spPr>
          <a:xfrm>
            <a:off x="3973441" y="1684315"/>
            <a:ext cx="487155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Harleen Heena</a:t>
            </a:r>
            <a:endParaRPr/>
          </a:p>
        </p:txBody>
      </p:sp>
      <p:sp>
        <p:nvSpPr>
          <p:cNvPr id="311" name="Google Shape;311;p24"/>
          <p:cNvSpPr/>
          <p:nvPr/>
        </p:nvSpPr>
        <p:spPr>
          <a:xfrm>
            <a:off x="4042803" y="2143828"/>
            <a:ext cx="487155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Transfer Problem</a:t>
            </a:r>
            <a:endParaRPr/>
          </a:p>
        </p:txBody>
      </p:sp>
      <p:sp>
        <p:nvSpPr>
          <p:cNvPr id="312" name="Google Shape;312;p24"/>
          <p:cNvSpPr/>
          <p:nvPr/>
        </p:nvSpPr>
        <p:spPr>
          <a:xfrm>
            <a:off x="3017119" y="2791532"/>
            <a:ext cx="4871555" cy="283154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Arial"/>
                <a:ea typeface="Arial"/>
                <a:cs typeface="Arial"/>
                <a:sym typeface="Arial"/>
              </a:rPr>
              <a:t>Hello Manohar, </a:t>
            </a:r>
            <a:endParaRPr/>
          </a:p>
          <a:p>
            <a:pPr indent="0" lvl="0" marL="0" marR="0" rtl="0" algn="just">
              <a:spcBef>
                <a:spcPts val="600"/>
              </a:spcBef>
              <a:spcAft>
                <a:spcPts val="0"/>
              </a:spcAft>
              <a:buNone/>
            </a:pPr>
            <a:r>
              <a:rPr lang="en-US" sz="2800">
                <a:solidFill>
                  <a:schemeClr val="dk1"/>
                </a:solidFill>
                <a:latin typeface="Arial"/>
                <a:ea typeface="Arial"/>
                <a:cs typeface="Arial"/>
                <a:sym typeface="Arial"/>
              </a:rPr>
              <a:t>I am trying to get payment to</a:t>
            </a:r>
            <a:endParaRPr/>
          </a:p>
          <a:p>
            <a:pPr indent="0" lvl="0" marL="0" marR="0" rtl="0" algn="just">
              <a:spcBef>
                <a:spcPts val="600"/>
              </a:spcBef>
              <a:spcAft>
                <a:spcPts val="0"/>
              </a:spcAft>
              <a:buNone/>
            </a:pPr>
            <a:r>
              <a:rPr lang="en-US" sz="2800">
                <a:solidFill>
                  <a:schemeClr val="dk1"/>
                </a:solidFill>
                <a:latin typeface="Arial"/>
                <a:ea typeface="Arial"/>
                <a:cs typeface="Arial"/>
                <a:sym typeface="Arial"/>
              </a:rPr>
              <a:t>a vendor. It is important they get paid by close of business. Can you please transfer   17,540 to… </a:t>
            </a:r>
            <a:endParaRPr/>
          </a:p>
        </p:txBody>
      </p:sp>
      <p:sp>
        <p:nvSpPr>
          <p:cNvPr id="313" name="Google Shape;313;p24"/>
          <p:cNvSpPr/>
          <p:nvPr/>
        </p:nvSpPr>
        <p:spPr>
          <a:xfrm>
            <a:off x="8464828" y="1959163"/>
            <a:ext cx="2781299"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4400">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5"/>
          <p:cNvSpPr/>
          <p:nvPr/>
        </p:nvSpPr>
        <p:spPr>
          <a:xfrm>
            <a:off x="274325" y="780113"/>
            <a:ext cx="11466600" cy="4029000"/>
          </a:xfrm>
          <a:prstGeom prst="rect">
            <a:avLst/>
          </a:prstGeom>
          <a:solidFill>
            <a:srgbClr val="2492BB"/>
          </a:solidFill>
          <a:ln cap="flat" cmpd="sng" w="1270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pic>
        <p:nvPicPr>
          <p:cNvPr id="319" name="Google Shape;319;p25"/>
          <p:cNvPicPr preferRelativeResize="0"/>
          <p:nvPr/>
        </p:nvPicPr>
        <p:blipFill rotWithShape="1">
          <a:blip r:embed="rId3">
            <a:alphaModFix/>
          </a:blip>
          <a:srcRect b="15672" l="0" r="0" t="0"/>
          <a:stretch/>
        </p:blipFill>
        <p:spPr>
          <a:xfrm>
            <a:off x="2702766" y="611100"/>
            <a:ext cx="5509572" cy="5364176"/>
          </a:xfrm>
          <a:prstGeom prst="rect">
            <a:avLst/>
          </a:prstGeom>
          <a:noFill/>
          <a:ln>
            <a:noFill/>
          </a:ln>
        </p:spPr>
      </p:pic>
      <p:sp>
        <p:nvSpPr>
          <p:cNvPr id="320" name="Google Shape;320;p25"/>
          <p:cNvSpPr/>
          <p:nvPr/>
        </p:nvSpPr>
        <p:spPr>
          <a:xfrm>
            <a:off x="5472758" y="4159199"/>
            <a:ext cx="2105100" cy="450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u="sng">
                <a:solidFill>
                  <a:srgbClr val="0000FF"/>
                </a:solidFill>
                <a:latin typeface="Arial"/>
                <a:ea typeface="Arial"/>
                <a:cs typeface="Arial"/>
                <a:sym typeface="Arial"/>
              </a:rPr>
              <a:t>Click Here</a:t>
            </a:r>
            <a:endParaRPr/>
          </a:p>
        </p:txBody>
      </p:sp>
      <p:sp>
        <p:nvSpPr>
          <p:cNvPr id="321" name="Google Shape;321;p25"/>
          <p:cNvSpPr/>
          <p:nvPr/>
        </p:nvSpPr>
        <p:spPr>
          <a:xfrm>
            <a:off x="3751309" y="1082759"/>
            <a:ext cx="5251200" cy="397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IT Help</a:t>
            </a:r>
            <a:endParaRPr/>
          </a:p>
        </p:txBody>
      </p:sp>
      <p:sp>
        <p:nvSpPr>
          <p:cNvPr id="322" name="Google Shape;322;p25"/>
          <p:cNvSpPr/>
          <p:nvPr/>
        </p:nvSpPr>
        <p:spPr>
          <a:xfrm>
            <a:off x="3751309" y="1488177"/>
            <a:ext cx="4871400" cy="397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Larry Page</a:t>
            </a:r>
            <a:endParaRPr/>
          </a:p>
        </p:txBody>
      </p:sp>
      <p:sp>
        <p:nvSpPr>
          <p:cNvPr id="323" name="Google Shape;323;p25"/>
          <p:cNvSpPr/>
          <p:nvPr/>
        </p:nvSpPr>
        <p:spPr>
          <a:xfrm>
            <a:off x="3941197" y="1893600"/>
            <a:ext cx="4871400" cy="45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Suspicious Activity</a:t>
            </a:r>
            <a:endParaRPr/>
          </a:p>
        </p:txBody>
      </p:sp>
      <p:sp>
        <p:nvSpPr>
          <p:cNvPr id="324" name="Google Shape;324;p25"/>
          <p:cNvSpPr/>
          <p:nvPr/>
        </p:nvSpPr>
        <p:spPr>
          <a:xfrm>
            <a:off x="2936934" y="2610398"/>
            <a:ext cx="4871400" cy="280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Hello Larry, </a:t>
            </a:r>
            <a:endParaRPr/>
          </a:p>
          <a:p>
            <a:pPr indent="0" lvl="0" marL="0" marR="0" rtl="0" algn="l">
              <a:spcBef>
                <a:spcPts val="600"/>
              </a:spcBef>
              <a:spcAft>
                <a:spcPts val="0"/>
              </a:spcAft>
              <a:buNone/>
            </a:pPr>
            <a:r>
              <a:rPr lang="en-US" sz="2800">
                <a:solidFill>
                  <a:schemeClr val="dk1"/>
                </a:solidFill>
                <a:latin typeface="Arial"/>
                <a:ea typeface="Arial"/>
                <a:cs typeface="Arial"/>
                <a:sym typeface="Arial"/>
              </a:rPr>
              <a:t>Your computer has been infected with the GoNowe2.0 Malware that you saw on the news. You must                     to use our scan</a:t>
            </a:r>
            <a:endParaRPr/>
          </a:p>
          <a:p>
            <a:pPr indent="0" lvl="0" marL="0" marR="0" rtl="0" algn="l">
              <a:spcBef>
                <a:spcPts val="600"/>
              </a:spcBef>
              <a:spcAft>
                <a:spcPts val="0"/>
              </a:spcAft>
              <a:buNone/>
            </a:pPr>
            <a:r>
              <a:rPr lang="en-US" sz="2800">
                <a:solidFill>
                  <a:schemeClr val="dk1"/>
                </a:solidFill>
                <a:latin typeface="Arial"/>
                <a:ea typeface="Arial"/>
                <a:cs typeface="Arial"/>
                <a:sym typeface="Arial"/>
              </a:rPr>
              <a:t>within 12 hours and be safe.</a:t>
            </a:r>
            <a:endParaRPr/>
          </a:p>
        </p:txBody>
      </p:sp>
      <p:sp>
        <p:nvSpPr>
          <p:cNvPr id="325" name="Google Shape;325;p25"/>
          <p:cNvSpPr txBox="1"/>
          <p:nvPr>
            <p:ph type="title"/>
          </p:nvPr>
        </p:nvSpPr>
        <p:spPr>
          <a:xfrm>
            <a:off x="8096726" y="2092190"/>
            <a:ext cx="3759900" cy="9915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libri"/>
              <a:buNone/>
            </a:pPr>
            <a:r>
              <a:rPr lang="en-US" sz="3200">
                <a:solidFill>
                  <a:schemeClr val="dk1"/>
                </a:solidFill>
                <a:latin typeface="Calibri"/>
                <a:ea typeface="Calibri"/>
                <a:cs typeface="Calibri"/>
                <a:sym typeface="Calibri"/>
              </a:rPr>
              <a:t>#2  The IT Support</a:t>
            </a:r>
            <a:br>
              <a:rPr lang="en-US" sz="32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 Alert</a:t>
            </a:r>
            <a:endParaRPr sz="32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6"/>
          <p:cNvSpPr/>
          <p:nvPr/>
        </p:nvSpPr>
        <p:spPr>
          <a:xfrm>
            <a:off x="429064" y="1186867"/>
            <a:ext cx="11558017" cy="4352781"/>
          </a:xfrm>
          <a:prstGeom prst="rect">
            <a:avLst/>
          </a:prstGeom>
          <a:solidFill>
            <a:srgbClr val="2492BB"/>
          </a:solidFill>
          <a:ln cap="flat" cmpd="sng" w="1270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31" name="Google Shape;331;p26"/>
          <p:cNvPicPr preferRelativeResize="0"/>
          <p:nvPr/>
        </p:nvPicPr>
        <p:blipFill rotWithShape="1">
          <a:blip r:embed="rId3">
            <a:alphaModFix/>
          </a:blip>
          <a:srcRect b="15672" l="0" r="0" t="0"/>
          <a:stretch/>
        </p:blipFill>
        <p:spPr>
          <a:xfrm>
            <a:off x="2350875" y="465875"/>
            <a:ext cx="6406623" cy="5458476"/>
          </a:xfrm>
          <a:prstGeom prst="rect">
            <a:avLst/>
          </a:prstGeom>
          <a:noFill/>
          <a:ln>
            <a:noFill/>
          </a:ln>
        </p:spPr>
      </p:pic>
      <p:sp>
        <p:nvSpPr>
          <p:cNvPr id="332" name="Google Shape;332;p26"/>
          <p:cNvSpPr/>
          <p:nvPr/>
        </p:nvSpPr>
        <p:spPr>
          <a:xfrm>
            <a:off x="4195062" y="5015873"/>
            <a:ext cx="3801900" cy="646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400" u="sng">
                <a:solidFill>
                  <a:srgbClr val="0000FF"/>
                </a:solidFill>
                <a:latin typeface="Arial"/>
                <a:ea typeface="Arial"/>
                <a:cs typeface="Arial"/>
                <a:sym typeface="Arial"/>
              </a:rPr>
              <a:t>with this form.</a:t>
            </a:r>
            <a:endParaRPr sz="1200"/>
          </a:p>
        </p:txBody>
      </p:sp>
      <p:sp>
        <p:nvSpPr>
          <p:cNvPr id="333" name="Google Shape;333;p26"/>
          <p:cNvSpPr/>
          <p:nvPr/>
        </p:nvSpPr>
        <p:spPr>
          <a:xfrm>
            <a:off x="3666392" y="873890"/>
            <a:ext cx="55950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Amazon Shoppers</a:t>
            </a:r>
            <a:endParaRPr/>
          </a:p>
        </p:txBody>
      </p:sp>
      <p:sp>
        <p:nvSpPr>
          <p:cNvPr id="334" name="Google Shape;334;p26"/>
          <p:cNvSpPr/>
          <p:nvPr/>
        </p:nvSpPr>
        <p:spPr>
          <a:xfrm>
            <a:off x="3612929" y="1288724"/>
            <a:ext cx="51903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Parminder</a:t>
            </a:r>
            <a:endParaRPr/>
          </a:p>
        </p:txBody>
      </p:sp>
      <p:sp>
        <p:nvSpPr>
          <p:cNvPr id="335" name="Google Shape;335;p26"/>
          <p:cNvSpPr/>
          <p:nvPr/>
        </p:nvSpPr>
        <p:spPr>
          <a:xfrm>
            <a:off x="3612921" y="1727059"/>
            <a:ext cx="51903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Package Damaged</a:t>
            </a:r>
            <a:endParaRPr/>
          </a:p>
        </p:txBody>
      </p:sp>
      <p:sp>
        <p:nvSpPr>
          <p:cNvPr id="336" name="Google Shape;336;p26"/>
          <p:cNvSpPr/>
          <p:nvPr/>
        </p:nvSpPr>
        <p:spPr>
          <a:xfrm>
            <a:off x="2957825" y="2802325"/>
            <a:ext cx="5843100" cy="2634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700">
                <a:solidFill>
                  <a:schemeClr val="dk1"/>
                </a:solidFill>
                <a:latin typeface="Arial"/>
                <a:ea typeface="Arial"/>
                <a:cs typeface="Arial"/>
                <a:sym typeface="Arial"/>
              </a:rPr>
              <a:t>Dear Parminder, </a:t>
            </a:r>
            <a:endParaRPr sz="2700"/>
          </a:p>
          <a:p>
            <a:pPr indent="0" lvl="0" marL="0" marR="0" rtl="0" algn="l">
              <a:spcBef>
                <a:spcPts val="600"/>
              </a:spcBef>
              <a:spcAft>
                <a:spcPts val="0"/>
              </a:spcAft>
              <a:buNone/>
            </a:pPr>
            <a:r>
              <a:rPr lang="en-US" sz="2700">
                <a:solidFill>
                  <a:schemeClr val="dk1"/>
                </a:solidFill>
                <a:latin typeface="Arial"/>
                <a:ea typeface="Arial"/>
                <a:cs typeface="Arial"/>
                <a:sym typeface="Arial"/>
              </a:rPr>
              <a:t>We apologize in advance, but your recent order was damaged in delivery. We are unable to issue a refund until you confirm account details</a:t>
            </a:r>
            <a:r>
              <a:rPr lang="en-US" sz="3200">
                <a:solidFill>
                  <a:schemeClr val="dk1"/>
                </a:solidFill>
                <a:latin typeface="Arial"/>
                <a:ea typeface="Arial"/>
                <a:cs typeface="Arial"/>
                <a:sym typeface="Arial"/>
              </a:rPr>
              <a:t>    </a:t>
            </a:r>
            <a:endParaRPr/>
          </a:p>
        </p:txBody>
      </p:sp>
      <p:sp>
        <p:nvSpPr>
          <p:cNvPr id="337" name="Google Shape;337;p26"/>
          <p:cNvSpPr txBox="1"/>
          <p:nvPr>
            <p:ph type="title"/>
          </p:nvPr>
        </p:nvSpPr>
        <p:spPr>
          <a:xfrm>
            <a:off x="8940598" y="2350436"/>
            <a:ext cx="2822338" cy="1284417"/>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libri"/>
              <a:buNone/>
            </a:pPr>
            <a:r>
              <a:rPr lang="en-US" sz="3200">
                <a:solidFill>
                  <a:schemeClr val="dk1"/>
                </a:solidFill>
                <a:latin typeface="Calibri"/>
                <a:ea typeface="Calibri"/>
                <a:cs typeface="Calibri"/>
                <a:sym typeface="Calibri"/>
              </a:rPr>
              <a:t>#3  Confirm Now!</a:t>
            </a:r>
            <a:endParaRPr sz="32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7"/>
          <p:cNvSpPr/>
          <p:nvPr/>
        </p:nvSpPr>
        <p:spPr>
          <a:xfrm>
            <a:off x="116226" y="1663555"/>
            <a:ext cx="11597238" cy="3795413"/>
          </a:xfrm>
          <a:prstGeom prst="rect">
            <a:avLst/>
          </a:prstGeom>
          <a:solidFill>
            <a:srgbClr val="2492BB"/>
          </a:solidFill>
          <a:ln cap="flat" cmpd="sng" w="1270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3" name="Google Shape;343;p27"/>
          <p:cNvSpPr txBox="1"/>
          <p:nvPr>
            <p:ph type="title"/>
          </p:nvPr>
        </p:nvSpPr>
        <p:spPr>
          <a:xfrm>
            <a:off x="1721478" y="2889587"/>
            <a:ext cx="3425431" cy="1078826"/>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3200"/>
              <a:buFont typeface="Calibri"/>
              <a:buNone/>
            </a:pPr>
            <a:r>
              <a:rPr b="1" lang="en-US" sz="3200">
                <a:solidFill>
                  <a:schemeClr val="dk1"/>
                </a:solidFill>
                <a:latin typeface="Calibri"/>
                <a:ea typeface="Calibri"/>
                <a:cs typeface="Calibri"/>
                <a:sym typeface="Calibri"/>
              </a:rPr>
              <a:t>#4 Password Reset</a:t>
            </a:r>
            <a:endParaRPr/>
          </a:p>
        </p:txBody>
      </p:sp>
      <p:pic>
        <p:nvPicPr>
          <p:cNvPr id="344" name="Google Shape;344;p27"/>
          <p:cNvPicPr preferRelativeResize="0"/>
          <p:nvPr/>
        </p:nvPicPr>
        <p:blipFill rotWithShape="1">
          <a:blip r:embed="rId3">
            <a:alphaModFix/>
          </a:blip>
          <a:srcRect b="15672" l="0" r="0" t="0"/>
          <a:stretch/>
        </p:blipFill>
        <p:spPr>
          <a:xfrm>
            <a:off x="5620890" y="137070"/>
            <a:ext cx="5964558" cy="6206341"/>
          </a:xfrm>
          <a:prstGeom prst="rect">
            <a:avLst/>
          </a:prstGeom>
          <a:noFill/>
          <a:ln>
            <a:noFill/>
          </a:ln>
        </p:spPr>
      </p:pic>
      <p:sp>
        <p:nvSpPr>
          <p:cNvPr id="345" name="Google Shape;345;p27"/>
          <p:cNvSpPr/>
          <p:nvPr/>
        </p:nvSpPr>
        <p:spPr>
          <a:xfrm>
            <a:off x="6096000" y="4711718"/>
            <a:ext cx="530107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u="sng">
                <a:solidFill>
                  <a:srgbClr val="0000FF"/>
                </a:solidFill>
                <a:latin typeface="Arial"/>
                <a:ea typeface="Arial"/>
                <a:cs typeface="Arial"/>
                <a:sym typeface="Arial"/>
              </a:rPr>
              <a:t>kiMail Secure Reset</a:t>
            </a:r>
            <a:endParaRPr/>
          </a:p>
        </p:txBody>
      </p:sp>
      <p:sp>
        <p:nvSpPr>
          <p:cNvPr id="346" name="Google Shape;346;p27"/>
          <p:cNvSpPr/>
          <p:nvPr/>
        </p:nvSpPr>
        <p:spPr>
          <a:xfrm>
            <a:off x="6719377" y="628211"/>
            <a:ext cx="553096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safeonline@kiMail.Net</a:t>
            </a:r>
            <a:endParaRPr sz="2800">
              <a:solidFill>
                <a:schemeClr val="dk1"/>
              </a:solidFill>
              <a:latin typeface="Arial"/>
              <a:ea typeface="Arial"/>
              <a:cs typeface="Arial"/>
              <a:sym typeface="Arial"/>
            </a:endParaRPr>
          </a:p>
        </p:txBody>
      </p:sp>
      <p:sp>
        <p:nvSpPr>
          <p:cNvPr id="347" name="Google Shape;347;p27"/>
          <p:cNvSpPr/>
          <p:nvPr/>
        </p:nvSpPr>
        <p:spPr>
          <a:xfrm>
            <a:off x="6771473" y="1119390"/>
            <a:ext cx="513096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Mumtaz Baigh</a:t>
            </a:r>
            <a:endParaRPr sz="2800">
              <a:solidFill>
                <a:schemeClr val="dk1"/>
              </a:solidFill>
              <a:latin typeface="Arial"/>
              <a:ea typeface="Arial"/>
              <a:cs typeface="Arial"/>
              <a:sym typeface="Arial"/>
            </a:endParaRPr>
          </a:p>
        </p:txBody>
      </p:sp>
      <p:sp>
        <p:nvSpPr>
          <p:cNvPr id="348" name="Google Shape;348;p27"/>
          <p:cNvSpPr/>
          <p:nvPr/>
        </p:nvSpPr>
        <p:spPr>
          <a:xfrm>
            <a:off x="6836306" y="1623063"/>
            <a:ext cx="503411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Password Compromise</a:t>
            </a:r>
            <a:endParaRPr/>
          </a:p>
        </p:txBody>
      </p:sp>
      <p:sp>
        <p:nvSpPr>
          <p:cNvPr id="349" name="Google Shape;349;p27"/>
          <p:cNvSpPr/>
          <p:nvPr/>
        </p:nvSpPr>
        <p:spPr>
          <a:xfrm>
            <a:off x="5914845" y="2347697"/>
            <a:ext cx="5196622" cy="2323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Dear Mumtaz, </a:t>
            </a:r>
            <a:endParaRPr/>
          </a:p>
          <a:p>
            <a:pPr indent="0" lvl="0" marL="0" marR="0" rtl="0" algn="l">
              <a:spcBef>
                <a:spcPts val="600"/>
              </a:spcBef>
              <a:spcAft>
                <a:spcPts val="0"/>
              </a:spcAft>
              <a:buNone/>
            </a:pPr>
            <a:r>
              <a:rPr lang="en-US" sz="2800">
                <a:solidFill>
                  <a:schemeClr val="dk1"/>
                </a:solidFill>
                <a:latin typeface="Arial"/>
                <a:ea typeface="Arial"/>
                <a:cs typeface="Arial"/>
                <a:sym typeface="Arial"/>
              </a:rPr>
              <a:t>Your account has been locked due to potential compromise. You must go to this site to secure your account.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28"/>
          <p:cNvSpPr/>
          <p:nvPr/>
        </p:nvSpPr>
        <p:spPr>
          <a:xfrm>
            <a:off x="0" y="1024128"/>
            <a:ext cx="11722608" cy="4599432"/>
          </a:xfrm>
          <a:prstGeom prst="rect">
            <a:avLst/>
          </a:prstGeom>
          <a:solidFill>
            <a:srgbClr val="2492BB"/>
          </a:solidFill>
          <a:ln cap="flat" cmpd="sng" w="1270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5" name="Google Shape;355;p28"/>
          <p:cNvSpPr txBox="1"/>
          <p:nvPr>
            <p:ph type="title"/>
          </p:nvPr>
        </p:nvSpPr>
        <p:spPr>
          <a:xfrm>
            <a:off x="845934" y="2472512"/>
            <a:ext cx="3077781" cy="10295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libri"/>
              <a:buNone/>
            </a:pPr>
            <a:r>
              <a:rPr b="1" lang="en-US" sz="3200">
                <a:solidFill>
                  <a:schemeClr val="dk1"/>
                </a:solidFill>
                <a:latin typeface="Calibri"/>
                <a:ea typeface="Calibri"/>
                <a:cs typeface="Calibri"/>
                <a:sym typeface="Calibri"/>
              </a:rPr>
              <a:t>#5  Cry for Help</a:t>
            </a:r>
            <a:br>
              <a:rPr b="1" lang="en-US" sz="3200">
                <a:solidFill>
                  <a:schemeClr val="dk1"/>
                </a:solidFill>
                <a:latin typeface="Calibri"/>
                <a:ea typeface="Calibri"/>
                <a:cs typeface="Calibri"/>
                <a:sym typeface="Calibri"/>
              </a:rPr>
            </a:br>
            <a:endParaRPr b="1" sz="2000">
              <a:solidFill>
                <a:schemeClr val="dk1"/>
              </a:solidFill>
              <a:latin typeface="Calibri"/>
              <a:ea typeface="Calibri"/>
              <a:cs typeface="Calibri"/>
              <a:sym typeface="Calibri"/>
            </a:endParaRPr>
          </a:p>
        </p:txBody>
      </p:sp>
      <p:pic>
        <p:nvPicPr>
          <p:cNvPr id="356" name="Google Shape;356;p28"/>
          <p:cNvPicPr preferRelativeResize="0"/>
          <p:nvPr/>
        </p:nvPicPr>
        <p:blipFill rotWithShape="1">
          <a:blip r:embed="rId3">
            <a:alphaModFix/>
          </a:blip>
          <a:srcRect b="15672" l="0" r="0" t="0"/>
          <a:stretch/>
        </p:blipFill>
        <p:spPr>
          <a:xfrm>
            <a:off x="4549561" y="181008"/>
            <a:ext cx="7089152" cy="6642108"/>
          </a:xfrm>
          <a:prstGeom prst="rect">
            <a:avLst/>
          </a:prstGeom>
          <a:noFill/>
          <a:ln>
            <a:noFill/>
          </a:ln>
        </p:spPr>
      </p:pic>
      <p:sp>
        <p:nvSpPr>
          <p:cNvPr id="357" name="Google Shape;357;p28"/>
          <p:cNvSpPr/>
          <p:nvPr/>
        </p:nvSpPr>
        <p:spPr>
          <a:xfrm>
            <a:off x="6047953" y="729214"/>
            <a:ext cx="559076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Preeti@g.ignou.edu</a:t>
            </a:r>
            <a:endParaRPr/>
          </a:p>
        </p:txBody>
      </p:sp>
      <p:sp>
        <p:nvSpPr>
          <p:cNvPr id="358" name="Google Shape;358;p28"/>
          <p:cNvSpPr/>
          <p:nvPr/>
        </p:nvSpPr>
        <p:spPr>
          <a:xfrm>
            <a:off x="6033030" y="1252434"/>
            <a:ext cx="518643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Latika Kumari</a:t>
            </a:r>
            <a:endParaRPr/>
          </a:p>
        </p:txBody>
      </p:sp>
      <p:sp>
        <p:nvSpPr>
          <p:cNvPr id="359" name="Google Shape;359;p28"/>
          <p:cNvSpPr/>
          <p:nvPr/>
        </p:nvSpPr>
        <p:spPr>
          <a:xfrm>
            <a:off x="6033030" y="1817800"/>
            <a:ext cx="518643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HELP!!!</a:t>
            </a:r>
            <a:endParaRPr/>
          </a:p>
        </p:txBody>
      </p:sp>
      <p:sp>
        <p:nvSpPr>
          <p:cNvPr id="360" name="Google Shape;360;p28"/>
          <p:cNvSpPr/>
          <p:nvPr/>
        </p:nvSpPr>
        <p:spPr>
          <a:xfrm>
            <a:off x="4717700" y="2472499"/>
            <a:ext cx="6049200" cy="2385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chemeClr val="dk1"/>
                </a:solidFill>
                <a:latin typeface="Arial"/>
                <a:ea typeface="Arial"/>
                <a:cs typeface="Arial"/>
                <a:sym typeface="Arial"/>
              </a:rPr>
              <a:t>HI, </a:t>
            </a:r>
            <a:endParaRPr sz="1200"/>
          </a:p>
          <a:p>
            <a:pPr indent="0" lvl="0" marL="0" marR="0" rtl="0" algn="l">
              <a:spcBef>
                <a:spcPts val="600"/>
              </a:spcBef>
              <a:spcAft>
                <a:spcPts val="0"/>
              </a:spcAft>
              <a:buNone/>
            </a:pPr>
            <a:r>
              <a:rPr lang="en-US" sz="3000">
                <a:solidFill>
                  <a:schemeClr val="dk1"/>
                </a:solidFill>
                <a:latin typeface="Arial"/>
                <a:ea typeface="Arial"/>
                <a:cs typeface="Arial"/>
                <a:sym typeface="Arial"/>
              </a:rPr>
              <a:t>I need to submit this file for class but it won’t open on my computer. Can you PLEASE (!) save it as a PDF and send to me???</a:t>
            </a:r>
            <a:endParaRPr sz="1200"/>
          </a:p>
        </p:txBody>
      </p:sp>
      <p:pic>
        <p:nvPicPr>
          <p:cNvPr id="361" name="Google Shape;361;p28"/>
          <p:cNvPicPr preferRelativeResize="0"/>
          <p:nvPr/>
        </p:nvPicPr>
        <p:blipFill rotWithShape="1">
          <a:blip r:embed="rId4">
            <a:alphaModFix/>
          </a:blip>
          <a:srcRect b="0" l="0" r="0" t="0"/>
          <a:stretch/>
        </p:blipFill>
        <p:spPr>
          <a:xfrm>
            <a:off x="9578160" y="4450549"/>
            <a:ext cx="1641310" cy="164131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29"/>
          <p:cNvSpPr/>
          <p:nvPr/>
        </p:nvSpPr>
        <p:spPr>
          <a:xfrm>
            <a:off x="109728" y="585216"/>
            <a:ext cx="11512296" cy="5724144"/>
          </a:xfrm>
          <a:prstGeom prst="rect">
            <a:avLst/>
          </a:prstGeom>
          <a:solidFill>
            <a:srgbClr val="2492BB"/>
          </a:solidFill>
          <a:ln cap="flat" cmpd="sng" w="1270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7" name="Google Shape;367;p29"/>
          <p:cNvSpPr txBox="1"/>
          <p:nvPr>
            <p:ph type="title"/>
          </p:nvPr>
        </p:nvSpPr>
        <p:spPr>
          <a:xfrm>
            <a:off x="1383872" y="2309158"/>
            <a:ext cx="3579891" cy="1312067"/>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#6  Commercial Attack</a:t>
            </a:r>
            <a:endParaRPr sz="3600">
              <a:solidFill>
                <a:schemeClr val="dk1"/>
              </a:solidFill>
              <a:latin typeface="Calibri"/>
              <a:ea typeface="Calibri"/>
              <a:cs typeface="Calibri"/>
              <a:sym typeface="Calibri"/>
            </a:endParaRPr>
          </a:p>
        </p:txBody>
      </p:sp>
      <p:pic>
        <p:nvPicPr>
          <p:cNvPr id="368" name="Google Shape;368;p29"/>
          <p:cNvPicPr preferRelativeResize="0"/>
          <p:nvPr/>
        </p:nvPicPr>
        <p:blipFill rotWithShape="1">
          <a:blip r:embed="rId3">
            <a:alphaModFix/>
          </a:blip>
          <a:srcRect b="15672" l="0" r="0" t="0"/>
          <a:stretch/>
        </p:blipFill>
        <p:spPr>
          <a:xfrm>
            <a:off x="5396579" y="44541"/>
            <a:ext cx="5992046" cy="6778502"/>
          </a:xfrm>
          <a:prstGeom prst="rect">
            <a:avLst/>
          </a:prstGeom>
          <a:noFill/>
          <a:ln>
            <a:noFill/>
          </a:ln>
        </p:spPr>
      </p:pic>
      <p:sp>
        <p:nvSpPr>
          <p:cNvPr id="369" name="Google Shape;369;p29"/>
          <p:cNvSpPr/>
          <p:nvPr/>
        </p:nvSpPr>
        <p:spPr>
          <a:xfrm>
            <a:off x="5570609" y="4666151"/>
            <a:ext cx="54114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u="sng">
                <a:solidFill>
                  <a:srgbClr val="0000FF"/>
                </a:solidFill>
                <a:latin typeface="Arial"/>
                <a:ea typeface="Arial"/>
                <a:cs typeface="Arial"/>
                <a:sym typeface="Arial"/>
              </a:rPr>
              <a:t>This is not my document.</a:t>
            </a:r>
            <a:endParaRPr/>
          </a:p>
        </p:txBody>
      </p:sp>
      <p:sp>
        <p:nvSpPr>
          <p:cNvPr id="370" name="Google Shape;370;p29"/>
          <p:cNvSpPr/>
          <p:nvPr/>
        </p:nvSpPr>
        <p:spPr>
          <a:xfrm>
            <a:off x="6564383" y="597094"/>
            <a:ext cx="549045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premiumService@opera.ly</a:t>
            </a:r>
            <a:endParaRPr/>
          </a:p>
        </p:txBody>
      </p:sp>
      <p:sp>
        <p:nvSpPr>
          <p:cNvPr id="371" name="Google Shape;371;p29"/>
          <p:cNvSpPr/>
          <p:nvPr/>
        </p:nvSpPr>
        <p:spPr>
          <a:xfrm>
            <a:off x="6528637" y="1140776"/>
            <a:ext cx="509338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Sandeep</a:t>
            </a:r>
            <a:endParaRPr/>
          </a:p>
        </p:txBody>
      </p:sp>
      <p:sp>
        <p:nvSpPr>
          <p:cNvPr id="372" name="Google Shape;372;p29"/>
          <p:cNvSpPr/>
          <p:nvPr/>
        </p:nvSpPr>
        <p:spPr>
          <a:xfrm>
            <a:off x="6564383" y="1672568"/>
            <a:ext cx="509338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Your account</a:t>
            </a:r>
            <a:endParaRPr/>
          </a:p>
        </p:txBody>
      </p:sp>
      <p:sp>
        <p:nvSpPr>
          <p:cNvPr id="373" name="Google Shape;373;p29"/>
          <p:cNvSpPr/>
          <p:nvPr/>
        </p:nvSpPr>
        <p:spPr>
          <a:xfrm>
            <a:off x="5534200" y="2341451"/>
            <a:ext cx="5484300" cy="232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chemeClr val="dk1"/>
                </a:solidFill>
                <a:latin typeface="Arial"/>
                <a:ea typeface="Arial"/>
                <a:cs typeface="Arial"/>
                <a:sym typeface="Arial"/>
              </a:rPr>
              <a:t>Premium User,</a:t>
            </a:r>
            <a:endParaRPr sz="1200"/>
          </a:p>
          <a:p>
            <a:pPr indent="0" lvl="0" marL="0" marR="0" rtl="0" algn="l">
              <a:spcBef>
                <a:spcPts val="600"/>
              </a:spcBef>
              <a:spcAft>
                <a:spcPts val="0"/>
              </a:spcAft>
              <a:buNone/>
            </a:pPr>
            <a:r>
              <a:rPr lang="en-US" sz="3000">
                <a:solidFill>
                  <a:schemeClr val="dk1"/>
                </a:solidFill>
                <a:latin typeface="Arial"/>
                <a:ea typeface="Arial"/>
                <a:cs typeface="Arial"/>
                <a:sym typeface="Arial"/>
              </a:rPr>
              <a:t>Your electronic invoice is attached. This file is intended only for the recipient and is considered confidential. </a:t>
            </a:r>
            <a:endParaRPr sz="1200"/>
          </a:p>
        </p:txBody>
      </p:sp>
      <p:pic>
        <p:nvPicPr>
          <p:cNvPr id="374" name="Google Shape;374;p29"/>
          <p:cNvPicPr preferRelativeResize="0"/>
          <p:nvPr/>
        </p:nvPicPr>
        <p:blipFill rotWithShape="1">
          <a:blip r:embed="rId4">
            <a:alphaModFix/>
          </a:blip>
          <a:srcRect b="0" l="0" r="0" t="0"/>
          <a:stretch/>
        </p:blipFill>
        <p:spPr>
          <a:xfrm>
            <a:off x="9974700" y="4561002"/>
            <a:ext cx="1312075" cy="1312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3"/>
          <p:cNvSpPr txBox="1"/>
          <p:nvPr>
            <p:ph type="title"/>
          </p:nvPr>
        </p:nvSpPr>
        <p:spPr>
          <a:xfrm>
            <a:off x="317827" y="580324"/>
            <a:ext cx="10396882" cy="115196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alibri"/>
              <a:buNone/>
            </a:pPr>
            <a:r>
              <a:rPr b="1" lang="en-US" sz="3600"/>
              <a:t> एक फ़िशिंग संदेश आपको इन चार चीजों में से एक करने के लिए डिज़ाइन किया गया है।</a:t>
            </a:r>
            <a:endParaRPr sz="3600"/>
          </a:p>
        </p:txBody>
      </p:sp>
      <p:pic>
        <p:nvPicPr>
          <p:cNvPr id="110" name="Google Shape;110;p3"/>
          <p:cNvPicPr preferRelativeResize="0"/>
          <p:nvPr/>
        </p:nvPicPr>
        <p:blipFill rotWithShape="1">
          <a:blip r:embed="rId3">
            <a:alphaModFix/>
          </a:blip>
          <a:srcRect b="0" l="0" r="0" t="0"/>
          <a:stretch/>
        </p:blipFill>
        <p:spPr>
          <a:xfrm>
            <a:off x="9848969" y="645317"/>
            <a:ext cx="1678988" cy="1483414"/>
          </a:xfrm>
          <a:prstGeom prst="rect">
            <a:avLst/>
          </a:prstGeom>
          <a:noFill/>
          <a:ln>
            <a:noFill/>
          </a:ln>
        </p:spPr>
      </p:pic>
      <p:sp>
        <p:nvSpPr>
          <p:cNvPr id="111" name="Google Shape;111;p3"/>
          <p:cNvSpPr/>
          <p:nvPr/>
        </p:nvSpPr>
        <p:spPr>
          <a:xfrm>
            <a:off x="155698" y="2376322"/>
            <a:ext cx="11506200" cy="2642796"/>
          </a:xfrm>
          <a:prstGeom prst="rect">
            <a:avLst/>
          </a:prstGeom>
          <a:solidFill>
            <a:srgbClr val="00B050"/>
          </a:solidFill>
          <a:ln cap="flat" cmpd="sng" w="1270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highlight>
                <a:srgbClr val="FF0000"/>
              </a:highlight>
              <a:latin typeface="Calibri"/>
              <a:ea typeface="Calibri"/>
              <a:cs typeface="Calibri"/>
              <a:sym typeface="Calibri"/>
            </a:endParaRPr>
          </a:p>
        </p:txBody>
      </p:sp>
      <p:sp>
        <p:nvSpPr>
          <p:cNvPr id="112" name="Google Shape;112;p3"/>
          <p:cNvSpPr/>
          <p:nvPr/>
        </p:nvSpPr>
        <p:spPr>
          <a:xfrm>
            <a:off x="773665" y="2709807"/>
            <a:ext cx="2209800" cy="609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2400" u="sng" cap="none" strike="noStrike">
                <a:solidFill>
                  <a:srgbClr val="0107FF"/>
                </a:solidFill>
                <a:latin typeface="Consolas"/>
                <a:ea typeface="Consolas"/>
                <a:cs typeface="Consolas"/>
                <a:sym typeface="Consolas"/>
              </a:rPr>
              <a:t>Click Here!</a:t>
            </a:r>
            <a:endParaRPr/>
          </a:p>
        </p:txBody>
      </p:sp>
      <p:pic>
        <p:nvPicPr>
          <p:cNvPr descr="File:Pointing hand cursor vector.svg" id="113" name="Google Shape;113;p3"/>
          <p:cNvPicPr preferRelativeResize="0"/>
          <p:nvPr/>
        </p:nvPicPr>
        <p:blipFill rotWithShape="1">
          <a:blip r:embed="rId4">
            <a:alphaModFix/>
          </a:blip>
          <a:srcRect b="0" l="0" r="0" t="0"/>
          <a:stretch/>
        </p:blipFill>
        <p:spPr>
          <a:xfrm>
            <a:off x="968282" y="3014607"/>
            <a:ext cx="2176272" cy="1582743"/>
          </a:xfrm>
          <a:prstGeom prst="rect">
            <a:avLst/>
          </a:prstGeom>
          <a:noFill/>
          <a:ln>
            <a:noFill/>
          </a:ln>
        </p:spPr>
      </p:pic>
      <p:sp>
        <p:nvSpPr>
          <p:cNvPr id="114" name="Google Shape;114;p3"/>
          <p:cNvSpPr/>
          <p:nvPr/>
        </p:nvSpPr>
        <p:spPr>
          <a:xfrm>
            <a:off x="501303" y="4770551"/>
            <a:ext cx="2643252" cy="830997"/>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highlight>
                  <a:srgbClr val="FF0000"/>
                </a:highlight>
                <a:latin typeface="Overpass"/>
                <a:ea typeface="Overpass"/>
                <a:cs typeface="Overpass"/>
                <a:sym typeface="Overpass"/>
              </a:rPr>
              <a:t>असुरक्षित लिंक पर क्लिक</a:t>
            </a:r>
            <a:endParaRPr/>
          </a:p>
        </p:txBody>
      </p:sp>
      <p:pic>
        <p:nvPicPr>
          <p:cNvPr id="115" name="Google Shape;115;p3"/>
          <p:cNvPicPr preferRelativeResize="0"/>
          <p:nvPr/>
        </p:nvPicPr>
        <p:blipFill rotWithShape="1">
          <a:blip r:embed="rId5">
            <a:alphaModFix/>
          </a:blip>
          <a:srcRect b="0" l="0" r="0" t="0"/>
          <a:stretch/>
        </p:blipFill>
        <p:spPr>
          <a:xfrm>
            <a:off x="3490303" y="2494884"/>
            <a:ext cx="2025965" cy="2025965"/>
          </a:xfrm>
          <a:prstGeom prst="rect">
            <a:avLst/>
          </a:prstGeom>
          <a:noFill/>
          <a:ln>
            <a:noFill/>
          </a:ln>
        </p:spPr>
      </p:pic>
      <p:sp>
        <p:nvSpPr>
          <p:cNvPr id="116" name="Google Shape;116;p3"/>
          <p:cNvSpPr/>
          <p:nvPr/>
        </p:nvSpPr>
        <p:spPr>
          <a:xfrm>
            <a:off x="3397771" y="4770551"/>
            <a:ext cx="2466535" cy="830997"/>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highlight>
                  <a:srgbClr val="FF0000"/>
                </a:highlight>
                <a:latin typeface="Overpass"/>
                <a:ea typeface="Overpass"/>
                <a:cs typeface="Overpass"/>
                <a:sym typeface="Overpass"/>
              </a:rPr>
              <a:t>असुरक्षित फ़ाइल डाउनलोड</a:t>
            </a:r>
            <a:endParaRPr/>
          </a:p>
        </p:txBody>
      </p:sp>
      <p:sp>
        <p:nvSpPr>
          <p:cNvPr id="117" name="Google Shape;117;p3"/>
          <p:cNvSpPr/>
          <p:nvPr/>
        </p:nvSpPr>
        <p:spPr>
          <a:xfrm>
            <a:off x="6351599" y="2709807"/>
            <a:ext cx="2209800" cy="6096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onsolas"/>
                <a:ea typeface="Consolas"/>
                <a:cs typeface="Consolas"/>
                <a:sym typeface="Consolas"/>
              </a:rPr>
              <a:t>USERNAME</a:t>
            </a:r>
            <a:endParaRPr/>
          </a:p>
        </p:txBody>
      </p:sp>
      <p:sp>
        <p:nvSpPr>
          <p:cNvPr id="118" name="Google Shape;118;p3"/>
          <p:cNvSpPr/>
          <p:nvPr/>
        </p:nvSpPr>
        <p:spPr>
          <a:xfrm>
            <a:off x="6318669" y="3572528"/>
            <a:ext cx="2209800" cy="6096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onsolas"/>
                <a:ea typeface="Consolas"/>
                <a:cs typeface="Consolas"/>
                <a:sym typeface="Consolas"/>
              </a:rPr>
              <a:t>            </a:t>
            </a:r>
            <a:endParaRPr/>
          </a:p>
        </p:txBody>
      </p:sp>
      <p:sp>
        <p:nvSpPr>
          <p:cNvPr id="119" name="Google Shape;119;p3"/>
          <p:cNvSpPr/>
          <p:nvPr/>
        </p:nvSpPr>
        <p:spPr>
          <a:xfrm>
            <a:off x="6117522" y="4770551"/>
            <a:ext cx="2466536" cy="830997"/>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highlight>
                  <a:srgbClr val="FF0000"/>
                </a:highlight>
                <a:latin typeface="Overpass"/>
                <a:ea typeface="Overpass"/>
                <a:cs typeface="Overpass"/>
                <a:sym typeface="Overpass"/>
              </a:rPr>
              <a:t>अपना पासवर्ड साझा</a:t>
            </a:r>
            <a:endParaRPr/>
          </a:p>
        </p:txBody>
      </p:sp>
      <p:pic>
        <p:nvPicPr>
          <p:cNvPr id="120" name="Google Shape;120;p3"/>
          <p:cNvPicPr preferRelativeResize="0"/>
          <p:nvPr/>
        </p:nvPicPr>
        <p:blipFill rotWithShape="1">
          <a:blip r:embed="rId6">
            <a:alphaModFix/>
          </a:blip>
          <a:srcRect b="0" l="0" r="0" t="0"/>
          <a:stretch/>
        </p:blipFill>
        <p:spPr>
          <a:xfrm>
            <a:off x="9183069" y="2531461"/>
            <a:ext cx="2180222" cy="1763254"/>
          </a:xfrm>
          <a:prstGeom prst="rect">
            <a:avLst/>
          </a:prstGeom>
          <a:noFill/>
          <a:ln>
            <a:noFill/>
          </a:ln>
        </p:spPr>
      </p:pic>
      <p:sp>
        <p:nvSpPr>
          <p:cNvPr id="121" name="Google Shape;121;p3"/>
          <p:cNvSpPr/>
          <p:nvPr/>
        </p:nvSpPr>
        <p:spPr>
          <a:xfrm>
            <a:off x="8897047" y="4740202"/>
            <a:ext cx="2779525" cy="830997"/>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highlight>
                  <a:srgbClr val="FF0000"/>
                </a:highlight>
                <a:latin typeface="Overpass"/>
                <a:ea typeface="Overpass"/>
                <a:cs typeface="Overpass"/>
                <a:sym typeface="Overpass"/>
              </a:rPr>
              <a:t>अज्ञात लोगों को पैसे transfer</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30"/>
          <p:cNvSpPr txBox="1"/>
          <p:nvPr>
            <p:ph type="title"/>
          </p:nvPr>
        </p:nvSpPr>
        <p:spPr>
          <a:xfrm>
            <a:off x="838200" y="365126"/>
            <a:ext cx="10515600" cy="1238592"/>
          </a:xfrm>
          <a:prstGeom prst="rect">
            <a:avLst/>
          </a:prstGeom>
          <a:solidFill>
            <a:srgbClr val="FF0000"/>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alibri"/>
              <a:buNone/>
            </a:pPr>
            <a:r>
              <a:rPr b="1" lang="en-US">
                <a:solidFill>
                  <a:schemeClr val="lt1"/>
                </a:solidFill>
              </a:rPr>
              <a:t>Smishing Attack</a:t>
            </a:r>
            <a:endParaRPr b="1">
              <a:solidFill>
                <a:schemeClr val="lt1"/>
              </a:solidFill>
            </a:endParaRPr>
          </a:p>
        </p:txBody>
      </p:sp>
      <p:pic>
        <p:nvPicPr>
          <p:cNvPr id="380" name="Google Shape;380;p30"/>
          <p:cNvPicPr preferRelativeResize="0"/>
          <p:nvPr/>
        </p:nvPicPr>
        <p:blipFill rotWithShape="1">
          <a:blip r:embed="rId3">
            <a:alphaModFix/>
          </a:blip>
          <a:srcRect b="0" l="0" r="0" t="0"/>
          <a:stretch/>
        </p:blipFill>
        <p:spPr>
          <a:xfrm>
            <a:off x="1672143" y="2053884"/>
            <a:ext cx="8545505" cy="38967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31"/>
          <p:cNvSpPr txBox="1"/>
          <p:nvPr>
            <p:ph type="title"/>
          </p:nvPr>
        </p:nvSpPr>
        <p:spPr>
          <a:xfrm>
            <a:off x="838200" y="365126"/>
            <a:ext cx="10515600" cy="1238592"/>
          </a:xfrm>
          <a:prstGeom prst="rect">
            <a:avLst/>
          </a:prstGeom>
          <a:solidFill>
            <a:srgbClr val="FF0000"/>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alibri"/>
              <a:buNone/>
            </a:pPr>
            <a:r>
              <a:rPr b="1" lang="en-US">
                <a:solidFill>
                  <a:schemeClr val="lt1"/>
                </a:solidFill>
              </a:rPr>
              <a:t>Vishing Attack</a:t>
            </a:r>
            <a:endParaRPr b="1">
              <a:solidFill>
                <a:schemeClr val="lt1"/>
              </a:solidFill>
            </a:endParaRPr>
          </a:p>
        </p:txBody>
      </p:sp>
      <p:pic>
        <p:nvPicPr>
          <p:cNvPr descr="On Vishing Attacks and How to Prevent Them - ThreatMark" id="386" name="Google Shape;386;p31"/>
          <p:cNvPicPr preferRelativeResize="0"/>
          <p:nvPr/>
        </p:nvPicPr>
        <p:blipFill rotWithShape="1">
          <a:blip r:embed="rId3">
            <a:alphaModFix/>
          </a:blip>
          <a:srcRect b="0" l="0" r="0" t="0"/>
          <a:stretch/>
        </p:blipFill>
        <p:spPr>
          <a:xfrm>
            <a:off x="2026827" y="1977024"/>
            <a:ext cx="8138345" cy="408615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32"/>
          <p:cNvSpPr txBox="1"/>
          <p:nvPr>
            <p:ph type="title"/>
          </p:nvPr>
        </p:nvSpPr>
        <p:spPr>
          <a:xfrm>
            <a:off x="838200" y="365126"/>
            <a:ext cx="10515600" cy="1238592"/>
          </a:xfrm>
          <a:prstGeom prst="rect">
            <a:avLst/>
          </a:prstGeom>
          <a:solidFill>
            <a:srgbClr val="FF0000"/>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alibri"/>
              <a:buNone/>
            </a:pPr>
            <a:r>
              <a:rPr b="1" lang="en-US">
                <a:solidFill>
                  <a:schemeClr val="lt1"/>
                </a:solidFill>
              </a:rPr>
              <a:t>Angler phishing Attack</a:t>
            </a:r>
            <a:endParaRPr b="1">
              <a:solidFill>
                <a:schemeClr val="lt1"/>
              </a:solidFill>
            </a:endParaRPr>
          </a:p>
        </p:txBody>
      </p:sp>
      <p:pic>
        <p:nvPicPr>
          <p:cNvPr descr="10 Social Media Scams and How to Spot ..." id="392" name="Google Shape;392;p32"/>
          <p:cNvPicPr preferRelativeResize="0"/>
          <p:nvPr/>
        </p:nvPicPr>
        <p:blipFill rotWithShape="1">
          <a:blip r:embed="rId3">
            <a:alphaModFix/>
          </a:blip>
          <a:srcRect b="0" l="0" r="0" t="0"/>
          <a:stretch/>
        </p:blipFill>
        <p:spPr>
          <a:xfrm>
            <a:off x="3525090" y="2285413"/>
            <a:ext cx="5395145" cy="362301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33"/>
          <p:cNvSpPr txBox="1"/>
          <p:nvPr>
            <p:ph type="title"/>
          </p:nvPr>
        </p:nvSpPr>
        <p:spPr>
          <a:xfrm>
            <a:off x="1960098" y="2713133"/>
            <a:ext cx="8271803" cy="1151965"/>
          </a:xfrm>
          <a:prstGeom prst="rect">
            <a:avLst/>
          </a:prstGeom>
          <a:solidFill>
            <a:srgbClr val="FF0000"/>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t/>
            </a:r>
            <a:endParaRPr/>
          </a:p>
        </p:txBody>
      </p:sp>
      <p:sp>
        <p:nvSpPr>
          <p:cNvPr id="398" name="Google Shape;398;p33"/>
          <p:cNvSpPr/>
          <p:nvPr/>
        </p:nvSpPr>
        <p:spPr>
          <a:xfrm>
            <a:off x="3488787" y="3014795"/>
            <a:ext cx="5824025" cy="548640"/>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400">
                <a:solidFill>
                  <a:schemeClr val="dk1"/>
                </a:solidFill>
                <a:latin typeface="Calibri"/>
                <a:ea typeface="Calibri"/>
                <a:cs typeface="Calibri"/>
                <a:sym typeface="Calibri"/>
              </a:rPr>
              <a:t>Real Life Examples</a:t>
            </a:r>
            <a:endParaRPr b="1" sz="44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34"/>
          <p:cNvSpPr txBox="1"/>
          <p:nvPr>
            <p:ph idx="1" type="body"/>
          </p:nvPr>
        </p:nvSpPr>
        <p:spPr>
          <a:xfrm>
            <a:off x="685798" y="2325295"/>
            <a:ext cx="10394700" cy="3311100"/>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rgbClr val="333333"/>
              </a:buClr>
              <a:buSzPct val="100000"/>
              <a:buChar char="•"/>
            </a:pPr>
            <a:r>
              <a:rPr b="0" i="0" lang="en-US">
                <a:solidFill>
                  <a:srgbClr val="333333"/>
                </a:solidFill>
                <a:highlight>
                  <a:srgbClr val="FFFFFF"/>
                </a:highlight>
                <a:latin typeface="Arial"/>
                <a:ea typeface="Arial"/>
                <a:cs typeface="Arial"/>
                <a:sym typeface="Arial"/>
              </a:rPr>
              <a:t>In early 2020, a branch manager of a Japanese company in Hong Kong received a call from a man whose voice he recognized—the director of his parent business. The director had good news: the company was about to make an acquisition, so he needed to authorize some transfers to the tune of $35 million. A lawyer named Martin Zelner had been hired to coordinate the procedures and the branch manager could see in his inbox emails from the director and Zelner, confirming what money needed to move where. The manager, believing everything appeared legitimate, began making the transfers.</a:t>
            </a:r>
            <a:endParaRPr>
              <a:latin typeface="Arial"/>
              <a:ea typeface="Arial"/>
              <a:cs typeface="Arial"/>
              <a:sym typeface="Arial"/>
            </a:endParaRPr>
          </a:p>
        </p:txBody>
      </p:sp>
      <p:pic>
        <p:nvPicPr>
          <p:cNvPr id="404" name="Google Shape;404;p34"/>
          <p:cNvPicPr preferRelativeResize="0"/>
          <p:nvPr/>
        </p:nvPicPr>
        <p:blipFill rotWithShape="1">
          <a:blip r:embed="rId3">
            <a:alphaModFix/>
          </a:blip>
          <a:srcRect b="0" l="0" r="0" t="0"/>
          <a:stretch/>
        </p:blipFill>
        <p:spPr>
          <a:xfrm>
            <a:off x="2292921" y="317659"/>
            <a:ext cx="7180459" cy="1933575"/>
          </a:xfrm>
          <a:prstGeom prst="rect">
            <a:avLst/>
          </a:prstGeom>
          <a:noFill/>
          <a:ln>
            <a:noFill/>
          </a:ln>
        </p:spPr>
      </p:pic>
      <p:sp>
        <p:nvSpPr>
          <p:cNvPr id="405" name="Google Shape;405;p34"/>
          <p:cNvSpPr/>
          <p:nvPr/>
        </p:nvSpPr>
        <p:spPr>
          <a:xfrm>
            <a:off x="2377440" y="5880295"/>
            <a:ext cx="7638758" cy="39389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100">
                <a:solidFill>
                  <a:schemeClr val="dk1"/>
                </a:solidFill>
                <a:latin typeface="Arial"/>
                <a:ea typeface="Arial"/>
                <a:cs typeface="Arial"/>
                <a:sym typeface="Arial"/>
              </a:rPr>
              <a:t>Source: https://www.forbes.com/sites/thomasbrewster/2021/10/14/huge-bank-fraud-uses-deep-fake-voice-tech-to-steal-millions/?sh=5cb443947559</a:t>
            </a:r>
            <a:endParaRPr sz="1100">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35"/>
          <p:cNvSpPr txBox="1"/>
          <p:nvPr>
            <p:ph idx="1" type="body"/>
          </p:nvPr>
        </p:nvSpPr>
        <p:spPr>
          <a:xfrm>
            <a:off x="685800" y="2063396"/>
            <a:ext cx="10394707" cy="3311189"/>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rgbClr val="333333"/>
              </a:buClr>
              <a:buSzPct val="100000"/>
              <a:buChar char="•"/>
            </a:pPr>
            <a:r>
              <a:rPr b="0" i="0" lang="en-US">
                <a:solidFill>
                  <a:srgbClr val="333333"/>
                </a:solidFill>
                <a:highlight>
                  <a:srgbClr val="FFFFFF"/>
                </a:highlight>
                <a:latin typeface="Arial"/>
                <a:ea typeface="Arial"/>
                <a:cs typeface="Arial"/>
                <a:sym typeface="Arial"/>
              </a:rPr>
              <a:t>The European company, which operates shops under the Pepco, Poundland and Dealz brands, said that the company lost approximately €15.5 million in cash as a consequence of the attack.</a:t>
            </a:r>
            <a:endParaRPr/>
          </a:p>
          <a:p>
            <a:pPr indent="-228600" lvl="0" marL="228600" rtl="0" algn="l">
              <a:lnSpc>
                <a:spcPct val="90000"/>
              </a:lnSpc>
              <a:spcBef>
                <a:spcPts val="1000"/>
              </a:spcBef>
              <a:spcAft>
                <a:spcPts val="0"/>
              </a:spcAft>
              <a:buClr>
                <a:srgbClr val="333333"/>
              </a:buClr>
              <a:buSzPct val="100000"/>
              <a:buChar char="•"/>
            </a:pPr>
            <a:r>
              <a:rPr b="0" i="0" lang="en-US">
                <a:solidFill>
                  <a:srgbClr val="333333"/>
                </a:solidFill>
                <a:highlight>
                  <a:srgbClr val="FFFFFF"/>
                </a:highlight>
                <a:latin typeface="Arial"/>
                <a:ea typeface="Arial"/>
                <a:cs typeface="Arial"/>
                <a:sym typeface="Arial"/>
              </a:rPr>
              <a:t>“If this is the case, this type of attack is called business email compromise and it involves a fraudster spoofing the email address of a legitimate employee within an organization and then sending out correspondence to other people in the business, mostly those who work in accounting or finance departments, and asking them to urgently pay an invoice or process a payment.”</a:t>
            </a:r>
            <a:endParaRPr>
              <a:latin typeface="Arial"/>
              <a:ea typeface="Arial"/>
              <a:cs typeface="Arial"/>
              <a:sym typeface="Arial"/>
            </a:endParaRPr>
          </a:p>
        </p:txBody>
      </p:sp>
      <p:pic>
        <p:nvPicPr>
          <p:cNvPr id="411" name="Google Shape;411;p35"/>
          <p:cNvPicPr preferRelativeResize="0"/>
          <p:nvPr/>
        </p:nvPicPr>
        <p:blipFill rotWithShape="1">
          <a:blip r:embed="rId3">
            <a:alphaModFix/>
          </a:blip>
          <a:srcRect b="0" l="0" r="0" t="0"/>
          <a:stretch/>
        </p:blipFill>
        <p:spPr>
          <a:xfrm>
            <a:off x="2064434" y="547913"/>
            <a:ext cx="7248378" cy="1390650"/>
          </a:xfrm>
          <a:prstGeom prst="rect">
            <a:avLst/>
          </a:prstGeom>
          <a:noFill/>
          <a:ln>
            <a:noFill/>
          </a:ln>
        </p:spPr>
      </p:pic>
      <p:sp>
        <p:nvSpPr>
          <p:cNvPr id="412" name="Google Shape;412;p35"/>
          <p:cNvSpPr/>
          <p:nvPr/>
        </p:nvSpPr>
        <p:spPr>
          <a:xfrm>
            <a:off x="2900852" y="5210843"/>
            <a:ext cx="5317500" cy="393900"/>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100">
                <a:solidFill>
                  <a:schemeClr val="dk1"/>
                </a:solidFill>
                <a:latin typeface="Arial"/>
                <a:ea typeface="Arial"/>
                <a:cs typeface="Arial"/>
                <a:sym typeface="Arial"/>
              </a:rPr>
              <a:t>Source: https://www.helpnetsecurity.com/2024/02/28/pepco-phishing-bec-attack/</a:t>
            </a:r>
            <a:endParaRPr sz="1100">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36"/>
          <p:cNvSpPr txBox="1"/>
          <p:nvPr/>
        </p:nvSpPr>
        <p:spPr>
          <a:xfrm>
            <a:off x="1974175" y="5264354"/>
            <a:ext cx="8243700" cy="6003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00">
                <a:solidFill>
                  <a:schemeClr val="dk1"/>
                </a:solidFill>
                <a:latin typeface="Arial"/>
                <a:ea typeface="Arial"/>
                <a:cs typeface="Arial"/>
                <a:sym typeface="Arial"/>
              </a:rPr>
              <a:t>Source : https://www.euronews.com/next/2023/10/23/behind-the-global-scam-worth-an-estimated-100m-targeting-whatsapp-users-with-fake-job-offe</a:t>
            </a:r>
            <a:endParaRPr sz="1100">
              <a:solidFill>
                <a:schemeClr val="dk1"/>
              </a:solidFill>
              <a:latin typeface="Arial"/>
              <a:ea typeface="Arial"/>
              <a:cs typeface="Arial"/>
              <a:sym typeface="Arial"/>
            </a:endParaRPr>
          </a:p>
        </p:txBody>
      </p:sp>
      <p:pic>
        <p:nvPicPr>
          <p:cNvPr id="418" name="Google Shape;418;p36"/>
          <p:cNvPicPr preferRelativeResize="0"/>
          <p:nvPr/>
        </p:nvPicPr>
        <p:blipFill rotWithShape="1">
          <a:blip r:embed="rId3">
            <a:alphaModFix/>
          </a:blip>
          <a:srcRect b="0" l="0" r="0" t="0"/>
          <a:stretch/>
        </p:blipFill>
        <p:spPr>
          <a:xfrm>
            <a:off x="1545760" y="779728"/>
            <a:ext cx="8143875" cy="1323975"/>
          </a:xfrm>
          <a:prstGeom prst="rect">
            <a:avLst/>
          </a:prstGeom>
          <a:noFill/>
          <a:ln>
            <a:noFill/>
          </a:ln>
        </p:spPr>
      </p:pic>
      <p:sp>
        <p:nvSpPr>
          <p:cNvPr id="419" name="Google Shape;419;p36"/>
          <p:cNvSpPr txBox="1"/>
          <p:nvPr/>
        </p:nvSpPr>
        <p:spPr>
          <a:xfrm>
            <a:off x="1853746" y="2815306"/>
            <a:ext cx="7527902"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a:solidFill>
                  <a:schemeClr val="dk1"/>
                </a:solidFill>
                <a:highlight>
                  <a:srgbClr val="FFFFFF"/>
                </a:highlight>
                <a:latin typeface="Arial"/>
                <a:ea typeface="Arial"/>
                <a:cs typeface="Arial"/>
                <a:sym typeface="Arial"/>
              </a:rPr>
              <a:t>In 2022-23, a global scam targeting WhatsApp users with fake job offers has defrauded people out of an estimated €100 million. Victims received phishing messages impersonating reputable firms, promising lucrative jobs paid in cryptocurrency, leading to significant financial losses </a:t>
            </a:r>
            <a:endParaRPr sz="240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37"/>
          <p:cNvSpPr txBox="1"/>
          <p:nvPr>
            <p:ph type="title"/>
          </p:nvPr>
        </p:nvSpPr>
        <p:spPr>
          <a:xfrm>
            <a:off x="872723" y="666242"/>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b="1" lang="en-US" sz="3600"/>
              <a:t>अगर मुझे एक फिशिंग ईमेल मिलता है, </a:t>
            </a:r>
            <a:br>
              <a:rPr b="1" lang="en-US" sz="3600"/>
            </a:br>
            <a:r>
              <a:rPr b="1" lang="en-US" sz="3600"/>
              <a:t>तो मैं क्या करूं?</a:t>
            </a:r>
            <a:endParaRPr sz="2400"/>
          </a:p>
        </p:txBody>
      </p:sp>
      <p:sp>
        <p:nvSpPr>
          <p:cNvPr id="425" name="Google Shape;425;p37"/>
          <p:cNvSpPr txBox="1"/>
          <p:nvPr>
            <p:ph idx="1" type="body"/>
          </p:nvPr>
        </p:nvSpPr>
        <p:spPr>
          <a:xfrm>
            <a:off x="228600" y="2063396"/>
            <a:ext cx="11494008" cy="3779620"/>
          </a:xfrm>
          <a:prstGeom prst="rect">
            <a:avLst/>
          </a:prstGeom>
          <a:solidFill>
            <a:srgbClr val="92D050"/>
          </a:solidFill>
          <a:ln cap="flat" cmpd="sng" w="127000">
            <a:solidFill>
              <a:schemeClr val="lt1"/>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lang="en-US">
                <a:solidFill>
                  <a:schemeClr val="lt1"/>
                </a:solidFill>
                <a:latin typeface="Calibri"/>
                <a:ea typeface="Calibri"/>
                <a:cs typeface="Calibri"/>
                <a:sym typeface="Calibri"/>
              </a:rPr>
              <a:t>.</a:t>
            </a:r>
            <a:endParaRPr/>
          </a:p>
        </p:txBody>
      </p:sp>
      <p:pic>
        <p:nvPicPr>
          <p:cNvPr id="426" name="Google Shape;426;p37"/>
          <p:cNvPicPr preferRelativeResize="0"/>
          <p:nvPr/>
        </p:nvPicPr>
        <p:blipFill rotWithShape="1">
          <a:blip r:embed="rId3">
            <a:alphaModFix/>
          </a:blip>
          <a:srcRect b="0" l="0" r="0" t="0"/>
          <a:stretch/>
        </p:blipFill>
        <p:spPr>
          <a:xfrm>
            <a:off x="872723" y="2063396"/>
            <a:ext cx="1096969" cy="2397747"/>
          </a:xfrm>
          <a:prstGeom prst="rect">
            <a:avLst/>
          </a:prstGeom>
          <a:noFill/>
          <a:ln>
            <a:noFill/>
          </a:ln>
        </p:spPr>
      </p:pic>
      <p:grpSp>
        <p:nvGrpSpPr>
          <p:cNvPr id="427" name="Google Shape;427;p37"/>
          <p:cNvGrpSpPr/>
          <p:nvPr/>
        </p:nvGrpSpPr>
        <p:grpSpPr>
          <a:xfrm>
            <a:off x="4313532" y="2235440"/>
            <a:ext cx="1947491" cy="2225703"/>
            <a:chOff x="5078077" y="2962841"/>
            <a:chExt cx="1947491" cy="2225703"/>
          </a:xfrm>
        </p:grpSpPr>
        <p:grpSp>
          <p:nvGrpSpPr>
            <p:cNvPr id="428" name="Google Shape;428;p37"/>
            <p:cNvGrpSpPr/>
            <p:nvPr/>
          </p:nvGrpSpPr>
          <p:grpSpPr>
            <a:xfrm>
              <a:off x="5220158" y="3083860"/>
              <a:ext cx="1646824" cy="2034298"/>
              <a:chOff x="5093158" y="2808939"/>
              <a:chExt cx="1993900" cy="2379605"/>
            </a:xfrm>
          </p:grpSpPr>
          <p:sp>
            <p:nvSpPr>
              <p:cNvPr id="429" name="Google Shape;429;p37"/>
              <p:cNvSpPr/>
              <p:nvPr/>
            </p:nvSpPr>
            <p:spPr>
              <a:xfrm>
                <a:off x="5093158" y="3149600"/>
                <a:ext cx="1993900" cy="317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37"/>
              <p:cNvSpPr/>
              <p:nvPr/>
            </p:nvSpPr>
            <p:spPr>
              <a:xfrm>
                <a:off x="5266277" y="3343168"/>
                <a:ext cx="1667923" cy="184537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37"/>
              <p:cNvSpPr/>
              <p:nvPr/>
            </p:nvSpPr>
            <p:spPr>
              <a:xfrm>
                <a:off x="5537658" y="2808939"/>
                <a:ext cx="1079042" cy="36674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432" name="Google Shape;432;p37"/>
            <p:cNvPicPr preferRelativeResize="0"/>
            <p:nvPr/>
          </p:nvPicPr>
          <p:blipFill rotWithShape="1">
            <a:blip r:embed="rId4">
              <a:alphaModFix/>
            </a:blip>
            <a:srcRect b="0" l="0" r="0" t="0"/>
            <a:stretch/>
          </p:blipFill>
          <p:spPr>
            <a:xfrm>
              <a:off x="5078077" y="2962841"/>
              <a:ext cx="1947491" cy="2225703"/>
            </a:xfrm>
            <a:prstGeom prst="rect">
              <a:avLst/>
            </a:prstGeom>
            <a:noFill/>
            <a:ln>
              <a:noFill/>
            </a:ln>
          </p:spPr>
        </p:pic>
      </p:grpSp>
      <p:pic>
        <p:nvPicPr>
          <p:cNvPr id="433" name="Google Shape;433;p37"/>
          <p:cNvPicPr preferRelativeResize="0"/>
          <p:nvPr/>
        </p:nvPicPr>
        <p:blipFill rotWithShape="1">
          <a:blip r:embed="rId5">
            <a:alphaModFix/>
          </a:blip>
          <a:srcRect b="0" l="0" r="0" t="0"/>
          <a:stretch/>
        </p:blipFill>
        <p:spPr>
          <a:xfrm>
            <a:off x="8290554" y="2356459"/>
            <a:ext cx="2155317" cy="2155317"/>
          </a:xfrm>
          <a:prstGeom prst="rect">
            <a:avLst/>
          </a:prstGeom>
          <a:noFill/>
          <a:ln>
            <a:noFill/>
          </a:ln>
        </p:spPr>
      </p:pic>
      <p:sp>
        <p:nvSpPr>
          <p:cNvPr id="434" name="Google Shape;434;p37"/>
          <p:cNvSpPr/>
          <p:nvPr/>
        </p:nvSpPr>
        <p:spPr>
          <a:xfrm>
            <a:off x="198477" y="4752918"/>
            <a:ext cx="2667666" cy="1107996"/>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600">
                <a:solidFill>
                  <a:schemeClr val="lt1"/>
                </a:solidFill>
                <a:latin typeface="Overpass"/>
                <a:ea typeface="Overpass"/>
                <a:cs typeface="Overpass"/>
                <a:sym typeface="Overpass"/>
              </a:rPr>
              <a:t>Click</a:t>
            </a:r>
            <a:endParaRPr/>
          </a:p>
        </p:txBody>
      </p:sp>
      <p:sp>
        <p:nvSpPr>
          <p:cNvPr id="435" name="Google Shape;435;p37"/>
          <p:cNvSpPr/>
          <p:nvPr/>
        </p:nvSpPr>
        <p:spPr>
          <a:xfrm>
            <a:off x="3783118" y="4806611"/>
            <a:ext cx="3428942" cy="1107996"/>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600">
                <a:solidFill>
                  <a:schemeClr val="lt1"/>
                </a:solidFill>
                <a:latin typeface="Overpass"/>
                <a:ea typeface="Overpass"/>
                <a:cs typeface="Overpass"/>
                <a:sym typeface="Overpass"/>
              </a:rPr>
              <a:t>Delete</a:t>
            </a:r>
            <a:endParaRPr/>
          </a:p>
        </p:txBody>
      </p:sp>
      <p:sp>
        <p:nvSpPr>
          <p:cNvPr id="436" name="Google Shape;436;p37"/>
          <p:cNvSpPr/>
          <p:nvPr/>
        </p:nvSpPr>
        <p:spPr>
          <a:xfrm>
            <a:off x="7891485" y="4770816"/>
            <a:ext cx="3428942" cy="1107996"/>
          </a:xfrm>
          <a:prstGeom prst="rect">
            <a:avLst/>
          </a:prstGeom>
          <a:solidFill>
            <a:srgbClr val="1E4E79"/>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600">
                <a:solidFill>
                  <a:schemeClr val="lt1"/>
                </a:solidFill>
                <a:latin typeface="Overpass"/>
                <a:ea typeface="Overpass"/>
                <a:cs typeface="Overpass"/>
                <a:sym typeface="Overpass"/>
              </a:rPr>
              <a:t>Report</a:t>
            </a:r>
            <a:endParaRPr/>
          </a:p>
        </p:txBody>
      </p:sp>
      <p:pic>
        <p:nvPicPr>
          <p:cNvPr id="437" name="Google Shape;437;p37"/>
          <p:cNvPicPr preferRelativeResize="0"/>
          <p:nvPr/>
        </p:nvPicPr>
        <p:blipFill rotWithShape="1">
          <a:blip r:embed="rId6">
            <a:alphaModFix/>
          </a:blip>
          <a:srcRect b="0" l="0" r="0" t="0"/>
          <a:stretch/>
        </p:blipFill>
        <p:spPr>
          <a:xfrm>
            <a:off x="8797517" y="64799"/>
            <a:ext cx="2759777" cy="207103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38"/>
          <p:cNvSpPr txBox="1"/>
          <p:nvPr>
            <p:ph type="title"/>
          </p:nvPr>
        </p:nvSpPr>
        <p:spPr>
          <a:xfrm>
            <a:off x="1699037" y="323675"/>
            <a:ext cx="8597415" cy="957488"/>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3600"/>
              <a:buFont typeface="Calibri"/>
              <a:buNone/>
            </a:pPr>
            <a:br>
              <a:rPr b="1" lang="en-US" sz="3600">
                <a:solidFill>
                  <a:schemeClr val="lt1"/>
                </a:solidFill>
              </a:rPr>
            </a:br>
            <a:r>
              <a:rPr b="1" lang="en-US" sz="3600">
                <a:solidFill>
                  <a:schemeClr val="lt1"/>
                </a:solidFill>
              </a:rPr>
              <a:t>क्लिक करने पर क्या हो सकता है?</a:t>
            </a:r>
            <a:br>
              <a:rPr b="1" lang="en-US" sz="3600">
                <a:solidFill>
                  <a:schemeClr val="lt1"/>
                </a:solidFill>
              </a:rPr>
            </a:br>
            <a:endParaRPr b="1" sz="3600">
              <a:solidFill>
                <a:schemeClr val="lt1"/>
              </a:solidFill>
            </a:endParaRPr>
          </a:p>
        </p:txBody>
      </p:sp>
      <p:sp>
        <p:nvSpPr>
          <p:cNvPr id="444" name="Google Shape;444;p38"/>
          <p:cNvSpPr/>
          <p:nvPr/>
        </p:nvSpPr>
        <p:spPr>
          <a:xfrm>
            <a:off x="131530" y="1608664"/>
            <a:ext cx="6364223" cy="2681479"/>
          </a:xfrm>
          <a:prstGeom prst="rect">
            <a:avLst/>
          </a:prstGeom>
          <a:solidFill>
            <a:srgbClr val="2492BB"/>
          </a:solidFill>
          <a:ln cap="flat" cmpd="sng" w="1270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45" name="Google Shape;445;p38"/>
          <p:cNvPicPr preferRelativeResize="0"/>
          <p:nvPr/>
        </p:nvPicPr>
        <p:blipFill rotWithShape="1">
          <a:blip r:embed="rId3">
            <a:alphaModFix/>
          </a:blip>
          <a:srcRect b="0" l="0" r="0" t="0"/>
          <a:stretch/>
        </p:blipFill>
        <p:spPr>
          <a:xfrm>
            <a:off x="246889" y="1684100"/>
            <a:ext cx="2538221" cy="2530609"/>
          </a:xfrm>
          <a:prstGeom prst="rect">
            <a:avLst/>
          </a:prstGeom>
          <a:noFill/>
          <a:ln>
            <a:noFill/>
          </a:ln>
        </p:spPr>
      </p:pic>
      <p:sp>
        <p:nvSpPr>
          <p:cNvPr id="446" name="Google Shape;446;p38"/>
          <p:cNvSpPr/>
          <p:nvPr/>
        </p:nvSpPr>
        <p:spPr>
          <a:xfrm>
            <a:off x="714631" y="4798358"/>
            <a:ext cx="4882896" cy="707886"/>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lt1"/>
                </a:solidFill>
                <a:highlight>
                  <a:srgbClr val="808080"/>
                </a:highlight>
                <a:latin typeface="Overpass"/>
                <a:ea typeface="Overpass"/>
                <a:cs typeface="Overpass"/>
                <a:sym typeface="Overpass"/>
              </a:rPr>
              <a:t>Password Stolen</a:t>
            </a:r>
            <a:endParaRPr/>
          </a:p>
        </p:txBody>
      </p:sp>
      <p:sp>
        <p:nvSpPr>
          <p:cNvPr id="447" name="Google Shape;447;p38"/>
          <p:cNvSpPr/>
          <p:nvPr/>
        </p:nvSpPr>
        <p:spPr>
          <a:xfrm>
            <a:off x="2611226" y="2272520"/>
            <a:ext cx="1864227"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Overpass"/>
                <a:ea typeface="Overpass"/>
                <a:cs typeface="Overpass"/>
                <a:sym typeface="Overpass"/>
              </a:rPr>
              <a:t>Identity Theft</a:t>
            </a:r>
            <a:endParaRPr/>
          </a:p>
        </p:txBody>
      </p:sp>
      <p:sp>
        <p:nvSpPr>
          <p:cNvPr id="448" name="Google Shape;448;p38"/>
          <p:cNvSpPr/>
          <p:nvPr/>
        </p:nvSpPr>
        <p:spPr>
          <a:xfrm>
            <a:off x="3733300" y="1823844"/>
            <a:ext cx="186422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Overpass"/>
                <a:ea typeface="Overpass"/>
                <a:cs typeface="Overpass"/>
                <a:sym typeface="Overpass"/>
              </a:rPr>
              <a:t>Data Leak</a:t>
            </a:r>
            <a:endParaRPr/>
          </a:p>
        </p:txBody>
      </p:sp>
      <p:sp>
        <p:nvSpPr>
          <p:cNvPr id="449" name="Google Shape;449;p38"/>
          <p:cNvSpPr/>
          <p:nvPr/>
        </p:nvSpPr>
        <p:spPr>
          <a:xfrm>
            <a:off x="3440328" y="3276798"/>
            <a:ext cx="1864227"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Overpass"/>
                <a:ea typeface="Overpass"/>
                <a:cs typeface="Overpass"/>
                <a:sym typeface="Overpass"/>
              </a:rPr>
              <a:t>Data Destruction</a:t>
            </a:r>
            <a:endParaRPr/>
          </a:p>
        </p:txBody>
      </p:sp>
      <p:pic>
        <p:nvPicPr>
          <p:cNvPr id="450" name="Google Shape;450;p38"/>
          <p:cNvPicPr preferRelativeResize="0"/>
          <p:nvPr/>
        </p:nvPicPr>
        <p:blipFill rotWithShape="1">
          <a:blip r:embed="rId4">
            <a:alphaModFix/>
          </a:blip>
          <a:srcRect b="0" l="0" r="0" t="0"/>
          <a:stretch/>
        </p:blipFill>
        <p:spPr>
          <a:xfrm>
            <a:off x="2528154" y="3815047"/>
            <a:ext cx="423197" cy="925023"/>
          </a:xfrm>
          <a:prstGeom prst="rect">
            <a:avLst/>
          </a:prstGeom>
          <a:noFill/>
          <a:ln>
            <a:noFill/>
          </a:ln>
        </p:spPr>
      </p:pic>
      <p:sp>
        <p:nvSpPr>
          <p:cNvPr id="451" name="Google Shape;451;p38"/>
          <p:cNvSpPr/>
          <p:nvPr/>
        </p:nvSpPr>
        <p:spPr>
          <a:xfrm>
            <a:off x="6408420" y="1694636"/>
            <a:ext cx="5416295" cy="2569947"/>
          </a:xfrm>
          <a:prstGeom prst="rect">
            <a:avLst/>
          </a:prstGeom>
          <a:solidFill>
            <a:srgbClr val="2492BB"/>
          </a:solidFill>
          <a:ln cap="flat" cmpd="sng" w="1270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2" name="Google Shape;452;p38"/>
          <p:cNvSpPr/>
          <p:nvPr/>
        </p:nvSpPr>
        <p:spPr>
          <a:xfrm>
            <a:off x="6740136" y="4798358"/>
            <a:ext cx="4737234" cy="707886"/>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lt1"/>
                </a:solidFill>
                <a:highlight>
                  <a:srgbClr val="808080"/>
                </a:highlight>
                <a:latin typeface="Overpass"/>
                <a:ea typeface="Overpass"/>
                <a:cs typeface="Overpass"/>
                <a:sym typeface="Overpass"/>
              </a:rPr>
              <a:t>Malware Installed</a:t>
            </a:r>
            <a:endParaRPr/>
          </a:p>
        </p:txBody>
      </p:sp>
      <p:sp>
        <p:nvSpPr>
          <p:cNvPr id="453" name="Google Shape;453;p38"/>
          <p:cNvSpPr/>
          <p:nvPr/>
        </p:nvSpPr>
        <p:spPr>
          <a:xfrm>
            <a:off x="8615195" y="1611131"/>
            <a:ext cx="1572720" cy="7848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Overpass"/>
                <a:ea typeface="Overpass"/>
                <a:cs typeface="Overpass"/>
                <a:sym typeface="Overpass"/>
              </a:rPr>
              <a:t>Stolen</a:t>
            </a:r>
            <a:endParaRPr/>
          </a:p>
          <a:p>
            <a:pPr indent="0" lvl="0" marL="0" marR="0" rtl="0" algn="ctr">
              <a:spcBef>
                <a:spcPts val="600"/>
              </a:spcBef>
              <a:spcAft>
                <a:spcPts val="0"/>
              </a:spcAft>
              <a:buNone/>
            </a:pPr>
            <a:r>
              <a:rPr b="1" lang="en-US" sz="2000">
                <a:solidFill>
                  <a:schemeClr val="lt1"/>
                </a:solidFill>
                <a:latin typeface="Overpass"/>
                <a:ea typeface="Overpass"/>
                <a:cs typeface="Overpass"/>
                <a:sym typeface="Overpass"/>
              </a:rPr>
              <a:t>Password</a:t>
            </a:r>
            <a:endParaRPr/>
          </a:p>
        </p:txBody>
      </p:sp>
      <p:sp>
        <p:nvSpPr>
          <p:cNvPr id="454" name="Google Shape;454;p38"/>
          <p:cNvSpPr/>
          <p:nvPr/>
        </p:nvSpPr>
        <p:spPr>
          <a:xfrm>
            <a:off x="10122600" y="2075493"/>
            <a:ext cx="168210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Overpass"/>
                <a:ea typeface="Overpass"/>
                <a:cs typeface="Overpass"/>
                <a:sym typeface="Overpass"/>
              </a:rPr>
              <a:t>Ransomware</a:t>
            </a:r>
            <a:endParaRPr/>
          </a:p>
        </p:txBody>
      </p:sp>
      <p:sp>
        <p:nvSpPr>
          <p:cNvPr id="455" name="Google Shape;455;p38"/>
          <p:cNvSpPr/>
          <p:nvPr/>
        </p:nvSpPr>
        <p:spPr>
          <a:xfrm>
            <a:off x="9562956" y="2548363"/>
            <a:ext cx="1466993"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Overpass"/>
                <a:ea typeface="Overpass"/>
                <a:cs typeface="Overpass"/>
                <a:sym typeface="Overpass"/>
              </a:rPr>
              <a:t>Remote</a:t>
            </a:r>
            <a:br>
              <a:rPr b="1" lang="en-US" sz="2000">
                <a:solidFill>
                  <a:schemeClr val="lt1"/>
                </a:solidFill>
                <a:latin typeface="Overpass"/>
                <a:ea typeface="Overpass"/>
                <a:cs typeface="Overpass"/>
                <a:sym typeface="Overpass"/>
              </a:rPr>
            </a:br>
            <a:r>
              <a:rPr b="1" lang="en-US" sz="2000">
                <a:solidFill>
                  <a:schemeClr val="lt1"/>
                </a:solidFill>
                <a:latin typeface="Overpass"/>
                <a:ea typeface="Overpass"/>
                <a:cs typeface="Overpass"/>
                <a:sym typeface="Overpass"/>
              </a:rPr>
              <a:t>Access</a:t>
            </a:r>
            <a:endParaRPr/>
          </a:p>
        </p:txBody>
      </p:sp>
      <p:sp>
        <p:nvSpPr>
          <p:cNvPr id="456" name="Google Shape;456;p38"/>
          <p:cNvSpPr/>
          <p:nvPr/>
        </p:nvSpPr>
        <p:spPr>
          <a:xfrm>
            <a:off x="10100199" y="3250536"/>
            <a:ext cx="1823690" cy="7848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Overpass"/>
                <a:ea typeface="Overpass"/>
                <a:cs typeface="Overpass"/>
                <a:sym typeface="Overpass"/>
              </a:rPr>
              <a:t>Network</a:t>
            </a:r>
            <a:endParaRPr/>
          </a:p>
          <a:p>
            <a:pPr indent="0" lvl="0" marL="0" marR="0" rtl="0" algn="ctr">
              <a:spcBef>
                <a:spcPts val="600"/>
              </a:spcBef>
              <a:spcAft>
                <a:spcPts val="0"/>
              </a:spcAft>
              <a:buNone/>
            </a:pPr>
            <a:r>
              <a:rPr b="1" lang="en-US" sz="2000">
                <a:solidFill>
                  <a:schemeClr val="lt1"/>
                </a:solidFill>
                <a:latin typeface="Overpass"/>
                <a:ea typeface="Overpass"/>
                <a:cs typeface="Overpass"/>
                <a:sym typeface="Overpass"/>
              </a:rPr>
              <a:t>Compromise</a:t>
            </a:r>
            <a:endParaRPr/>
          </a:p>
        </p:txBody>
      </p:sp>
      <p:pic>
        <p:nvPicPr>
          <p:cNvPr id="457" name="Google Shape;457;p38"/>
          <p:cNvPicPr preferRelativeResize="0"/>
          <p:nvPr/>
        </p:nvPicPr>
        <p:blipFill rotWithShape="1">
          <a:blip r:embed="rId5">
            <a:alphaModFix/>
          </a:blip>
          <a:srcRect b="0" l="0" r="0" t="0"/>
          <a:stretch/>
        </p:blipFill>
        <p:spPr>
          <a:xfrm>
            <a:off x="6627683" y="1534996"/>
            <a:ext cx="2264694" cy="2679713"/>
          </a:xfrm>
          <a:prstGeom prst="rect">
            <a:avLst/>
          </a:prstGeom>
          <a:noFill/>
          <a:ln>
            <a:noFill/>
          </a:ln>
        </p:spPr>
      </p:pic>
      <p:pic>
        <p:nvPicPr>
          <p:cNvPr id="458" name="Google Shape;458;p38"/>
          <p:cNvPicPr preferRelativeResize="0"/>
          <p:nvPr/>
        </p:nvPicPr>
        <p:blipFill rotWithShape="1">
          <a:blip r:embed="rId4">
            <a:alphaModFix/>
          </a:blip>
          <a:srcRect b="0" l="0" r="0" t="0"/>
          <a:stretch/>
        </p:blipFill>
        <p:spPr>
          <a:xfrm>
            <a:off x="8603235" y="3639581"/>
            <a:ext cx="513333" cy="1038832"/>
          </a:xfrm>
          <a:prstGeom prst="rect">
            <a:avLst/>
          </a:prstGeom>
          <a:noFill/>
          <a:ln>
            <a:noFill/>
          </a:ln>
        </p:spPr>
      </p:pic>
      <p:sp>
        <p:nvSpPr>
          <p:cNvPr id="459" name="Google Shape;459;p38"/>
          <p:cNvSpPr/>
          <p:nvPr/>
        </p:nvSpPr>
        <p:spPr>
          <a:xfrm>
            <a:off x="4475453" y="2425253"/>
            <a:ext cx="2264682"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Overpass"/>
                <a:ea typeface="Overpass"/>
                <a:cs typeface="Overpass"/>
                <a:sym typeface="Overpass"/>
              </a:rPr>
              <a:t>Account Takeover</a:t>
            </a:r>
            <a:endParaRPr/>
          </a:p>
        </p:txBody>
      </p:sp>
      <p:sp>
        <p:nvSpPr>
          <p:cNvPr id="460" name="Google Shape;460;p38"/>
          <p:cNvSpPr/>
          <p:nvPr/>
        </p:nvSpPr>
        <p:spPr>
          <a:xfrm>
            <a:off x="450166" y="1831851"/>
            <a:ext cx="470717" cy="453658"/>
          </a:xfrm>
          <a:prstGeom prst="roundRect">
            <a:avLst>
              <a:gd fmla="val 16667" name="adj"/>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1</a:t>
            </a:r>
            <a:endParaRPr b="1" sz="2400">
              <a:solidFill>
                <a:schemeClr val="dk1"/>
              </a:solidFill>
              <a:latin typeface="Calibri"/>
              <a:ea typeface="Calibri"/>
              <a:cs typeface="Calibri"/>
              <a:sym typeface="Calibri"/>
            </a:endParaRPr>
          </a:p>
        </p:txBody>
      </p:sp>
      <p:sp>
        <p:nvSpPr>
          <p:cNvPr id="461" name="Google Shape;461;p38"/>
          <p:cNvSpPr/>
          <p:nvPr/>
        </p:nvSpPr>
        <p:spPr>
          <a:xfrm>
            <a:off x="6565413" y="1742718"/>
            <a:ext cx="470717" cy="453658"/>
          </a:xfrm>
          <a:prstGeom prst="roundRect">
            <a:avLst>
              <a:gd fmla="val 16667" name="adj"/>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2</a:t>
            </a:r>
            <a:endParaRPr b="1" sz="24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39"/>
          <p:cNvSpPr txBox="1"/>
          <p:nvPr>
            <p:ph type="title"/>
          </p:nvPr>
        </p:nvSpPr>
        <p:spPr>
          <a:xfrm>
            <a:off x="2150429" y="227255"/>
            <a:ext cx="8314371" cy="1165447"/>
          </a:xfrm>
          <a:prstGeom prst="rect">
            <a:avLst/>
          </a:prstGeom>
          <a:solidFill>
            <a:srgbClr val="FF0000"/>
          </a:solidFill>
          <a:ln>
            <a:noFill/>
          </a:ln>
        </p:spPr>
        <p:txBody>
          <a:bodyPr anchorCtr="0" anchor="ctr" bIns="45700" lIns="91425" spcFirstLastPara="1" rIns="91425" wrap="square" tIns="45700">
            <a:normAutofit fontScale="90000"/>
          </a:bodyPr>
          <a:lstStyle/>
          <a:p>
            <a:pPr indent="0" lvl="0" marL="0" marR="0" rtl="0" algn="ctr">
              <a:lnSpc>
                <a:spcPct val="90000"/>
              </a:lnSpc>
              <a:spcBef>
                <a:spcPts val="0"/>
              </a:spcBef>
              <a:spcAft>
                <a:spcPts val="0"/>
              </a:spcAft>
              <a:buClr>
                <a:schemeClr val="lt1"/>
              </a:buClr>
              <a:buSzPct val="100000"/>
              <a:buFont typeface="Calibri"/>
              <a:buNone/>
            </a:pPr>
            <a:br>
              <a:rPr b="1" lang="en-US" sz="5400">
                <a:solidFill>
                  <a:schemeClr val="lt1"/>
                </a:solidFill>
              </a:rPr>
            </a:br>
            <a:r>
              <a:rPr b="1" lang="en-US" sz="5400">
                <a:solidFill>
                  <a:schemeClr val="lt1"/>
                </a:solidFill>
              </a:rPr>
              <a:t>     </a:t>
            </a:r>
            <a:r>
              <a:rPr b="1" lang="en-US" sz="4900">
                <a:solidFill>
                  <a:schemeClr val="lt1"/>
                </a:solidFill>
              </a:rPr>
              <a:t>अगर मैं डिलीट करूँ तो? 	</a:t>
            </a:r>
            <a:r>
              <a:rPr b="1" lang="en-US" sz="5400">
                <a:solidFill>
                  <a:schemeClr val="lt1"/>
                </a:solidFill>
              </a:rPr>
              <a:t>		</a:t>
            </a:r>
            <a:endParaRPr/>
          </a:p>
        </p:txBody>
      </p:sp>
      <p:sp>
        <p:nvSpPr>
          <p:cNvPr id="467" name="Google Shape;467;p39"/>
          <p:cNvSpPr/>
          <p:nvPr/>
        </p:nvSpPr>
        <p:spPr>
          <a:xfrm>
            <a:off x="875540" y="1643237"/>
            <a:ext cx="4271767" cy="2214778"/>
          </a:xfrm>
          <a:prstGeom prst="rect">
            <a:avLst/>
          </a:prstGeom>
          <a:solidFill>
            <a:srgbClr val="92D050"/>
          </a:solidFill>
          <a:ln cap="flat" cmpd="sng" w="1270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39"/>
          <p:cNvSpPr/>
          <p:nvPr/>
        </p:nvSpPr>
        <p:spPr>
          <a:xfrm>
            <a:off x="5886045" y="2267779"/>
            <a:ext cx="4693563" cy="707886"/>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lt1"/>
                </a:solidFill>
                <a:highlight>
                  <a:srgbClr val="808080"/>
                </a:highlight>
                <a:latin typeface="Overpass"/>
                <a:ea typeface="Overpass"/>
                <a:cs typeface="Overpass"/>
                <a:sym typeface="Overpass"/>
              </a:rPr>
              <a:t>You’re safe…</a:t>
            </a:r>
            <a:endParaRPr/>
          </a:p>
        </p:txBody>
      </p:sp>
      <p:pic>
        <p:nvPicPr>
          <p:cNvPr id="469" name="Google Shape;469;p39"/>
          <p:cNvPicPr preferRelativeResize="0"/>
          <p:nvPr/>
        </p:nvPicPr>
        <p:blipFill rotWithShape="1">
          <a:blip r:embed="rId3">
            <a:alphaModFix/>
          </a:blip>
          <a:srcRect b="0" l="0" r="0" t="0"/>
          <a:stretch/>
        </p:blipFill>
        <p:spPr>
          <a:xfrm>
            <a:off x="1475094" y="2089476"/>
            <a:ext cx="3072657" cy="2595384"/>
          </a:xfrm>
          <a:prstGeom prst="rect">
            <a:avLst/>
          </a:prstGeom>
          <a:noFill/>
          <a:ln>
            <a:noFill/>
          </a:ln>
        </p:spPr>
      </p:pic>
      <p:grpSp>
        <p:nvGrpSpPr>
          <p:cNvPr id="470" name="Google Shape;470;p39"/>
          <p:cNvGrpSpPr/>
          <p:nvPr/>
        </p:nvGrpSpPr>
        <p:grpSpPr>
          <a:xfrm>
            <a:off x="9734673" y="4084639"/>
            <a:ext cx="794853" cy="600221"/>
            <a:chOff x="5078077" y="2962841"/>
            <a:chExt cx="1947491" cy="2225703"/>
          </a:xfrm>
        </p:grpSpPr>
        <p:grpSp>
          <p:nvGrpSpPr>
            <p:cNvPr id="471" name="Google Shape;471;p39"/>
            <p:cNvGrpSpPr/>
            <p:nvPr/>
          </p:nvGrpSpPr>
          <p:grpSpPr>
            <a:xfrm>
              <a:off x="5220158" y="3083860"/>
              <a:ext cx="1646824" cy="2034298"/>
              <a:chOff x="5093158" y="2808939"/>
              <a:chExt cx="1993900" cy="2379605"/>
            </a:xfrm>
          </p:grpSpPr>
          <p:sp>
            <p:nvSpPr>
              <p:cNvPr id="472" name="Google Shape;472;p39"/>
              <p:cNvSpPr/>
              <p:nvPr/>
            </p:nvSpPr>
            <p:spPr>
              <a:xfrm>
                <a:off x="5093158" y="3149600"/>
                <a:ext cx="1993900" cy="317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39"/>
              <p:cNvSpPr/>
              <p:nvPr/>
            </p:nvSpPr>
            <p:spPr>
              <a:xfrm>
                <a:off x="5266277" y="3343168"/>
                <a:ext cx="1667923" cy="184537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39"/>
              <p:cNvSpPr/>
              <p:nvPr/>
            </p:nvSpPr>
            <p:spPr>
              <a:xfrm>
                <a:off x="5537658" y="2808939"/>
                <a:ext cx="1079042" cy="36674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475" name="Google Shape;475;p39"/>
            <p:cNvPicPr preferRelativeResize="0"/>
            <p:nvPr/>
          </p:nvPicPr>
          <p:blipFill rotWithShape="1">
            <a:blip r:embed="rId4">
              <a:alphaModFix/>
            </a:blip>
            <a:srcRect b="0" l="0" r="0" t="0"/>
            <a:stretch/>
          </p:blipFill>
          <p:spPr>
            <a:xfrm>
              <a:off x="5078077" y="2962841"/>
              <a:ext cx="1947491" cy="2225703"/>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4"/>
          <p:cNvSpPr txBox="1"/>
          <p:nvPr>
            <p:ph type="title"/>
          </p:nvPr>
        </p:nvSpPr>
        <p:spPr>
          <a:xfrm>
            <a:off x="594699" y="119484"/>
            <a:ext cx="9308592" cy="167335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alibri"/>
              <a:buNone/>
            </a:pPr>
            <a:r>
              <a:rPr b="1" lang="en-US" sz="3600"/>
              <a:t>साइबर हमलावर अलग-अलग कारणों से फ़िशिंग करते हैं</a:t>
            </a:r>
            <a:endParaRPr sz="3600"/>
          </a:p>
        </p:txBody>
      </p:sp>
      <p:sp>
        <p:nvSpPr>
          <p:cNvPr id="127" name="Google Shape;127;p4"/>
          <p:cNvSpPr/>
          <p:nvPr/>
        </p:nvSpPr>
        <p:spPr>
          <a:xfrm>
            <a:off x="289917" y="1998643"/>
            <a:ext cx="11612165" cy="2997695"/>
          </a:xfrm>
          <a:prstGeom prst="rect">
            <a:avLst/>
          </a:prstGeom>
          <a:solidFill>
            <a:srgbClr val="00B050"/>
          </a:solidFill>
          <a:ln cap="flat" cmpd="sng" w="1270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4"/>
          <p:cNvSpPr/>
          <p:nvPr/>
        </p:nvSpPr>
        <p:spPr>
          <a:xfrm>
            <a:off x="1083528" y="1675722"/>
            <a:ext cx="2402693" cy="549152"/>
          </a:xfrm>
          <a:prstGeom prst="rect">
            <a:avLst/>
          </a:prstGeom>
          <a:solidFill>
            <a:srgbClr val="F4B08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chemeClr val="dk1"/>
                </a:solidFill>
                <a:latin typeface="Overpass"/>
                <a:ea typeface="Overpass"/>
                <a:cs typeface="Overpass"/>
                <a:sym typeface="Overpass"/>
              </a:rPr>
              <a:t>Criminals</a:t>
            </a:r>
            <a:endParaRPr/>
          </a:p>
        </p:txBody>
      </p:sp>
      <p:sp>
        <p:nvSpPr>
          <p:cNvPr id="129" name="Google Shape;129;p4"/>
          <p:cNvSpPr/>
          <p:nvPr/>
        </p:nvSpPr>
        <p:spPr>
          <a:xfrm>
            <a:off x="1157019" y="2175333"/>
            <a:ext cx="2402693" cy="1616946"/>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chemeClr val="lt1"/>
                </a:solidFill>
                <a:latin typeface="Overpass"/>
                <a:ea typeface="Overpass"/>
                <a:cs typeface="Overpass"/>
                <a:sym typeface="Overpass"/>
              </a:rPr>
              <a:t>Money</a:t>
            </a:r>
            <a:endParaRPr/>
          </a:p>
          <a:p>
            <a:pPr indent="0" lvl="0" marL="0" marR="0" rtl="0" algn="ctr">
              <a:spcBef>
                <a:spcPts val="600"/>
              </a:spcBef>
              <a:spcAft>
                <a:spcPts val="0"/>
              </a:spcAft>
              <a:buNone/>
            </a:pPr>
            <a:r>
              <a:rPr b="1" lang="en-US" sz="3000">
                <a:solidFill>
                  <a:schemeClr val="lt1"/>
                </a:solidFill>
                <a:latin typeface="Overpass"/>
                <a:ea typeface="Overpass"/>
                <a:cs typeface="Overpass"/>
                <a:sym typeface="Overpass"/>
              </a:rPr>
              <a:t>Fraud</a:t>
            </a:r>
            <a:endParaRPr/>
          </a:p>
          <a:p>
            <a:pPr indent="0" lvl="0" marL="0" marR="0" rtl="0" algn="ctr">
              <a:spcBef>
                <a:spcPts val="600"/>
              </a:spcBef>
              <a:spcAft>
                <a:spcPts val="0"/>
              </a:spcAft>
              <a:buNone/>
            </a:pPr>
            <a:r>
              <a:rPr b="1" lang="en-US" sz="3000">
                <a:solidFill>
                  <a:schemeClr val="lt1"/>
                </a:solidFill>
                <a:latin typeface="Overpass"/>
                <a:ea typeface="Overpass"/>
                <a:cs typeface="Overpass"/>
                <a:sym typeface="Overpass"/>
              </a:rPr>
              <a:t>Identity Theft</a:t>
            </a:r>
            <a:endParaRPr/>
          </a:p>
        </p:txBody>
      </p:sp>
      <p:sp>
        <p:nvSpPr>
          <p:cNvPr id="130" name="Google Shape;130;p4"/>
          <p:cNvSpPr/>
          <p:nvPr/>
        </p:nvSpPr>
        <p:spPr>
          <a:xfrm>
            <a:off x="4774041" y="1675722"/>
            <a:ext cx="2402693" cy="549152"/>
          </a:xfrm>
          <a:prstGeom prst="rect">
            <a:avLst/>
          </a:prstGeom>
          <a:solidFill>
            <a:srgbClr val="F4B08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chemeClr val="dk1"/>
                </a:solidFill>
                <a:latin typeface="Overpass"/>
                <a:ea typeface="Overpass"/>
                <a:cs typeface="Overpass"/>
                <a:sym typeface="Overpass"/>
              </a:rPr>
              <a:t>Intelligence</a:t>
            </a:r>
            <a:endParaRPr/>
          </a:p>
        </p:txBody>
      </p:sp>
      <p:sp>
        <p:nvSpPr>
          <p:cNvPr id="131" name="Google Shape;131;p4"/>
          <p:cNvSpPr/>
          <p:nvPr/>
        </p:nvSpPr>
        <p:spPr>
          <a:xfrm>
            <a:off x="4687889" y="2157872"/>
            <a:ext cx="3082272" cy="1616946"/>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chemeClr val="lt1"/>
                </a:solidFill>
                <a:latin typeface="Overpass"/>
                <a:ea typeface="Overpass"/>
                <a:cs typeface="Overpass"/>
                <a:sym typeface="Overpass"/>
              </a:rPr>
              <a:t>Sensitive Data</a:t>
            </a:r>
            <a:endParaRPr/>
          </a:p>
          <a:p>
            <a:pPr indent="0" lvl="0" marL="0" marR="0" rtl="0" algn="ctr">
              <a:spcBef>
                <a:spcPts val="600"/>
              </a:spcBef>
              <a:spcAft>
                <a:spcPts val="0"/>
              </a:spcAft>
              <a:buNone/>
            </a:pPr>
            <a:r>
              <a:rPr b="1" lang="en-US" sz="3000">
                <a:solidFill>
                  <a:schemeClr val="lt1"/>
                </a:solidFill>
                <a:latin typeface="Overpass"/>
                <a:ea typeface="Overpass"/>
                <a:cs typeface="Overpass"/>
                <a:sym typeface="Overpass"/>
              </a:rPr>
              <a:t>Network Access</a:t>
            </a:r>
            <a:endParaRPr/>
          </a:p>
          <a:p>
            <a:pPr indent="0" lvl="0" marL="0" marR="0" rtl="0" algn="ctr">
              <a:spcBef>
                <a:spcPts val="600"/>
              </a:spcBef>
              <a:spcAft>
                <a:spcPts val="0"/>
              </a:spcAft>
              <a:buNone/>
            </a:pPr>
            <a:r>
              <a:rPr b="1" lang="en-US" sz="3000">
                <a:solidFill>
                  <a:schemeClr val="lt1"/>
                </a:solidFill>
                <a:latin typeface="Overpass"/>
                <a:ea typeface="Overpass"/>
                <a:cs typeface="Overpass"/>
                <a:sym typeface="Overpass"/>
              </a:rPr>
              <a:t>Infrastructure</a:t>
            </a:r>
            <a:endParaRPr/>
          </a:p>
        </p:txBody>
      </p:sp>
      <p:sp>
        <p:nvSpPr>
          <p:cNvPr id="132" name="Google Shape;132;p4"/>
          <p:cNvSpPr/>
          <p:nvPr/>
        </p:nvSpPr>
        <p:spPr>
          <a:xfrm>
            <a:off x="8555648" y="1719763"/>
            <a:ext cx="2402693" cy="549152"/>
          </a:xfrm>
          <a:prstGeom prst="rect">
            <a:avLst/>
          </a:prstGeom>
          <a:solidFill>
            <a:srgbClr val="F4B08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chemeClr val="dk1"/>
                </a:solidFill>
                <a:latin typeface="Overpass"/>
                <a:ea typeface="Overpass"/>
                <a:cs typeface="Overpass"/>
                <a:sym typeface="Overpass"/>
              </a:rPr>
              <a:t>Hacktivists</a:t>
            </a:r>
            <a:endParaRPr/>
          </a:p>
        </p:txBody>
      </p:sp>
      <p:sp>
        <p:nvSpPr>
          <p:cNvPr id="133" name="Google Shape;133;p4"/>
          <p:cNvSpPr/>
          <p:nvPr/>
        </p:nvSpPr>
        <p:spPr>
          <a:xfrm>
            <a:off x="8397522" y="2297383"/>
            <a:ext cx="3011538" cy="1083049"/>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chemeClr val="lt1"/>
                </a:solidFill>
                <a:latin typeface="Overpass"/>
                <a:ea typeface="Overpass"/>
                <a:cs typeface="Overpass"/>
                <a:sym typeface="Overpass"/>
              </a:rPr>
              <a:t>Public Web Pages</a:t>
            </a:r>
            <a:endParaRPr/>
          </a:p>
          <a:p>
            <a:pPr indent="0" lvl="0" marL="0" marR="0" rtl="0" algn="ctr">
              <a:spcBef>
                <a:spcPts val="600"/>
              </a:spcBef>
              <a:spcAft>
                <a:spcPts val="0"/>
              </a:spcAft>
              <a:buNone/>
            </a:pPr>
            <a:r>
              <a:rPr b="1" lang="en-US" sz="3000">
                <a:solidFill>
                  <a:schemeClr val="lt1"/>
                </a:solidFill>
                <a:latin typeface="Overpass"/>
                <a:ea typeface="Overpass"/>
                <a:cs typeface="Overpass"/>
                <a:sym typeface="Overpass"/>
              </a:rPr>
              <a:t>Social Media</a:t>
            </a:r>
            <a:endParaRPr/>
          </a:p>
        </p:txBody>
      </p:sp>
      <p:pic>
        <p:nvPicPr>
          <p:cNvPr id="134" name="Google Shape;134;p4"/>
          <p:cNvPicPr preferRelativeResize="0"/>
          <p:nvPr/>
        </p:nvPicPr>
        <p:blipFill rotWithShape="1">
          <a:blip r:embed="rId3">
            <a:alphaModFix/>
          </a:blip>
          <a:srcRect b="0" l="0" r="0" t="0"/>
          <a:stretch/>
        </p:blipFill>
        <p:spPr>
          <a:xfrm>
            <a:off x="1219793" y="3874194"/>
            <a:ext cx="1893321" cy="2786966"/>
          </a:xfrm>
          <a:prstGeom prst="rect">
            <a:avLst/>
          </a:prstGeom>
          <a:noFill/>
          <a:ln>
            <a:noFill/>
          </a:ln>
        </p:spPr>
      </p:pic>
      <p:pic>
        <p:nvPicPr>
          <p:cNvPr id="135" name="Google Shape;135;p4"/>
          <p:cNvPicPr preferRelativeResize="0"/>
          <p:nvPr/>
        </p:nvPicPr>
        <p:blipFill rotWithShape="1">
          <a:blip r:embed="rId4">
            <a:alphaModFix/>
          </a:blip>
          <a:srcRect b="0" l="0" r="0" t="0"/>
          <a:stretch/>
        </p:blipFill>
        <p:spPr>
          <a:xfrm>
            <a:off x="4687889" y="3881120"/>
            <a:ext cx="2397107" cy="2950838"/>
          </a:xfrm>
          <a:prstGeom prst="rect">
            <a:avLst/>
          </a:prstGeom>
          <a:noFill/>
          <a:ln>
            <a:noFill/>
          </a:ln>
        </p:spPr>
      </p:pic>
      <p:pic>
        <p:nvPicPr>
          <p:cNvPr id="136" name="Google Shape;136;p4"/>
          <p:cNvPicPr preferRelativeResize="0"/>
          <p:nvPr/>
        </p:nvPicPr>
        <p:blipFill rotWithShape="1">
          <a:blip r:embed="rId5">
            <a:alphaModFix/>
          </a:blip>
          <a:srcRect b="0" l="0" r="0" t="0"/>
          <a:stretch/>
        </p:blipFill>
        <p:spPr>
          <a:xfrm>
            <a:off x="8341225" y="3829959"/>
            <a:ext cx="3067183" cy="2889287"/>
          </a:xfrm>
          <a:prstGeom prst="rect">
            <a:avLst/>
          </a:prstGeom>
          <a:noFill/>
          <a:ln>
            <a:noFill/>
          </a:ln>
        </p:spPr>
      </p:pic>
      <p:pic>
        <p:nvPicPr>
          <p:cNvPr id="137" name="Google Shape;137;p4"/>
          <p:cNvPicPr preferRelativeResize="0"/>
          <p:nvPr/>
        </p:nvPicPr>
        <p:blipFill rotWithShape="1">
          <a:blip r:embed="rId6">
            <a:alphaModFix/>
          </a:blip>
          <a:srcRect b="0" l="0" r="0" t="0"/>
          <a:stretch/>
        </p:blipFill>
        <p:spPr>
          <a:xfrm>
            <a:off x="9480374" y="333821"/>
            <a:ext cx="2402693" cy="1439283"/>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40"/>
          <p:cNvSpPr/>
          <p:nvPr/>
        </p:nvSpPr>
        <p:spPr>
          <a:xfrm>
            <a:off x="398478" y="578492"/>
            <a:ext cx="11527673" cy="3454400"/>
          </a:xfrm>
          <a:prstGeom prst="rect">
            <a:avLst/>
          </a:prstGeom>
          <a:solidFill>
            <a:srgbClr val="92D050"/>
          </a:solidFill>
          <a:ln cap="flat" cmpd="sng" w="1270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40"/>
          <p:cNvSpPr/>
          <p:nvPr/>
        </p:nvSpPr>
        <p:spPr>
          <a:xfrm>
            <a:off x="398478" y="5172564"/>
            <a:ext cx="9727200" cy="6462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Calibri"/>
                <a:ea typeface="Calibri"/>
                <a:cs typeface="Calibri"/>
                <a:sym typeface="Calibri"/>
              </a:rPr>
              <a:t>तुम सेफ हो …….फिलहाल के लिए </a:t>
            </a:r>
            <a:endParaRPr b="1" sz="3600">
              <a:solidFill>
                <a:schemeClr val="lt1"/>
              </a:solidFill>
              <a:latin typeface="Calibri"/>
              <a:ea typeface="Calibri"/>
              <a:cs typeface="Calibri"/>
              <a:sym typeface="Calibri"/>
            </a:endParaRPr>
          </a:p>
        </p:txBody>
      </p:sp>
      <p:pic>
        <p:nvPicPr>
          <p:cNvPr id="482" name="Google Shape;482;p40"/>
          <p:cNvPicPr preferRelativeResize="0"/>
          <p:nvPr/>
        </p:nvPicPr>
        <p:blipFill rotWithShape="1">
          <a:blip r:embed="rId3">
            <a:alphaModFix/>
          </a:blip>
          <a:srcRect b="0" l="0" r="0" t="0"/>
          <a:stretch/>
        </p:blipFill>
        <p:spPr>
          <a:xfrm>
            <a:off x="859394" y="1025423"/>
            <a:ext cx="4010709" cy="3799442"/>
          </a:xfrm>
          <a:prstGeom prst="rect">
            <a:avLst/>
          </a:prstGeom>
          <a:noFill/>
          <a:ln>
            <a:noFill/>
          </a:ln>
        </p:spPr>
      </p:pic>
      <p:grpSp>
        <p:nvGrpSpPr>
          <p:cNvPr id="483" name="Google Shape;483;p40"/>
          <p:cNvGrpSpPr/>
          <p:nvPr/>
        </p:nvGrpSpPr>
        <p:grpSpPr>
          <a:xfrm>
            <a:off x="11004549" y="4824865"/>
            <a:ext cx="1003301" cy="1112852"/>
            <a:chOff x="5078077" y="2962841"/>
            <a:chExt cx="1947491" cy="2225703"/>
          </a:xfrm>
        </p:grpSpPr>
        <p:grpSp>
          <p:nvGrpSpPr>
            <p:cNvPr id="484" name="Google Shape;484;p40"/>
            <p:cNvGrpSpPr/>
            <p:nvPr/>
          </p:nvGrpSpPr>
          <p:grpSpPr>
            <a:xfrm>
              <a:off x="5220158" y="3083860"/>
              <a:ext cx="1646824" cy="2034298"/>
              <a:chOff x="5093158" y="2808939"/>
              <a:chExt cx="1993900" cy="2379605"/>
            </a:xfrm>
          </p:grpSpPr>
          <p:sp>
            <p:nvSpPr>
              <p:cNvPr id="485" name="Google Shape;485;p40"/>
              <p:cNvSpPr/>
              <p:nvPr/>
            </p:nvSpPr>
            <p:spPr>
              <a:xfrm>
                <a:off x="5093158" y="3149600"/>
                <a:ext cx="1993900" cy="317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40"/>
              <p:cNvSpPr/>
              <p:nvPr/>
            </p:nvSpPr>
            <p:spPr>
              <a:xfrm>
                <a:off x="5266277" y="3343168"/>
                <a:ext cx="1667923" cy="184537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40"/>
              <p:cNvSpPr/>
              <p:nvPr/>
            </p:nvSpPr>
            <p:spPr>
              <a:xfrm>
                <a:off x="5537658" y="2808939"/>
                <a:ext cx="1079042" cy="36674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488" name="Google Shape;488;p40"/>
            <p:cNvPicPr preferRelativeResize="0"/>
            <p:nvPr/>
          </p:nvPicPr>
          <p:blipFill rotWithShape="1">
            <a:blip r:embed="rId4">
              <a:alphaModFix/>
            </a:blip>
            <a:srcRect b="0" l="0" r="0" t="0"/>
            <a:stretch/>
          </p:blipFill>
          <p:spPr>
            <a:xfrm>
              <a:off x="5078077" y="2962841"/>
              <a:ext cx="1947491" cy="2225703"/>
            </a:xfrm>
            <a:prstGeom prst="rect">
              <a:avLst/>
            </a:prstGeom>
            <a:noFill/>
            <a:ln>
              <a:noFill/>
            </a:ln>
          </p:spPr>
        </p:pic>
      </p:grpSp>
      <p:pic>
        <p:nvPicPr>
          <p:cNvPr id="489" name="Google Shape;489;p40"/>
          <p:cNvPicPr preferRelativeResize="0"/>
          <p:nvPr/>
        </p:nvPicPr>
        <p:blipFill rotWithShape="1">
          <a:blip r:embed="rId5">
            <a:alphaModFix/>
          </a:blip>
          <a:srcRect b="0" l="0" r="0" t="0"/>
          <a:stretch/>
        </p:blipFill>
        <p:spPr>
          <a:xfrm>
            <a:off x="6246054" y="803576"/>
            <a:ext cx="4831691" cy="3759056"/>
          </a:xfrm>
          <a:prstGeom prst="rect">
            <a:avLst/>
          </a:prstGeom>
          <a:noFill/>
          <a:ln>
            <a:noFill/>
          </a:ln>
        </p:spPr>
      </p:pic>
      <p:sp>
        <p:nvSpPr>
          <p:cNvPr id="490" name="Google Shape;490;p40"/>
          <p:cNvSpPr txBox="1"/>
          <p:nvPr/>
        </p:nvSpPr>
        <p:spPr>
          <a:xfrm>
            <a:off x="6874127" y="3663560"/>
            <a:ext cx="3048000"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u="sng">
                <a:solidFill>
                  <a:schemeClr val="dk1"/>
                </a:solidFill>
                <a:latin typeface="Calibri"/>
                <a:ea typeface="Calibri"/>
                <a:cs typeface="Calibri"/>
                <a:sym typeface="Calibri"/>
                <a:hlinkClick r:id="rId6">
                  <a:extLst>
                    <a:ext uri="{A12FA001-AC4F-418D-AE19-62706E023703}">
                      <ahyp:hlinkClr val="tx"/>
                    </a:ext>
                  </a:extLst>
                </a:hlinkClick>
              </a:rPr>
              <a:t>This Photo</a:t>
            </a:r>
            <a:r>
              <a:rPr lang="en-US" sz="900">
                <a:solidFill>
                  <a:schemeClr val="dk1"/>
                </a:solidFill>
                <a:latin typeface="Calibri"/>
                <a:ea typeface="Calibri"/>
                <a:cs typeface="Calibri"/>
                <a:sym typeface="Calibri"/>
              </a:rPr>
              <a:t> by Unknown Author is licensed under </a:t>
            </a:r>
            <a:r>
              <a:rPr lang="en-US" sz="900" u="sng">
                <a:solidFill>
                  <a:schemeClr val="dk1"/>
                </a:solidFill>
                <a:latin typeface="Calibri"/>
                <a:ea typeface="Calibri"/>
                <a:cs typeface="Calibri"/>
                <a:sym typeface="Calibri"/>
                <a:hlinkClick r:id="rId7">
                  <a:extLst>
                    <a:ext uri="{A12FA001-AC4F-418D-AE19-62706E023703}">
                      <ahyp:hlinkClr val="tx"/>
                    </a:ext>
                  </a:extLst>
                </a:hlinkClick>
              </a:rPr>
              <a:t>C BY-S-NC</a:t>
            </a:r>
            <a:endParaRPr sz="9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41"/>
          <p:cNvSpPr txBox="1"/>
          <p:nvPr>
            <p:ph type="title"/>
          </p:nvPr>
        </p:nvSpPr>
        <p:spPr>
          <a:xfrm>
            <a:off x="838200" y="365125"/>
            <a:ext cx="10515600" cy="1325563"/>
          </a:xfrm>
          <a:prstGeom prst="rect">
            <a:avLst/>
          </a:prstGeom>
          <a:solidFill>
            <a:srgbClr val="FF0000"/>
          </a:solid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Calibri"/>
              <a:buNone/>
            </a:pPr>
            <a:r>
              <a:rPr b="1" lang="en-US" sz="5400">
                <a:solidFill>
                  <a:schemeClr val="lt1"/>
                </a:solidFill>
              </a:rPr>
              <a:t>       </a:t>
            </a:r>
            <a:r>
              <a:rPr b="1" lang="en-US">
                <a:solidFill>
                  <a:schemeClr val="lt1"/>
                </a:solidFill>
              </a:rPr>
              <a:t>अगर मैं रिपोर्ट करूँ तो क्या होगा? </a:t>
            </a:r>
            <a:r>
              <a:rPr b="1" lang="en-US" sz="5400">
                <a:solidFill>
                  <a:schemeClr val="lt1"/>
                </a:solidFill>
              </a:rPr>
              <a:t>			</a:t>
            </a:r>
            <a:br>
              <a:rPr b="1" lang="en-US" sz="5400">
                <a:solidFill>
                  <a:schemeClr val="lt1"/>
                </a:solidFill>
              </a:rPr>
            </a:br>
            <a:endParaRPr>
              <a:solidFill>
                <a:schemeClr val="lt1"/>
              </a:solidFill>
            </a:endParaRPr>
          </a:p>
        </p:txBody>
      </p:sp>
      <p:sp>
        <p:nvSpPr>
          <p:cNvPr id="496" name="Google Shape;496;p41"/>
          <p:cNvSpPr/>
          <p:nvPr/>
        </p:nvSpPr>
        <p:spPr>
          <a:xfrm>
            <a:off x="185505" y="1363214"/>
            <a:ext cx="11479940" cy="3432048"/>
          </a:xfrm>
          <a:prstGeom prst="rect">
            <a:avLst/>
          </a:prstGeom>
          <a:solidFill>
            <a:srgbClr val="92D050"/>
          </a:solidFill>
          <a:ln cap="flat" cmpd="sng" w="1270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Arial"/>
              <a:ea typeface="Arial"/>
              <a:cs typeface="Arial"/>
              <a:sym typeface="Arial"/>
            </a:endParaRPr>
          </a:p>
        </p:txBody>
      </p:sp>
      <p:pic>
        <p:nvPicPr>
          <p:cNvPr id="497" name="Google Shape;497;p41"/>
          <p:cNvPicPr preferRelativeResize="0"/>
          <p:nvPr/>
        </p:nvPicPr>
        <p:blipFill rotWithShape="1">
          <a:blip r:embed="rId3">
            <a:alphaModFix/>
          </a:blip>
          <a:srcRect b="0" l="0" r="0" t="0"/>
          <a:stretch/>
        </p:blipFill>
        <p:spPr>
          <a:xfrm>
            <a:off x="709836" y="1814363"/>
            <a:ext cx="3197157" cy="2529750"/>
          </a:xfrm>
          <a:prstGeom prst="rect">
            <a:avLst/>
          </a:prstGeom>
          <a:noFill/>
          <a:ln>
            <a:noFill/>
          </a:ln>
        </p:spPr>
      </p:pic>
      <p:sp>
        <p:nvSpPr>
          <p:cNvPr id="498" name="Google Shape;498;p41"/>
          <p:cNvSpPr/>
          <p:nvPr/>
        </p:nvSpPr>
        <p:spPr>
          <a:xfrm>
            <a:off x="4853353" y="2169069"/>
            <a:ext cx="5711484" cy="1941711"/>
          </a:xfrm>
          <a:prstGeom prst="rect">
            <a:avLst/>
          </a:prstGeom>
          <a:solidFill>
            <a:srgbClr val="FF0000"/>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342900" lvl="0" marL="342900" marR="0" rtl="0" algn="l">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Links are reviewed</a:t>
            </a:r>
            <a:endParaRPr/>
          </a:p>
          <a:p>
            <a:pPr indent="-342900" lvl="0" marL="342900" marR="0" rtl="0" algn="l">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Accounts from which the link was sent are checked</a:t>
            </a:r>
            <a:endParaRPr/>
          </a:p>
          <a:p>
            <a:pPr indent="-342900" lvl="0" marL="342900" marR="0" rtl="0" algn="l">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Domans are blocked</a:t>
            </a:r>
            <a:endParaRPr/>
          </a:p>
          <a:p>
            <a:pPr indent="-342900" lvl="0" marL="342900" marR="0" rtl="0" algn="l">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Messages are removed from circulation</a:t>
            </a:r>
            <a:endParaRPr sz="2400">
              <a:solidFill>
                <a:schemeClr val="lt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42"/>
          <p:cNvSpPr txBox="1"/>
          <p:nvPr>
            <p:ph type="title"/>
          </p:nvPr>
        </p:nvSpPr>
        <p:spPr>
          <a:xfrm>
            <a:off x="838200" y="365125"/>
            <a:ext cx="10515600" cy="1325563"/>
          </a:xfrm>
          <a:prstGeom prst="rect">
            <a:avLst/>
          </a:prstGeom>
          <a:solidFill>
            <a:srgbClr val="FF0000"/>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Calibri"/>
              <a:buNone/>
            </a:pPr>
            <a:r>
              <a:rPr b="1" lang="en-US" sz="4000">
                <a:solidFill>
                  <a:schemeClr val="lt1"/>
                </a:solidFill>
              </a:rPr>
              <a:t>रिपोर्ट कहाँ करें?</a:t>
            </a:r>
            <a:endParaRPr b="1" sz="4000">
              <a:solidFill>
                <a:schemeClr val="lt1"/>
              </a:solidFill>
            </a:endParaRPr>
          </a:p>
        </p:txBody>
      </p:sp>
      <p:pic>
        <p:nvPicPr>
          <p:cNvPr id="504" name="Google Shape;504;p42"/>
          <p:cNvPicPr preferRelativeResize="0"/>
          <p:nvPr>
            <p:ph idx="1" type="body"/>
          </p:nvPr>
        </p:nvPicPr>
        <p:blipFill rotWithShape="1">
          <a:blip r:embed="rId3">
            <a:alphaModFix/>
          </a:blip>
          <a:srcRect b="0" l="0" r="0" t="0"/>
          <a:stretch/>
        </p:blipFill>
        <p:spPr>
          <a:xfrm>
            <a:off x="838200" y="1709557"/>
            <a:ext cx="5901300" cy="4177500"/>
          </a:xfrm>
          <a:prstGeom prst="rect">
            <a:avLst/>
          </a:prstGeom>
          <a:noFill/>
          <a:ln>
            <a:noFill/>
          </a:ln>
        </p:spPr>
      </p:pic>
      <p:sp>
        <p:nvSpPr>
          <p:cNvPr id="505" name="Google Shape;505;p42"/>
          <p:cNvSpPr txBox="1"/>
          <p:nvPr/>
        </p:nvSpPr>
        <p:spPr>
          <a:xfrm>
            <a:off x="7185521" y="5197705"/>
            <a:ext cx="328128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r:id="rId4">
                  <a:extLst>
                    <a:ext uri="{A12FA001-AC4F-418D-AE19-62706E023703}">
                      <ahyp:hlinkClr val="tx"/>
                    </a:ext>
                  </a:extLst>
                </a:hlinkClick>
              </a:rPr>
              <a:t>https://sancharsaathi.gov.in/sfc/</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6" name="Google Shape;506;p42"/>
          <p:cNvSpPr txBox="1"/>
          <p:nvPr/>
        </p:nvSpPr>
        <p:spPr>
          <a:xfrm>
            <a:off x="6739577" y="2274838"/>
            <a:ext cx="4614224" cy="304698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400">
                <a:solidFill>
                  <a:srgbClr val="202124"/>
                </a:solidFill>
                <a:highlight>
                  <a:srgbClr val="FFFFFF"/>
                </a:highlight>
                <a:latin typeface="Arial"/>
                <a:ea typeface="Arial"/>
                <a:cs typeface="Arial"/>
                <a:sym typeface="Arial"/>
              </a:rPr>
              <a:t>Chakshu portal एक प्लेटफ़ॉर्म है जिसे दूरसंचार विभाग (डीओटी) ने विकसित किया है, जिसका उपयोग ऐसी संदिग्ध संचार की रिपोर्ट करने के लिए किया जाता है, जैसे कि धोखाधड़ीबाज कॉल, एसएमएस, या सामाजिक मीडिया पर संदेश जैसे व्हाट्सएप।</a:t>
            </a:r>
            <a:endParaRPr sz="2400">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43"/>
          <p:cNvSpPr txBox="1"/>
          <p:nvPr>
            <p:ph type="title"/>
          </p:nvPr>
        </p:nvSpPr>
        <p:spPr>
          <a:xfrm>
            <a:off x="838200" y="560175"/>
            <a:ext cx="10515600" cy="727200"/>
          </a:xfrm>
          <a:prstGeom prst="rect">
            <a:avLst/>
          </a:prstGeom>
          <a:solidFill>
            <a:srgbClr val="FF0000"/>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Calibri"/>
              <a:buNone/>
            </a:pPr>
            <a:r>
              <a:rPr lang="en-US" sz="4000">
                <a:solidFill>
                  <a:schemeClr val="lt1"/>
                </a:solidFill>
              </a:rPr>
              <a:t>हमें स्वयं की सुरक्षा कैसे करनी चाहिए?</a:t>
            </a:r>
            <a:endParaRPr b="1" sz="4000">
              <a:solidFill>
                <a:schemeClr val="lt1"/>
              </a:solidFill>
            </a:endParaRPr>
          </a:p>
        </p:txBody>
      </p:sp>
      <p:sp>
        <p:nvSpPr>
          <p:cNvPr id="512" name="Google Shape;512;p43"/>
          <p:cNvSpPr txBox="1"/>
          <p:nvPr>
            <p:ph idx="1" type="body"/>
          </p:nvPr>
        </p:nvSpPr>
        <p:spPr>
          <a:xfrm>
            <a:off x="898650" y="1349550"/>
            <a:ext cx="10394700" cy="4158900"/>
          </a:xfrm>
          <a:prstGeom prst="rect">
            <a:avLst/>
          </a:prstGeom>
          <a:noFill/>
          <a:ln>
            <a:noFill/>
          </a:ln>
        </p:spPr>
        <p:txBody>
          <a:bodyPr anchorCtr="0" anchor="t" bIns="45700" lIns="91425" spcFirstLastPara="1" rIns="91425" wrap="square" tIns="45700">
            <a:noAutofit/>
          </a:bodyPr>
          <a:lstStyle/>
          <a:p>
            <a:pPr indent="-355600" lvl="0" marL="457200" rtl="0" algn="l">
              <a:lnSpc>
                <a:spcPct val="100000"/>
              </a:lnSpc>
              <a:spcBef>
                <a:spcPts val="1000"/>
              </a:spcBef>
              <a:spcAft>
                <a:spcPts val="0"/>
              </a:spcAft>
              <a:buSzPts val="2000"/>
              <a:buAutoNum type="arabicPeriod"/>
            </a:pPr>
            <a:r>
              <a:rPr b="1" lang="en-US" sz="2000"/>
              <a:t>Keep Security Software Updated:   </a:t>
            </a:r>
            <a:r>
              <a:rPr lang="en-US" sz="2000"/>
              <a:t>मैलवेयर से बचने के लिए सुरक्षा सॉफ़्टवेयर, फ़ायरवॉल, और नेटवर्क सुरक्षा को नियमित रूप से अपडेट करें।</a:t>
            </a:r>
            <a:endParaRPr sz="2000"/>
          </a:p>
          <a:p>
            <a:pPr indent="-355600" lvl="0" marL="457200" rtl="0" algn="l">
              <a:lnSpc>
                <a:spcPct val="100000"/>
              </a:lnSpc>
              <a:spcBef>
                <a:spcPts val="0"/>
              </a:spcBef>
              <a:spcAft>
                <a:spcPts val="0"/>
              </a:spcAft>
              <a:buSzPts val="2000"/>
              <a:buAutoNum type="arabicPeriod"/>
            </a:pPr>
            <a:r>
              <a:rPr b="1" lang="en-US" sz="2000"/>
              <a:t>Implement Two-Factor Authentication: </a:t>
            </a:r>
            <a:r>
              <a:rPr lang="en-US" sz="2000"/>
              <a:t>खातों में अतिरिक्त सुरक्षा जोड़ने के लिए मल्टी-फैक्टर प्रमाणीकरण का उपयोग करें।</a:t>
            </a:r>
            <a:endParaRPr sz="2000"/>
          </a:p>
          <a:p>
            <a:pPr indent="0" lvl="0" marL="0" rtl="0" algn="l">
              <a:lnSpc>
                <a:spcPct val="100000"/>
              </a:lnSpc>
              <a:spcBef>
                <a:spcPts val="1000"/>
              </a:spcBef>
              <a:spcAft>
                <a:spcPts val="0"/>
              </a:spcAft>
              <a:buClr>
                <a:schemeClr val="dk1"/>
              </a:buClr>
              <a:buSzPts val="5100"/>
              <a:buNone/>
            </a:pPr>
            <a:r>
              <a:rPr lang="en-US" sz="2000"/>
              <a:t>3.   </a:t>
            </a:r>
            <a:r>
              <a:rPr b="1" lang="en-US" sz="2000"/>
              <a:t>Regularly Update All Software: </a:t>
            </a:r>
            <a:r>
              <a:rPr lang="en-US" sz="2000"/>
              <a:t>अपने उपकरणों के सॉफ़्टवेयर को समय-समय पर अपडेट करें।.</a:t>
            </a:r>
            <a:endParaRPr sz="2000"/>
          </a:p>
          <a:p>
            <a:pPr indent="0" lvl="0" marL="0" rtl="0" algn="l">
              <a:lnSpc>
                <a:spcPct val="100000"/>
              </a:lnSpc>
              <a:spcBef>
                <a:spcPts val="1000"/>
              </a:spcBef>
              <a:spcAft>
                <a:spcPts val="0"/>
              </a:spcAft>
              <a:buClr>
                <a:schemeClr val="dk1"/>
              </a:buClr>
              <a:buSzPts val="5100"/>
              <a:buNone/>
            </a:pPr>
            <a:r>
              <a:rPr lang="en-US" sz="2000"/>
              <a:t>4.   </a:t>
            </a:r>
            <a:r>
              <a:rPr b="1" lang="en-US" sz="2000"/>
              <a:t>Educate </a:t>
            </a:r>
            <a:r>
              <a:rPr lang="en-US" sz="2000"/>
              <a:t>: आपके बच्चों और परिवार को इंटरनेट सुरक्षा के बारे में शिक्षा दें।</a:t>
            </a:r>
            <a:endParaRPr sz="2000"/>
          </a:p>
          <a:p>
            <a:pPr indent="0" lvl="0" marL="0" rtl="0" algn="l">
              <a:lnSpc>
                <a:spcPct val="100000"/>
              </a:lnSpc>
              <a:spcBef>
                <a:spcPts val="1000"/>
              </a:spcBef>
              <a:spcAft>
                <a:spcPts val="0"/>
              </a:spcAft>
              <a:buNone/>
            </a:pPr>
            <a:r>
              <a:rPr b="1" lang="en-US" sz="2000"/>
              <a:t>5.   </a:t>
            </a:r>
            <a:r>
              <a:rPr b="1" lang="en-US" sz="2000"/>
              <a:t>Verify Websites</a:t>
            </a:r>
            <a:r>
              <a:rPr lang="en-US" sz="2000"/>
              <a:t>: विश्वसनीय खोज इंजन का उपयोग करें और संवेदनशील जानकारी दर्ज करने से पहले            वेबसाइटों की प्रामाणिकता की पुष्टि करें। </a:t>
            </a:r>
            <a:endParaRPr sz="2000"/>
          </a:p>
          <a:p>
            <a:pPr indent="0" lvl="0" marL="0" rtl="0" algn="l">
              <a:lnSpc>
                <a:spcPct val="100000"/>
              </a:lnSpc>
              <a:spcBef>
                <a:spcPts val="1000"/>
              </a:spcBef>
              <a:spcAft>
                <a:spcPts val="0"/>
              </a:spcAft>
              <a:buClr>
                <a:schemeClr val="dk1"/>
              </a:buClr>
              <a:buSzPts val="5100"/>
              <a:buNone/>
            </a:pPr>
            <a:r>
              <a:rPr lang="en-US" sz="2000"/>
              <a:t>6.   </a:t>
            </a:r>
            <a:r>
              <a:rPr b="1" lang="en-US" sz="2000"/>
              <a:t>Adjust Social Media Privacy Settings निजता सेटिंग को समायोजित करके देखने और संपर्क करने वालों की सीमा लगाएं।</a:t>
            </a:r>
            <a:endParaRPr sz="2000"/>
          </a:p>
          <a:p>
            <a:pPr indent="0" lvl="0" marL="0" rtl="0" algn="l">
              <a:lnSpc>
                <a:spcPct val="100000"/>
              </a:lnSpc>
              <a:spcBef>
                <a:spcPts val="1000"/>
              </a:spcBef>
              <a:spcAft>
                <a:spcPts val="0"/>
              </a:spcAft>
              <a:buClr>
                <a:schemeClr val="dk1"/>
              </a:buClr>
              <a:buSzPts val="5100"/>
              <a:buNone/>
            </a:pPr>
            <a:r>
              <a:rPr lang="en-US" sz="2000"/>
              <a:t>7.   </a:t>
            </a:r>
            <a:r>
              <a:rPr b="1" lang="en-US" sz="2000"/>
              <a:t>Verify Requests Through Secondary Channels: </a:t>
            </a:r>
            <a:r>
              <a:rPr lang="en-US" sz="2000"/>
              <a:t>अज्ञात फोन कॉल्स और संदेशों को अनजाने संदेशों के रूप में स्क्रीन करें।</a:t>
            </a:r>
            <a:endParaRPr sz="20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44"/>
          <p:cNvSpPr txBox="1"/>
          <p:nvPr>
            <p:ph type="title"/>
          </p:nvPr>
        </p:nvSpPr>
        <p:spPr>
          <a:xfrm>
            <a:off x="192025" y="246889"/>
            <a:ext cx="10286999" cy="886968"/>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C00000"/>
              </a:buClr>
              <a:buSzPts val="4400"/>
              <a:buFont typeface="Calibri"/>
              <a:buNone/>
            </a:pPr>
            <a:r>
              <a:rPr b="1" lang="en-US">
                <a:solidFill>
                  <a:srgbClr val="C00000"/>
                </a:solidFill>
              </a:rPr>
              <a:t>ध्यान रखें, यदि आप sure नहीं हैं...</a:t>
            </a:r>
            <a:endParaRPr b="1">
              <a:solidFill>
                <a:srgbClr val="C00000"/>
              </a:solidFill>
            </a:endParaRPr>
          </a:p>
        </p:txBody>
      </p:sp>
      <p:sp>
        <p:nvSpPr>
          <p:cNvPr id="518" name="Google Shape;518;p44"/>
          <p:cNvSpPr/>
          <p:nvPr/>
        </p:nvSpPr>
        <p:spPr>
          <a:xfrm>
            <a:off x="192025" y="933393"/>
            <a:ext cx="11435700" cy="3340500"/>
          </a:xfrm>
          <a:prstGeom prst="rect">
            <a:avLst/>
          </a:prstGeom>
          <a:solidFill>
            <a:srgbClr val="FF0000"/>
          </a:solidFill>
          <a:ln cap="flat" cmpd="sng" w="1270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44"/>
          <p:cNvSpPr/>
          <p:nvPr/>
        </p:nvSpPr>
        <p:spPr>
          <a:xfrm>
            <a:off x="413365" y="4274002"/>
            <a:ext cx="4749600" cy="19389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1"/>
                </a:solidFill>
                <a:latin typeface="Arial"/>
                <a:ea typeface="Arial"/>
                <a:cs typeface="Arial"/>
                <a:sym typeface="Arial"/>
              </a:rPr>
              <a:t>Don’t click on the Link, don’t download the File </a:t>
            </a:r>
            <a:endParaRPr/>
          </a:p>
        </p:txBody>
      </p:sp>
      <p:sp>
        <p:nvSpPr>
          <p:cNvPr id="520" name="Google Shape;520;p44"/>
          <p:cNvSpPr/>
          <p:nvPr/>
        </p:nvSpPr>
        <p:spPr>
          <a:xfrm>
            <a:off x="6536289" y="4246758"/>
            <a:ext cx="4045200" cy="19389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1"/>
                </a:solidFill>
                <a:latin typeface="Arial"/>
                <a:ea typeface="Arial"/>
                <a:cs typeface="Arial"/>
                <a:sym typeface="Arial"/>
              </a:rPr>
              <a:t>Go to The Source and double check</a:t>
            </a:r>
            <a:endParaRPr/>
          </a:p>
        </p:txBody>
      </p:sp>
      <p:pic>
        <p:nvPicPr>
          <p:cNvPr id="521" name="Google Shape;521;p44"/>
          <p:cNvPicPr preferRelativeResize="0"/>
          <p:nvPr/>
        </p:nvPicPr>
        <p:blipFill rotWithShape="1">
          <a:blip r:embed="rId3">
            <a:alphaModFix/>
          </a:blip>
          <a:srcRect b="15672" l="0" r="0" t="0"/>
          <a:stretch/>
        </p:blipFill>
        <p:spPr>
          <a:xfrm>
            <a:off x="966362" y="1426396"/>
            <a:ext cx="2517226" cy="2847612"/>
          </a:xfrm>
          <a:prstGeom prst="rect">
            <a:avLst/>
          </a:prstGeom>
          <a:noFill/>
          <a:ln>
            <a:noFill/>
          </a:ln>
        </p:spPr>
      </p:pic>
      <p:sp>
        <p:nvSpPr>
          <p:cNvPr id="522" name="Google Shape;522;p44"/>
          <p:cNvSpPr/>
          <p:nvPr/>
        </p:nvSpPr>
        <p:spPr>
          <a:xfrm>
            <a:off x="752946" y="3045815"/>
            <a:ext cx="248949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u="sng">
                <a:solidFill>
                  <a:srgbClr val="0000FF"/>
                </a:solidFill>
                <a:latin typeface="Calibri"/>
                <a:ea typeface="Calibri"/>
                <a:cs typeface="Calibri"/>
                <a:sym typeface="Calibri"/>
              </a:rPr>
              <a:t>Click Here</a:t>
            </a:r>
            <a:endParaRPr/>
          </a:p>
        </p:txBody>
      </p:sp>
      <p:sp>
        <p:nvSpPr>
          <p:cNvPr id="523" name="Google Shape;523;p44"/>
          <p:cNvSpPr/>
          <p:nvPr/>
        </p:nvSpPr>
        <p:spPr>
          <a:xfrm>
            <a:off x="413365" y="2575537"/>
            <a:ext cx="248949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Calibri"/>
                <a:ea typeface="Calibri"/>
                <a:cs typeface="Calibri"/>
                <a:sym typeface="Calibri"/>
              </a:rPr>
              <a:t>Please</a:t>
            </a:r>
            <a:endParaRPr/>
          </a:p>
        </p:txBody>
      </p:sp>
      <p:sp>
        <p:nvSpPr>
          <p:cNvPr id="524" name="Google Shape;524;p44"/>
          <p:cNvSpPr/>
          <p:nvPr/>
        </p:nvSpPr>
        <p:spPr>
          <a:xfrm>
            <a:off x="859654" y="3600424"/>
            <a:ext cx="248949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Calibri"/>
                <a:ea typeface="Calibri"/>
                <a:cs typeface="Calibri"/>
                <a:sym typeface="Calibri"/>
              </a:rPr>
              <a:t>To Confirm.</a:t>
            </a:r>
            <a:endParaRPr/>
          </a:p>
        </p:txBody>
      </p:sp>
      <p:pic>
        <p:nvPicPr>
          <p:cNvPr id="525" name="Google Shape;525;p44"/>
          <p:cNvPicPr preferRelativeResize="0"/>
          <p:nvPr/>
        </p:nvPicPr>
        <p:blipFill rotWithShape="1">
          <a:blip r:embed="rId4">
            <a:alphaModFix/>
          </a:blip>
          <a:srcRect b="0" l="0" r="0" t="0"/>
          <a:stretch/>
        </p:blipFill>
        <p:spPr>
          <a:xfrm>
            <a:off x="5827273" y="1792249"/>
            <a:ext cx="2901410" cy="2255846"/>
          </a:xfrm>
          <a:prstGeom prst="rect">
            <a:avLst/>
          </a:prstGeom>
          <a:noFill/>
          <a:ln>
            <a:noFill/>
          </a:ln>
        </p:spPr>
      </p:pic>
      <p:pic>
        <p:nvPicPr>
          <p:cNvPr id="526" name="Google Shape;526;p44"/>
          <p:cNvPicPr preferRelativeResize="0"/>
          <p:nvPr/>
        </p:nvPicPr>
        <p:blipFill rotWithShape="1">
          <a:blip r:embed="rId5">
            <a:alphaModFix/>
          </a:blip>
          <a:srcRect b="0" l="0" r="0" t="0"/>
          <a:stretch/>
        </p:blipFill>
        <p:spPr>
          <a:xfrm>
            <a:off x="9734780" y="1251611"/>
            <a:ext cx="2134272" cy="3016639"/>
          </a:xfrm>
          <a:prstGeom prst="rect">
            <a:avLst/>
          </a:prstGeom>
          <a:noFill/>
          <a:ln>
            <a:noFill/>
          </a:ln>
        </p:spPr>
      </p:pic>
      <p:sp>
        <p:nvSpPr>
          <p:cNvPr id="527" name="Google Shape;527;p44"/>
          <p:cNvSpPr/>
          <p:nvPr/>
        </p:nvSpPr>
        <p:spPr>
          <a:xfrm>
            <a:off x="9030233" y="2661093"/>
            <a:ext cx="788213"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lt1"/>
                </a:solidFill>
                <a:latin typeface="Overpass"/>
                <a:ea typeface="Overpass"/>
                <a:cs typeface="Overpass"/>
                <a:sym typeface="Overpass"/>
              </a:rPr>
              <a:t>Or</a:t>
            </a:r>
            <a:endParaRPr/>
          </a:p>
        </p:txBody>
      </p:sp>
      <p:sp>
        <p:nvSpPr>
          <p:cNvPr id="528" name="Google Shape;528;p44"/>
          <p:cNvSpPr/>
          <p:nvPr/>
        </p:nvSpPr>
        <p:spPr>
          <a:xfrm>
            <a:off x="6276549" y="2845846"/>
            <a:ext cx="1608742" cy="327233"/>
          </a:xfrm>
          <a:prstGeom prst="rect">
            <a:avLst/>
          </a:prstGeom>
          <a:solidFill>
            <a:schemeClr val="lt2"/>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29" name="Google Shape;529;p44"/>
          <p:cNvPicPr preferRelativeResize="0"/>
          <p:nvPr/>
        </p:nvPicPr>
        <p:blipFill rotWithShape="1">
          <a:blip r:embed="rId6">
            <a:alphaModFix/>
          </a:blip>
          <a:srcRect b="14460" l="0" r="0" t="0"/>
          <a:stretch/>
        </p:blipFill>
        <p:spPr>
          <a:xfrm>
            <a:off x="8065490" y="2823940"/>
            <a:ext cx="383473" cy="369602"/>
          </a:xfrm>
          <a:prstGeom prst="rect">
            <a:avLst/>
          </a:prstGeom>
          <a:noFill/>
          <a:ln>
            <a:noFill/>
          </a:ln>
        </p:spPr>
      </p:pic>
      <p:pic>
        <p:nvPicPr>
          <p:cNvPr id="530" name="Google Shape;530;p44"/>
          <p:cNvPicPr preferRelativeResize="0"/>
          <p:nvPr/>
        </p:nvPicPr>
        <p:blipFill rotWithShape="1">
          <a:blip r:embed="rId7">
            <a:alphaModFix/>
          </a:blip>
          <a:srcRect b="0" l="52460" r="0" t="0"/>
          <a:stretch/>
        </p:blipFill>
        <p:spPr>
          <a:xfrm>
            <a:off x="2444420" y="1704329"/>
            <a:ext cx="1416253" cy="1344314"/>
          </a:xfrm>
          <a:prstGeom prst="rect">
            <a:avLst/>
          </a:prstGeom>
          <a:noFill/>
          <a:ln>
            <a:noFill/>
          </a:ln>
        </p:spPr>
      </p:pic>
      <p:pic>
        <p:nvPicPr>
          <p:cNvPr id="531" name="Google Shape;531;p44"/>
          <p:cNvPicPr preferRelativeResize="0"/>
          <p:nvPr/>
        </p:nvPicPr>
        <p:blipFill rotWithShape="1">
          <a:blip r:embed="rId7">
            <a:alphaModFix/>
          </a:blip>
          <a:srcRect b="0" l="0" r="52828" t="0"/>
          <a:stretch/>
        </p:blipFill>
        <p:spPr>
          <a:xfrm>
            <a:off x="10838266" y="1515917"/>
            <a:ext cx="1405296" cy="1344314"/>
          </a:xfrm>
          <a:prstGeom prst="rect">
            <a:avLst/>
          </a:prstGeom>
          <a:noFill/>
          <a:ln>
            <a:noFill/>
          </a:ln>
        </p:spPr>
      </p:pic>
      <p:pic>
        <p:nvPicPr>
          <p:cNvPr id="532" name="Google Shape;532;p44"/>
          <p:cNvPicPr preferRelativeResize="0"/>
          <p:nvPr/>
        </p:nvPicPr>
        <p:blipFill rotWithShape="1">
          <a:blip r:embed="rId7">
            <a:alphaModFix/>
          </a:blip>
          <a:srcRect b="0" l="0" r="52828" t="0"/>
          <a:stretch/>
        </p:blipFill>
        <p:spPr>
          <a:xfrm>
            <a:off x="8100933" y="1515917"/>
            <a:ext cx="1405296" cy="134431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5"/>
          <p:cNvSpPr txBox="1"/>
          <p:nvPr>
            <p:ph type="title"/>
          </p:nvPr>
        </p:nvSpPr>
        <p:spPr>
          <a:xfrm>
            <a:off x="384517" y="2264898"/>
            <a:ext cx="11422966" cy="2022231"/>
          </a:xfrm>
          <a:prstGeom prst="rect">
            <a:avLst/>
          </a:prstGeom>
          <a:solidFill>
            <a:srgbClr val="FF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i="0" lang="en-US">
                <a:solidFill>
                  <a:schemeClr val="dk1"/>
                </a:solidFill>
                <a:highlight>
                  <a:srgbClr val="FFFFFF"/>
                </a:highlight>
                <a:latin typeface="Calibri"/>
                <a:ea typeface="Calibri"/>
                <a:cs typeface="Calibri"/>
                <a:sym typeface="Calibri"/>
              </a:rPr>
              <a:t>फ़िशिंग में भावनाओं की भूमिका को समझना</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6"/>
          <p:cNvSpPr txBox="1"/>
          <p:nvPr>
            <p:ph type="title"/>
          </p:nvPr>
        </p:nvSpPr>
        <p:spPr>
          <a:xfrm>
            <a:off x="459550" y="388250"/>
            <a:ext cx="11092500" cy="971700"/>
          </a:xfrm>
          <a:prstGeom prst="rect">
            <a:avLst/>
          </a:prstGeom>
          <a:solidFill>
            <a:srgbClr val="FF0000"/>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Calibri"/>
              <a:buNone/>
            </a:pPr>
            <a:r>
              <a:rPr b="1" lang="en-US" sz="4400">
                <a:solidFill>
                  <a:schemeClr val="lt1"/>
                </a:solidFill>
              </a:rPr>
              <a:t>फ़िशिंग, एक सोशल इंजीनियरिंग साइबर हमला </a:t>
            </a:r>
            <a:endParaRPr b="1" sz="4400">
              <a:solidFill>
                <a:schemeClr val="lt1"/>
              </a:solidFill>
            </a:endParaRPr>
          </a:p>
        </p:txBody>
      </p:sp>
      <p:sp>
        <p:nvSpPr>
          <p:cNvPr id="148" name="Google Shape;148;p6"/>
          <p:cNvSpPr txBox="1"/>
          <p:nvPr/>
        </p:nvSpPr>
        <p:spPr>
          <a:xfrm>
            <a:off x="459550" y="1359950"/>
            <a:ext cx="5069100" cy="48333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Arial"/>
                <a:ea typeface="Arial"/>
                <a:cs typeface="Arial"/>
                <a:sym typeface="Arial"/>
              </a:rPr>
              <a:t>फ़िशिंग सोशल इंजीनियरिंग पर निर्भर करता है, जो लोगों को हेरफेर करने की तकनीक है। अन्य साइबर हमलों के विपरीत जो सीधे कंप्यूटर सिस्टम को निशाना बनाते हैं, फ़िशिंग घोटाले आपको, यानी मानव उपयोगकर्ता को निशाना बनाते हैं। वे नकली कहानियों, दबाव की तकनीकों और तात्कालिकता की भावना का उपयोग करके आपको धोखा देते हैं।</a:t>
            </a:r>
            <a:endParaRPr sz="2800">
              <a:solidFill>
                <a:schemeClr val="dk1"/>
              </a:solidFill>
              <a:latin typeface="Arial"/>
              <a:ea typeface="Arial"/>
              <a:cs typeface="Arial"/>
              <a:sym typeface="Arial"/>
            </a:endParaRPr>
          </a:p>
        </p:txBody>
      </p:sp>
      <p:pic>
        <p:nvPicPr>
          <p:cNvPr id="149" name="Google Shape;149;p6"/>
          <p:cNvPicPr preferRelativeResize="0"/>
          <p:nvPr/>
        </p:nvPicPr>
        <p:blipFill rotWithShape="1">
          <a:blip r:embed="rId3">
            <a:alphaModFix/>
          </a:blip>
          <a:srcRect b="0" l="0" r="0" t="0"/>
          <a:stretch/>
        </p:blipFill>
        <p:spPr>
          <a:xfrm>
            <a:off x="5922488" y="1481409"/>
            <a:ext cx="5809943" cy="3260303"/>
          </a:xfrm>
          <a:prstGeom prst="rect">
            <a:avLst/>
          </a:prstGeom>
          <a:noFill/>
          <a:ln>
            <a:noFill/>
          </a:ln>
        </p:spPr>
      </p:pic>
      <p:sp>
        <p:nvSpPr>
          <p:cNvPr id="150" name="Google Shape;150;p6"/>
          <p:cNvSpPr/>
          <p:nvPr/>
        </p:nvSpPr>
        <p:spPr>
          <a:xfrm>
            <a:off x="5639879" y="4741710"/>
            <a:ext cx="6092700" cy="379800"/>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50">
                <a:solidFill>
                  <a:schemeClr val="dk1"/>
                </a:solidFill>
                <a:latin typeface="Arial"/>
                <a:ea typeface="Arial"/>
                <a:cs typeface="Arial"/>
                <a:sym typeface="Arial"/>
              </a:rPr>
              <a:t>Image source: https://www.linkedin.com/pulse/cracking-code-understanding-role-emotions-phishing-beamteknoloji-fsftf/</a:t>
            </a:r>
            <a:endParaRPr sz="105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7"/>
          <p:cNvSpPr txBox="1"/>
          <p:nvPr>
            <p:ph idx="1" type="body"/>
          </p:nvPr>
        </p:nvSpPr>
        <p:spPr>
          <a:xfrm>
            <a:off x="685800" y="2175938"/>
            <a:ext cx="10394707" cy="4056050"/>
          </a:xfrm>
          <a:prstGeom prst="rect">
            <a:avLst/>
          </a:prstGeom>
          <a:noFill/>
          <a:ln>
            <a:noFill/>
          </a:ln>
        </p:spPr>
        <p:txBody>
          <a:bodyPr anchorCtr="0" anchor="t" bIns="45700" lIns="91425" spcFirstLastPara="1" rIns="91425" wrap="square" tIns="45700">
            <a:noAutofit/>
          </a:bodyPr>
          <a:lstStyle/>
          <a:p>
            <a:pPr indent="-228600" lvl="0" marL="228600" rtl="0" algn="just">
              <a:lnSpc>
                <a:spcPct val="110000"/>
              </a:lnSpc>
              <a:spcBef>
                <a:spcPts val="0"/>
              </a:spcBef>
              <a:spcAft>
                <a:spcPts val="0"/>
              </a:spcAft>
              <a:buClr>
                <a:schemeClr val="dk1"/>
              </a:buClr>
              <a:buSzPts val="2400"/>
              <a:buChar char="•"/>
            </a:pPr>
            <a:r>
              <a:rPr lang="en-US" sz="2400"/>
              <a:t>जिज्ञासा(</a:t>
            </a:r>
            <a:r>
              <a:rPr b="1" i="0" lang="en-US" sz="2400" u="none" cap="none" strike="noStrike">
                <a:solidFill>
                  <a:srgbClr val="1F1F1F"/>
                </a:solidFill>
                <a:latin typeface="Arial"/>
                <a:ea typeface="Arial"/>
                <a:cs typeface="Arial"/>
                <a:sym typeface="Arial"/>
              </a:rPr>
              <a:t>Curiosity )</a:t>
            </a:r>
            <a:r>
              <a:rPr lang="en-US" sz="2400"/>
              <a:t>: आकर्षक प्रस्ताव वाले ईमेल हमारी प्राकृतिक जिज्ञासा का शोषण करते हैं, जिससे हम दुर्भावनापूर्ण लिंक पर क्लिक करने के लिए प्रेरित हो जाते हैं।</a:t>
            </a:r>
            <a:endParaRPr/>
          </a:p>
          <a:p>
            <a:pPr indent="-76200" lvl="0" marL="228600" rtl="0" algn="just">
              <a:lnSpc>
                <a:spcPct val="110000"/>
              </a:lnSpc>
              <a:spcBef>
                <a:spcPts val="1000"/>
              </a:spcBef>
              <a:spcAft>
                <a:spcPts val="0"/>
              </a:spcAft>
              <a:buClr>
                <a:schemeClr val="dk1"/>
              </a:buClr>
              <a:buSzPts val="2400"/>
              <a:buNone/>
            </a:pPr>
            <a:r>
              <a:t/>
            </a:r>
            <a:endParaRPr sz="2400"/>
          </a:p>
          <a:p>
            <a:pPr indent="-228600" lvl="0" marL="228600" rtl="0" algn="just">
              <a:lnSpc>
                <a:spcPct val="110000"/>
              </a:lnSpc>
              <a:spcBef>
                <a:spcPts val="1000"/>
              </a:spcBef>
              <a:spcAft>
                <a:spcPts val="0"/>
              </a:spcAft>
              <a:buClr>
                <a:schemeClr val="dk1"/>
              </a:buClr>
              <a:buSzPts val="2400"/>
              <a:buChar char="•"/>
            </a:pPr>
            <a:r>
              <a:rPr lang="en-US" sz="2400"/>
              <a:t>लालच(greed): आसान पैसे या शानदार सौदों के वादे हमें चेतावनी संकेतों को नज़रअंदाज़ करने और संदिग्ध लिंक पर क्लिक करने के लिए ललचाते हैं।</a:t>
            </a:r>
            <a:endParaRPr/>
          </a:p>
          <a:p>
            <a:pPr indent="-76200" lvl="0" marL="228600" rtl="0" algn="just">
              <a:lnSpc>
                <a:spcPct val="110000"/>
              </a:lnSpc>
              <a:spcBef>
                <a:spcPts val="1000"/>
              </a:spcBef>
              <a:spcAft>
                <a:spcPts val="0"/>
              </a:spcAft>
              <a:buClr>
                <a:schemeClr val="dk1"/>
              </a:buClr>
              <a:buSzPts val="2400"/>
              <a:buNone/>
            </a:pPr>
            <a:r>
              <a:t/>
            </a:r>
            <a:endParaRPr sz="2400"/>
          </a:p>
          <a:p>
            <a:pPr indent="-228600" lvl="0" marL="228600" rtl="0" algn="just">
              <a:lnSpc>
                <a:spcPct val="110000"/>
              </a:lnSpc>
              <a:spcBef>
                <a:spcPts val="1000"/>
              </a:spcBef>
              <a:spcAft>
                <a:spcPts val="0"/>
              </a:spcAft>
              <a:buClr>
                <a:schemeClr val="dk1"/>
              </a:buClr>
              <a:buSzPts val="2400"/>
              <a:buChar char="•"/>
            </a:pPr>
            <a:r>
              <a:rPr lang="en-US" sz="2400"/>
              <a:t>भय(Fear): खाते के निलंबन या कानूनी कार्रवाई की धमकी देने वाले तात्कालिक ईमेल हमारे भय का शोषण करते हैं, जिससे हम आवेग में आकर कार्य करते हैं।</a:t>
            </a:r>
            <a:endParaRPr sz="2400"/>
          </a:p>
        </p:txBody>
      </p:sp>
      <p:sp>
        <p:nvSpPr>
          <p:cNvPr id="156" name="Google Shape;156;p7"/>
          <p:cNvSpPr txBox="1"/>
          <p:nvPr>
            <p:ph type="title"/>
          </p:nvPr>
        </p:nvSpPr>
        <p:spPr>
          <a:xfrm>
            <a:off x="838200" y="365125"/>
            <a:ext cx="10515600" cy="1325563"/>
          </a:xfrm>
          <a:prstGeom prst="rect">
            <a:avLst/>
          </a:prstGeom>
          <a:solidFill>
            <a:srgbClr val="FF0000"/>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Calibri"/>
              <a:buNone/>
            </a:pPr>
            <a:r>
              <a:rPr b="1" lang="en-US">
                <a:solidFill>
                  <a:schemeClr val="lt1"/>
                </a:solidFill>
              </a:rPr>
              <a:t>Frequently Manipulated Emotions</a:t>
            </a:r>
            <a:endParaRPr b="1" sz="44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8"/>
          <p:cNvSpPr txBox="1"/>
          <p:nvPr>
            <p:ph idx="1" type="body"/>
          </p:nvPr>
        </p:nvSpPr>
        <p:spPr>
          <a:xfrm>
            <a:off x="685800" y="2063396"/>
            <a:ext cx="10394707" cy="3788764"/>
          </a:xfrm>
          <a:prstGeom prst="rect">
            <a:avLst/>
          </a:prstGeom>
          <a:noFill/>
          <a:ln>
            <a:noFill/>
          </a:ln>
        </p:spPr>
        <p:txBody>
          <a:bodyPr anchorCtr="0" anchor="t" bIns="45700" lIns="91425" spcFirstLastPara="1" rIns="91425" wrap="square" tIns="45700">
            <a:noAutofit/>
          </a:bodyPr>
          <a:lstStyle/>
          <a:p>
            <a:pPr indent="-228600" lvl="0" marL="228600" rtl="0" algn="just">
              <a:lnSpc>
                <a:spcPct val="120000"/>
              </a:lnSpc>
              <a:spcBef>
                <a:spcPts val="0"/>
              </a:spcBef>
              <a:spcAft>
                <a:spcPts val="0"/>
              </a:spcAft>
              <a:buClr>
                <a:schemeClr val="dk1"/>
              </a:buClr>
              <a:buSzPts val="2400"/>
              <a:buChar char="•"/>
            </a:pPr>
            <a:r>
              <a:rPr lang="en-US" sz="2400"/>
              <a:t>सहायता करने की प्रवृत्ति(Helpfullness) : हमलावर हमारी मदद करने की प्रवृत्ति का फायदा उठाते हैं और नकली अनुरोध बनाते हैं जो हमारी सहायक प्रकृति का शोषण करते हैं।</a:t>
            </a:r>
            <a:endParaRPr/>
          </a:p>
          <a:p>
            <a:pPr indent="-228600" lvl="0" marL="228600" rtl="0" algn="just">
              <a:lnSpc>
                <a:spcPct val="120000"/>
              </a:lnSpc>
              <a:spcBef>
                <a:spcPts val="1000"/>
              </a:spcBef>
              <a:spcAft>
                <a:spcPts val="0"/>
              </a:spcAft>
              <a:buClr>
                <a:schemeClr val="dk1"/>
              </a:buClr>
              <a:buSzPts val="2400"/>
              <a:buChar char="•"/>
            </a:pPr>
            <a:r>
              <a:rPr lang="en-US" sz="2400"/>
              <a:t>प्राधिकरण(Authority): हम आमतौर पर प्राधिकरण के आंकड़ों से मिलने वाले निर्देशों का पालन करते हैं, जिसका उपयोग हैकर्स हमें कार्य करने के लिए धोखा देने के लिए करते हैं।</a:t>
            </a:r>
            <a:endParaRPr/>
          </a:p>
          <a:p>
            <a:pPr indent="-228600" lvl="0" marL="228600" rtl="0" algn="just">
              <a:lnSpc>
                <a:spcPct val="120000"/>
              </a:lnSpc>
              <a:spcBef>
                <a:spcPts val="1000"/>
              </a:spcBef>
              <a:spcAft>
                <a:spcPts val="0"/>
              </a:spcAft>
              <a:buClr>
                <a:schemeClr val="dk1"/>
              </a:buClr>
              <a:buSzPts val="2400"/>
              <a:buChar char="•"/>
            </a:pPr>
            <a:r>
              <a:rPr lang="en-US" sz="2400"/>
              <a:t>अतिआत्मविश्वास(Over Confidence): फ़िशिंग ईमेल को पहचानने की अपनी क्षमता को अधिक आंकना हमें चतुराई से तैयार किए गए हमलों के प्रति असुरक्षित बना देता है।</a:t>
            </a:r>
            <a:endParaRPr sz="2400"/>
          </a:p>
        </p:txBody>
      </p:sp>
      <p:sp>
        <p:nvSpPr>
          <p:cNvPr id="162" name="Google Shape;162;p8"/>
          <p:cNvSpPr txBox="1"/>
          <p:nvPr/>
        </p:nvSpPr>
        <p:spPr>
          <a:xfrm>
            <a:off x="422031" y="404446"/>
            <a:ext cx="11085341" cy="1151965"/>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400"/>
              <a:buFont typeface="Calibri"/>
              <a:buNone/>
            </a:pPr>
            <a:r>
              <a:rPr b="1" lang="en-US" sz="4400">
                <a:solidFill>
                  <a:schemeClr val="lt1"/>
                </a:solidFill>
                <a:latin typeface="Calibri"/>
                <a:ea typeface="Calibri"/>
                <a:cs typeface="Calibri"/>
                <a:sym typeface="Calibri"/>
              </a:rPr>
              <a:t>Frequently Manipulated Emotions</a:t>
            </a:r>
            <a:endParaRPr b="1" sz="44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9"/>
          <p:cNvSpPr txBox="1"/>
          <p:nvPr>
            <p:ph type="title"/>
          </p:nvPr>
        </p:nvSpPr>
        <p:spPr>
          <a:xfrm>
            <a:off x="713935" y="360459"/>
            <a:ext cx="10396882" cy="1151965"/>
          </a:xfrm>
          <a:prstGeom prst="rect">
            <a:avLst/>
          </a:prstGeom>
          <a:solidFill>
            <a:srgbClr val="FF0000"/>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alibri"/>
              <a:buNone/>
            </a:pPr>
            <a:r>
              <a:rPr b="1" lang="en-US">
                <a:solidFill>
                  <a:schemeClr val="lt1"/>
                </a:solidFill>
              </a:rPr>
              <a:t>Types of Phishing Attacks</a:t>
            </a:r>
            <a:endParaRPr b="1">
              <a:solidFill>
                <a:schemeClr val="lt1"/>
              </a:solidFill>
            </a:endParaRPr>
          </a:p>
        </p:txBody>
      </p:sp>
      <p:sp>
        <p:nvSpPr>
          <p:cNvPr id="168" name="Google Shape;168;p9"/>
          <p:cNvSpPr txBox="1"/>
          <p:nvPr>
            <p:ph idx="1" type="body"/>
          </p:nvPr>
        </p:nvSpPr>
        <p:spPr>
          <a:xfrm>
            <a:off x="460125" y="1595962"/>
            <a:ext cx="7074300" cy="4448400"/>
          </a:xfrm>
          <a:prstGeom prst="rect">
            <a:avLst/>
          </a:prstGeom>
          <a:noFill/>
          <a:ln>
            <a:noFill/>
          </a:ln>
        </p:spPr>
        <p:txBody>
          <a:bodyPr anchorCtr="0" anchor="ctr" bIns="45700" lIns="91425" spcFirstLastPara="1" rIns="91425" wrap="square" tIns="45700">
            <a:spAutoFit/>
          </a:bodyPr>
          <a:lstStyle/>
          <a:p>
            <a:pPr indent="0" lvl="0" marL="0" marR="0" rtl="0" algn="just">
              <a:lnSpc>
                <a:spcPct val="115000"/>
              </a:lnSpc>
              <a:spcBef>
                <a:spcPts val="0"/>
              </a:spcBef>
              <a:spcAft>
                <a:spcPts val="0"/>
              </a:spcAft>
              <a:buClr>
                <a:schemeClr val="dk1"/>
              </a:buClr>
              <a:buSzPts val="2800"/>
              <a:buFont typeface="Arial"/>
              <a:buNone/>
            </a:pPr>
            <a:r>
              <a:rPr b="1" lang="en-US" cap="none">
                <a:latin typeface="Arial"/>
                <a:ea typeface="Arial"/>
                <a:cs typeface="Arial"/>
                <a:sym typeface="Arial"/>
              </a:rPr>
              <a:t>1.</a:t>
            </a:r>
            <a:r>
              <a:rPr b="1" i="0" lang="en-US" u="none" cap="none" strike="noStrike">
                <a:solidFill>
                  <a:schemeClr val="dk1"/>
                </a:solidFill>
                <a:latin typeface="Arial"/>
                <a:ea typeface="Arial"/>
                <a:cs typeface="Arial"/>
                <a:sym typeface="Arial"/>
              </a:rPr>
              <a:t> Email Phishing(spear phishing)</a:t>
            </a:r>
            <a:endParaRPr b="1">
              <a:latin typeface="Arial"/>
              <a:ea typeface="Arial"/>
              <a:cs typeface="Arial"/>
              <a:sym typeface="Arial"/>
            </a:endParaRPr>
          </a:p>
          <a:p>
            <a:pPr indent="-152400" lvl="0" marL="0" marR="0" rtl="0" algn="just">
              <a:lnSpc>
                <a:spcPct val="115000"/>
              </a:lnSpc>
              <a:spcBef>
                <a:spcPts val="0"/>
              </a:spcBef>
              <a:spcAft>
                <a:spcPts val="0"/>
              </a:spcAft>
              <a:buClr>
                <a:schemeClr val="dk1"/>
              </a:buClr>
              <a:buSzPts val="2400"/>
              <a:buFont typeface="Calibri"/>
              <a:buChar char="•"/>
            </a:pPr>
            <a:r>
              <a:rPr lang="en-US" sz="2400"/>
              <a:t>विवरण: सबसे सामान्य प्रकार का फ़िशिंग। हमलावर वैध कंपनियों (बैंक, क्रेडिट कार्ड आदि) या जिन लोगों को आप जानते हैं (सहकर्मी, बॉस) के रूप में ईमेल भेजते हैं। </a:t>
            </a:r>
            <a:endParaRPr sz="2400"/>
          </a:p>
          <a:p>
            <a:pPr indent="-152400" lvl="0" marL="0" marR="0" rtl="0" algn="just">
              <a:lnSpc>
                <a:spcPct val="100000"/>
              </a:lnSpc>
              <a:spcBef>
                <a:spcPts val="0"/>
              </a:spcBef>
              <a:spcAft>
                <a:spcPts val="0"/>
              </a:spcAft>
              <a:buClr>
                <a:schemeClr val="dk1"/>
              </a:buClr>
              <a:buSzPts val="2400"/>
              <a:buFont typeface="Calibri"/>
              <a:buChar char="•"/>
            </a:pPr>
            <a:r>
              <a:rPr lang="en-US" sz="2400"/>
              <a:t>उदाहरण: आपको अपने "बैंक" से एक ईमेल प्राप्त होता है जिसमें आपके खाते पर संदिग्ध गतिविधि का दावा किया जाता है। यह आपको अपनी जानकारी सत्यापित करने के लिए एक लिंक पर क्लिक करने के लिए प्रेरित करता है। लेकिन लिंक पर क्लिक करने से आप एक नकली वेबसाइट पर पहुँच जाते हैं जो आपके लॉगिन क्रेडेंशियल्स चुराने के लिए डिज़ाइन की गई है।</a:t>
            </a:r>
            <a:endParaRPr b="0" i="0" sz="2400" u="none" cap="none" strike="noStrike">
              <a:solidFill>
                <a:schemeClr val="dk1"/>
              </a:solidFill>
              <a:latin typeface="Arial"/>
              <a:ea typeface="Arial"/>
              <a:cs typeface="Arial"/>
              <a:sym typeface="Arial"/>
            </a:endParaRPr>
          </a:p>
        </p:txBody>
      </p:sp>
      <p:pic>
        <p:nvPicPr>
          <p:cNvPr id="169" name="Google Shape;169;p9"/>
          <p:cNvPicPr preferRelativeResize="0"/>
          <p:nvPr/>
        </p:nvPicPr>
        <p:blipFill rotWithShape="1">
          <a:blip r:embed="rId3">
            <a:alphaModFix/>
          </a:blip>
          <a:srcRect b="0" l="0" r="0" t="0"/>
          <a:stretch/>
        </p:blipFill>
        <p:spPr>
          <a:xfrm>
            <a:off x="7534422" y="1823697"/>
            <a:ext cx="3761935" cy="376193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2024-06-03T14:28:31Z</dcterms:created>
  <dc:creator>Simran Mittal</dc:creator>
</cp:coreProperties>
</file>