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6858000" cx="12192000"/>
  <p:notesSz cx="6858000" cy="9144000"/>
  <p:embeddedFontLst>
    <p:embeddedFont>
      <p:font typeface="Raleway"/>
      <p:regular r:id="rId56"/>
      <p:bold r:id="rId57"/>
      <p:italic r:id="rId58"/>
      <p:boldItalic r:id="rId59"/>
    </p:embeddedFont>
    <p:embeddedFont>
      <p:font typeface="Roboto"/>
      <p:regular r:id="rId60"/>
      <p:bold r:id="rId61"/>
      <p:italic r:id="rId62"/>
      <p:boldItalic r:id="rId63"/>
    </p:embeddedFont>
    <p:embeddedFont>
      <p:font typeface="Balthazar"/>
      <p:regular r:id="rId64"/>
    </p:embeddedFont>
    <p:embeddedFont>
      <p:font typeface="Barlow"/>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9" roundtripDataSignature="AMtx7mj2mDU4PZt692fJ4DHtGkdzIL6R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Balthazar-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Barlow-bold.fntdata"/><Relationship Id="rId21" Type="http://schemas.openxmlformats.org/officeDocument/2006/relationships/slide" Target="slides/slide15.xml"/><Relationship Id="rId65" Type="http://schemas.openxmlformats.org/officeDocument/2006/relationships/font" Target="fonts/Barlow-regular.fntdata"/><Relationship Id="rId24" Type="http://schemas.openxmlformats.org/officeDocument/2006/relationships/slide" Target="slides/slide18.xml"/><Relationship Id="rId68" Type="http://schemas.openxmlformats.org/officeDocument/2006/relationships/font" Target="fonts/Barlow-boldItalic.fntdata"/><Relationship Id="rId23" Type="http://schemas.openxmlformats.org/officeDocument/2006/relationships/slide" Target="slides/slide17.xml"/><Relationship Id="rId67" Type="http://schemas.openxmlformats.org/officeDocument/2006/relationships/font" Target="fonts/Barlow-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aleway-bold.fntdata"/><Relationship Id="rId12" Type="http://schemas.openxmlformats.org/officeDocument/2006/relationships/slide" Target="slides/slide6.xml"/><Relationship Id="rId56" Type="http://schemas.openxmlformats.org/officeDocument/2006/relationships/font" Target="fonts/Raleway-regular.fntdata"/><Relationship Id="rId15" Type="http://schemas.openxmlformats.org/officeDocument/2006/relationships/slide" Target="slides/slide9.xml"/><Relationship Id="rId59" Type="http://schemas.openxmlformats.org/officeDocument/2006/relationships/font" Target="fonts/Raleway-boldItalic.fntdata"/><Relationship Id="rId14" Type="http://schemas.openxmlformats.org/officeDocument/2006/relationships/slide" Target="slides/slide8.xml"/><Relationship Id="rId58" Type="http://schemas.openxmlformats.org/officeDocument/2006/relationships/font" Target="fonts/Raleway-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ybersmile.org/advice-help/category/social-networks" TargetMode="External"/><Relationship Id="rId3" Type="http://schemas.openxmlformats.org/officeDocument/2006/relationships/hyperlink" Target="https://www.cybersmile.org/reputation-management"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rplesec.us/prevent-cyber-attack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rstorion.com/first-orion-reports-scam-callers-now-leveraging-data-breaches-in-new-enterprise-spoofing-strategy/" TargetMode="External"/><Relationship Id="rId3" Type="http://schemas.openxmlformats.org/officeDocument/2006/relationships/hyperlink" Target="https://securityintelligence.com/news/fbi-warns-against-vishing-scams-over-voip/" TargetMode="External"/><Relationship Id="rId4" Type="http://schemas.openxmlformats.org/officeDocument/2006/relationships/hyperlink" Target="https://www.bbc.co.uk/news/business-56934517"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IN" sz="1800">
                <a:solidFill>
                  <a:srgbClr val="222222"/>
                </a:solidFill>
                <a:latin typeface="Roboto"/>
                <a:ea typeface="Roboto"/>
                <a:cs typeface="Roboto"/>
                <a:sym typeface="Roboto"/>
              </a:rPr>
              <a:t>Baiting: The victim usually see the promises for reward in return for sensitive information or knowledge of its whereabouts.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2. catfishing - c</a:t>
            </a:r>
            <a:r>
              <a:rPr lang="en-IN" sz="1800">
                <a:solidFill>
                  <a:srgbClr val="666666"/>
                </a:solidFill>
                <a:latin typeface="Arial"/>
                <a:ea typeface="Arial"/>
                <a:cs typeface="Arial"/>
                <a:sym typeface="Arial"/>
              </a:rPr>
              <a:t>atfishing is when someone uses images and information (often taken from other people’s </a:t>
            </a:r>
            <a:r>
              <a:rPr lang="en-IN" sz="1800" u="sng" strike="noStrike">
                <a:solidFill>
                  <a:srgbClr val="0082DB"/>
                </a:solidFill>
                <a:latin typeface="Arial"/>
                <a:ea typeface="Arial"/>
                <a:cs typeface="Arial"/>
                <a:sym typeface="Arial"/>
                <a:hlinkClick r:id="rId2">
                  <a:extLst>
                    <a:ext uri="{A12FA001-AC4F-418D-AE19-62706E023703}">
                      <ahyp:hlinkClr val="tx"/>
                    </a:ext>
                  </a:extLst>
                </a:hlinkClick>
              </a:rPr>
              <a:t>social media</a:t>
            </a:r>
            <a:r>
              <a:rPr lang="en-IN" sz="1800">
                <a:solidFill>
                  <a:srgbClr val="666666"/>
                </a:solidFill>
                <a:latin typeface="Arial"/>
                <a:ea typeface="Arial"/>
                <a:cs typeface="Arial"/>
                <a:sym typeface="Arial"/>
              </a:rPr>
              <a:t> accounts) to create a new identity online – sometimes using an individual’s entire identity as their own. Newly created social media accounts can then be used to damage the </a:t>
            </a:r>
            <a:r>
              <a:rPr lang="en-IN" sz="1800" u="sng" strike="noStrike">
                <a:solidFill>
                  <a:srgbClr val="0082DB"/>
                </a:solidFill>
                <a:latin typeface="Arial"/>
                <a:ea typeface="Arial"/>
                <a:cs typeface="Arial"/>
                <a:sym typeface="Arial"/>
                <a:hlinkClick r:id="rId3">
                  <a:extLst>
                    <a:ext uri="{A12FA001-AC4F-418D-AE19-62706E023703}">
                      <ahyp:hlinkClr val="tx"/>
                    </a:ext>
                  </a:extLst>
                </a:hlinkClick>
              </a:rPr>
              <a:t>reputation</a:t>
            </a:r>
            <a:r>
              <a:rPr lang="en-IN" sz="1800">
                <a:solidFill>
                  <a:srgbClr val="666666"/>
                </a:solidFill>
                <a:latin typeface="Arial"/>
                <a:ea typeface="Arial"/>
                <a:cs typeface="Arial"/>
                <a:sym typeface="Arial"/>
              </a:rPr>
              <a:t> of the true owner of the identity, or alternatively any fictional identities that are created using other people’s images and information can be used to form dishonest relationships online.</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666666"/>
                </a:solidFill>
                <a:latin typeface="Arial"/>
                <a:ea typeface="Arial"/>
                <a:cs typeface="Arial"/>
                <a:sym typeface="Arial"/>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3. Pretexting: This type of attack involves the perpetrator assuming a false identity to trick victims into giving up information. Pretexting is often leveraged against organizations with an abundance of client data, like banks, credit card providers, and utility companies.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4. Phishing: The most pervasive way of leveraging social engineering tactics, hackers will use deceptive emails, websites, and text messages to steal sensitive personal or organizational information from unsuspecting victims.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4. Spear Phishing: This type of email scam is used to carry out targeted attacks against individuals or businesses. Spear phishing is more intricate than your average mass phishing email, as it requires in-depth research on potential targets and their organizations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4. Vishing: In this scenario, cyber criminals will leave urgent voicemails to convince victims they need to act quickly to protect themselves from arrest or another risk. Banks, government agencies, and law enforcement agencies are commonly impersonated personas in vishing scams.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5. Scareware </a:t>
            </a:r>
            <a:r>
              <a:rPr lang="en-IN" sz="1800">
                <a:solidFill>
                  <a:srgbClr val="000000"/>
                </a:solidFill>
                <a:latin typeface="Calibri"/>
                <a:ea typeface="Calibri"/>
                <a:cs typeface="Calibri"/>
                <a:sym typeface="Calibri"/>
              </a:rPr>
              <a:t>A common scareware definition is a cyberattack tactic that scares people into visiting spoofed or infected websites or downloading malicious software (malware). Scareware can come in the form of pop-up ads that appear on a user’s computer or spread through spam email attacks. </a:t>
            </a:r>
            <a:r>
              <a:rPr lang="en-IN" sz="1800">
                <a:solidFill>
                  <a:srgbClr val="222222"/>
                </a:solidFill>
                <a:latin typeface="Roboto"/>
                <a:ea typeface="Roboto"/>
                <a:cs typeface="Roboto"/>
                <a:sym typeface="Roboto"/>
              </a:rPr>
              <a:t>6. Tailgating: This attack targets individuals who can give the criminal physical access to a secure building or area. These scams are often successful due to a victim’s misguided courtesy, such as if they hold the door open for an unfamiliar “employee.”</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7. Water-Holing: This attack uses advanced social engineering techniques to infect both a website and its visitors with malware. The infection is usually spread through a site specific to the industry the victims operate in, like a popular website that’s visited regularly.</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22222"/>
                </a:solidFill>
                <a:latin typeface="Roboto"/>
                <a:ea typeface="Roboto"/>
                <a:cs typeface="Roboto"/>
                <a:sym typeface="Roboto"/>
              </a:rPr>
              <a:t>8. Quid Pro Quo: This attack centers around an exchange of information or service to convince the victim to act. Normally, cyber criminals who carry out these schemes don’t do advanced target research and offer to provide “assistance,” assuming identities like tech support professionals.</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443" name="Google Shape;44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45833"/>
              </a:lnSpc>
              <a:spcBef>
                <a:spcPts val="0"/>
              </a:spcBef>
              <a:spcAft>
                <a:spcPts val="0"/>
              </a:spcAft>
              <a:buSzPts val="1400"/>
              <a:buNone/>
            </a:pPr>
            <a:r>
              <a:rPr b="1" lang="en-IN" sz="1800">
                <a:solidFill>
                  <a:srgbClr val="333333"/>
                </a:solidFill>
                <a:latin typeface="Raleway"/>
                <a:ea typeface="Raleway"/>
                <a:cs typeface="Raleway"/>
                <a:sym typeface="Raleway"/>
              </a:rPr>
              <a:t>Smishing is a </a:t>
            </a:r>
            <a:r>
              <a:rPr b="1" lang="en-IN" sz="1800" u="sng">
                <a:solidFill>
                  <a:srgbClr val="B175FF"/>
                </a:solidFill>
                <a:latin typeface="Raleway"/>
                <a:ea typeface="Raleway"/>
                <a:cs typeface="Raleway"/>
                <a:sym typeface="Raleway"/>
                <a:hlinkClick r:id="rId2">
                  <a:extLst>
                    <a:ext uri="{A12FA001-AC4F-418D-AE19-62706E023703}">
                      <ahyp:hlinkClr val="tx"/>
                    </a:ext>
                  </a:extLst>
                </a:hlinkClick>
              </a:rPr>
              <a:t>cyber attack</a:t>
            </a:r>
            <a:r>
              <a:rPr b="1" lang="en-IN" sz="1800">
                <a:solidFill>
                  <a:srgbClr val="333333"/>
                </a:solidFill>
                <a:latin typeface="Raleway"/>
                <a:ea typeface="Raleway"/>
                <a:cs typeface="Raleway"/>
                <a:sym typeface="Raleway"/>
              </a:rPr>
              <a:t> that uses SMS text messages to mislead its victims into providing sensitive information to a cybercriminal.</a:t>
            </a:r>
            <a:endParaRPr sz="1800">
              <a:latin typeface="Times New Roman"/>
              <a:ea typeface="Times New Roman"/>
              <a:cs typeface="Times New Roman"/>
              <a:sym typeface="Times New Roman"/>
            </a:endParaRPr>
          </a:p>
          <a:p>
            <a:pPr indent="0" lvl="0" marL="0" rtl="0" algn="l">
              <a:lnSpc>
                <a:spcPct val="145833"/>
              </a:lnSpc>
              <a:spcBef>
                <a:spcPts val="0"/>
              </a:spcBef>
              <a:spcAft>
                <a:spcPts val="0"/>
              </a:spcAft>
              <a:buSzPts val="1400"/>
              <a:buNone/>
            </a:pPr>
            <a:r>
              <a:rPr b="1" lang="en-IN" sz="1800">
                <a:solidFill>
                  <a:srgbClr val="333333"/>
                </a:solidFill>
                <a:latin typeface="Raleway"/>
                <a:ea typeface="Raleway"/>
                <a:cs typeface="Raleway"/>
                <a:sym typeface="Raleway"/>
              </a:rPr>
              <a:t> </a:t>
            </a:r>
            <a:endParaRPr sz="1800">
              <a:latin typeface="Times New Roman"/>
              <a:ea typeface="Times New Roman"/>
              <a:cs typeface="Times New Roman"/>
              <a:sym typeface="Times New Roman"/>
            </a:endParaRPr>
          </a:p>
          <a:p>
            <a:pPr indent="0" lvl="0" marL="0" rtl="0" algn="l">
              <a:lnSpc>
                <a:spcPct val="145833"/>
              </a:lnSpc>
              <a:spcBef>
                <a:spcPts val="0"/>
              </a:spcBef>
              <a:spcAft>
                <a:spcPts val="0"/>
              </a:spcAft>
              <a:buSzPts val="1400"/>
              <a:buNone/>
            </a:pPr>
            <a:r>
              <a:rPr b="1" lang="en-IN" sz="1800">
                <a:solidFill>
                  <a:srgbClr val="333333"/>
                </a:solidFill>
                <a:latin typeface="Raleway"/>
                <a:ea typeface="Raleway"/>
                <a:cs typeface="Raleway"/>
                <a:sym typeface="Raleway"/>
              </a:rPr>
              <a:t>Sensitive information includes your account name and password, name, banking account or credit card numbers. The cybercriminal may also embed a short url link into the text message, inviting the user to click on the link which in most cases is a redirect to a malicious site.</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504" name="Google Shape;50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IN" sz="1800">
                <a:solidFill>
                  <a:srgbClr val="212529"/>
                </a:solidFill>
                <a:latin typeface="Barlow"/>
                <a:ea typeface="Barlow"/>
                <a:cs typeface="Barlow"/>
                <a:sym typeface="Barlow"/>
              </a:rPr>
              <a:t>Vishing attacks are a type of social engineering fraud where a fraudster convinces the user to provide critical information over the phone.</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12529"/>
                </a:solidFill>
                <a:latin typeface="Barlow"/>
                <a:ea typeface="Barlow"/>
                <a:cs typeface="Barlow"/>
                <a:sym typeface="Barlow"/>
              </a:rPr>
              <a:t>These types of attacks are ever prevalent and have been causing serious damage around the world. They’re particularly dangerous as they successfully bypass the usual second authentication methods (SMS, email codes and so on).</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IN" sz="1800">
                <a:solidFill>
                  <a:srgbClr val="212529"/>
                </a:solidFill>
                <a:latin typeface="Barlow"/>
                <a:ea typeface="Barlow"/>
                <a:cs typeface="Barlow"/>
                <a:sym typeface="Barlow"/>
              </a:rPr>
              <a:t>Vishing attack prevention comes from both the user and the company side.</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526" name="Google Shape;52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Be vigilant</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Knowing that criminals and hackers use a range of different methods to scam individuals and employees means you can be on your guard to potential attacks. According to research, </a:t>
            </a:r>
            <a:r>
              <a:rPr lang="en-IN" sz="1800" u="sng">
                <a:solidFill>
                  <a:srgbClr val="000000"/>
                </a:solidFill>
                <a:latin typeface="Roboto"/>
                <a:ea typeface="Roboto"/>
                <a:cs typeface="Roboto"/>
                <a:sym typeface="Roboto"/>
                <a:hlinkClick r:id="rId2">
                  <a:extLst>
                    <a:ext uri="{A12FA001-AC4F-418D-AE19-62706E023703}">
                      <ahyp:hlinkClr val="tx"/>
                    </a:ext>
                  </a:extLst>
                </a:hlinkClick>
              </a:rPr>
              <a:t>75% of victims reported</a:t>
            </a:r>
            <a:r>
              <a:rPr lang="en-IN" sz="1800">
                <a:solidFill>
                  <a:srgbClr val="222222"/>
                </a:solidFill>
                <a:latin typeface="Roboto"/>
                <a:ea typeface="Roboto"/>
                <a:cs typeface="Roboto"/>
                <a:sym typeface="Roboto"/>
              </a:rPr>
              <a:t> that the attacker already had some personal information on them when they made the call.</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Be helpful but defensive</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Assist the caller where you can, but remember you don’t know this person or what their motive is. Keep a level of healthy scepticism.</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Don’t Panic</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like all forms of social engineering vishing frequently uses fear and urgency to “bump” the listener into doing something they wouldn’t do if they thought about it more calmly. Stay calm, if you feel you are being emotionally overloaded put the caller on hold or use an excuse to remove yourself from the situation.</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Call them back</a:t>
            </a:r>
            <a:r>
              <a:rPr b="1" lang="en-IN" sz="1800">
                <a:solidFill>
                  <a:srgbClr val="222222"/>
                </a:solidFill>
                <a:latin typeface="Roboto"/>
                <a:ea typeface="Roboto"/>
                <a:cs typeface="Roboto"/>
                <a:sym typeface="Roboto"/>
              </a:rPr>
              <a:t>!</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If you get a feeling that something isn’t wrong, act on it and ask to call them back. Then call them back on a publicly listed number – not the one they might give you.</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Don’t give out valuable information over the phone</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Don’t feel obliged to give out credentials or confidential information over the phone just because someone asks for it.</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Treat urgency as a red flag</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The fact that someone claims to need something urgently should be a small red flag that something could be amiss, not that you should automatically comply with the callers’ request.</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Don’t be afraid to say NO</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If a request is not justified, don’t be afraid to reject the request. You can do this by deferring authority, tell them you need to check this with your manager or politely decline and cite your company’s policy on information disclosure.</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Don’t log in to a phishing site.</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Don’t navigate to an </a:t>
            </a:r>
            <a:r>
              <a:rPr lang="en-IN" sz="1800" u="sng">
                <a:solidFill>
                  <a:srgbClr val="000000"/>
                </a:solidFill>
                <a:latin typeface="Roboto"/>
                <a:ea typeface="Roboto"/>
                <a:cs typeface="Roboto"/>
                <a:sym typeface="Roboto"/>
                <a:hlinkClick r:id="rId3">
                  <a:extLst>
                    <a:ext uri="{A12FA001-AC4F-418D-AE19-62706E023703}">
                      <ahyp:hlinkClr val="tx"/>
                    </a:ext>
                  </a:extLst>
                </a:hlinkClick>
              </a:rPr>
              <a:t>unknown website</a:t>
            </a:r>
            <a:r>
              <a:rPr lang="en-IN" sz="1800">
                <a:solidFill>
                  <a:srgbClr val="222222"/>
                </a:solidFill>
                <a:latin typeface="Roboto"/>
                <a:ea typeface="Roboto"/>
                <a:cs typeface="Roboto"/>
                <a:sym typeface="Roboto"/>
              </a:rPr>
              <a:t> that the caller asks you to log in to. Remember that the caller will be prepared for this, it is no good saying no to the first request if you give in on the second attempt- stand your ground!</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n-IN" sz="1800" u="sng">
                <a:solidFill>
                  <a:srgbClr val="222222"/>
                </a:solidFill>
                <a:latin typeface="Roboto"/>
                <a:ea typeface="Roboto"/>
                <a:cs typeface="Roboto"/>
                <a:sym typeface="Roboto"/>
              </a:rPr>
              <a:t>Don’t trust caller ID</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IN" sz="1800">
                <a:solidFill>
                  <a:srgbClr val="222222"/>
                </a:solidFill>
                <a:latin typeface="Roboto"/>
                <a:ea typeface="Roboto"/>
                <a:cs typeface="Roboto"/>
                <a:sym typeface="Roboto"/>
              </a:rPr>
              <a:t>It is simple for attackers to change or spoof the number that is displayed on your handset. </a:t>
            </a:r>
            <a:r>
              <a:rPr lang="en-IN" sz="1800" u="sng">
                <a:solidFill>
                  <a:srgbClr val="000000"/>
                </a:solidFill>
                <a:latin typeface="Roboto"/>
                <a:ea typeface="Roboto"/>
                <a:cs typeface="Roboto"/>
                <a:sym typeface="Roboto"/>
                <a:hlinkClick r:id="rId4">
                  <a:extLst>
                    <a:ext uri="{A12FA001-AC4F-418D-AE19-62706E023703}">
                      <ahyp:hlinkClr val="tx"/>
                    </a:ext>
                  </a:extLst>
                </a:hlinkClick>
              </a:rPr>
              <a:t>OFCOM</a:t>
            </a:r>
            <a:r>
              <a:rPr lang="en-IN" sz="1800">
                <a:solidFill>
                  <a:srgbClr val="222222"/>
                </a:solidFill>
                <a:latin typeface="Roboto"/>
                <a:ea typeface="Roboto"/>
                <a:cs typeface="Roboto"/>
                <a:sym typeface="Roboto"/>
              </a:rPr>
              <a:t> advises that caller ID should not be used as a means of verifying a caller’s identification.</a:t>
            </a:r>
            <a:endParaRPr sz="18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534" name="Google Shape;53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5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63"/>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3"/>
          <p:cNvSpPr/>
          <p:nvPr>
            <p:ph idx="2" type="pic"/>
          </p:nvPr>
        </p:nvSpPr>
        <p:spPr>
          <a:xfrm>
            <a:off x="5183188" y="987429"/>
            <a:ext cx="6172200" cy="4873625"/>
          </a:xfrm>
          <a:prstGeom prst="rect">
            <a:avLst/>
          </a:prstGeom>
          <a:noFill/>
          <a:ln>
            <a:noFill/>
          </a:ln>
        </p:spPr>
      </p:sp>
      <p:sp>
        <p:nvSpPr>
          <p:cNvPr id="80" name="Google Shape;80;p63"/>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6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64"/>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4"/>
          <p:cNvSpPr txBox="1"/>
          <p:nvPr>
            <p:ph idx="1" type="body"/>
          </p:nvPr>
        </p:nvSpPr>
        <p:spPr>
          <a:xfrm rot="5400000">
            <a:off x="3920331" y="-1256503"/>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65"/>
          <p:cNvSpPr txBox="1"/>
          <p:nvPr>
            <p:ph type="title"/>
          </p:nvPr>
        </p:nvSpPr>
        <p:spPr>
          <a:xfrm rot="5400000">
            <a:off x="7133433"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5"/>
          <p:cNvSpPr txBox="1"/>
          <p:nvPr>
            <p:ph idx="1" type="body"/>
          </p:nvPr>
        </p:nvSpPr>
        <p:spPr>
          <a:xfrm rot="5400000">
            <a:off x="1799434"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6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6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56"/>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5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5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sp>
        <p:nvSpPr>
          <p:cNvPr id="108" name="Google Shape;108;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0" name="Google Shape;110;p6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3" name="Shape 113"/>
        <p:cNvGrpSpPr/>
        <p:nvPr/>
      </p:nvGrpSpPr>
      <p:grpSpPr>
        <a:xfrm>
          <a:off x="0" y="0"/>
          <a:ext cx="0" cy="0"/>
          <a:chOff x="0" y="0"/>
          <a:chExt cx="0" cy="0"/>
        </a:xfrm>
      </p:grpSpPr>
      <p:sp>
        <p:nvSpPr>
          <p:cNvPr id="114" name="Google Shape;114;p67"/>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67"/>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7"/>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67"/>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7"/>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6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8"/>
          <p:cNvSpPr txBox="1"/>
          <p:nvPr>
            <p:ph idx="1" type="body"/>
          </p:nvPr>
        </p:nvSpPr>
        <p:spPr>
          <a:xfrm>
            <a:off x="831851" y="4589466"/>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2" name="Google Shape;122;p68"/>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68"/>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8"/>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5" name="Shape 125"/>
        <p:cNvGrpSpPr/>
        <p:nvPr/>
      </p:nvGrpSpPr>
      <p:grpSpPr>
        <a:xfrm>
          <a:off x="0" y="0"/>
          <a:ext cx="0" cy="0"/>
          <a:chOff x="0" y="0"/>
          <a:chExt cx="0" cy="0"/>
        </a:xfrm>
      </p:grpSpPr>
      <p:sp>
        <p:nvSpPr>
          <p:cNvPr id="126" name="Google Shape;126;p69"/>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9"/>
          <p:cNvSpPr txBox="1"/>
          <p:nvPr>
            <p:ph idx="1" type="body"/>
          </p:nvPr>
        </p:nvSpPr>
        <p:spPr>
          <a:xfrm>
            <a:off x="838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69"/>
          <p:cNvSpPr txBox="1"/>
          <p:nvPr>
            <p:ph idx="2" type="body"/>
          </p:nvPr>
        </p:nvSpPr>
        <p:spPr>
          <a:xfrm>
            <a:off x="6172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6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6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6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2" name="Shape 132"/>
        <p:cNvGrpSpPr/>
        <p:nvPr/>
      </p:nvGrpSpPr>
      <p:grpSpPr>
        <a:xfrm>
          <a:off x="0" y="0"/>
          <a:ext cx="0" cy="0"/>
          <a:chOff x="0" y="0"/>
          <a:chExt cx="0" cy="0"/>
        </a:xfrm>
      </p:grpSpPr>
      <p:sp>
        <p:nvSpPr>
          <p:cNvPr id="133" name="Google Shape;133;p70"/>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7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70"/>
          <p:cNvSpPr txBox="1"/>
          <p:nvPr>
            <p:ph idx="2" type="body"/>
          </p:nvPr>
        </p:nvSpPr>
        <p:spPr>
          <a:xfrm>
            <a:off x="839789" y="2505077"/>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70"/>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7" name="Google Shape;137;p70"/>
          <p:cNvSpPr txBox="1"/>
          <p:nvPr>
            <p:ph idx="4" type="body"/>
          </p:nvPr>
        </p:nvSpPr>
        <p:spPr>
          <a:xfrm>
            <a:off x="6172203" y="2505077"/>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7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7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7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7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7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3"/>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5" name="Shape 145"/>
        <p:cNvGrpSpPr/>
        <p:nvPr/>
      </p:nvGrpSpPr>
      <p:grpSpPr>
        <a:xfrm>
          <a:off x="0" y="0"/>
          <a:ext cx="0" cy="0"/>
          <a:chOff x="0" y="0"/>
          <a:chExt cx="0" cy="0"/>
        </a:xfrm>
      </p:grpSpPr>
      <p:sp>
        <p:nvSpPr>
          <p:cNvPr id="146" name="Google Shape;146;p72"/>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72"/>
          <p:cNvSpPr txBox="1"/>
          <p:nvPr>
            <p:ph idx="1" type="body"/>
          </p:nvPr>
        </p:nvSpPr>
        <p:spPr>
          <a:xfrm>
            <a:off x="5183188" y="987429"/>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8" name="Google Shape;148;p72"/>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 name="Google Shape;149;p7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7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2" name="Shape 152"/>
        <p:cNvGrpSpPr/>
        <p:nvPr/>
      </p:nvGrpSpPr>
      <p:grpSpPr>
        <a:xfrm>
          <a:off x="0" y="0"/>
          <a:ext cx="0" cy="0"/>
          <a:chOff x="0" y="0"/>
          <a:chExt cx="0" cy="0"/>
        </a:xfrm>
      </p:grpSpPr>
      <p:sp>
        <p:nvSpPr>
          <p:cNvPr id="153" name="Google Shape;153;p73"/>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73"/>
          <p:cNvSpPr/>
          <p:nvPr>
            <p:ph idx="2" type="pic"/>
          </p:nvPr>
        </p:nvSpPr>
        <p:spPr>
          <a:xfrm>
            <a:off x="5183188" y="987429"/>
            <a:ext cx="6172200" cy="4873625"/>
          </a:xfrm>
          <a:prstGeom prst="rect">
            <a:avLst/>
          </a:prstGeom>
          <a:noFill/>
          <a:ln>
            <a:noFill/>
          </a:ln>
        </p:spPr>
      </p:sp>
      <p:sp>
        <p:nvSpPr>
          <p:cNvPr id="155" name="Google Shape;155;p73"/>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 name="Google Shape;156;p7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7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7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9" name="Shape 159"/>
        <p:cNvGrpSpPr/>
        <p:nvPr/>
      </p:nvGrpSpPr>
      <p:grpSpPr>
        <a:xfrm>
          <a:off x="0" y="0"/>
          <a:ext cx="0" cy="0"/>
          <a:chOff x="0" y="0"/>
          <a:chExt cx="0" cy="0"/>
        </a:xfrm>
      </p:grpSpPr>
      <p:sp>
        <p:nvSpPr>
          <p:cNvPr id="160" name="Google Shape;160;p74"/>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74"/>
          <p:cNvSpPr txBox="1"/>
          <p:nvPr>
            <p:ph idx="1" type="body"/>
          </p:nvPr>
        </p:nvSpPr>
        <p:spPr>
          <a:xfrm rot="5400000">
            <a:off x="3920331" y="-1256503"/>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7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7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7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5" name="Shape 165"/>
        <p:cNvGrpSpPr/>
        <p:nvPr/>
      </p:nvGrpSpPr>
      <p:grpSpPr>
        <a:xfrm>
          <a:off x="0" y="0"/>
          <a:ext cx="0" cy="0"/>
          <a:chOff x="0" y="0"/>
          <a:chExt cx="0" cy="0"/>
        </a:xfrm>
      </p:grpSpPr>
      <p:sp>
        <p:nvSpPr>
          <p:cNvPr id="166" name="Google Shape;166;p75"/>
          <p:cNvSpPr txBox="1"/>
          <p:nvPr>
            <p:ph type="title"/>
          </p:nvPr>
        </p:nvSpPr>
        <p:spPr>
          <a:xfrm rot="5400000">
            <a:off x="7133433"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75"/>
          <p:cNvSpPr txBox="1"/>
          <p:nvPr>
            <p:ph idx="1" type="body"/>
          </p:nvPr>
        </p:nvSpPr>
        <p:spPr>
          <a:xfrm rot="5400000">
            <a:off x="1799434"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7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7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7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5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57"/>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7"/>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7"/>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5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8"/>
          <p:cNvSpPr txBox="1"/>
          <p:nvPr>
            <p:ph idx="1" type="body"/>
          </p:nvPr>
        </p:nvSpPr>
        <p:spPr>
          <a:xfrm>
            <a:off x="831851" y="4589466"/>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58"/>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8"/>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8"/>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59"/>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9"/>
          <p:cNvSpPr txBox="1"/>
          <p:nvPr>
            <p:ph idx="1" type="body"/>
          </p:nvPr>
        </p:nvSpPr>
        <p:spPr>
          <a:xfrm>
            <a:off x="838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9"/>
          <p:cNvSpPr txBox="1"/>
          <p:nvPr>
            <p:ph idx="2" type="body"/>
          </p:nvPr>
        </p:nvSpPr>
        <p:spPr>
          <a:xfrm>
            <a:off x="6172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60"/>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60"/>
          <p:cNvSpPr txBox="1"/>
          <p:nvPr>
            <p:ph idx="2" type="body"/>
          </p:nvPr>
        </p:nvSpPr>
        <p:spPr>
          <a:xfrm>
            <a:off x="839789" y="2505077"/>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60"/>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60"/>
          <p:cNvSpPr txBox="1"/>
          <p:nvPr>
            <p:ph idx="4" type="body"/>
          </p:nvPr>
        </p:nvSpPr>
        <p:spPr>
          <a:xfrm>
            <a:off x="6172203" y="2505077"/>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6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6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62"/>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62"/>
          <p:cNvSpPr txBox="1"/>
          <p:nvPr>
            <p:ph idx="1" type="body"/>
          </p:nvPr>
        </p:nvSpPr>
        <p:spPr>
          <a:xfrm>
            <a:off x="5183188" y="987429"/>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62"/>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6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5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5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5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52"/>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52"/>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5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 name="Google Shape;25;p5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 name="Google Shape;26;p5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2223"/>
        </a:solidFill>
      </p:bgPr>
    </p:bg>
    <p:spTree>
      <p:nvGrpSpPr>
        <p:cNvPr id="96" name="Shape 96"/>
        <p:cNvGrpSpPr/>
        <p:nvPr/>
      </p:nvGrpSpPr>
      <p:grpSpPr>
        <a:xfrm>
          <a:off x="0" y="0"/>
          <a:ext cx="0" cy="0"/>
          <a:chOff x="0" y="0"/>
          <a:chExt cx="0" cy="0"/>
        </a:xfrm>
      </p:grpSpPr>
      <p:sp>
        <p:nvSpPr>
          <p:cNvPr id="97" name="Google Shape;97;p55"/>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p55"/>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5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p5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1" name="Google Shape;101;p5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30.png"/><Relationship Id="rId7"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0.jp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36.jpg"/><Relationship Id="rId5" Type="http://schemas.openxmlformats.org/officeDocument/2006/relationships/image" Target="../media/image35.jpg"/><Relationship Id="rId6"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this-person-does-not-exist.com/en" TargetMode="External"/><Relationship Id="rId4" Type="http://schemas.openxmlformats.org/officeDocument/2006/relationships/image" Target="../media/image42.png"/><Relationship Id="rId5"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fortinet.com/resources/cyberglossary/man-in-the-middle-attack" TargetMode="External"/><Relationship Id="rId4" Type="http://schemas.openxmlformats.org/officeDocument/2006/relationships/hyperlink" Target="https://www.imperva.com/learn/application-security/man-in-the-middle-attack-mit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53.png"/><Relationship Id="rId6"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61.png"/><Relationship Id="rId5"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7.png"/><Relationship Id="rId4" Type="http://schemas.openxmlformats.org/officeDocument/2006/relationships/image" Target="../media/image73.png"/><Relationship Id="rId5"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6.jpg"/><Relationship Id="rId5" Type="http://schemas.openxmlformats.org/officeDocument/2006/relationships/image" Target="../media/image1.jpg"/><Relationship Id="rId6" Type="http://schemas.openxmlformats.org/officeDocument/2006/relationships/image" Target="../media/image14.jpg"/><Relationship Id="rId7" Type="http://schemas.openxmlformats.org/officeDocument/2006/relationships/image" Target="../media/image5.jpg"/><Relationship Id="rId8"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0.png"/><Relationship Id="rId4" Type="http://schemas.openxmlformats.org/officeDocument/2006/relationships/image" Target="../media/image80.png"/><Relationship Id="rId5"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1"/>
          <p:cNvSpPr/>
          <p:nvPr/>
        </p:nvSpPr>
        <p:spPr>
          <a:xfrm>
            <a:off x="4" y="0"/>
            <a:ext cx="12192001"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176" name="Google Shape;176;p1"/>
          <p:cNvSpPr/>
          <p:nvPr/>
        </p:nvSpPr>
        <p:spPr>
          <a:xfrm>
            <a:off x="433175" y="-475"/>
            <a:ext cx="6754318" cy="6086899"/>
          </a:xfrm>
          <a:custGeom>
            <a:rect b="b" l="l" r="r" t="t"/>
            <a:pathLst>
              <a:path extrusionOk="0" h="6858478" w="6754318">
                <a:moveTo>
                  <a:pt x="0" y="6858478"/>
                </a:moveTo>
                <a:lnTo>
                  <a:pt x="6754318" y="6858478"/>
                </a:lnTo>
                <a:lnTo>
                  <a:pt x="3577943" y="0"/>
                </a:lnTo>
                <a:lnTo>
                  <a:pt x="3572366" y="0"/>
                </a:lnTo>
                <a:lnTo>
                  <a:pt x="2506138" y="0"/>
                </a:lnTo>
                <a:lnTo>
                  <a:pt x="0" y="0"/>
                </a:lnTo>
                <a:close/>
              </a:path>
            </a:pathLst>
          </a:custGeom>
          <a:solidFill>
            <a:srgbClr val="262626">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177" name="Google Shape;177;p1"/>
          <p:cNvSpPr/>
          <p:nvPr/>
        </p:nvSpPr>
        <p:spPr>
          <a:xfrm>
            <a:off x="0" y="-475"/>
            <a:ext cx="6386947" cy="6086899"/>
          </a:xfrm>
          <a:custGeom>
            <a:rect b="b" l="l" r="r" t="t"/>
            <a:pathLst>
              <a:path extrusionOk="0" h="6858478" w="6386947">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178" name="Google Shape;178;p1"/>
          <p:cNvSpPr txBox="1"/>
          <p:nvPr>
            <p:ph type="ctrTitle"/>
          </p:nvPr>
        </p:nvSpPr>
        <p:spPr>
          <a:xfrm>
            <a:off x="-1" y="2345800"/>
            <a:ext cx="6611100" cy="2249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800"/>
              <a:buFont typeface="Balthazar"/>
              <a:buNone/>
            </a:pPr>
            <a:r>
              <a:rPr b="1" lang="en-IN" sz="3800">
                <a:latin typeface="Balthazar"/>
                <a:ea typeface="Balthazar"/>
                <a:cs typeface="Balthazar"/>
                <a:sym typeface="Balthazar"/>
              </a:rPr>
              <a:t>पहचान की चोरी </a:t>
            </a:r>
            <a:endParaRPr b="1" sz="3800">
              <a:latin typeface="Balthazar"/>
              <a:ea typeface="Balthazar"/>
              <a:cs typeface="Balthazar"/>
              <a:sym typeface="Balthazar"/>
            </a:endParaRPr>
          </a:p>
          <a:p>
            <a:pPr indent="0" lvl="0" marL="0" rtl="0" algn="l">
              <a:lnSpc>
                <a:spcPct val="90000"/>
              </a:lnSpc>
              <a:spcBef>
                <a:spcPts val="0"/>
              </a:spcBef>
              <a:spcAft>
                <a:spcPts val="0"/>
              </a:spcAft>
              <a:buClr>
                <a:schemeClr val="lt1"/>
              </a:buClr>
              <a:buSzPts val="3800"/>
              <a:buFont typeface="Balthazar"/>
              <a:buNone/>
            </a:pPr>
            <a:r>
              <a:rPr b="1" lang="en-IN" sz="3800">
                <a:latin typeface="Balthazar"/>
                <a:ea typeface="Balthazar"/>
                <a:cs typeface="Balthazar"/>
                <a:sym typeface="Balthazar"/>
              </a:rPr>
              <a:t>                 धारणाएँ और </a:t>
            </a:r>
            <a:endParaRPr b="1" sz="3800">
              <a:latin typeface="Balthazar"/>
              <a:ea typeface="Balthazar"/>
              <a:cs typeface="Balthazar"/>
              <a:sym typeface="Balthazar"/>
            </a:endParaRPr>
          </a:p>
          <a:p>
            <a:pPr indent="0" lvl="0" marL="0" rtl="0" algn="l">
              <a:lnSpc>
                <a:spcPct val="90000"/>
              </a:lnSpc>
              <a:spcBef>
                <a:spcPts val="0"/>
              </a:spcBef>
              <a:spcAft>
                <a:spcPts val="0"/>
              </a:spcAft>
              <a:buClr>
                <a:schemeClr val="lt1"/>
              </a:buClr>
              <a:buSzPts val="3800"/>
              <a:buFont typeface="Balthazar"/>
              <a:buNone/>
            </a:pPr>
            <a:r>
              <a:rPr b="1" lang="en-IN" sz="3800">
                <a:latin typeface="Balthazar"/>
                <a:ea typeface="Balthazar"/>
                <a:cs typeface="Balthazar"/>
                <a:sym typeface="Balthazar"/>
              </a:rPr>
              <a:t>               सुरक्षा संबंधित चिंताएं</a:t>
            </a:r>
            <a:endParaRPr/>
          </a:p>
        </p:txBody>
      </p:sp>
      <p:pic>
        <p:nvPicPr>
          <p:cNvPr id="179" name="Google Shape;179;p1"/>
          <p:cNvPicPr preferRelativeResize="0"/>
          <p:nvPr/>
        </p:nvPicPr>
        <p:blipFill rotWithShape="1">
          <a:blip r:embed="rId3">
            <a:alphaModFix/>
          </a:blip>
          <a:srcRect b="0" l="0" r="0" t="2563"/>
          <a:stretch/>
        </p:blipFill>
        <p:spPr>
          <a:xfrm>
            <a:off x="6677950" y="698700"/>
            <a:ext cx="5315327" cy="526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0"/>
          <p:cNvSpPr/>
          <p:nvPr/>
        </p:nvSpPr>
        <p:spPr>
          <a:xfrm>
            <a:off x="1937876" y="543200"/>
            <a:ext cx="8071200" cy="48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chemeClr val="dk1"/>
                </a:solidFill>
                <a:latin typeface="Balthazar"/>
                <a:ea typeface="Balthazar"/>
                <a:cs typeface="Balthazar"/>
                <a:sym typeface="Balthazar"/>
              </a:rPr>
              <a:t>पहचान प्रमाणों की फोटो प्रतियां का दुरुपयोग</a:t>
            </a:r>
            <a:endParaRPr b="1" i="0" sz="3200" u="none" cap="none" strike="noStrike">
              <a:solidFill>
                <a:schemeClr val="dk1"/>
              </a:solidFill>
              <a:latin typeface="Balthazar"/>
              <a:ea typeface="Balthazar"/>
              <a:cs typeface="Balthazar"/>
              <a:sym typeface="Balthazar"/>
            </a:endParaRPr>
          </a:p>
        </p:txBody>
      </p:sp>
      <p:pic>
        <p:nvPicPr>
          <p:cNvPr id="258" name="Google Shape;258;p10"/>
          <p:cNvPicPr preferRelativeResize="0"/>
          <p:nvPr/>
        </p:nvPicPr>
        <p:blipFill rotWithShape="1">
          <a:blip r:embed="rId3">
            <a:alphaModFix/>
          </a:blip>
          <a:srcRect b="0" l="0" r="0" t="0"/>
          <a:stretch/>
        </p:blipFill>
        <p:spPr>
          <a:xfrm>
            <a:off x="614735" y="1156919"/>
            <a:ext cx="3842583" cy="2423106"/>
          </a:xfrm>
          <a:prstGeom prst="rect">
            <a:avLst/>
          </a:prstGeom>
          <a:noFill/>
          <a:ln>
            <a:noFill/>
          </a:ln>
        </p:spPr>
      </p:pic>
      <p:pic>
        <p:nvPicPr>
          <p:cNvPr id="259" name="Google Shape;259;p10"/>
          <p:cNvPicPr preferRelativeResize="0"/>
          <p:nvPr/>
        </p:nvPicPr>
        <p:blipFill rotWithShape="1">
          <a:blip r:embed="rId4">
            <a:alphaModFix/>
          </a:blip>
          <a:srcRect b="0" l="0" r="0" t="0"/>
          <a:stretch/>
        </p:blipFill>
        <p:spPr>
          <a:xfrm>
            <a:off x="4457304" y="1023853"/>
            <a:ext cx="6538741" cy="2605401"/>
          </a:xfrm>
          <a:prstGeom prst="rect">
            <a:avLst/>
          </a:prstGeom>
          <a:noFill/>
          <a:ln>
            <a:noFill/>
          </a:ln>
        </p:spPr>
      </p:pic>
      <p:pic>
        <p:nvPicPr>
          <p:cNvPr id="260" name="Google Shape;260;p10"/>
          <p:cNvPicPr preferRelativeResize="0"/>
          <p:nvPr/>
        </p:nvPicPr>
        <p:blipFill rotWithShape="1">
          <a:blip r:embed="rId5">
            <a:alphaModFix/>
          </a:blip>
          <a:srcRect b="0" l="0" r="0" t="0"/>
          <a:stretch/>
        </p:blipFill>
        <p:spPr>
          <a:xfrm>
            <a:off x="577150" y="3672396"/>
            <a:ext cx="3842583" cy="2438703"/>
          </a:xfrm>
          <a:prstGeom prst="rect">
            <a:avLst/>
          </a:prstGeom>
          <a:noFill/>
          <a:ln>
            <a:noFill/>
          </a:ln>
        </p:spPr>
      </p:pic>
      <p:pic>
        <p:nvPicPr>
          <p:cNvPr id="261" name="Google Shape;261;p10"/>
          <p:cNvPicPr preferRelativeResize="0"/>
          <p:nvPr/>
        </p:nvPicPr>
        <p:blipFill rotWithShape="1">
          <a:blip r:embed="rId6">
            <a:alphaModFix/>
          </a:blip>
          <a:srcRect b="0" l="0" r="0" t="0"/>
          <a:stretch/>
        </p:blipFill>
        <p:spPr>
          <a:xfrm>
            <a:off x="4515426" y="3695447"/>
            <a:ext cx="3684421" cy="2392607"/>
          </a:xfrm>
          <a:prstGeom prst="rect">
            <a:avLst/>
          </a:prstGeom>
          <a:noFill/>
          <a:ln>
            <a:noFill/>
          </a:ln>
        </p:spPr>
      </p:pic>
      <p:pic>
        <p:nvPicPr>
          <p:cNvPr id="262" name="Google Shape;262;p10"/>
          <p:cNvPicPr preferRelativeResize="0"/>
          <p:nvPr/>
        </p:nvPicPr>
        <p:blipFill rotWithShape="1">
          <a:blip r:embed="rId7">
            <a:alphaModFix/>
          </a:blip>
          <a:srcRect b="0" l="0" r="0" t="0"/>
          <a:stretch/>
        </p:blipFill>
        <p:spPr>
          <a:xfrm>
            <a:off x="8295534" y="3708002"/>
            <a:ext cx="3213691" cy="23674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1"/>
          <p:cNvSpPr/>
          <p:nvPr/>
        </p:nvSpPr>
        <p:spPr>
          <a:xfrm>
            <a:off x="2867438" y="348801"/>
            <a:ext cx="6641112"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सोशल मीडिया फेक प्रोफाइल धोखाधड़ी</a:t>
            </a:r>
            <a:endParaRPr b="1" i="0" sz="3600" u="none" cap="none" strike="noStrike">
              <a:solidFill>
                <a:schemeClr val="dk1"/>
              </a:solidFill>
              <a:latin typeface="Balthazar"/>
              <a:ea typeface="Balthazar"/>
              <a:cs typeface="Balthazar"/>
              <a:sym typeface="Balthazar"/>
            </a:endParaRPr>
          </a:p>
        </p:txBody>
      </p:sp>
      <p:pic>
        <p:nvPicPr>
          <p:cNvPr id="269" name="Google Shape;269;p11"/>
          <p:cNvPicPr preferRelativeResize="0"/>
          <p:nvPr/>
        </p:nvPicPr>
        <p:blipFill rotWithShape="1">
          <a:blip r:embed="rId3">
            <a:alphaModFix/>
          </a:blip>
          <a:srcRect b="0" l="0" r="0" t="0"/>
          <a:stretch/>
        </p:blipFill>
        <p:spPr>
          <a:xfrm>
            <a:off x="1667521" y="883419"/>
            <a:ext cx="9040971" cy="50911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12"/>
          <p:cNvPicPr preferRelativeResize="0"/>
          <p:nvPr/>
        </p:nvPicPr>
        <p:blipFill rotWithShape="1">
          <a:blip r:embed="rId3">
            <a:alphaModFix/>
          </a:blip>
          <a:srcRect b="0" l="0" r="0" t="0"/>
          <a:stretch/>
        </p:blipFill>
        <p:spPr>
          <a:xfrm>
            <a:off x="417775" y="379803"/>
            <a:ext cx="2790322" cy="5793206"/>
          </a:xfrm>
          <a:prstGeom prst="rect">
            <a:avLst/>
          </a:prstGeom>
          <a:noFill/>
          <a:ln cap="flat" cmpd="sng" w="19050">
            <a:solidFill>
              <a:schemeClr val="dk1"/>
            </a:solidFill>
            <a:prstDash val="solid"/>
            <a:round/>
            <a:headEnd len="sm" w="sm" type="none"/>
            <a:tailEnd len="sm" w="sm" type="none"/>
          </a:ln>
        </p:spPr>
      </p:pic>
      <p:pic>
        <p:nvPicPr>
          <p:cNvPr id="275" name="Google Shape;275;p12"/>
          <p:cNvPicPr preferRelativeResize="0"/>
          <p:nvPr/>
        </p:nvPicPr>
        <p:blipFill rotWithShape="1">
          <a:blip r:embed="rId4">
            <a:alphaModFix/>
          </a:blip>
          <a:srcRect b="0" l="0" r="0" t="0"/>
          <a:stretch/>
        </p:blipFill>
        <p:spPr>
          <a:xfrm>
            <a:off x="3355350" y="379800"/>
            <a:ext cx="2615111" cy="5833149"/>
          </a:xfrm>
          <a:prstGeom prst="rect">
            <a:avLst/>
          </a:prstGeom>
          <a:noFill/>
          <a:ln cap="flat" cmpd="sng" w="19050">
            <a:solidFill>
              <a:schemeClr val="dk1"/>
            </a:solidFill>
            <a:prstDash val="solid"/>
            <a:round/>
            <a:headEnd len="sm" w="sm" type="none"/>
            <a:tailEnd len="sm" w="sm" type="none"/>
          </a:ln>
        </p:spPr>
      </p:pic>
      <p:pic>
        <p:nvPicPr>
          <p:cNvPr id="276" name="Google Shape;276;p12"/>
          <p:cNvPicPr preferRelativeResize="0"/>
          <p:nvPr/>
        </p:nvPicPr>
        <p:blipFill rotWithShape="1">
          <a:blip r:embed="rId5">
            <a:alphaModFix/>
          </a:blip>
          <a:srcRect b="0" l="0" r="0" t="0"/>
          <a:stretch/>
        </p:blipFill>
        <p:spPr>
          <a:xfrm>
            <a:off x="6081506" y="379803"/>
            <a:ext cx="2818563" cy="5793206"/>
          </a:xfrm>
          <a:prstGeom prst="rect">
            <a:avLst/>
          </a:prstGeom>
          <a:noFill/>
          <a:ln cap="flat" cmpd="sng" w="19050">
            <a:solidFill>
              <a:schemeClr val="dk1"/>
            </a:solidFill>
            <a:prstDash val="solid"/>
            <a:round/>
            <a:headEnd len="sm" w="sm" type="none"/>
            <a:tailEnd len="sm" w="sm" type="none"/>
          </a:ln>
        </p:spPr>
      </p:pic>
      <p:pic>
        <p:nvPicPr>
          <p:cNvPr id="277" name="Google Shape;277;p12"/>
          <p:cNvPicPr preferRelativeResize="0"/>
          <p:nvPr/>
        </p:nvPicPr>
        <p:blipFill rotWithShape="1">
          <a:blip r:embed="rId6">
            <a:alphaModFix/>
          </a:blip>
          <a:srcRect b="0" l="0" r="0" t="0"/>
          <a:stretch/>
        </p:blipFill>
        <p:spPr>
          <a:xfrm>
            <a:off x="8955662" y="379803"/>
            <a:ext cx="2818563" cy="5793206"/>
          </a:xfrm>
          <a:prstGeom prst="rect">
            <a:avLst/>
          </a:prstGeom>
          <a:noFill/>
          <a:ln cap="flat" cmpd="sng" w="19050">
            <a:solidFill>
              <a:schemeClr val="dk1"/>
            </a:solidFill>
            <a:prstDash val="solid"/>
            <a:round/>
            <a:headEnd len="sm" w="sm" type="none"/>
            <a:tailEnd len="sm" w="sm" type="none"/>
          </a:ln>
        </p:spPr>
      </p:pic>
      <p:sp>
        <p:nvSpPr>
          <p:cNvPr id="278" name="Google Shape;278;p12"/>
          <p:cNvSpPr/>
          <p:nvPr/>
        </p:nvSpPr>
        <p:spPr>
          <a:xfrm>
            <a:off x="9566623" y="701450"/>
            <a:ext cx="1735500" cy="298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79" name="Google Shape;279;p12"/>
          <p:cNvSpPr/>
          <p:nvPr/>
        </p:nvSpPr>
        <p:spPr>
          <a:xfrm>
            <a:off x="6748061" y="701450"/>
            <a:ext cx="1735500" cy="298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80" name="Google Shape;280;p12"/>
          <p:cNvSpPr/>
          <p:nvPr/>
        </p:nvSpPr>
        <p:spPr>
          <a:xfrm>
            <a:off x="3929498" y="701449"/>
            <a:ext cx="1735500" cy="298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81" name="Google Shape;281;p12"/>
          <p:cNvSpPr/>
          <p:nvPr/>
        </p:nvSpPr>
        <p:spPr>
          <a:xfrm>
            <a:off x="1110935" y="701447"/>
            <a:ext cx="1735500" cy="5136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13"/>
          <p:cNvPicPr preferRelativeResize="0"/>
          <p:nvPr/>
        </p:nvPicPr>
        <p:blipFill rotWithShape="1">
          <a:blip r:embed="rId3">
            <a:alphaModFix/>
          </a:blip>
          <a:srcRect b="2409" l="0" r="0" t="4034"/>
          <a:stretch/>
        </p:blipFill>
        <p:spPr>
          <a:xfrm>
            <a:off x="4786943" y="448775"/>
            <a:ext cx="3078616" cy="5389829"/>
          </a:xfrm>
          <a:prstGeom prst="rect">
            <a:avLst/>
          </a:prstGeom>
          <a:noFill/>
          <a:ln cap="flat" cmpd="sng" w="19050">
            <a:solidFill>
              <a:schemeClr val="dk1"/>
            </a:solidFill>
            <a:prstDash val="solid"/>
            <a:round/>
            <a:headEnd len="sm" w="sm" type="none"/>
            <a:tailEnd len="sm" w="sm" type="none"/>
          </a:ln>
        </p:spPr>
      </p:pic>
      <p:pic>
        <p:nvPicPr>
          <p:cNvPr id="287" name="Google Shape;287;p13"/>
          <p:cNvPicPr preferRelativeResize="0"/>
          <p:nvPr/>
        </p:nvPicPr>
        <p:blipFill rotWithShape="1">
          <a:blip r:embed="rId4">
            <a:alphaModFix/>
          </a:blip>
          <a:srcRect b="3995" l="-1544" r="1543" t="4394"/>
          <a:stretch/>
        </p:blipFill>
        <p:spPr>
          <a:xfrm>
            <a:off x="8160382" y="441350"/>
            <a:ext cx="3154718" cy="5408351"/>
          </a:xfrm>
          <a:prstGeom prst="rect">
            <a:avLst/>
          </a:prstGeom>
          <a:noFill/>
          <a:ln cap="flat" cmpd="sng" w="19050">
            <a:solidFill>
              <a:schemeClr val="dk1"/>
            </a:solidFill>
            <a:prstDash val="solid"/>
            <a:round/>
            <a:headEnd len="sm" w="sm" type="none"/>
            <a:tailEnd len="sm" w="sm" type="none"/>
          </a:ln>
        </p:spPr>
      </p:pic>
      <p:sp>
        <p:nvSpPr>
          <p:cNvPr id="288" name="Google Shape;288;p13"/>
          <p:cNvSpPr/>
          <p:nvPr/>
        </p:nvSpPr>
        <p:spPr>
          <a:xfrm>
            <a:off x="712950" y="1329270"/>
            <a:ext cx="4069200" cy="281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IN" sz="5400" u="none" cap="none" strike="noStrike">
                <a:solidFill>
                  <a:schemeClr val="dk1"/>
                </a:solidFill>
                <a:latin typeface="Calibri"/>
                <a:ea typeface="Calibri"/>
                <a:cs typeface="Calibri"/>
                <a:sym typeface="Calibri"/>
              </a:rPr>
              <a:t>वास्तविक व्यक्ति से बात करने से पीड़ित की मदद हो गई</a:t>
            </a:r>
            <a:endParaRPr b="0" i="0" sz="1400" u="none" cap="none" strike="noStrike">
              <a:solidFill>
                <a:srgbClr val="000000"/>
              </a:solidFill>
              <a:latin typeface="Arial"/>
              <a:ea typeface="Arial"/>
              <a:cs typeface="Arial"/>
              <a:sym typeface="Arial"/>
            </a:endParaRPr>
          </a:p>
        </p:txBody>
      </p:sp>
      <p:sp>
        <p:nvSpPr>
          <p:cNvPr id="289" name="Google Shape;289;p13"/>
          <p:cNvSpPr/>
          <p:nvPr/>
        </p:nvSpPr>
        <p:spPr>
          <a:xfrm>
            <a:off x="5551991" y="1571379"/>
            <a:ext cx="1729200" cy="2733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90" name="Google Shape;290;p13"/>
          <p:cNvSpPr/>
          <p:nvPr/>
        </p:nvSpPr>
        <p:spPr>
          <a:xfrm>
            <a:off x="5514999" y="511045"/>
            <a:ext cx="1729200" cy="2733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91" name="Google Shape;291;p13"/>
          <p:cNvSpPr/>
          <p:nvPr/>
        </p:nvSpPr>
        <p:spPr>
          <a:xfrm>
            <a:off x="8964539" y="511045"/>
            <a:ext cx="1729200" cy="2733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14"/>
          <p:cNvPicPr preferRelativeResize="0"/>
          <p:nvPr/>
        </p:nvPicPr>
        <p:blipFill rotWithShape="1">
          <a:blip r:embed="rId3">
            <a:alphaModFix/>
          </a:blip>
          <a:srcRect b="0" l="0" r="0" t="0"/>
          <a:stretch/>
        </p:blipFill>
        <p:spPr>
          <a:xfrm>
            <a:off x="611100" y="373450"/>
            <a:ext cx="10915099" cy="5873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15"/>
          <p:cNvPicPr preferRelativeResize="0"/>
          <p:nvPr/>
        </p:nvPicPr>
        <p:blipFill rotWithShape="1">
          <a:blip r:embed="rId3">
            <a:alphaModFix/>
          </a:blip>
          <a:srcRect b="0" l="0" r="0" t="0"/>
          <a:stretch/>
        </p:blipFill>
        <p:spPr>
          <a:xfrm>
            <a:off x="6231359" y="1248583"/>
            <a:ext cx="5011415" cy="4534392"/>
          </a:xfrm>
          <a:prstGeom prst="rect">
            <a:avLst/>
          </a:prstGeom>
          <a:noFill/>
          <a:ln>
            <a:noFill/>
          </a:ln>
        </p:spPr>
      </p:pic>
      <p:pic>
        <p:nvPicPr>
          <p:cNvPr id="302" name="Google Shape;302;p15"/>
          <p:cNvPicPr preferRelativeResize="0"/>
          <p:nvPr/>
        </p:nvPicPr>
        <p:blipFill rotWithShape="1">
          <a:blip r:embed="rId4">
            <a:alphaModFix/>
          </a:blip>
          <a:srcRect b="0" l="0" r="0" t="0"/>
          <a:stretch/>
        </p:blipFill>
        <p:spPr>
          <a:xfrm>
            <a:off x="577150" y="1324763"/>
            <a:ext cx="5482331" cy="4382022"/>
          </a:xfrm>
          <a:prstGeom prst="rect">
            <a:avLst/>
          </a:prstGeom>
          <a:noFill/>
          <a:ln>
            <a:noFill/>
          </a:ln>
        </p:spPr>
      </p:pic>
      <p:sp>
        <p:nvSpPr>
          <p:cNvPr id="303" name="Google Shape;303;p15"/>
          <p:cNvSpPr/>
          <p:nvPr/>
        </p:nvSpPr>
        <p:spPr>
          <a:xfrm>
            <a:off x="711781" y="493750"/>
            <a:ext cx="110121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IN" sz="4800" u="none" cap="none" strike="noStrike">
                <a:solidFill>
                  <a:schemeClr val="dk1"/>
                </a:solidFill>
                <a:latin typeface="Balthazar"/>
                <a:ea typeface="Balthazar"/>
                <a:cs typeface="Balthazar"/>
                <a:sym typeface="Balthazar"/>
              </a:rPr>
              <a:t>डीप फेक - नया पहचान का खतरा</a:t>
            </a:r>
            <a:endParaRPr b="1" i="0" sz="5400" u="none" cap="none" strike="noStrike">
              <a:solidFill>
                <a:schemeClr val="dk1"/>
              </a:solidFill>
              <a:latin typeface="Balthazar"/>
              <a:ea typeface="Balthazar"/>
              <a:cs typeface="Balthazar"/>
              <a:sym typeface="Balthaz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6"/>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09" name="Google Shape;309;p16"/>
          <p:cNvPicPr preferRelativeResize="0"/>
          <p:nvPr/>
        </p:nvPicPr>
        <p:blipFill rotWithShape="1">
          <a:blip r:embed="rId3">
            <a:alphaModFix/>
          </a:blip>
          <a:srcRect b="0" l="0" r="0" t="0"/>
          <a:stretch/>
        </p:blipFill>
        <p:spPr>
          <a:xfrm>
            <a:off x="679000" y="431075"/>
            <a:ext cx="10813249" cy="5451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17"/>
          <p:cNvPicPr preferRelativeResize="0"/>
          <p:nvPr/>
        </p:nvPicPr>
        <p:blipFill rotWithShape="1">
          <a:blip r:embed="rId3">
            <a:alphaModFix/>
          </a:blip>
          <a:srcRect b="6572" l="4190" r="5499" t="7056"/>
          <a:stretch/>
        </p:blipFill>
        <p:spPr>
          <a:xfrm>
            <a:off x="763875" y="577150"/>
            <a:ext cx="5686727" cy="4362649"/>
          </a:xfrm>
          <a:prstGeom prst="rect">
            <a:avLst/>
          </a:prstGeom>
          <a:noFill/>
          <a:ln>
            <a:noFill/>
          </a:ln>
        </p:spPr>
      </p:pic>
      <p:pic>
        <p:nvPicPr>
          <p:cNvPr id="315" name="Google Shape;315;p17"/>
          <p:cNvPicPr preferRelativeResize="0"/>
          <p:nvPr/>
        </p:nvPicPr>
        <p:blipFill rotWithShape="1">
          <a:blip r:embed="rId4">
            <a:alphaModFix/>
          </a:blip>
          <a:srcRect b="0" l="0" r="0" t="0"/>
          <a:stretch/>
        </p:blipFill>
        <p:spPr>
          <a:xfrm>
            <a:off x="6527853" y="720534"/>
            <a:ext cx="5330272" cy="4120243"/>
          </a:xfrm>
          <a:prstGeom prst="rect">
            <a:avLst/>
          </a:prstGeom>
          <a:noFill/>
          <a:ln>
            <a:noFill/>
          </a:ln>
        </p:spPr>
      </p:pic>
      <p:sp>
        <p:nvSpPr>
          <p:cNvPr id="316" name="Google Shape;316;p17"/>
          <p:cNvSpPr txBox="1"/>
          <p:nvPr/>
        </p:nvSpPr>
        <p:spPr>
          <a:xfrm>
            <a:off x="1223296" y="4939794"/>
            <a:ext cx="100737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50"/>
              <a:buFont typeface="Arial"/>
              <a:buNone/>
            </a:pPr>
            <a:r>
              <a:rPr b="1" i="0" lang="en-IN" sz="2200" u="none" cap="none" strike="noStrike">
                <a:solidFill>
                  <a:srgbClr val="222222"/>
                </a:solidFill>
                <a:highlight>
                  <a:srgbClr val="FFFFFF"/>
                </a:highlight>
              </a:rPr>
              <a:t>डीपफेक का उपयोग विशेष रूप से महिलाओं और लड़कियों को लक्षित करने के लिए किया जाता है। यह किसी भी राजनीतिक नेता या सेलिब्रिटी को बदनाम कर सकता है। इस तकनीक की मदद से ऐसे भाषणों के वीडियो जारी किए जा सकते हैं जो कभी दिए ही नहीं गए।</a:t>
            </a:r>
            <a:endParaRPr b="1" i="0" sz="2200" u="none" cap="none" strike="noStrike">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18"/>
          <p:cNvPicPr preferRelativeResize="0"/>
          <p:nvPr/>
        </p:nvPicPr>
        <p:blipFill rotWithShape="1">
          <a:blip r:embed="rId3">
            <a:alphaModFix/>
          </a:blip>
          <a:srcRect b="0" l="0" r="0" t="0"/>
          <a:stretch/>
        </p:blipFill>
        <p:spPr>
          <a:xfrm>
            <a:off x="6858314" y="3504710"/>
            <a:ext cx="4603184" cy="2684290"/>
          </a:xfrm>
          <a:prstGeom prst="rect">
            <a:avLst/>
          </a:prstGeom>
          <a:noFill/>
          <a:ln>
            <a:noFill/>
          </a:ln>
        </p:spPr>
      </p:pic>
      <p:pic>
        <p:nvPicPr>
          <p:cNvPr id="322" name="Google Shape;322;p18"/>
          <p:cNvPicPr preferRelativeResize="0"/>
          <p:nvPr/>
        </p:nvPicPr>
        <p:blipFill rotWithShape="1">
          <a:blip r:embed="rId4">
            <a:alphaModFix/>
          </a:blip>
          <a:srcRect b="0" l="0" r="0" t="0"/>
          <a:stretch/>
        </p:blipFill>
        <p:spPr>
          <a:xfrm>
            <a:off x="6793616" y="1232718"/>
            <a:ext cx="4732584" cy="2684290"/>
          </a:xfrm>
          <a:prstGeom prst="rect">
            <a:avLst/>
          </a:prstGeom>
          <a:noFill/>
          <a:ln>
            <a:noFill/>
          </a:ln>
        </p:spPr>
      </p:pic>
      <p:pic>
        <p:nvPicPr>
          <p:cNvPr id="323" name="Google Shape;323;p18"/>
          <p:cNvPicPr preferRelativeResize="0"/>
          <p:nvPr/>
        </p:nvPicPr>
        <p:blipFill rotWithShape="1">
          <a:blip r:embed="rId5">
            <a:alphaModFix/>
          </a:blip>
          <a:srcRect b="0" l="0" r="0" t="0"/>
          <a:stretch/>
        </p:blipFill>
        <p:spPr>
          <a:xfrm>
            <a:off x="492275" y="1242641"/>
            <a:ext cx="6171941" cy="2963415"/>
          </a:xfrm>
          <a:prstGeom prst="rect">
            <a:avLst/>
          </a:prstGeom>
          <a:noFill/>
          <a:ln>
            <a:noFill/>
          </a:ln>
        </p:spPr>
      </p:pic>
      <p:pic>
        <p:nvPicPr>
          <p:cNvPr id="324" name="Google Shape;324;p18"/>
          <p:cNvPicPr preferRelativeResize="0"/>
          <p:nvPr/>
        </p:nvPicPr>
        <p:blipFill rotWithShape="1">
          <a:blip r:embed="rId6">
            <a:alphaModFix/>
          </a:blip>
          <a:srcRect b="0" l="0" r="0" t="0"/>
          <a:stretch/>
        </p:blipFill>
        <p:spPr>
          <a:xfrm>
            <a:off x="603284" y="4206056"/>
            <a:ext cx="4522899" cy="1698014"/>
          </a:xfrm>
          <a:prstGeom prst="rect">
            <a:avLst/>
          </a:prstGeom>
          <a:noFill/>
          <a:ln>
            <a:noFill/>
          </a:ln>
        </p:spPr>
      </p:pic>
      <p:sp>
        <p:nvSpPr>
          <p:cNvPr id="325" name="Google Shape;325;p18"/>
          <p:cNvSpPr/>
          <p:nvPr/>
        </p:nvSpPr>
        <p:spPr>
          <a:xfrm>
            <a:off x="2216505" y="390425"/>
            <a:ext cx="7849800" cy="77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IN" sz="4800" u="none" cap="none" strike="noStrike">
                <a:solidFill>
                  <a:schemeClr val="dk1"/>
                </a:solidFill>
                <a:latin typeface="Balthazar"/>
                <a:ea typeface="Balthazar"/>
                <a:cs typeface="Balthazar"/>
                <a:sym typeface="Balthazar"/>
              </a:rPr>
              <a:t>डीपफेक के मुख्य बिंदु</a:t>
            </a:r>
            <a:endParaRPr b="1" i="0" sz="5400" u="none" cap="none" strike="noStrike">
              <a:solidFill>
                <a:schemeClr val="dk1"/>
              </a:solidFill>
              <a:latin typeface="Balthazar"/>
              <a:ea typeface="Balthazar"/>
              <a:cs typeface="Balthazar"/>
              <a:sym typeface="Balthazar"/>
            </a:endParaRPr>
          </a:p>
        </p:txBody>
      </p:sp>
      <p:sp>
        <p:nvSpPr>
          <p:cNvPr id="326" name="Google Shape;326;p18"/>
          <p:cNvSpPr txBox="1"/>
          <p:nvPr/>
        </p:nvSpPr>
        <p:spPr>
          <a:xfrm>
            <a:off x="3101149" y="1500655"/>
            <a:ext cx="1667400" cy="34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IN" sz="1800" u="none" cap="none" strike="noStrike">
                <a:solidFill>
                  <a:schemeClr val="dk1"/>
                </a:solidFill>
                <a:latin typeface="Calibri"/>
                <a:ea typeface="Calibri"/>
                <a:cs typeface="Calibri"/>
                <a:sym typeface="Calibri"/>
              </a:rPr>
              <a:t>चेहरे का बदलाव</a:t>
            </a:r>
            <a:endParaRPr b="0" i="0" sz="1800" u="none" cap="none" strike="noStrike">
              <a:solidFill>
                <a:srgbClr val="000000"/>
              </a:solidFill>
              <a:latin typeface="Arial"/>
              <a:ea typeface="Arial"/>
              <a:cs typeface="Arial"/>
              <a:sym typeface="Arial"/>
            </a:endParaRPr>
          </a:p>
        </p:txBody>
      </p:sp>
      <p:sp>
        <p:nvSpPr>
          <p:cNvPr id="327" name="Google Shape;327;p18"/>
          <p:cNvSpPr txBox="1"/>
          <p:nvPr/>
        </p:nvSpPr>
        <p:spPr>
          <a:xfrm>
            <a:off x="5126178" y="4603115"/>
            <a:ext cx="1667400" cy="34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IN" sz="1800" u="none" cap="none" strike="noStrike">
                <a:solidFill>
                  <a:schemeClr val="dk1"/>
                </a:solidFill>
                <a:latin typeface="Calibri"/>
                <a:ea typeface="Calibri"/>
                <a:cs typeface="Calibri"/>
                <a:sym typeface="Calibri"/>
              </a:rPr>
              <a:t>आवाज क्लोनिंग</a:t>
            </a:r>
            <a:endParaRPr b="1" i="0" sz="1800" u="none" cap="none" strike="noStrike">
              <a:solidFill>
                <a:schemeClr val="dk1"/>
              </a:solidFill>
              <a:latin typeface="Calibri"/>
              <a:ea typeface="Calibri"/>
              <a:cs typeface="Calibri"/>
              <a:sym typeface="Calibri"/>
            </a:endParaRPr>
          </a:p>
        </p:txBody>
      </p:sp>
      <p:sp>
        <p:nvSpPr>
          <p:cNvPr id="328" name="Google Shape;328;p18"/>
          <p:cNvSpPr txBox="1"/>
          <p:nvPr/>
        </p:nvSpPr>
        <p:spPr>
          <a:xfrm>
            <a:off x="5277335" y="5345904"/>
            <a:ext cx="1667400" cy="34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IN" sz="1800" u="none" cap="none" strike="noStrike">
                <a:solidFill>
                  <a:schemeClr val="dk1"/>
                </a:solidFill>
                <a:latin typeface="Calibri"/>
                <a:ea typeface="Calibri"/>
                <a:cs typeface="Calibri"/>
                <a:sym typeface="Calibri"/>
              </a:rPr>
              <a:t>एआई एल्गोरिथ्म</a:t>
            </a:r>
            <a:endParaRPr b="0" i="0" sz="1800" u="none" cap="none" strike="noStrike">
              <a:solidFill>
                <a:srgbClr val="000000"/>
              </a:solidFill>
              <a:latin typeface="Arial"/>
              <a:ea typeface="Arial"/>
              <a:cs typeface="Arial"/>
              <a:sym typeface="Arial"/>
            </a:endParaRPr>
          </a:p>
        </p:txBody>
      </p:sp>
      <p:sp>
        <p:nvSpPr>
          <p:cNvPr id="329" name="Google Shape;329;p18"/>
          <p:cNvSpPr txBox="1"/>
          <p:nvPr/>
        </p:nvSpPr>
        <p:spPr>
          <a:xfrm>
            <a:off x="7848237" y="1232714"/>
            <a:ext cx="1667400" cy="34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IN" sz="1800" u="none" cap="none" strike="noStrike">
                <a:solidFill>
                  <a:schemeClr val="lt1"/>
                </a:solidFill>
                <a:latin typeface="Calibri"/>
                <a:ea typeface="Calibri"/>
                <a:cs typeface="Calibri"/>
                <a:sym typeface="Calibri"/>
              </a:rPr>
              <a:t>मनोरंजन</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9"/>
          <p:cNvSpPr txBox="1"/>
          <p:nvPr>
            <p:ph type="title"/>
          </p:nvPr>
        </p:nvSpPr>
        <p:spPr>
          <a:xfrm>
            <a:off x="1244607" y="577150"/>
            <a:ext cx="10515600" cy="528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u="sng">
                <a:solidFill>
                  <a:schemeClr val="hlink"/>
                </a:solidFill>
                <a:hlinkClick r:id="rId3"/>
              </a:rPr>
              <a:t>https://this-person-does-not-exist.com/en</a:t>
            </a:r>
            <a:r>
              <a:rPr lang="en-IN"/>
              <a:t> </a:t>
            </a:r>
            <a:br>
              <a:rPr lang="en-IN"/>
            </a:br>
            <a:endParaRPr/>
          </a:p>
        </p:txBody>
      </p:sp>
      <p:pic>
        <p:nvPicPr>
          <p:cNvPr id="335" name="Google Shape;335;p19"/>
          <p:cNvPicPr preferRelativeResize="0"/>
          <p:nvPr/>
        </p:nvPicPr>
        <p:blipFill rotWithShape="1">
          <a:blip r:embed="rId4">
            <a:alphaModFix/>
          </a:blip>
          <a:srcRect b="0" l="0" r="0" t="0"/>
          <a:stretch/>
        </p:blipFill>
        <p:spPr>
          <a:xfrm>
            <a:off x="417150" y="1248097"/>
            <a:ext cx="4730678" cy="4988780"/>
          </a:xfrm>
          <a:prstGeom prst="rect">
            <a:avLst/>
          </a:prstGeom>
          <a:noFill/>
          <a:ln>
            <a:noFill/>
          </a:ln>
        </p:spPr>
      </p:pic>
      <p:pic>
        <p:nvPicPr>
          <p:cNvPr id="336" name="Google Shape;336;p19"/>
          <p:cNvPicPr preferRelativeResize="0"/>
          <p:nvPr/>
        </p:nvPicPr>
        <p:blipFill rotWithShape="1">
          <a:blip r:embed="rId5">
            <a:alphaModFix/>
          </a:blip>
          <a:srcRect b="0" l="0" r="0" t="0"/>
          <a:stretch/>
        </p:blipFill>
        <p:spPr>
          <a:xfrm>
            <a:off x="5406276" y="1260669"/>
            <a:ext cx="4649479" cy="49762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90+ Cyber Crime Statistics 2024: Cost, Industries &amp; Trends" id="185" name="Google Shape;185;p2"/>
          <p:cNvPicPr preferRelativeResize="0"/>
          <p:nvPr/>
        </p:nvPicPr>
        <p:blipFill rotWithShape="1">
          <a:blip r:embed="rId3">
            <a:alphaModFix/>
          </a:blip>
          <a:srcRect b="0" l="0" r="0" t="0"/>
          <a:stretch/>
        </p:blipFill>
        <p:spPr>
          <a:xfrm>
            <a:off x="625075" y="0"/>
            <a:ext cx="10876376" cy="56033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0"/>
          <p:cNvPicPr preferRelativeResize="0"/>
          <p:nvPr/>
        </p:nvPicPr>
        <p:blipFill rotWithShape="1">
          <a:blip r:embed="rId3">
            <a:alphaModFix/>
          </a:blip>
          <a:srcRect b="0" l="0" r="0" t="0"/>
          <a:stretch/>
        </p:blipFill>
        <p:spPr>
          <a:xfrm>
            <a:off x="5669426" y="322525"/>
            <a:ext cx="6128373" cy="6160226"/>
          </a:xfrm>
          <a:prstGeom prst="rect">
            <a:avLst/>
          </a:prstGeom>
          <a:noFill/>
          <a:ln>
            <a:noFill/>
          </a:ln>
        </p:spPr>
      </p:pic>
      <p:sp>
        <p:nvSpPr>
          <p:cNvPr id="342" name="Google Shape;342;p20"/>
          <p:cNvSpPr txBox="1"/>
          <p:nvPr/>
        </p:nvSpPr>
        <p:spPr>
          <a:xfrm>
            <a:off x="458325" y="344445"/>
            <a:ext cx="5049600" cy="6128100"/>
          </a:xfrm>
          <a:prstGeom prst="rect">
            <a:avLst/>
          </a:prstGeom>
          <a:noFill/>
          <a:ln>
            <a:noFill/>
          </a:ln>
        </p:spPr>
        <p:txBody>
          <a:bodyPr anchorCtr="0" anchor="t" bIns="91425" lIns="91425" spcFirstLastPara="1" rIns="91425" wrap="square" tIns="91425">
            <a:spAutoFit/>
          </a:bodyPr>
          <a:lstStyle/>
          <a:p>
            <a:pPr indent="0" lvl="0" marL="0" marR="0" rtl="0" algn="l">
              <a:lnSpc>
                <a:spcPct val="60714"/>
              </a:lnSpc>
              <a:spcBef>
                <a:spcPts val="0"/>
              </a:spcBef>
              <a:spcAft>
                <a:spcPts val="0"/>
              </a:spcAft>
              <a:buClr>
                <a:srgbClr val="000000"/>
              </a:buClr>
              <a:buSzPts val="2600"/>
              <a:buFont typeface="Arial"/>
              <a:buNone/>
            </a:pPr>
            <a:r>
              <a:rPr b="1" i="0" lang="en-IN" sz="2600" u="none" cap="none" strike="noStrike">
                <a:solidFill>
                  <a:srgbClr val="333333"/>
                </a:solidFill>
                <a:highlight>
                  <a:srgbClr val="FFFFFF"/>
                </a:highlight>
                <a:latin typeface="Arial"/>
                <a:ea typeface="Arial"/>
                <a:cs typeface="Arial"/>
                <a:sym typeface="Arial"/>
              </a:rPr>
              <a:t>डीपफेक का पता कैसे लगाएं?</a:t>
            </a:r>
            <a:endParaRPr b="1" i="0" sz="2600" u="none" cap="none" strike="noStrike">
              <a:solidFill>
                <a:srgbClr val="333333"/>
              </a:solidFill>
              <a:highlight>
                <a:srgbClr val="FFFFFF"/>
              </a:highlight>
              <a:latin typeface="Arial"/>
              <a:ea typeface="Arial"/>
              <a:cs typeface="Arial"/>
              <a:sym typeface="Arial"/>
            </a:endParaRPr>
          </a:p>
          <a:p>
            <a:pPr indent="0" lvl="0" marL="0" marR="0" rtl="0" algn="l">
              <a:lnSpc>
                <a:spcPct val="177777"/>
              </a:lnSpc>
              <a:spcBef>
                <a:spcPts val="11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ऐसे कई संकेत हैं जिन्हें मनुष्य वास्तविक छवियों से डीपफेक छवियों को पहचानते समय देख सकता है। ये निम्नलिखित हैं:</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1. आंखों के चारों ओर छाया</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2. असामान्य पलक झपकाने का पैटर्न</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3. चश्मे पर असामान्य चमक</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4. मुँह की अवास्तविक हरकतें</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5. चेहरे की तुलना में होठों का अप्राकृतिक रंग</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6. चेहरे के बाल चेहरे के साथ असंगत</a:t>
            </a:r>
            <a:endParaRPr b="0" i="0" sz="1850" u="none" cap="none" strike="noStrike">
              <a:solidFill>
                <a:srgbClr val="222222"/>
              </a:solidFill>
              <a:highlight>
                <a:srgbClr val="FFFFFF"/>
              </a:highlight>
              <a:latin typeface="Arial"/>
              <a:ea typeface="Arial"/>
              <a:cs typeface="Arial"/>
              <a:sym typeface="Arial"/>
            </a:endParaRPr>
          </a:p>
          <a:p>
            <a:pPr indent="0" lvl="0" marL="0" marR="0" rtl="0" algn="l">
              <a:lnSpc>
                <a:spcPct val="177777"/>
              </a:lnSpc>
              <a:spcBef>
                <a:spcPts val="800"/>
              </a:spcBef>
              <a:spcAft>
                <a:spcPts val="800"/>
              </a:spcAft>
              <a:buClr>
                <a:srgbClr val="000000"/>
              </a:buClr>
              <a:buSzPts val="1850"/>
              <a:buFont typeface="Arial"/>
              <a:buNone/>
            </a:pPr>
            <a:r>
              <a:rPr b="0" i="0" lang="en-IN" sz="1850" u="none" cap="none" strike="noStrike">
                <a:solidFill>
                  <a:srgbClr val="222222"/>
                </a:solidFill>
                <a:highlight>
                  <a:srgbClr val="FFFFFF"/>
                </a:highlight>
                <a:latin typeface="Arial"/>
                <a:ea typeface="Arial"/>
                <a:cs typeface="Arial"/>
                <a:sym typeface="Arial"/>
              </a:rPr>
              <a:t>7. चेहरे पर अवास्तविक तिल</a:t>
            </a:r>
            <a:endParaRPr b="0" i="0" sz="1850" u="none" cap="none" strike="noStrike">
              <a:solidFill>
                <a:srgbClr val="222222"/>
              </a:solidFill>
              <a:highlight>
                <a:srgbClr val="FFFFFF"/>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txBox="1"/>
          <p:nvPr/>
        </p:nvSpPr>
        <p:spPr>
          <a:xfrm>
            <a:off x="418700" y="2035750"/>
            <a:ext cx="12532200" cy="3879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अनजान स्रोतों से प्राप्त वीडियो या ऑडियो पर भरोसा न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दो-कारक प्रमाणीकरण का उपयोग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सोशल मीडिया पर अपनी निजी जानकारी साझा करने से बचें।</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डीपफेक पहचानने वाले टूल्स का उपयोग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संदिग्ध सामग्री की प्रमाणिकता की जांच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अपने उपकरणों को नियमित रूप से अपडेट रखें।</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विश्वसनीय एंटीवायरस और सिक्योरिटी सॉफ्टवेयर का उपयोग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ऑनलाइन अपनी डिजिटल पहचान की निगरानी करें।</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गुमराह करने वाले लिंक पर क्लिक करने से बचें।</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IN" sz="2400" u="none" cap="none" strike="noStrike">
                <a:solidFill>
                  <a:schemeClr val="dk1"/>
                </a:solidFill>
                <a:latin typeface="Arial"/>
                <a:ea typeface="Arial"/>
                <a:cs typeface="Arial"/>
                <a:sym typeface="Arial"/>
              </a:rPr>
              <a:t>साइबर सुरक्षा के बारे में जागरूक रहें और जानकारी अपडेट रखें।</a:t>
            </a:r>
            <a:endParaRPr b="1" i="0" sz="2400" u="none" cap="none" strike="noStrike">
              <a:solidFill>
                <a:schemeClr val="dk1"/>
              </a:solidFill>
              <a:latin typeface="Arial"/>
              <a:ea typeface="Arial"/>
              <a:cs typeface="Arial"/>
              <a:sym typeface="Arial"/>
            </a:endParaRPr>
          </a:p>
        </p:txBody>
      </p:sp>
      <p:sp>
        <p:nvSpPr>
          <p:cNvPr id="349" name="Google Shape;349;p21"/>
          <p:cNvSpPr txBox="1"/>
          <p:nvPr/>
        </p:nvSpPr>
        <p:spPr>
          <a:xfrm>
            <a:off x="2930875" y="649700"/>
            <a:ext cx="10337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IN" sz="3400" u="none" cap="none" strike="noStrike">
                <a:solidFill>
                  <a:schemeClr val="dk1"/>
                </a:solidFill>
                <a:latin typeface="Arial"/>
                <a:ea typeface="Arial"/>
                <a:cs typeface="Arial"/>
                <a:sym typeface="Arial"/>
              </a:rPr>
              <a:t>डीपफेक हमलों से खुद को कैसे बचाएं</a:t>
            </a:r>
            <a:endParaRPr b="0" i="0" sz="3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2"/>
          <p:cNvPicPr preferRelativeResize="0"/>
          <p:nvPr/>
        </p:nvPicPr>
        <p:blipFill rotWithShape="1">
          <a:blip r:embed="rId3">
            <a:alphaModFix/>
          </a:blip>
          <a:srcRect b="0" l="0" r="0" t="0"/>
          <a:stretch/>
        </p:blipFill>
        <p:spPr>
          <a:xfrm>
            <a:off x="236200" y="940657"/>
            <a:ext cx="5650427" cy="5119494"/>
          </a:xfrm>
          <a:prstGeom prst="rect">
            <a:avLst/>
          </a:prstGeom>
          <a:noFill/>
          <a:ln>
            <a:noFill/>
          </a:ln>
        </p:spPr>
      </p:pic>
      <p:sp>
        <p:nvSpPr>
          <p:cNvPr id="355" name="Google Shape;355;p22"/>
          <p:cNvSpPr/>
          <p:nvPr/>
        </p:nvSpPr>
        <p:spPr>
          <a:xfrm>
            <a:off x="2849031" y="378350"/>
            <a:ext cx="5431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क्रेडेंशियल स्टफिंग</a:t>
            </a:r>
            <a:endParaRPr b="0" i="0" sz="1400" u="none" cap="none" strike="noStrike">
              <a:solidFill>
                <a:srgbClr val="000000"/>
              </a:solidFill>
              <a:latin typeface="Arial"/>
              <a:ea typeface="Arial"/>
              <a:cs typeface="Arial"/>
              <a:sym typeface="Arial"/>
            </a:endParaRPr>
          </a:p>
        </p:txBody>
      </p:sp>
      <p:sp>
        <p:nvSpPr>
          <p:cNvPr id="356" name="Google Shape;356;p22"/>
          <p:cNvSpPr txBox="1"/>
          <p:nvPr/>
        </p:nvSpPr>
        <p:spPr>
          <a:xfrm>
            <a:off x="5985118" y="1290933"/>
            <a:ext cx="59805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highlight>
                  <a:srgbClr val="FFFFFF"/>
                </a:highlight>
                <a:latin typeface="Arial"/>
                <a:ea typeface="Arial"/>
                <a:cs typeface="Arial"/>
                <a:sym typeface="Arial"/>
              </a:rPr>
              <a:t>सायबर अपराधी एक संगठन से चुराए गए उपयोगकर्ता नाम और पासवर्ड का उपयोग करके दूसरे संगठन में उपयोगकर्ता खातों तक पहुंचते हैं।</a:t>
            </a:r>
            <a:endParaRPr b="1" i="0" sz="2400" u="none" cap="none" strike="noStrike">
              <a:solidFill>
                <a:schemeClr val="dk1"/>
              </a:solidFill>
              <a:latin typeface="Calibri"/>
              <a:ea typeface="Calibri"/>
              <a:cs typeface="Calibri"/>
              <a:sym typeface="Calibri"/>
            </a:endParaRPr>
          </a:p>
        </p:txBody>
      </p:sp>
      <p:sp>
        <p:nvSpPr>
          <p:cNvPr id="357" name="Google Shape;357;p22"/>
          <p:cNvSpPr txBox="1"/>
          <p:nvPr/>
        </p:nvSpPr>
        <p:spPr>
          <a:xfrm>
            <a:off x="5985118" y="2888596"/>
            <a:ext cx="59805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highlight>
                  <a:srgbClr val="FFFFFF"/>
                </a:highlight>
                <a:latin typeface="Arial"/>
                <a:ea typeface="Arial"/>
                <a:cs typeface="Arial"/>
                <a:sym typeface="Arial"/>
              </a:rPr>
              <a:t>डेटा उल्लंघन के सबसे सामान्य कारण क्योंकि सभी लोग के करीब 64% उन्हीं पासवर्ड का पुन: प्रयोग करते हैं जो कि कई (और कभी-कभी सभी) खातों पर होता है।</a:t>
            </a:r>
            <a:endParaRPr b="1" i="0" sz="2400" u="none" cap="none" strike="noStrike">
              <a:solidFill>
                <a:schemeClr val="dk1"/>
              </a:solidFill>
              <a:latin typeface="Calibri"/>
              <a:ea typeface="Calibri"/>
              <a:cs typeface="Calibri"/>
              <a:sym typeface="Calibri"/>
            </a:endParaRPr>
          </a:p>
        </p:txBody>
      </p:sp>
      <p:sp>
        <p:nvSpPr>
          <p:cNvPr id="358" name="Google Shape;358;p22"/>
          <p:cNvSpPr txBox="1"/>
          <p:nvPr/>
        </p:nvSpPr>
        <p:spPr>
          <a:xfrm>
            <a:off x="6083613" y="4965791"/>
            <a:ext cx="60366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highlight>
                  <a:srgbClr val="FFFFFF"/>
                </a:highlight>
                <a:latin typeface="Arial"/>
                <a:ea typeface="Arial"/>
                <a:cs typeface="Arial"/>
                <a:sym typeface="Arial"/>
              </a:rPr>
              <a:t>करोड़ों  क्रेडेंशियल डार्क वेब पर घूम रहे हैं।</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3"/>
          <p:cNvSpPr/>
          <p:nvPr/>
        </p:nvSpPr>
        <p:spPr>
          <a:xfrm>
            <a:off x="351257" y="382911"/>
            <a:ext cx="114894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क्रेडेंशियल स्टफिंग कैसे काम करता है</a:t>
            </a:r>
            <a:endParaRPr b="1" i="0" sz="3600" u="none" cap="none" strike="noStrike">
              <a:solidFill>
                <a:schemeClr val="dk1"/>
              </a:solidFill>
              <a:latin typeface="Balthazar"/>
              <a:ea typeface="Balthazar"/>
              <a:cs typeface="Balthazar"/>
              <a:sym typeface="Balthazar"/>
            </a:endParaRPr>
          </a:p>
        </p:txBody>
      </p:sp>
      <p:sp>
        <p:nvSpPr>
          <p:cNvPr descr="Anatomy Credential Stuffing" id="364" name="Google Shape;364;p2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pic>
        <p:nvPicPr>
          <p:cNvPr id="365" name="Google Shape;365;p23"/>
          <p:cNvPicPr preferRelativeResize="0"/>
          <p:nvPr/>
        </p:nvPicPr>
        <p:blipFill rotWithShape="1">
          <a:blip r:embed="rId3">
            <a:alphaModFix/>
          </a:blip>
          <a:srcRect b="0" l="0" r="0" t="0"/>
          <a:stretch/>
        </p:blipFill>
        <p:spPr>
          <a:xfrm>
            <a:off x="1324725" y="1027425"/>
            <a:ext cx="9713475" cy="492079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4"/>
          <p:cNvSpPr/>
          <p:nvPr/>
        </p:nvSpPr>
        <p:spPr>
          <a:xfrm>
            <a:off x="373493" y="363732"/>
            <a:ext cx="112752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क्रेडेंशियल स्टफिंग से बचाव</a:t>
            </a:r>
            <a:endParaRPr b="1" i="0" sz="3600" u="none" cap="none" strike="noStrike">
              <a:solidFill>
                <a:schemeClr val="dk1"/>
              </a:solidFill>
              <a:latin typeface="Balthazar"/>
              <a:ea typeface="Balthazar"/>
              <a:cs typeface="Balthazar"/>
              <a:sym typeface="Balthazar"/>
            </a:endParaRPr>
          </a:p>
        </p:txBody>
      </p:sp>
      <p:sp>
        <p:nvSpPr>
          <p:cNvPr descr="Anatomy Credential Stuffing" id="371" name="Google Shape;371;p24"/>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id="372" name="Google Shape;372;p24"/>
          <p:cNvSpPr txBox="1"/>
          <p:nvPr/>
        </p:nvSpPr>
        <p:spPr>
          <a:xfrm>
            <a:off x="558936" y="986753"/>
            <a:ext cx="60969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highlight>
                  <a:srgbClr val="FFFFFF"/>
                </a:highlight>
                <a:latin typeface="Arial"/>
                <a:ea typeface="Arial"/>
                <a:cs typeface="Arial"/>
                <a:sym typeface="Arial"/>
              </a:rPr>
              <a:t>पासवर्ड सुरक्षा उल्लंघन</a:t>
            </a:r>
            <a:endParaRPr b="0" i="0" sz="2400" u="none" cap="none" strike="noStrike">
              <a:solidFill>
                <a:srgbClr val="000000"/>
              </a:solidFill>
              <a:latin typeface="Arial"/>
              <a:ea typeface="Arial"/>
              <a:cs typeface="Arial"/>
              <a:sym typeface="Arial"/>
            </a:endParaRPr>
          </a:p>
        </p:txBody>
      </p:sp>
      <p:pic>
        <p:nvPicPr>
          <p:cNvPr id="373" name="Google Shape;373;p24"/>
          <p:cNvPicPr preferRelativeResize="0"/>
          <p:nvPr/>
        </p:nvPicPr>
        <p:blipFill rotWithShape="1">
          <a:blip r:embed="rId3">
            <a:alphaModFix/>
          </a:blip>
          <a:srcRect b="0" l="0" r="0" t="0"/>
          <a:stretch/>
        </p:blipFill>
        <p:spPr>
          <a:xfrm>
            <a:off x="558933" y="1494265"/>
            <a:ext cx="6326660" cy="4406837"/>
          </a:xfrm>
          <a:prstGeom prst="rect">
            <a:avLst/>
          </a:prstGeom>
          <a:noFill/>
          <a:ln>
            <a:noFill/>
          </a:ln>
        </p:spPr>
      </p:pic>
      <p:sp>
        <p:nvSpPr>
          <p:cNvPr descr="A image illustrating the layers of authentication" id="374" name="Google Shape;374;p24"/>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pic>
        <p:nvPicPr>
          <p:cNvPr id="375" name="Google Shape;375;p24"/>
          <p:cNvPicPr preferRelativeResize="0"/>
          <p:nvPr/>
        </p:nvPicPr>
        <p:blipFill rotWithShape="1">
          <a:blip r:embed="rId4">
            <a:alphaModFix/>
          </a:blip>
          <a:srcRect b="0" l="0" r="0" t="0"/>
          <a:stretch/>
        </p:blipFill>
        <p:spPr>
          <a:xfrm>
            <a:off x="7226222" y="1389982"/>
            <a:ext cx="4260719" cy="4615403"/>
          </a:xfrm>
          <a:prstGeom prst="rect">
            <a:avLst/>
          </a:prstGeom>
          <a:noFill/>
          <a:ln>
            <a:noFill/>
          </a:ln>
        </p:spPr>
      </p:pic>
      <p:sp>
        <p:nvSpPr>
          <p:cNvPr id="376" name="Google Shape;376;p24"/>
          <p:cNvSpPr txBox="1"/>
          <p:nvPr/>
        </p:nvSpPr>
        <p:spPr>
          <a:xfrm>
            <a:off x="6400800" y="934369"/>
            <a:ext cx="60969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highlight>
                  <a:srgbClr val="FFFFFF"/>
                </a:highlight>
                <a:latin typeface="Arial"/>
                <a:ea typeface="Arial"/>
                <a:cs typeface="Arial"/>
                <a:sym typeface="Arial"/>
              </a:rPr>
              <a:t>बहु-कारक प्रमाणीकरण का उपयोग करें</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5"/>
          <p:cNvSpPr/>
          <p:nvPr/>
        </p:nvSpPr>
        <p:spPr>
          <a:xfrm>
            <a:off x="458368" y="438107"/>
            <a:ext cx="112752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IN" sz="4000" u="none" cap="none" strike="noStrike">
                <a:solidFill>
                  <a:schemeClr val="dk1"/>
                </a:solidFill>
                <a:latin typeface="Balthazar"/>
                <a:ea typeface="Balthazar"/>
                <a:cs typeface="Balthazar"/>
                <a:sym typeface="Balthazar"/>
              </a:rPr>
              <a:t>क्रेडेंशियल स्टफिंग से बचाव</a:t>
            </a:r>
            <a:endParaRPr b="1" i="0" sz="4400" u="none" cap="none" strike="noStrike">
              <a:solidFill>
                <a:schemeClr val="dk1"/>
              </a:solidFill>
              <a:latin typeface="Balthazar"/>
              <a:ea typeface="Balthazar"/>
              <a:cs typeface="Balthazar"/>
              <a:sym typeface="Balthazar"/>
            </a:endParaRPr>
          </a:p>
        </p:txBody>
      </p:sp>
      <p:sp>
        <p:nvSpPr>
          <p:cNvPr descr="Anatomy Credential Stuffing" id="382" name="Google Shape;382;p2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descr="A image illustrating the layers of authentication" id="383" name="Google Shape;383;p25"/>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pic>
        <p:nvPicPr>
          <p:cNvPr id="384" name="Google Shape;384;p25"/>
          <p:cNvPicPr preferRelativeResize="0"/>
          <p:nvPr/>
        </p:nvPicPr>
        <p:blipFill rotWithShape="1">
          <a:blip r:embed="rId3">
            <a:alphaModFix/>
          </a:blip>
          <a:srcRect b="0" l="0" r="0" t="24866"/>
          <a:stretch/>
        </p:blipFill>
        <p:spPr>
          <a:xfrm>
            <a:off x="1439325" y="1607675"/>
            <a:ext cx="9313350" cy="4225599"/>
          </a:xfrm>
          <a:prstGeom prst="rect">
            <a:avLst/>
          </a:prstGeom>
          <a:noFill/>
          <a:ln>
            <a:noFill/>
          </a:ln>
        </p:spPr>
      </p:pic>
      <p:sp>
        <p:nvSpPr>
          <p:cNvPr id="385" name="Google Shape;385;p25"/>
          <p:cNvSpPr txBox="1"/>
          <p:nvPr/>
        </p:nvSpPr>
        <p:spPr>
          <a:xfrm>
            <a:off x="1596497" y="1146007"/>
            <a:ext cx="1076520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chemeClr val="dk1"/>
                </a:solidFill>
                <a:latin typeface="Calibri"/>
                <a:ea typeface="Calibri"/>
                <a:cs typeface="Calibri"/>
                <a:sym typeface="Calibri"/>
              </a:rPr>
              <a:t>पासवर्ड रहित प्रमाणीकरण = कुछ जो आपके पास है + कुछ जो आप हैं</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6"/>
          <p:cNvSpPr/>
          <p:nvPr/>
        </p:nvSpPr>
        <p:spPr>
          <a:xfrm>
            <a:off x="153606" y="495582"/>
            <a:ext cx="118848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IN" sz="4000" u="none" cap="none" strike="noStrike">
                <a:solidFill>
                  <a:schemeClr val="dk1"/>
                </a:solidFill>
                <a:latin typeface="Balthazar"/>
                <a:ea typeface="Balthazar"/>
                <a:cs typeface="Balthazar"/>
                <a:sym typeface="Balthazar"/>
              </a:rPr>
              <a:t>पासवर्ड रहित प्रमाणीकरण के 7 प्रकार</a:t>
            </a:r>
            <a:endParaRPr b="1" i="0" sz="4400" u="none" cap="none" strike="noStrike">
              <a:solidFill>
                <a:schemeClr val="dk1"/>
              </a:solidFill>
              <a:latin typeface="Balthazar"/>
              <a:ea typeface="Balthazar"/>
              <a:cs typeface="Balthazar"/>
              <a:sym typeface="Balthazar"/>
            </a:endParaRPr>
          </a:p>
        </p:txBody>
      </p:sp>
      <p:sp>
        <p:nvSpPr>
          <p:cNvPr descr="Anatomy Credential Stuffing" id="391" name="Google Shape;391;p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descr="A image illustrating the layers of authentication" id="392" name="Google Shape;392;p26"/>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id="393" name="Google Shape;393;p26"/>
          <p:cNvSpPr txBox="1"/>
          <p:nvPr/>
        </p:nvSpPr>
        <p:spPr>
          <a:xfrm>
            <a:off x="668100" y="1203575"/>
            <a:ext cx="11160600" cy="49254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बायोमेट्रिक प्रमाणीकरण</a:t>
            </a:r>
            <a:r>
              <a:rPr b="0" i="0" lang="en-IN" sz="2200" u="none" cap="none" strike="noStrike">
                <a:solidFill>
                  <a:schemeClr val="dk1"/>
                </a:solidFill>
                <a:latin typeface="Arial"/>
                <a:ea typeface="Arial"/>
                <a:cs typeface="Arial"/>
                <a:sym typeface="Arial"/>
              </a:rPr>
              <a:t>: फिंगरप्रिंट, चेहरे की पहचान, या आवाज पहचान का उपयोग। यह प्रमाणीकरण का एक बहुत ही सुरक्षित तरीका है</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भौतिक सुरक्षा टोकन</a:t>
            </a:r>
            <a:r>
              <a:rPr b="0" i="0" lang="en-IN" sz="2200" u="none" cap="none" strike="noStrike">
                <a:solidFill>
                  <a:schemeClr val="dk1"/>
                </a:solidFill>
                <a:latin typeface="Arial"/>
                <a:ea typeface="Arial"/>
                <a:cs typeface="Arial"/>
                <a:sym typeface="Arial"/>
              </a:rPr>
              <a:t>: USB या NFC आधारित हार्डवेयर उपकरण जो उपयोगकर्ता को प्रमाणित करने के लिए उपयोग किए जाते हैं। यह उपयोग में आसान और अत्यधिक सुरक्षित है </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मैजिक लिंक</a:t>
            </a:r>
            <a:r>
              <a:rPr b="0" i="0" lang="en-IN" sz="2200" u="none" cap="none" strike="noStrike">
                <a:solidFill>
                  <a:schemeClr val="dk1"/>
                </a:solidFill>
                <a:latin typeface="Arial"/>
                <a:ea typeface="Arial"/>
                <a:cs typeface="Arial"/>
                <a:sym typeface="Arial"/>
              </a:rPr>
              <a:t>: उपयोगकर्ता को ईमेल के माध्यम से भेजे गए एक लिंक पर क्लिक करके प्रमाणीकरण किया जाता है। यह उपयोगकर्ता के अनुभव को सरल बनाता है </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वन-टाइम पासवर्ड (OTP)</a:t>
            </a:r>
            <a:r>
              <a:rPr b="0" i="0" lang="en-IN" sz="2200" u="none" cap="none" strike="noStrike">
                <a:solidFill>
                  <a:schemeClr val="dk1"/>
                </a:solidFill>
                <a:latin typeface="Arial"/>
                <a:ea typeface="Arial"/>
                <a:cs typeface="Arial"/>
                <a:sym typeface="Arial"/>
              </a:rPr>
              <a:t>: उपयोगकर्ता के फोन या ईमेल पर भेजे गए एक अस्थायी कोड का उपयोग प्रमाणीकरण के लिए किया जाता है। यह एक सामान्य और उपयोगी विधि है </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पुश नोटिफिकेशन</a:t>
            </a:r>
            <a:r>
              <a:rPr b="0" i="0" lang="en-IN" sz="2200" u="none" cap="none" strike="noStrike">
                <a:solidFill>
                  <a:schemeClr val="dk1"/>
                </a:solidFill>
                <a:latin typeface="Arial"/>
                <a:ea typeface="Arial"/>
                <a:cs typeface="Arial"/>
                <a:sym typeface="Arial"/>
              </a:rPr>
              <a:t>: उपयोगकर्ता को एक पुश संदेश भेजा जाता है जिसे वे स्वीकार या अस्वीकार कर सकते हैं। यह प्रक्रिया तेजी से होती है और उपयोग में आसान होती है </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स्मार्ट कार्ड</a:t>
            </a:r>
            <a:r>
              <a:rPr b="0" i="0" lang="en-IN" sz="2200" u="none" cap="none" strike="noStrike">
                <a:solidFill>
                  <a:schemeClr val="dk1"/>
                </a:solidFill>
                <a:latin typeface="Arial"/>
                <a:ea typeface="Arial"/>
                <a:cs typeface="Arial"/>
                <a:sym typeface="Arial"/>
              </a:rPr>
              <a:t>: उपयोगकर्ता को एक स्मार्ट कार्ड दिया जाता है जो प्रमाणीकरण के लिए प्रयोग किया जाता है। यह आमतौर पर कॉर्पोरेट सेटिंग्स में इस्तेमाल किया जाता है </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Char char="●"/>
            </a:pPr>
            <a:r>
              <a:rPr b="1" i="0" lang="en-IN" sz="2200" u="none" cap="none" strike="noStrike">
                <a:solidFill>
                  <a:schemeClr val="dk1"/>
                </a:solidFill>
                <a:latin typeface="Arial"/>
                <a:ea typeface="Arial"/>
                <a:cs typeface="Arial"/>
                <a:sym typeface="Arial"/>
              </a:rPr>
              <a:t>सार्वजनिक-कुंजी क्रिप्टोग्राफी</a:t>
            </a:r>
            <a:r>
              <a:rPr b="0" i="0" lang="en-IN" sz="2200" u="none" cap="none" strike="noStrike">
                <a:solidFill>
                  <a:schemeClr val="dk1"/>
                </a:solidFill>
                <a:latin typeface="Arial"/>
                <a:ea typeface="Arial"/>
                <a:cs typeface="Arial"/>
                <a:sym typeface="Arial"/>
              </a:rPr>
              <a:t>: उपयोगकर्ता की पहचान के सत्यापन के लिए सार्वजनिक और निजी कुंजी का उपयोग किया जाता है। यह सबसे सुरक्षित तरीकों में से एक है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7"/>
          <p:cNvPicPr preferRelativeResize="0"/>
          <p:nvPr/>
        </p:nvPicPr>
        <p:blipFill rotWithShape="1">
          <a:blip r:embed="rId3">
            <a:alphaModFix/>
          </a:blip>
          <a:srcRect b="0" l="0" r="0" t="0"/>
          <a:stretch/>
        </p:blipFill>
        <p:spPr>
          <a:xfrm>
            <a:off x="468650" y="424375"/>
            <a:ext cx="2812720" cy="1880359"/>
          </a:xfrm>
          <a:prstGeom prst="rect">
            <a:avLst/>
          </a:prstGeom>
          <a:noFill/>
          <a:ln>
            <a:noFill/>
          </a:ln>
        </p:spPr>
      </p:pic>
      <p:sp>
        <p:nvSpPr>
          <p:cNvPr id="399" name="Google Shape;399;p27"/>
          <p:cNvSpPr/>
          <p:nvPr/>
        </p:nvSpPr>
        <p:spPr>
          <a:xfrm>
            <a:off x="4526002" y="473150"/>
            <a:ext cx="5785800" cy="65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IN" sz="4800" u="none" cap="none" strike="noStrike">
                <a:solidFill>
                  <a:schemeClr val="dk1"/>
                </a:solidFill>
                <a:latin typeface="Balthazar"/>
                <a:ea typeface="Balthazar"/>
                <a:cs typeface="Balthazar"/>
                <a:sym typeface="Balthazar"/>
              </a:rPr>
              <a:t>पासवर्ड स्प्रेइंग </a:t>
            </a:r>
            <a:endParaRPr b="1" i="0" sz="5400" u="none" cap="none" strike="noStrike">
              <a:solidFill>
                <a:schemeClr val="dk1"/>
              </a:solidFill>
              <a:latin typeface="Balthazar"/>
              <a:ea typeface="Balthazar"/>
              <a:cs typeface="Balthazar"/>
              <a:sym typeface="Balthazar"/>
            </a:endParaRPr>
          </a:p>
        </p:txBody>
      </p:sp>
      <p:pic>
        <p:nvPicPr>
          <p:cNvPr id="400" name="Google Shape;400;p27"/>
          <p:cNvPicPr preferRelativeResize="0"/>
          <p:nvPr/>
        </p:nvPicPr>
        <p:blipFill rotWithShape="1">
          <a:blip r:embed="rId4">
            <a:alphaModFix/>
          </a:blip>
          <a:srcRect b="0" l="0" r="0" t="0"/>
          <a:stretch/>
        </p:blipFill>
        <p:spPr>
          <a:xfrm>
            <a:off x="468675" y="2116840"/>
            <a:ext cx="5116181" cy="3157858"/>
          </a:xfrm>
          <a:prstGeom prst="rect">
            <a:avLst/>
          </a:prstGeom>
          <a:noFill/>
          <a:ln>
            <a:noFill/>
          </a:ln>
        </p:spPr>
      </p:pic>
      <p:sp>
        <p:nvSpPr>
          <p:cNvPr id="401" name="Google Shape;401;p27"/>
          <p:cNvSpPr txBox="1"/>
          <p:nvPr/>
        </p:nvSpPr>
        <p:spPr>
          <a:xfrm>
            <a:off x="5400857" y="1298155"/>
            <a:ext cx="6322500" cy="5541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400"/>
              <a:buFont typeface="Arial"/>
              <a:buNone/>
            </a:pPr>
            <a:r>
              <a:rPr b="1" i="0" lang="en-IN" sz="2400" u="none" cap="none" strike="noStrike">
                <a:solidFill>
                  <a:schemeClr val="dk1"/>
                </a:solidFill>
                <a:latin typeface="Arial"/>
                <a:ea typeface="Arial"/>
                <a:cs typeface="Arial"/>
                <a:sym typeface="Arial"/>
              </a:rPr>
              <a:t>उपयोगकर्ता नाम संग्रह: सबसे पहले, हमलावर वैध उपयोगकर्ता नामों की सूची तैयार करते हैं।</a:t>
            </a:r>
            <a:endParaRPr b="1" i="0" sz="2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rPr b="1" i="0" lang="en-IN" sz="2400" u="none" cap="none" strike="noStrike">
                <a:solidFill>
                  <a:schemeClr val="dk1"/>
                </a:solidFill>
                <a:latin typeface="Arial"/>
                <a:ea typeface="Arial"/>
                <a:cs typeface="Arial"/>
                <a:sym typeface="Arial"/>
              </a:rPr>
              <a:t>आम पासवर्ड का उपयोग: हमलावर सूची में दिए गए प्रत्येक उपयोगकर्ता नाम के साथ कुछ सामान्य पासवर्ड का उपयोग करते हैं, जैसे "123456", "password", "welcome", आदि |</a:t>
            </a:r>
            <a:endParaRPr b="1" i="0" sz="2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rPr b="1" i="0" lang="en-IN" sz="2400" u="none" cap="none" strike="noStrike">
                <a:solidFill>
                  <a:schemeClr val="dk1"/>
                </a:solidFill>
                <a:latin typeface="Arial"/>
                <a:ea typeface="Arial"/>
                <a:cs typeface="Arial"/>
                <a:sym typeface="Arial"/>
              </a:rPr>
              <a:t>दोहराव और भिन्नता: हमलावर खाते को लॉक किए बिना इस प्रक्रिया को दोहराते हैं, जिससे उन्हें समय के साथ अधिक खातों तक पहुँच प्राप्त हो सकती है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28"/>
          <p:cNvPicPr preferRelativeResize="0"/>
          <p:nvPr/>
        </p:nvPicPr>
        <p:blipFill rotWithShape="1">
          <a:blip r:embed="rId3">
            <a:alphaModFix/>
          </a:blip>
          <a:srcRect b="4868" l="0" r="0" t="-4870"/>
          <a:stretch/>
        </p:blipFill>
        <p:spPr>
          <a:xfrm>
            <a:off x="528100" y="352075"/>
            <a:ext cx="5098039" cy="5629002"/>
          </a:xfrm>
          <a:prstGeom prst="rect">
            <a:avLst/>
          </a:prstGeom>
          <a:noFill/>
          <a:ln>
            <a:noFill/>
          </a:ln>
        </p:spPr>
      </p:pic>
      <p:sp>
        <p:nvSpPr>
          <p:cNvPr id="407" name="Google Shape;407;p28"/>
          <p:cNvSpPr txBox="1"/>
          <p:nvPr/>
        </p:nvSpPr>
        <p:spPr>
          <a:xfrm>
            <a:off x="5626139" y="743950"/>
            <a:ext cx="6290400" cy="426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0"/>
              </a:spcAft>
              <a:buClr>
                <a:srgbClr val="000000"/>
              </a:buClr>
              <a:buSzPts val="2400"/>
              <a:buFont typeface="Arial"/>
              <a:buNone/>
            </a:pPr>
            <a:r>
              <a:rPr b="1" i="0" lang="en-IN" sz="2400" u="none" cap="none" strike="noStrike">
                <a:solidFill>
                  <a:schemeClr val="dk1"/>
                </a:solidFill>
                <a:latin typeface="Arial"/>
                <a:ea typeface="Arial"/>
                <a:cs typeface="Arial"/>
                <a:sym typeface="Arial"/>
              </a:rPr>
              <a:t>पासवर्ड स्प्रेइंग से बचने के उपाय:</a:t>
            </a:r>
            <a:endParaRPr b="1" i="0" sz="2400" u="none" cap="none" strike="noStrike">
              <a:solidFill>
                <a:schemeClr val="dk1"/>
              </a:solidFill>
              <a:latin typeface="Arial"/>
              <a:ea typeface="Arial"/>
              <a:cs typeface="Arial"/>
              <a:sym typeface="Arial"/>
            </a:endParaRPr>
          </a:p>
          <a:p>
            <a:pPr indent="-381000" lvl="0" marL="457200" marR="0" rtl="0" algn="l">
              <a:lnSpc>
                <a:spcPct val="115000"/>
              </a:lnSpc>
              <a:spcBef>
                <a:spcPts val="2400"/>
              </a:spcBef>
              <a:spcAft>
                <a:spcPts val="0"/>
              </a:spcAft>
              <a:buClr>
                <a:schemeClr val="dk1"/>
              </a:buClr>
              <a:buSzPts val="2400"/>
              <a:buFont typeface="Arial"/>
              <a:buAutoNum type="arabicPeriod"/>
            </a:pPr>
            <a:r>
              <a:rPr b="1" i="0" lang="en-IN" sz="2400" u="none" cap="none" strike="noStrike">
                <a:solidFill>
                  <a:schemeClr val="dk1"/>
                </a:solidFill>
                <a:latin typeface="Arial"/>
                <a:ea typeface="Arial"/>
                <a:cs typeface="Arial"/>
                <a:sym typeface="Arial"/>
              </a:rPr>
              <a:t>मजबूत पासवर्ड नीति: जटिल पासवर्ड का उपयोग करें जो सामान्य पासवर्ड से भिन्न हों।</a:t>
            </a:r>
            <a:endParaRPr b="1" i="0" sz="24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AutoNum type="arabicPeriod"/>
            </a:pPr>
            <a:r>
              <a:rPr b="1" i="0" lang="en-IN" sz="2400" u="none" cap="none" strike="noStrike">
                <a:solidFill>
                  <a:schemeClr val="dk1"/>
                </a:solidFill>
                <a:latin typeface="Arial"/>
                <a:ea typeface="Arial"/>
                <a:cs typeface="Arial"/>
                <a:sym typeface="Arial"/>
              </a:rPr>
              <a:t>बहु-कारक प्रमाणीकरण (MFA): केवल पासवर्ड पर निर्भर न रहें, बल्कि अतिरिक्त सुरक्षा उपायों का उपयोग करें।</a:t>
            </a:r>
            <a:endParaRPr b="1" i="0" sz="24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AutoNum type="arabicPeriod"/>
            </a:pPr>
            <a:r>
              <a:rPr b="1" i="0" lang="en-IN" sz="2400" u="none" cap="none" strike="noStrike">
                <a:solidFill>
                  <a:schemeClr val="dk1"/>
                </a:solidFill>
                <a:latin typeface="Arial"/>
                <a:ea typeface="Arial"/>
                <a:cs typeface="Arial"/>
                <a:sym typeface="Arial"/>
              </a:rPr>
              <a:t>सुरक्षा निगरानी: असामान्य लॉगिन गतिविधियों की निगरानी करें और संदिग्ध प्रयासों को तुरंत रोकें|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9"/>
          <p:cNvSpPr/>
          <p:nvPr/>
        </p:nvSpPr>
        <p:spPr>
          <a:xfrm>
            <a:off x="997203" y="439000"/>
            <a:ext cx="7333500" cy="67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IN" sz="4000" u="none" cap="none" strike="noStrike">
                <a:solidFill>
                  <a:schemeClr val="dk1"/>
                </a:solidFill>
                <a:latin typeface="Balthazar"/>
                <a:ea typeface="Balthazar"/>
                <a:cs typeface="Balthazar"/>
                <a:sym typeface="Balthazar"/>
              </a:rPr>
              <a:t>मैन-इन-द-मिडल (MITM) अटैक</a:t>
            </a:r>
            <a:endParaRPr b="1" i="0" sz="4400" u="none" cap="none" strike="noStrike">
              <a:solidFill>
                <a:schemeClr val="dk1"/>
              </a:solidFill>
              <a:latin typeface="Balthazar"/>
              <a:ea typeface="Balthazar"/>
              <a:cs typeface="Balthazar"/>
              <a:sym typeface="Balthazar"/>
            </a:endParaRPr>
          </a:p>
        </p:txBody>
      </p:sp>
      <p:sp>
        <p:nvSpPr>
          <p:cNvPr descr="Anatomy Credential Stuffing" id="413" name="Google Shape;413;p29"/>
          <p:cNvSpPr/>
          <p:nvPr/>
        </p:nvSpPr>
        <p:spPr>
          <a:xfrm>
            <a:off x="5943600" y="3140146"/>
            <a:ext cx="304800" cy="29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descr="A image illustrating the layers of authentication" id="414" name="Google Shape;414;p29"/>
          <p:cNvSpPr/>
          <p:nvPr/>
        </p:nvSpPr>
        <p:spPr>
          <a:xfrm>
            <a:off x="6096000" y="3285218"/>
            <a:ext cx="304800" cy="29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pic>
        <p:nvPicPr>
          <p:cNvPr id="415" name="Google Shape;415;p29"/>
          <p:cNvPicPr preferRelativeResize="0"/>
          <p:nvPr/>
        </p:nvPicPr>
        <p:blipFill rotWithShape="1">
          <a:blip r:embed="rId3">
            <a:alphaModFix/>
          </a:blip>
          <a:srcRect b="0" l="0" r="0" t="0"/>
          <a:stretch/>
        </p:blipFill>
        <p:spPr>
          <a:xfrm>
            <a:off x="721925" y="1271538"/>
            <a:ext cx="7608777" cy="387015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416" name="Google Shape;416;p29"/>
          <p:cNvSpPr txBox="1"/>
          <p:nvPr/>
        </p:nvSpPr>
        <p:spPr>
          <a:xfrm>
            <a:off x="8476200" y="477875"/>
            <a:ext cx="3000000" cy="620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IN" sz="2300" u="none" cap="none" strike="noStrike">
                <a:solidFill>
                  <a:schemeClr val="dk1"/>
                </a:solidFill>
                <a:latin typeface="Arial"/>
                <a:ea typeface="Arial"/>
                <a:cs typeface="Arial"/>
                <a:sym typeface="Arial"/>
              </a:rPr>
              <a:t>मैन-इन-द-मिडल (MITM) अटैक एक प्रकार का साइबर हमला है जिसमें हमलावर गुप्त रूप से दो पक्षों के बीच संचार को अवरोधित और रिले करता है, जिससे दोनों पक्षों को यह लगता है कि वे सीधे एक-दूसरे से बात कर रहे हैं। इस प्रकार का हमला हमलावर को</a:t>
            </a:r>
            <a:r>
              <a:rPr b="1" lang="en-IN" sz="2300">
                <a:solidFill>
                  <a:schemeClr val="dk1"/>
                </a:solidFill>
              </a:rPr>
              <a:t> </a:t>
            </a:r>
            <a:r>
              <a:rPr b="1" i="0" lang="en-IN" sz="2300" u="none" cap="none" strike="noStrike">
                <a:solidFill>
                  <a:schemeClr val="dk1"/>
                </a:solidFill>
                <a:latin typeface="Arial"/>
                <a:ea typeface="Arial"/>
                <a:cs typeface="Arial"/>
                <a:sym typeface="Arial"/>
              </a:rPr>
              <a:t>संवेदनशील जानकारी प्राप्त करने या संचार को हेरफेर करने की अनुमति देता है।</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
          <p:cNvSpPr/>
          <p:nvPr/>
        </p:nvSpPr>
        <p:spPr>
          <a:xfrm>
            <a:off x="1887400" y="464350"/>
            <a:ext cx="8787600" cy="51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हमारी डिजिटल पहचान की परिभाषा क्या है</a:t>
            </a:r>
            <a:endParaRPr b="0" i="0" sz="1400" u="none" cap="none" strike="noStrike">
              <a:solidFill>
                <a:srgbClr val="000000"/>
              </a:solidFill>
              <a:latin typeface="Arial"/>
              <a:ea typeface="Arial"/>
              <a:cs typeface="Arial"/>
              <a:sym typeface="Arial"/>
            </a:endParaRPr>
          </a:p>
        </p:txBody>
      </p:sp>
      <p:sp>
        <p:nvSpPr>
          <p:cNvPr id="192" name="Google Shape;192;p3"/>
          <p:cNvSpPr txBox="1"/>
          <p:nvPr/>
        </p:nvSpPr>
        <p:spPr>
          <a:xfrm>
            <a:off x="151593" y="1160226"/>
            <a:ext cx="7581000" cy="4248300"/>
          </a:xfrm>
          <a:prstGeom prst="rect">
            <a:avLst/>
          </a:prstGeom>
          <a:noFill/>
          <a:ln>
            <a:noFill/>
          </a:ln>
        </p:spPr>
        <p:txBody>
          <a:bodyPr anchorCtr="0" anchor="t" bIns="45700" lIns="91425" spcFirstLastPara="1" rIns="91425" wrap="square" tIns="45700">
            <a:noAutofit/>
          </a:bodyPr>
          <a:lstStyle/>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जन्म तिथि</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उपयोगकर्ता नाम</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पासवर्ड</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प्रमाणीकरण</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ईमेल आईडी</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ब्राउज़र गतिविधि</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सोशल मीडिया क्रेडेंशियल</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आधार कार्ड नंबर</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ATM कार्ड नंबर</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PAN कार्ड</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पासपोर्ट नंबर</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ईमेल आईडी</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खरीदारी इतिहास</a:t>
            </a:r>
            <a:endParaRPr b="1" i="0" sz="2300" u="none" cap="none" strike="noStrike">
              <a:solidFill>
                <a:srgbClr val="C00000"/>
              </a:solidFill>
              <a:latin typeface="Calibri"/>
              <a:ea typeface="Calibri"/>
              <a:cs typeface="Calibri"/>
              <a:sym typeface="Calibri"/>
            </a:endParaRPr>
          </a:p>
          <a:p>
            <a:pPr indent="-146050" lvl="0" marL="540000" marR="0" rtl="0" algn="l">
              <a:lnSpc>
                <a:spcPct val="100000"/>
              </a:lnSpc>
              <a:spcBef>
                <a:spcPts val="0"/>
              </a:spcBef>
              <a:spcAft>
                <a:spcPts val="0"/>
              </a:spcAft>
              <a:buClr>
                <a:srgbClr val="C00000"/>
              </a:buClr>
              <a:buSzPts val="2300"/>
              <a:buFont typeface="Calibri"/>
              <a:buChar char="●"/>
            </a:pPr>
            <a:r>
              <a:rPr b="1" i="0" lang="en-IN" sz="2300" u="none" cap="none" strike="noStrike">
                <a:solidFill>
                  <a:srgbClr val="C00000"/>
                </a:solidFill>
                <a:latin typeface="Calibri"/>
                <a:ea typeface="Calibri"/>
                <a:cs typeface="Calibri"/>
                <a:sym typeface="Calibri"/>
              </a:rPr>
              <a:t>वित्तीय पहचान</a:t>
            </a:r>
            <a:endParaRPr b="1" i="0" sz="2300" u="none" cap="none" strike="noStrike">
              <a:solidFill>
                <a:srgbClr val="C00000"/>
              </a:solidFill>
              <a:latin typeface="Calibri"/>
              <a:ea typeface="Calibri"/>
              <a:cs typeface="Calibri"/>
              <a:sym typeface="Calibri"/>
            </a:endParaRPr>
          </a:p>
        </p:txBody>
      </p:sp>
      <p:pic>
        <p:nvPicPr>
          <p:cNvPr id="193" name="Google Shape;193;p3"/>
          <p:cNvPicPr preferRelativeResize="0"/>
          <p:nvPr/>
        </p:nvPicPr>
        <p:blipFill rotWithShape="1">
          <a:blip r:embed="rId3">
            <a:alphaModFix/>
          </a:blip>
          <a:srcRect b="0" l="0" r="0" t="0"/>
          <a:stretch/>
        </p:blipFill>
        <p:spPr>
          <a:xfrm>
            <a:off x="5138750" y="1473900"/>
            <a:ext cx="6473225" cy="4248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0"/>
          <p:cNvSpPr/>
          <p:nvPr/>
        </p:nvSpPr>
        <p:spPr>
          <a:xfrm>
            <a:off x="2251662" y="456900"/>
            <a:ext cx="6625200" cy="59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IN" sz="4000" u="none" cap="none" strike="noStrike">
                <a:solidFill>
                  <a:schemeClr val="dk1"/>
                </a:solidFill>
                <a:latin typeface="Balthazar"/>
                <a:ea typeface="Balthazar"/>
                <a:cs typeface="Balthazar"/>
                <a:sym typeface="Balthazar"/>
              </a:rPr>
              <a:t>मैन-इन-द-मिडल (MITM) अटैक</a:t>
            </a:r>
            <a:endParaRPr b="1" i="0" sz="4400" u="none" cap="none" strike="noStrike">
              <a:solidFill>
                <a:schemeClr val="dk1"/>
              </a:solidFill>
              <a:latin typeface="Balthazar"/>
              <a:ea typeface="Balthazar"/>
              <a:cs typeface="Balthazar"/>
              <a:sym typeface="Balthazar"/>
            </a:endParaRPr>
          </a:p>
        </p:txBody>
      </p:sp>
      <p:sp>
        <p:nvSpPr>
          <p:cNvPr descr="Anatomy Credential Stuffing" id="422" name="Google Shape;422;p30"/>
          <p:cNvSpPr/>
          <p:nvPr/>
        </p:nvSpPr>
        <p:spPr>
          <a:xfrm>
            <a:off x="5426498" y="3082522"/>
            <a:ext cx="2754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descr="A image illustrating the layers of authentication" id="423" name="Google Shape;423;p30"/>
          <p:cNvSpPr/>
          <p:nvPr/>
        </p:nvSpPr>
        <p:spPr>
          <a:xfrm>
            <a:off x="5564178" y="3209620"/>
            <a:ext cx="275400" cy="2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id="424" name="Google Shape;424;p30"/>
          <p:cNvSpPr txBox="1"/>
          <p:nvPr/>
        </p:nvSpPr>
        <p:spPr>
          <a:xfrm>
            <a:off x="709200" y="1047600"/>
            <a:ext cx="10773600" cy="306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4000"/>
              </a:spcBef>
              <a:spcAft>
                <a:spcPts val="0"/>
              </a:spcAft>
              <a:buClr>
                <a:srgbClr val="000000"/>
              </a:buClr>
              <a:buSzPts val="2200"/>
              <a:buFont typeface="Arial"/>
              <a:buNone/>
            </a:pPr>
            <a:r>
              <a:rPr b="1" i="0" lang="en-IN" sz="2200" u="sng" cap="none" strike="noStrike">
                <a:solidFill>
                  <a:schemeClr val="dk1"/>
                </a:solidFill>
                <a:latin typeface="Arial"/>
                <a:ea typeface="Arial"/>
                <a:cs typeface="Arial"/>
                <a:sym typeface="Arial"/>
              </a:rPr>
              <a:t>MITM अटैक के प्रकार:</a:t>
            </a:r>
            <a:endParaRPr b="1" sz="2200" u="sng">
              <a:solidFill>
                <a:schemeClr val="dk1"/>
              </a:solidFill>
            </a:endParaRPr>
          </a:p>
          <a:p>
            <a:pPr indent="-368300" lvl="0" marL="457200" marR="0" rtl="0" algn="l">
              <a:lnSpc>
                <a:spcPct val="100000"/>
              </a:lnSpc>
              <a:spcBef>
                <a:spcPts val="4000"/>
              </a:spcBef>
              <a:spcAft>
                <a:spcPts val="0"/>
              </a:spcAft>
              <a:buClr>
                <a:schemeClr val="dk1"/>
              </a:buClr>
              <a:buSzPts val="2200"/>
              <a:buFont typeface="Arial"/>
              <a:buAutoNum type="arabicPeriod"/>
            </a:pPr>
            <a:r>
              <a:rPr b="1" i="0" lang="en-IN" sz="2200" u="none" cap="none" strike="noStrike">
                <a:solidFill>
                  <a:schemeClr val="dk1"/>
                </a:solidFill>
                <a:latin typeface="Arial"/>
                <a:ea typeface="Arial"/>
                <a:cs typeface="Arial"/>
                <a:sym typeface="Arial"/>
              </a:rPr>
              <a:t>ईव्सड्रॉपिंग: हमलावर दोनों पक्षों के बीच संचार को सुनता है और संवेदनशील जानकारी प्राप्त करता है  |</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IN" sz="2200" u="none" cap="none" strike="noStrike">
                <a:solidFill>
                  <a:schemeClr val="dk1"/>
                </a:solidFill>
                <a:latin typeface="Arial"/>
                <a:ea typeface="Arial"/>
                <a:cs typeface="Arial"/>
                <a:sym typeface="Arial"/>
              </a:rPr>
              <a:t>इंपर्सोनेशन: हमलावर दोनों पक्षों की पहचान का दावा करता है और उनके बीच संचार को हेरफेर करता है  |</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IN" sz="2200" u="none" cap="none" strike="noStrike">
                <a:solidFill>
                  <a:schemeClr val="dk1"/>
                </a:solidFill>
                <a:latin typeface="Arial"/>
                <a:ea typeface="Arial"/>
                <a:cs typeface="Arial"/>
                <a:sym typeface="Arial"/>
              </a:rPr>
              <a:t>सत्र अपहरण: हमलावर एक वैध सत्र को अपहरण करके उपयोगकर्ता की जानकारी तक पहुँच प्राप्त करता है |</a:t>
            </a:r>
            <a:endParaRPr b="1" i="0" sz="2200" u="none" cap="none" strike="noStrike">
              <a:solidFill>
                <a:schemeClr val="dk1"/>
              </a:solidFill>
              <a:latin typeface="Arial"/>
              <a:ea typeface="Arial"/>
              <a:cs typeface="Arial"/>
              <a:sym typeface="Arial"/>
            </a:endParaRPr>
          </a:p>
        </p:txBody>
      </p:sp>
      <p:sp>
        <p:nvSpPr>
          <p:cNvPr id="425" name="Google Shape;425;p30"/>
          <p:cNvSpPr txBox="1"/>
          <p:nvPr/>
        </p:nvSpPr>
        <p:spPr>
          <a:xfrm>
            <a:off x="617850" y="3989175"/>
            <a:ext cx="109563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400"/>
              </a:spcBef>
              <a:spcAft>
                <a:spcPts val="0"/>
              </a:spcAft>
              <a:buClr>
                <a:srgbClr val="000000"/>
              </a:buClr>
              <a:buSzPts val="2400"/>
              <a:buFont typeface="Arial"/>
              <a:buNone/>
            </a:pPr>
            <a:r>
              <a:rPr b="1" i="0" lang="en-IN" sz="2200" u="sng" cap="none" strike="noStrike">
                <a:solidFill>
                  <a:schemeClr val="dk1"/>
                </a:solidFill>
                <a:latin typeface="Arial"/>
                <a:ea typeface="Arial"/>
                <a:cs typeface="Arial"/>
                <a:sym typeface="Arial"/>
              </a:rPr>
              <a:t>MITM अटैक के उदाहरण:</a:t>
            </a:r>
            <a:endParaRPr b="1" i="0" sz="2200" u="sng" cap="none" strike="noStrike">
              <a:solidFill>
                <a:schemeClr val="dk1"/>
              </a:solidFill>
              <a:latin typeface="Arial"/>
              <a:ea typeface="Arial"/>
              <a:cs typeface="Arial"/>
              <a:sym typeface="Arial"/>
            </a:endParaRPr>
          </a:p>
          <a:p>
            <a:pPr indent="-368300" lvl="0" marL="457200" marR="0" rtl="0" algn="l">
              <a:lnSpc>
                <a:spcPct val="100000"/>
              </a:lnSpc>
              <a:spcBef>
                <a:spcPts val="2400"/>
              </a:spcBef>
              <a:spcAft>
                <a:spcPts val="0"/>
              </a:spcAft>
              <a:buClr>
                <a:schemeClr val="dk1"/>
              </a:buClr>
              <a:buSzPts val="2200"/>
              <a:buFont typeface="Arial"/>
              <a:buAutoNum type="arabicPeriod"/>
            </a:pPr>
            <a:r>
              <a:rPr b="1" i="0" lang="en-IN" sz="2200" u="none" cap="none" strike="noStrike">
                <a:solidFill>
                  <a:schemeClr val="dk1"/>
                </a:solidFill>
                <a:latin typeface="Arial"/>
                <a:ea typeface="Arial"/>
                <a:cs typeface="Arial"/>
                <a:sym typeface="Arial"/>
              </a:rPr>
              <a:t>Wi-Fi ईव्सड्रॉपिंग: असुरक्षित Wi-Fi नेटवर्क के माध्यम से हमलावर उपयोगकर्ता के संचार को सुनता है [</a:t>
            </a:r>
            <a:r>
              <a:rPr b="1" i="0" lang="en-IN" sz="2200" u="sng" cap="none" strike="noStrike">
                <a:solidFill>
                  <a:schemeClr val="hlink"/>
                </a:solidFill>
                <a:latin typeface="Arial"/>
                <a:ea typeface="Arial"/>
                <a:cs typeface="Arial"/>
                <a:sym typeface="Arial"/>
                <a:hlinkClick r:id="rId3"/>
              </a:rPr>
              <a:t>6</a:t>
            </a:r>
            <a:r>
              <a:rPr b="1" i="0" lang="en-IN" sz="2200" u="none" cap="none" strike="noStrike">
                <a:solidFill>
                  <a:schemeClr val="dk1"/>
                </a:solidFill>
                <a:latin typeface="Arial"/>
                <a:ea typeface="Arial"/>
                <a:cs typeface="Arial"/>
                <a:sym typeface="Arial"/>
              </a:rPr>
              <a:t>].</a:t>
            </a:r>
            <a:endParaRPr b="1" i="0" sz="2200" u="none" cap="none" strike="noStrike">
              <a:solidFill>
                <a:schemeClr val="dk1"/>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Arial"/>
              <a:buAutoNum type="arabicPeriod"/>
            </a:pPr>
            <a:r>
              <a:rPr b="1" i="0" lang="en-IN" sz="2200" u="none" cap="none" strike="noStrike">
                <a:solidFill>
                  <a:schemeClr val="dk1"/>
                </a:solidFill>
                <a:latin typeface="Arial"/>
                <a:ea typeface="Arial"/>
                <a:cs typeface="Arial"/>
                <a:sym typeface="Arial"/>
              </a:rPr>
              <a:t>फिशिंग और स्पीयर-फिशिंग: उपयोगकर्ताओं को फर्जी वेबसाइटों पर ले जाकर उनकी जानकारी चुराता है [</a:t>
            </a:r>
            <a:r>
              <a:rPr b="1" i="0" lang="en-IN" sz="2200" u="sng" cap="none" strike="noStrike">
                <a:solidFill>
                  <a:schemeClr val="hlink"/>
                </a:solidFill>
                <a:latin typeface="Arial"/>
                <a:ea typeface="Arial"/>
                <a:cs typeface="Arial"/>
                <a:sym typeface="Arial"/>
                <a:hlinkClick r:id="rId4"/>
              </a:rPr>
              <a:t>3</a:t>
            </a:r>
            <a:r>
              <a:rPr b="1" i="0" lang="en-IN" sz="2200" u="none" cap="none" strike="noStrike">
                <a:solidFill>
                  <a:schemeClr val="dk1"/>
                </a:solidFill>
                <a:latin typeface="Arial"/>
                <a:ea typeface="Arial"/>
                <a:cs typeface="Arial"/>
                <a:sym typeface="Arial"/>
              </a:rPr>
              <a:t>].</a:t>
            </a:r>
            <a:endParaRPr b="1" i="0" sz="22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descr="Anatomy Credential Stuffing" id="430" name="Google Shape;430;p31"/>
          <p:cNvSpPr/>
          <p:nvPr/>
        </p:nvSpPr>
        <p:spPr>
          <a:xfrm>
            <a:off x="5675692" y="3379400"/>
            <a:ext cx="290400" cy="29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descr="A image illustrating the layers of authentication" id="431" name="Google Shape;431;p31"/>
          <p:cNvSpPr/>
          <p:nvPr/>
        </p:nvSpPr>
        <p:spPr>
          <a:xfrm>
            <a:off x="5820853" y="3526265"/>
            <a:ext cx="290400" cy="29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chemeClr val="dk1"/>
              </a:solidFill>
              <a:latin typeface="Calibri"/>
              <a:ea typeface="Calibri"/>
              <a:cs typeface="Calibri"/>
              <a:sym typeface="Calibri"/>
            </a:endParaRPr>
          </a:p>
        </p:txBody>
      </p:sp>
      <p:sp>
        <p:nvSpPr>
          <p:cNvPr id="432" name="Google Shape;432;p31"/>
          <p:cNvSpPr txBox="1"/>
          <p:nvPr/>
        </p:nvSpPr>
        <p:spPr>
          <a:xfrm>
            <a:off x="2269785" y="458325"/>
            <a:ext cx="788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IN" sz="3400" u="none" cap="none" strike="noStrike">
                <a:solidFill>
                  <a:schemeClr val="dk1"/>
                </a:solidFill>
                <a:latin typeface="Arial"/>
                <a:ea typeface="Arial"/>
                <a:cs typeface="Arial"/>
                <a:sym typeface="Arial"/>
              </a:rPr>
              <a:t>मैन-इन-द-मिडिल हमले से बचाव</a:t>
            </a:r>
            <a:endParaRPr b="0" i="0" sz="3400" u="none" cap="none" strike="noStrike">
              <a:solidFill>
                <a:srgbClr val="000000"/>
              </a:solidFill>
              <a:latin typeface="Arial"/>
              <a:ea typeface="Arial"/>
              <a:cs typeface="Arial"/>
              <a:sym typeface="Arial"/>
            </a:endParaRPr>
          </a:p>
        </p:txBody>
      </p:sp>
      <p:sp>
        <p:nvSpPr>
          <p:cNvPr id="433" name="Google Shape;433;p31"/>
          <p:cNvSpPr txBox="1"/>
          <p:nvPr/>
        </p:nvSpPr>
        <p:spPr>
          <a:xfrm>
            <a:off x="304050" y="1301309"/>
            <a:ext cx="11324100" cy="4987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सुरक्षित इंटरनेट कनेक्शन का उपयोग करें: सुरक्षित और एन्क्रिप्टेड इंटरनेट कनेक्शन का उपयोग करें। </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HTTPS वेबसाइट्स का उपयोग करें: अधिकतम सुरक्षा के लिए HTTPS वेबसाइट्स का उपयोग करें जो डेटा को एन्क्रिप्ट करते हैं। </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सुरक्षित वीपीएन (VPN) का उपयोग करें: वीपीएन का उपयोग करके आप अपनी इंटरनेट गतिविधियों को गोपनीय रूप से रख सकते हैं। </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सार्वजनिक वाईफ़ाई से सावधान रहें: सार्वजनिक वाईफ़ाई का उपयोग करते समय सतर्क रहें, क्योंकि यह एक मैन-इन-द-मिडिल हमले के लिए आसान निशान हो सकता है। </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सुरक्षित नेटवर्क कॉन्फ़िगरेशन: सुरक्षित नेटवर्क कॉन्फ़िगरेशन करें और वायरलेस राउटर के लिए एक मजबूत पासवर्ड चुनें। </a:t>
            </a:r>
            <a:endParaRPr b="1"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1" i="0" lang="en-IN" sz="2400" u="none" cap="none" strike="noStrike">
                <a:solidFill>
                  <a:schemeClr val="dk1"/>
                </a:solidFill>
                <a:latin typeface="Arial"/>
                <a:ea typeface="Arial"/>
                <a:cs typeface="Arial"/>
                <a:sym typeface="Arial"/>
              </a:rPr>
              <a:t>सेक्योरिटी सॉफ़्टवेयर का उपयोग करें: सुरक्षा सॉफ़्टवेयर का उपयोग करें जो मैन-इन-द-मिडिल हमलों को पहचानता है और आपकी सुरक्षा को सुरक्षित रखता है।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2"/>
          <p:cNvPicPr preferRelativeResize="0"/>
          <p:nvPr/>
        </p:nvPicPr>
        <p:blipFill rotWithShape="1">
          <a:blip r:embed="rId3">
            <a:alphaModFix/>
          </a:blip>
          <a:srcRect b="0" l="0" r="0" t="0"/>
          <a:stretch/>
        </p:blipFill>
        <p:spPr>
          <a:xfrm>
            <a:off x="492275" y="1813025"/>
            <a:ext cx="11237625" cy="365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3"/>
          <p:cNvSpPr txBox="1"/>
          <p:nvPr>
            <p:ph type="title"/>
          </p:nvPr>
        </p:nvSpPr>
        <p:spPr>
          <a:xfrm>
            <a:off x="475300" y="390425"/>
            <a:ext cx="10099500" cy="123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IN"/>
              <a:t>सामाजिक इंजीनियरिंग हमले</a:t>
            </a:r>
            <a:endParaRPr/>
          </a:p>
        </p:txBody>
      </p:sp>
      <p:sp>
        <p:nvSpPr>
          <p:cNvPr id="446" name="Google Shape;446;p33"/>
          <p:cNvSpPr txBox="1"/>
          <p:nvPr/>
        </p:nvSpPr>
        <p:spPr>
          <a:xfrm>
            <a:off x="7024941" y="774530"/>
            <a:ext cx="4687800" cy="3386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2000"/>
              <a:buFont typeface="Arial"/>
              <a:buNone/>
            </a:pPr>
            <a:r>
              <a:rPr b="0" i="0" lang="en-IN" sz="2000" u="none" cap="none" strike="noStrike">
                <a:solidFill>
                  <a:schemeClr val="dk1"/>
                </a:solidFill>
                <a:latin typeface="Arial"/>
                <a:ea typeface="Arial"/>
                <a:cs typeface="Arial"/>
                <a:sym typeface="Arial"/>
              </a:rPr>
              <a:t>सामाजिक इंजीनियरिंग हमले तीन चरणों में होते हैं।</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1200"/>
              </a:spcBef>
              <a:spcAft>
                <a:spcPts val="0"/>
              </a:spcAft>
              <a:buClr>
                <a:schemeClr val="dk1"/>
              </a:buClr>
              <a:buSzPts val="2000"/>
              <a:buFont typeface="Arial"/>
              <a:buAutoNum type="arabicPeriod"/>
            </a:pPr>
            <a:r>
              <a:rPr b="1" i="0" lang="en-IN" sz="2000" u="none" cap="none" strike="noStrike">
                <a:solidFill>
                  <a:schemeClr val="dk1"/>
                </a:solidFill>
                <a:latin typeface="Arial"/>
                <a:ea typeface="Arial"/>
                <a:cs typeface="Arial"/>
                <a:sym typeface="Arial"/>
              </a:rPr>
              <a:t>पीड़ित को लक्ष्य बनाना</a:t>
            </a:r>
            <a:r>
              <a:rPr b="0" i="0" lang="en-IN" sz="2000" u="none" cap="none" strike="noStrike">
                <a:solidFill>
                  <a:schemeClr val="dk1"/>
                </a:solidFill>
                <a:latin typeface="Arial"/>
                <a:ea typeface="Arial"/>
                <a:cs typeface="Arial"/>
                <a:sym typeface="Arial"/>
              </a:rPr>
              <a:t>: हमलेवार एक लक्ष्य का चयन करता है।</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eriod"/>
            </a:pPr>
            <a:r>
              <a:rPr b="1" i="0" lang="en-IN" sz="2000" u="none" cap="none" strike="noStrike">
                <a:solidFill>
                  <a:schemeClr val="dk1"/>
                </a:solidFill>
                <a:latin typeface="Arial"/>
                <a:ea typeface="Arial"/>
                <a:cs typeface="Arial"/>
                <a:sym typeface="Arial"/>
              </a:rPr>
              <a:t>उनका विश्वास जीतना</a:t>
            </a:r>
            <a:r>
              <a:rPr b="0" i="0" lang="en-IN" sz="2000" u="none" cap="none" strike="noStrike">
                <a:solidFill>
                  <a:schemeClr val="dk1"/>
                </a:solidFill>
                <a:latin typeface="Arial"/>
                <a:ea typeface="Arial"/>
                <a:cs typeface="Arial"/>
                <a:sym typeface="Arial"/>
              </a:rPr>
              <a:t>: वह उनका विश्वास जीतता है।</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eriod"/>
            </a:pPr>
            <a:r>
              <a:rPr b="1" i="0" lang="en-IN" sz="2000" u="none" cap="none" strike="noStrike">
                <a:solidFill>
                  <a:schemeClr val="dk1"/>
                </a:solidFill>
                <a:latin typeface="Arial"/>
                <a:ea typeface="Arial"/>
                <a:cs typeface="Arial"/>
                <a:sym typeface="Arial"/>
              </a:rPr>
              <a:t>सुरक्षा अभ्यास तोड़ना या जानकारी चुराना</a:t>
            </a:r>
            <a:r>
              <a:rPr b="0" i="0" lang="en-IN" sz="2000" u="none" cap="none" strike="noStrike">
                <a:solidFill>
                  <a:schemeClr val="dk1"/>
                </a:solidFill>
                <a:latin typeface="Arial"/>
                <a:ea typeface="Arial"/>
                <a:cs typeface="Arial"/>
                <a:sym typeface="Arial"/>
              </a:rPr>
              <a:t>: अंत में, वह सुरक्षा अभ्यास को तोड़ता है या जानकारी चुराता है।</a:t>
            </a:r>
            <a:endParaRPr b="1" i="0" sz="2000" u="none" cap="none" strike="noStrike">
              <a:solidFill>
                <a:srgbClr val="606060"/>
              </a:solidFill>
              <a:latin typeface="Arial"/>
              <a:ea typeface="Arial"/>
              <a:cs typeface="Arial"/>
              <a:sym typeface="Arial"/>
            </a:endParaRPr>
          </a:p>
        </p:txBody>
      </p:sp>
      <p:pic>
        <p:nvPicPr>
          <p:cNvPr descr="8 different social engineering attacks" id="447" name="Google Shape;447;p33"/>
          <p:cNvPicPr preferRelativeResize="0"/>
          <p:nvPr/>
        </p:nvPicPr>
        <p:blipFill rotWithShape="1">
          <a:blip r:embed="rId3">
            <a:alphaModFix/>
          </a:blip>
          <a:srcRect b="0" l="0" r="0" t="0"/>
          <a:stretch/>
        </p:blipFill>
        <p:spPr>
          <a:xfrm>
            <a:off x="798411" y="1468296"/>
            <a:ext cx="5588411" cy="4325187"/>
          </a:xfrm>
          <a:prstGeom prst="rect">
            <a:avLst/>
          </a:prstGeom>
          <a:noFill/>
          <a:ln>
            <a:noFill/>
          </a:ln>
        </p:spPr>
      </p:pic>
      <p:sp>
        <p:nvSpPr>
          <p:cNvPr id="448" name="Google Shape;448;p33"/>
          <p:cNvSpPr txBox="1"/>
          <p:nvPr/>
        </p:nvSpPr>
        <p:spPr>
          <a:xfrm>
            <a:off x="6786081" y="3806125"/>
            <a:ext cx="4926600" cy="236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0"/>
              </a:spcAft>
              <a:buClr>
                <a:srgbClr val="000000"/>
              </a:buClr>
              <a:buSzPts val="1800"/>
              <a:buFont typeface="Arial"/>
              <a:buNone/>
            </a:pPr>
            <a:r>
              <a:rPr b="1" i="0" lang="en-IN" sz="1800" u="none" cap="none" strike="noStrike">
                <a:solidFill>
                  <a:schemeClr val="dk1"/>
                </a:solidFill>
                <a:latin typeface="Arial"/>
                <a:ea typeface="Arial"/>
                <a:cs typeface="Arial"/>
                <a:sym typeface="Arial"/>
              </a:rPr>
              <a:t>छ: सिद्धांत</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2400"/>
              </a:spcBef>
              <a:spcAft>
                <a:spcPts val="0"/>
              </a:spcAft>
              <a:buClr>
                <a:schemeClr val="dk1"/>
              </a:buClr>
              <a:buSzPts val="1800"/>
              <a:buFont typeface="Arial"/>
              <a:buAutoNum type="arabicPeriod"/>
            </a:pPr>
            <a:r>
              <a:rPr b="1" i="0" lang="en-IN" sz="1800" u="none" cap="none" strike="noStrike">
                <a:solidFill>
                  <a:schemeClr val="dk1"/>
                </a:solidFill>
                <a:latin typeface="Arial"/>
                <a:ea typeface="Arial"/>
                <a:cs typeface="Arial"/>
                <a:sym typeface="Arial"/>
              </a:rPr>
              <a:t>अधिकार और विश्वास</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AutoNum type="arabicPeriod"/>
            </a:pPr>
            <a:r>
              <a:rPr b="1" i="0" lang="en-IN" sz="1800" u="none" cap="none" strike="noStrike">
                <a:solidFill>
                  <a:schemeClr val="dk1"/>
                </a:solidFill>
                <a:latin typeface="Arial"/>
                <a:ea typeface="Arial"/>
                <a:cs typeface="Arial"/>
                <a:sym typeface="Arial"/>
              </a:rPr>
              <a:t>सहमति और सामाजिक प्रमाण:</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AutoNum type="arabicPeriod"/>
            </a:pPr>
            <a:r>
              <a:rPr b="1" i="0" lang="en-IN" sz="1800" u="none" cap="none" strike="noStrike">
                <a:solidFill>
                  <a:schemeClr val="dk1"/>
                </a:solidFill>
                <a:latin typeface="Arial"/>
                <a:ea typeface="Arial"/>
                <a:cs typeface="Arial"/>
                <a:sym typeface="Arial"/>
              </a:rPr>
              <a:t>अभाव</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AutoNum type="arabicPeriod"/>
            </a:pPr>
            <a:r>
              <a:rPr b="1" i="0" lang="en-IN" sz="1800" u="none" cap="none" strike="noStrike">
                <a:solidFill>
                  <a:schemeClr val="dk1"/>
                </a:solidFill>
                <a:latin typeface="Arial"/>
                <a:ea typeface="Arial"/>
                <a:cs typeface="Arial"/>
                <a:sym typeface="Arial"/>
              </a:rPr>
              <a:t>अत्यावश्यकता</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AutoNum type="arabicPeriod"/>
            </a:pPr>
            <a:r>
              <a:rPr b="1" i="0" lang="en-IN" sz="1800" u="none" cap="none" strike="noStrike">
                <a:solidFill>
                  <a:schemeClr val="dk1"/>
                </a:solidFill>
                <a:latin typeface="Arial"/>
                <a:ea typeface="Arial"/>
                <a:cs typeface="Arial"/>
                <a:sym typeface="Arial"/>
              </a:rPr>
              <a:t>परिचिति और पसंद]</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34"/>
          <p:cNvPicPr preferRelativeResize="0"/>
          <p:nvPr/>
        </p:nvPicPr>
        <p:blipFill rotWithShape="1">
          <a:blip r:embed="rId3">
            <a:alphaModFix/>
          </a:blip>
          <a:srcRect b="0" l="0" r="0" t="0"/>
          <a:stretch/>
        </p:blipFill>
        <p:spPr>
          <a:xfrm>
            <a:off x="9600354" y="492275"/>
            <a:ext cx="1938109" cy="1699724"/>
          </a:xfrm>
          <a:prstGeom prst="rect">
            <a:avLst/>
          </a:prstGeom>
          <a:noFill/>
          <a:ln>
            <a:noFill/>
          </a:ln>
        </p:spPr>
      </p:pic>
      <p:pic>
        <p:nvPicPr>
          <p:cNvPr id="455" name="Google Shape;455;p34"/>
          <p:cNvPicPr preferRelativeResize="0"/>
          <p:nvPr/>
        </p:nvPicPr>
        <p:blipFill rotWithShape="1">
          <a:blip r:embed="rId4">
            <a:alphaModFix/>
          </a:blip>
          <a:srcRect b="62460" l="0" r="0" t="0"/>
          <a:stretch/>
        </p:blipFill>
        <p:spPr>
          <a:xfrm>
            <a:off x="520984" y="759837"/>
            <a:ext cx="6131720" cy="2434526"/>
          </a:xfrm>
          <a:prstGeom prst="rect">
            <a:avLst/>
          </a:prstGeom>
          <a:noFill/>
          <a:ln>
            <a:noFill/>
          </a:ln>
        </p:spPr>
      </p:pic>
      <p:pic>
        <p:nvPicPr>
          <p:cNvPr id="456" name="Google Shape;456;p34"/>
          <p:cNvPicPr preferRelativeResize="0"/>
          <p:nvPr/>
        </p:nvPicPr>
        <p:blipFill rotWithShape="1">
          <a:blip r:embed="rId5">
            <a:alphaModFix/>
          </a:blip>
          <a:srcRect b="0" l="0" r="0" t="0"/>
          <a:stretch/>
        </p:blipFill>
        <p:spPr>
          <a:xfrm>
            <a:off x="390425" y="3476118"/>
            <a:ext cx="7163098" cy="2485382"/>
          </a:xfrm>
          <a:prstGeom prst="rect">
            <a:avLst/>
          </a:prstGeom>
          <a:noFill/>
          <a:ln>
            <a:noFill/>
          </a:ln>
        </p:spPr>
      </p:pic>
      <p:pic>
        <p:nvPicPr>
          <p:cNvPr id="457" name="Google Shape;457;p34"/>
          <p:cNvPicPr preferRelativeResize="0"/>
          <p:nvPr/>
        </p:nvPicPr>
        <p:blipFill rotWithShape="1">
          <a:blip r:embed="rId6">
            <a:alphaModFix/>
          </a:blip>
          <a:srcRect b="0" l="0" r="0" t="0"/>
          <a:stretch/>
        </p:blipFill>
        <p:spPr>
          <a:xfrm>
            <a:off x="5871011" y="2188940"/>
            <a:ext cx="5977714" cy="37725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35"/>
          <p:cNvPicPr preferRelativeResize="0"/>
          <p:nvPr/>
        </p:nvPicPr>
        <p:blipFill rotWithShape="1">
          <a:blip r:embed="rId3">
            <a:alphaModFix/>
          </a:blip>
          <a:srcRect b="0" l="0" r="0" t="0"/>
          <a:stretch/>
        </p:blipFill>
        <p:spPr>
          <a:xfrm>
            <a:off x="475300" y="544010"/>
            <a:ext cx="6240674" cy="2448601"/>
          </a:xfrm>
          <a:prstGeom prst="rect">
            <a:avLst/>
          </a:prstGeom>
          <a:noFill/>
          <a:ln>
            <a:noFill/>
          </a:ln>
        </p:spPr>
      </p:pic>
      <p:pic>
        <p:nvPicPr>
          <p:cNvPr id="464" name="Google Shape;464;p35"/>
          <p:cNvPicPr preferRelativeResize="0"/>
          <p:nvPr/>
        </p:nvPicPr>
        <p:blipFill rotWithShape="1">
          <a:blip r:embed="rId4">
            <a:alphaModFix/>
          </a:blip>
          <a:srcRect b="0" l="0" r="0" t="0"/>
          <a:stretch/>
        </p:blipFill>
        <p:spPr>
          <a:xfrm>
            <a:off x="475300" y="3097431"/>
            <a:ext cx="10784383" cy="3166445"/>
          </a:xfrm>
          <a:prstGeom prst="rect">
            <a:avLst/>
          </a:prstGeom>
          <a:noFill/>
          <a:ln>
            <a:noFill/>
          </a:ln>
        </p:spPr>
      </p:pic>
      <p:pic>
        <p:nvPicPr>
          <p:cNvPr id="465" name="Google Shape;465;p35"/>
          <p:cNvPicPr preferRelativeResize="0"/>
          <p:nvPr/>
        </p:nvPicPr>
        <p:blipFill rotWithShape="1">
          <a:blip r:embed="rId5">
            <a:alphaModFix/>
          </a:blip>
          <a:srcRect b="0" l="0" r="0" t="0"/>
          <a:stretch/>
        </p:blipFill>
        <p:spPr>
          <a:xfrm>
            <a:off x="6852962" y="458325"/>
            <a:ext cx="4826013" cy="2784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6"/>
          <p:cNvSpPr txBox="1"/>
          <p:nvPr>
            <p:ph type="title"/>
          </p:nvPr>
        </p:nvSpPr>
        <p:spPr>
          <a:xfrm>
            <a:off x="1372400" y="24960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क्या आपकी नौकरी वास्तविक है या फर्जी? </a:t>
            </a:r>
            <a:endParaRPr/>
          </a:p>
        </p:txBody>
      </p:sp>
      <p:sp>
        <p:nvSpPr>
          <p:cNvPr id="471" name="Google Shape;471;p36"/>
          <p:cNvSpPr txBox="1"/>
          <p:nvPr>
            <p:ph idx="1" type="body"/>
          </p:nvPr>
        </p:nvSpPr>
        <p:spPr>
          <a:xfrm>
            <a:off x="838200" y="1464675"/>
            <a:ext cx="8286600" cy="4351500"/>
          </a:xfrm>
          <a:prstGeom prst="rect">
            <a:avLst/>
          </a:prstGeom>
          <a:noFill/>
          <a:ln>
            <a:noFill/>
          </a:ln>
        </p:spPr>
        <p:txBody>
          <a:bodyPr anchorCtr="0" anchor="t" bIns="45700" lIns="91425" spcFirstLastPara="1" rIns="91425" wrap="square" tIns="45700">
            <a:noAutofit/>
          </a:bodyPr>
          <a:lstStyle/>
          <a:p>
            <a:pPr indent="-279383" lvl="0" marL="228583" rtl="0" algn="l">
              <a:lnSpc>
                <a:spcPct val="100000"/>
              </a:lnSpc>
              <a:spcBef>
                <a:spcPts val="0"/>
              </a:spcBef>
              <a:spcAft>
                <a:spcPts val="0"/>
              </a:spcAft>
              <a:buSzPts val="2600"/>
              <a:buChar char="•"/>
            </a:pPr>
            <a:r>
              <a:rPr lang="en-IN" sz="2600">
                <a:highlight>
                  <a:srgbClr val="FFFFFF"/>
                </a:highlight>
                <a:latin typeface="Arial"/>
                <a:ea typeface="Arial"/>
                <a:cs typeface="Arial"/>
                <a:sym typeface="Arial"/>
              </a:rPr>
              <a:t>ऑनलाइन जॉब फ्राड की स्थिति में आसानी से अप्वांटमेंट लेटर जारी कर दिया जाता है। इंटरव्यू लेने वाला थोड़ी ही देर के चैट के बाद कन्फर्मेशन दे देता है।</a:t>
            </a:r>
            <a:endParaRPr sz="2600">
              <a:highlight>
                <a:srgbClr val="FFFFFF"/>
              </a:highlight>
              <a:latin typeface="Arial"/>
              <a:ea typeface="Arial"/>
              <a:cs typeface="Arial"/>
              <a:sym typeface="Arial"/>
            </a:endParaRPr>
          </a:p>
          <a:p>
            <a:pPr indent="-279383" lvl="0" marL="228583" rtl="0" algn="l">
              <a:lnSpc>
                <a:spcPct val="100000"/>
              </a:lnSpc>
              <a:spcBef>
                <a:spcPts val="0"/>
              </a:spcBef>
              <a:spcAft>
                <a:spcPts val="0"/>
              </a:spcAft>
              <a:buSzPts val="2600"/>
              <a:buChar char="•"/>
            </a:pPr>
            <a:r>
              <a:rPr lang="en-IN" sz="2600">
                <a:highlight>
                  <a:srgbClr val="FFFFFF"/>
                </a:highlight>
                <a:latin typeface="Arial"/>
                <a:ea typeface="Arial"/>
                <a:cs typeface="Arial"/>
                <a:sym typeface="Arial"/>
              </a:rPr>
              <a:t>फेक जॉब ऑफर के अप्वाइंटमेंट लेटर में अक्सर प्रोफाइल और वर्क को लेकर अस्पष्ट विवरण दिए जाते हैं।</a:t>
            </a:r>
            <a:endParaRPr sz="2600">
              <a:highlight>
                <a:srgbClr val="FFFFFF"/>
              </a:highlight>
              <a:latin typeface="Arial"/>
              <a:ea typeface="Arial"/>
              <a:cs typeface="Arial"/>
              <a:sym typeface="Arial"/>
            </a:endParaRPr>
          </a:p>
          <a:p>
            <a:pPr indent="-279383" lvl="0" marL="228583" rtl="0" algn="l">
              <a:lnSpc>
                <a:spcPct val="100000"/>
              </a:lnSpc>
              <a:spcBef>
                <a:spcPts val="0"/>
              </a:spcBef>
              <a:spcAft>
                <a:spcPts val="0"/>
              </a:spcAft>
              <a:buSzPts val="2600"/>
              <a:buChar char="•"/>
            </a:pPr>
            <a:r>
              <a:rPr lang="en-IN" sz="2600">
                <a:highlight>
                  <a:srgbClr val="FFFFFF"/>
                </a:highlight>
                <a:latin typeface="Arial"/>
                <a:ea typeface="Arial"/>
                <a:cs typeface="Arial"/>
                <a:sym typeface="Arial"/>
              </a:rPr>
              <a:t>जिस ईमेल में अप्वाइंटमेंट लेटर भेजा जाता है, वह गैर-पेशवर तरीके से लिखा होता है।</a:t>
            </a:r>
            <a:endParaRPr sz="2600">
              <a:highlight>
                <a:srgbClr val="FFFFFF"/>
              </a:highlight>
              <a:latin typeface="Arial"/>
              <a:ea typeface="Arial"/>
              <a:cs typeface="Arial"/>
              <a:sym typeface="Arial"/>
            </a:endParaRPr>
          </a:p>
          <a:p>
            <a:pPr indent="-279383" lvl="0" marL="228583" rtl="0" algn="l">
              <a:lnSpc>
                <a:spcPct val="100000"/>
              </a:lnSpc>
              <a:spcBef>
                <a:spcPts val="0"/>
              </a:spcBef>
              <a:spcAft>
                <a:spcPts val="0"/>
              </a:spcAft>
              <a:buSzPts val="2600"/>
              <a:buChar char="•"/>
            </a:pPr>
            <a:r>
              <a:rPr lang="en-IN" sz="2600">
                <a:highlight>
                  <a:srgbClr val="FFFFFF"/>
                </a:highlight>
                <a:latin typeface="Arial"/>
                <a:ea typeface="Arial"/>
                <a:cs typeface="Arial"/>
                <a:sym typeface="Arial"/>
              </a:rPr>
              <a:t>ईमेल भेजने वाला आपसे निजी/गोपनीय जानकारियां मागता है।</a:t>
            </a:r>
            <a:endParaRPr sz="2600">
              <a:highlight>
                <a:srgbClr val="FFFFFF"/>
              </a:highlight>
              <a:latin typeface="Arial"/>
              <a:ea typeface="Arial"/>
              <a:cs typeface="Arial"/>
              <a:sym typeface="Arial"/>
            </a:endParaRPr>
          </a:p>
          <a:p>
            <a:pPr indent="-279383" lvl="0" marL="228583" rtl="0" algn="l">
              <a:lnSpc>
                <a:spcPct val="100000"/>
              </a:lnSpc>
              <a:spcBef>
                <a:spcPts val="0"/>
              </a:spcBef>
              <a:spcAft>
                <a:spcPts val="0"/>
              </a:spcAft>
              <a:buSzPts val="2600"/>
              <a:buChar char="•"/>
            </a:pPr>
            <a:r>
              <a:rPr lang="en-IN" sz="2600">
                <a:highlight>
                  <a:srgbClr val="FFFFFF"/>
                </a:highlight>
                <a:latin typeface="Arial"/>
                <a:ea typeface="Arial"/>
                <a:cs typeface="Arial"/>
                <a:sym typeface="Arial"/>
              </a:rPr>
              <a:t>ऑनलाइन जॉब फ्रॉड की स्थिति में जॉब ऑफर देने के लिए पैसे की भी मांग की जाती है।</a:t>
            </a:r>
            <a:endParaRPr sz="2600"/>
          </a:p>
          <a:p>
            <a:pPr indent="-50782" lvl="0" marL="228583" rtl="0" algn="l">
              <a:lnSpc>
                <a:spcPct val="90000"/>
              </a:lnSpc>
              <a:spcBef>
                <a:spcPts val="4200"/>
              </a:spcBef>
              <a:spcAft>
                <a:spcPts val="0"/>
              </a:spcAft>
              <a:buClr>
                <a:schemeClr val="dk1"/>
              </a:buClr>
              <a:buSzPts val="2800"/>
              <a:buNone/>
            </a:pPr>
            <a:r>
              <a:t/>
            </a:r>
            <a:endParaRPr b="1" sz="1800"/>
          </a:p>
        </p:txBody>
      </p:sp>
      <p:pic>
        <p:nvPicPr>
          <p:cNvPr id="472" name="Google Shape;472;p36"/>
          <p:cNvPicPr preferRelativeResize="0"/>
          <p:nvPr/>
        </p:nvPicPr>
        <p:blipFill rotWithShape="1">
          <a:blip r:embed="rId3">
            <a:alphaModFix/>
          </a:blip>
          <a:srcRect b="0" l="0" r="0" t="0"/>
          <a:stretch/>
        </p:blipFill>
        <p:spPr>
          <a:xfrm>
            <a:off x="9124801" y="2201125"/>
            <a:ext cx="2673000" cy="2050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7"/>
          <p:cNvSpPr txBox="1"/>
          <p:nvPr>
            <p:ph type="title"/>
          </p:nvPr>
        </p:nvSpPr>
        <p:spPr>
          <a:xfrm>
            <a:off x="729925" y="70725"/>
            <a:ext cx="9687900" cy="120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althazar"/>
              <a:buNone/>
            </a:pPr>
            <a:r>
              <a:rPr b="1" lang="en-IN">
                <a:latin typeface="Balthazar"/>
                <a:ea typeface="Balthazar"/>
                <a:cs typeface="Balthazar"/>
                <a:sym typeface="Balthazar"/>
              </a:rPr>
              <a:t>Real life cases</a:t>
            </a:r>
            <a:endParaRPr/>
          </a:p>
        </p:txBody>
      </p:sp>
      <p:pic>
        <p:nvPicPr>
          <p:cNvPr id="478" name="Google Shape;478;p37"/>
          <p:cNvPicPr preferRelativeResize="0"/>
          <p:nvPr/>
        </p:nvPicPr>
        <p:blipFill rotWithShape="1">
          <a:blip r:embed="rId3">
            <a:alphaModFix/>
          </a:blip>
          <a:srcRect b="0" l="0" r="0" t="0"/>
          <a:stretch/>
        </p:blipFill>
        <p:spPr>
          <a:xfrm>
            <a:off x="468438" y="1271331"/>
            <a:ext cx="5164660" cy="2156695"/>
          </a:xfrm>
          <a:prstGeom prst="rect">
            <a:avLst/>
          </a:prstGeom>
          <a:noFill/>
          <a:ln>
            <a:noFill/>
          </a:ln>
        </p:spPr>
      </p:pic>
      <p:pic>
        <p:nvPicPr>
          <p:cNvPr id="479" name="Google Shape;479;p37"/>
          <p:cNvPicPr preferRelativeResize="0"/>
          <p:nvPr/>
        </p:nvPicPr>
        <p:blipFill rotWithShape="1">
          <a:blip r:embed="rId4">
            <a:alphaModFix/>
          </a:blip>
          <a:srcRect b="0" l="0" r="0" t="0"/>
          <a:stretch/>
        </p:blipFill>
        <p:spPr>
          <a:xfrm>
            <a:off x="490307" y="3837656"/>
            <a:ext cx="5120918" cy="2156695"/>
          </a:xfrm>
          <a:prstGeom prst="rect">
            <a:avLst/>
          </a:prstGeom>
          <a:noFill/>
          <a:ln>
            <a:noFill/>
          </a:ln>
        </p:spPr>
      </p:pic>
      <p:pic>
        <p:nvPicPr>
          <p:cNvPr id="480" name="Google Shape;480;p37"/>
          <p:cNvPicPr preferRelativeResize="0"/>
          <p:nvPr/>
        </p:nvPicPr>
        <p:blipFill rotWithShape="1">
          <a:blip r:embed="rId5">
            <a:alphaModFix/>
          </a:blip>
          <a:srcRect b="0" l="0" r="0" t="0"/>
          <a:stretch/>
        </p:blipFill>
        <p:spPr>
          <a:xfrm>
            <a:off x="5652483" y="1271331"/>
            <a:ext cx="5562194" cy="2156695"/>
          </a:xfrm>
          <a:prstGeom prst="rect">
            <a:avLst/>
          </a:prstGeom>
          <a:noFill/>
          <a:ln>
            <a:noFill/>
          </a:ln>
        </p:spPr>
      </p:pic>
      <p:pic>
        <p:nvPicPr>
          <p:cNvPr descr="New Smishing Campaign Using USPS as Its Disguise" id="481" name="Google Shape;481;p37"/>
          <p:cNvPicPr preferRelativeResize="0"/>
          <p:nvPr/>
        </p:nvPicPr>
        <p:blipFill rotWithShape="1">
          <a:blip r:embed="rId6">
            <a:alphaModFix/>
          </a:blip>
          <a:srcRect b="0" l="0" r="0" t="0"/>
          <a:stretch/>
        </p:blipFill>
        <p:spPr>
          <a:xfrm>
            <a:off x="5611226" y="3813960"/>
            <a:ext cx="5769549" cy="20827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38"/>
          <p:cNvPicPr preferRelativeResize="0"/>
          <p:nvPr/>
        </p:nvPicPr>
        <p:blipFill rotWithShape="1">
          <a:blip r:embed="rId3">
            <a:alphaModFix/>
          </a:blip>
          <a:srcRect b="7380" l="0" r="0" t="0"/>
          <a:stretch/>
        </p:blipFill>
        <p:spPr>
          <a:xfrm>
            <a:off x="1157550" y="338525"/>
            <a:ext cx="9876927" cy="57246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39"/>
          <p:cNvPicPr preferRelativeResize="0"/>
          <p:nvPr/>
        </p:nvPicPr>
        <p:blipFill rotWithShape="1">
          <a:blip r:embed="rId3">
            <a:alphaModFix/>
          </a:blip>
          <a:srcRect b="0" l="0" r="0" t="0"/>
          <a:stretch/>
        </p:blipFill>
        <p:spPr>
          <a:xfrm>
            <a:off x="242725" y="573825"/>
            <a:ext cx="4018049" cy="4250600"/>
          </a:xfrm>
          <a:prstGeom prst="rect">
            <a:avLst/>
          </a:prstGeom>
          <a:noFill/>
          <a:ln>
            <a:noFill/>
          </a:ln>
        </p:spPr>
      </p:pic>
      <p:pic>
        <p:nvPicPr>
          <p:cNvPr id="492" name="Google Shape;492;p39"/>
          <p:cNvPicPr preferRelativeResize="0"/>
          <p:nvPr/>
        </p:nvPicPr>
        <p:blipFill rotWithShape="1">
          <a:blip r:embed="rId4">
            <a:alphaModFix/>
          </a:blip>
          <a:srcRect b="0" l="0" r="0" t="0"/>
          <a:stretch/>
        </p:blipFill>
        <p:spPr>
          <a:xfrm>
            <a:off x="7639492" y="208650"/>
            <a:ext cx="3743557" cy="2609251"/>
          </a:xfrm>
          <a:prstGeom prst="rect">
            <a:avLst/>
          </a:prstGeom>
          <a:noFill/>
          <a:ln>
            <a:noFill/>
          </a:ln>
        </p:spPr>
      </p:pic>
      <p:pic>
        <p:nvPicPr>
          <p:cNvPr id="493" name="Google Shape;493;p39"/>
          <p:cNvPicPr preferRelativeResize="0"/>
          <p:nvPr/>
        </p:nvPicPr>
        <p:blipFill rotWithShape="1">
          <a:blip r:embed="rId5">
            <a:alphaModFix/>
          </a:blip>
          <a:srcRect b="0" l="0" r="0" t="3633"/>
          <a:stretch/>
        </p:blipFill>
        <p:spPr>
          <a:xfrm>
            <a:off x="4260775" y="2817900"/>
            <a:ext cx="4311725" cy="368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
          <p:cNvSpPr/>
          <p:nvPr/>
        </p:nvSpPr>
        <p:spPr>
          <a:xfrm>
            <a:off x="490322" y="759358"/>
            <a:ext cx="2935500" cy="2078400"/>
          </a:xfrm>
          <a:prstGeom prst="roundRect">
            <a:avLst>
              <a:gd fmla="val 16667" name="adj"/>
            </a:avLst>
          </a:prstGeom>
          <a:blipFill rotWithShape="1">
            <a:blip r:embed="rId3">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0" name="Google Shape;200;p4"/>
          <p:cNvSpPr/>
          <p:nvPr/>
        </p:nvSpPr>
        <p:spPr>
          <a:xfrm>
            <a:off x="611175" y="3564966"/>
            <a:ext cx="2880900" cy="2079300"/>
          </a:xfrm>
          <a:prstGeom prst="roundRect">
            <a:avLst>
              <a:gd fmla="val 16667" name="adj"/>
            </a:avLst>
          </a:prstGeom>
          <a:blipFill rotWithShape="1">
            <a:blip r:embed="rId4">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1" name="Google Shape;201;p4"/>
          <p:cNvSpPr/>
          <p:nvPr/>
        </p:nvSpPr>
        <p:spPr>
          <a:xfrm>
            <a:off x="4166963" y="784165"/>
            <a:ext cx="3097500" cy="2078400"/>
          </a:xfrm>
          <a:prstGeom prst="roundRect">
            <a:avLst>
              <a:gd fmla="val 16667" name="adj"/>
            </a:avLst>
          </a:prstGeom>
          <a:blipFill rotWithShape="1">
            <a:blip r:embed="rId5">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2" name="Google Shape;202;p4"/>
          <p:cNvSpPr/>
          <p:nvPr/>
        </p:nvSpPr>
        <p:spPr>
          <a:xfrm>
            <a:off x="7575011" y="784165"/>
            <a:ext cx="2967000" cy="2078400"/>
          </a:xfrm>
          <a:prstGeom prst="roundRect">
            <a:avLst>
              <a:gd fmla="val 16667" name="adj"/>
            </a:avLst>
          </a:prstGeom>
          <a:blipFill rotWithShape="1">
            <a:blip r:embed="rId6">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3" name="Google Shape;203;p4"/>
          <p:cNvSpPr/>
          <p:nvPr/>
        </p:nvSpPr>
        <p:spPr>
          <a:xfrm>
            <a:off x="4166959" y="3484222"/>
            <a:ext cx="3097500" cy="2078400"/>
          </a:xfrm>
          <a:prstGeom prst="roundRect">
            <a:avLst>
              <a:gd fmla="val 16667" name="adj"/>
            </a:avLst>
          </a:prstGeom>
          <a:blipFill rotWithShape="1">
            <a:blip r:embed="rId7">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4" name="Google Shape;204;p4"/>
          <p:cNvSpPr/>
          <p:nvPr/>
        </p:nvSpPr>
        <p:spPr>
          <a:xfrm>
            <a:off x="7526675" y="3382750"/>
            <a:ext cx="3265200" cy="2179800"/>
          </a:xfrm>
          <a:prstGeom prst="roundRect">
            <a:avLst>
              <a:gd fmla="val 16667" name="adj"/>
            </a:avLst>
          </a:prstGeom>
          <a:blipFill rotWithShape="1">
            <a:blip r:embed="rId8">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2800" u="none" cap="none" strike="noStrike">
              <a:solidFill>
                <a:schemeClr val="lt1"/>
              </a:solidFill>
              <a:latin typeface="Calibri"/>
              <a:ea typeface="Calibri"/>
              <a:cs typeface="Calibri"/>
              <a:sym typeface="Calibri"/>
            </a:endParaRPr>
          </a:p>
        </p:txBody>
      </p:sp>
      <p:sp>
        <p:nvSpPr>
          <p:cNvPr id="205" name="Google Shape;205;p4"/>
          <p:cNvSpPr txBox="1"/>
          <p:nvPr/>
        </p:nvSpPr>
        <p:spPr>
          <a:xfrm>
            <a:off x="2982898" y="251600"/>
            <a:ext cx="9209100" cy="6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IN" sz="2800" u="none" cap="none" strike="noStrike">
                <a:solidFill>
                  <a:srgbClr val="980000"/>
                </a:solidFill>
                <a:latin typeface="Aharoni"/>
                <a:ea typeface="Aharoni"/>
                <a:cs typeface="Aharoni"/>
                <a:sym typeface="Aharoni"/>
              </a:rPr>
              <a:t>आइडेंटिटी धमकियों के प्रकार </a:t>
            </a:r>
            <a:endParaRPr b="1" i="0" sz="2800" u="none" cap="none" strike="noStrike">
              <a:solidFill>
                <a:srgbClr val="980000"/>
              </a:solidFill>
              <a:latin typeface="Arial"/>
              <a:ea typeface="Arial"/>
              <a:cs typeface="Arial"/>
              <a:sym typeface="Arial"/>
            </a:endParaRPr>
          </a:p>
        </p:txBody>
      </p:sp>
      <p:sp>
        <p:nvSpPr>
          <p:cNvPr id="206" name="Google Shape;206;p4"/>
          <p:cNvSpPr txBox="1"/>
          <p:nvPr/>
        </p:nvSpPr>
        <p:spPr>
          <a:xfrm>
            <a:off x="230773" y="2951850"/>
            <a:ext cx="3265200" cy="95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आईडेंटिटी चोरी</a:t>
            </a:r>
            <a:endParaRPr b="0" i="0" sz="2800" u="none" cap="none" strike="noStrike">
              <a:solidFill>
                <a:srgbClr val="000000"/>
              </a:solidFill>
              <a:latin typeface="Arial"/>
              <a:ea typeface="Arial"/>
              <a:cs typeface="Arial"/>
              <a:sym typeface="Arial"/>
            </a:endParaRPr>
          </a:p>
        </p:txBody>
      </p:sp>
      <p:sp>
        <p:nvSpPr>
          <p:cNvPr id="207" name="Google Shape;207;p4"/>
          <p:cNvSpPr txBox="1"/>
          <p:nvPr/>
        </p:nvSpPr>
        <p:spPr>
          <a:xfrm>
            <a:off x="230775" y="5745575"/>
            <a:ext cx="36417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क्रेडेंशियल स्टफिंग</a:t>
            </a:r>
            <a:endParaRPr b="0" i="0" sz="2800" u="none" cap="none" strike="noStrike">
              <a:solidFill>
                <a:srgbClr val="000000"/>
              </a:solidFill>
              <a:latin typeface="Arial"/>
              <a:ea typeface="Arial"/>
              <a:cs typeface="Arial"/>
              <a:sym typeface="Arial"/>
            </a:endParaRPr>
          </a:p>
        </p:txBody>
      </p:sp>
      <p:sp>
        <p:nvSpPr>
          <p:cNvPr id="208" name="Google Shape;208;p4"/>
          <p:cNvSpPr txBox="1"/>
          <p:nvPr/>
        </p:nvSpPr>
        <p:spPr>
          <a:xfrm>
            <a:off x="7675736" y="5644286"/>
            <a:ext cx="34401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मैन इन द मिडल</a:t>
            </a:r>
            <a:endParaRPr b="0" i="0" sz="2800" u="none" cap="none" strike="noStrike">
              <a:solidFill>
                <a:srgbClr val="000000"/>
              </a:solidFill>
              <a:latin typeface="Arial"/>
              <a:ea typeface="Arial"/>
              <a:cs typeface="Arial"/>
              <a:sym typeface="Arial"/>
            </a:endParaRPr>
          </a:p>
        </p:txBody>
      </p:sp>
      <p:sp>
        <p:nvSpPr>
          <p:cNvPr id="209" name="Google Shape;209;p4"/>
          <p:cNvSpPr txBox="1"/>
          <p:nvPr/>
        </p:nvSpPr>
        <p:spPr>
          <a:xfrm>
            <a:off x="3878048" y="2879363"/>
            <a:ext cx="3648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सोशल इंजीनियरिंग </a:t>
            </a:r>
            <a:endParaRPr b="0" i="0" sz="2800" u="none" cap="none" strike="noStrike">
              <a:solidFill>
                <a:srgbClr val="000000"/>
              </a:solidFill>
              <a:latin typeface="Arial"/>
              <a:ea typeface="Arial"/>
              <a:cs typeface="Arial"/>
              <a:sym typeface="Arial"/>
            </a:endParaRPr>
          </a:p>
        </p:txBody>
      </p:sp>
      <p:sp>
        <p:nvSpPr>
          <p:cNvPr id="210" name="Google Shape;210;p4"/>
          <p:cNvSpPr txBox="1"/>
          <p:nvPr/>
        </p:nvSpPr>
        <p:spPr>
          <a:xfrm>
            <a:off x="7264477" y="2879375"/>
            <a:ext cx="40011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ऑनलाइन धोखाधड़ी</a:t>
            </a:r>
            <a:endParaRPr b="0" i="0" sz="2800" u="none" cap="none" strike="noStrike">
              <a:solidFill>
                <a:srgbClr val="000000"/>
              </a:solidFill>
              <a:latin typeface="Arial"/>
              <a:ea typeface="Arial"/>
              <a:cs typeface="Arial"/>
              <a:sym typeface="Arial"/>
            </a:endParaRPr>
          </a:p>
        </p:txBody>
      </p:sp>
      <p:sp>
        <p:nvSpPr>
          <p:cNvPr id="211" name="Google Shape;211;p4"/>
          <p:cNvSpPr txBox="1"/>
          <p:nvPr/>
        </p:nvSpPr>
        <p:spPr>
          <a:xfrm>
            <a:off x="3588125" y="5644275"/>
            <a:ext cx="42552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rgbClr val="C00000"/>
                </a:solidFill>
                <a:latin typeface="Calibri"/>
                <a:ea typeface="Calibri"/>
                <a:cs typeface="Calibri"/>
                <a:sym typeface="Calibri"/>
              </a:rPr>
              <a:t>पासवर्ड स्प्रेयिंग</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just">
              <a:lnSpc>
                <a:spcPct val="115000"/>
              </a:lnSpc>
              <a:spcBef>
                <a:spcPts val="3600"/>
              </a:spcBef>
              <a:spcAft>
                <a:spcPts val="0"/>
              </a:spcAft>
              <a:buSzPts val="1800"/>
              <a:buNone/>
            </a:pPr>
            <a:r>
              <a:rPr b="1" lang="en-IN" sz="3600">
                <a:solidFill>
                  <a:srgbClr val="221F1F"/>
                </a:solidFill>
                <a:highlight>
                  <a:srgbClr val="FFFFFF"/>
                </a:highlight>
                <a:latin typeface="Mangal"/>
                <a:ea typeface="Mangal"/>
                <a:cs typeface="Mangal"/>
                <a:sym typeface="Mangal"/>
              </a:rPr>
              <a:t>फिशिंग से बचने के लिए क्या करें</a:t>
            </a:r>
            <a:r>
              <a:rPr b="1" lang="en-IN" sz="3600">
                <a:solidFill>
                  <a:srgbClr val="221F1F"/>
                </a:solidFill>
                <a:highlight>
                  <a:srgbClr val="FFFFFF"/>
                </a:highlight>
              </a:rPr>
              <a:t>? </a:t>
            </a:r>
            <a:endParaRPr sz="3600"/>
          </a:p>
        </p:txBody>
      </p:sp>
      <p:sp>
        <p:nvSpPr>
          <p:cNvPr id="500" name="Google Shape;500;p40"/>
          <p:cNvSpPr txBox="1"/>
          <p:nvPr>
            <p:ph idx="1" type="body"/>
          </p:nvPr>
        </p:nvSpPr>
        <p:spPr>
          <a:xfrm>
            <a:off x="650500" y="1320303"/>
            <a:ext cx="10515600" cy="4351200"/>
          </a:xfrm>
          <a:prstGeom prst="rect">
            <a:avLst/>
          </a:prstGeom>
          <a:noFill/>
          <a:ln>
            <a:noFill/>
          </a:ln>
        </p:spPr>
        <p:txBody>
          <a:bodyPr anchorCtr="0" anchor="t" bIns="45700" lIns="91425" spcFirstLastPara="1" rIns="91425" wrap="square" tIns="45700">
            <a:noAutofit/>
          </a:bodyPr>
          <a:lstStyle/>
          <a:p>
            <a:pPr indent="-381000" lvl="0" marL="457200" rtl="0" algn="just">
              <a:lnSpc>
                <a:spcPct val="115000"/>
              </a:lnSpc>
              <a:spcBef>
                <a:spcPts val="0"/>
              </a:spcBef>
              <a:spcAft>
                <a:spcPts val="0"/>
              </a:spcAft>
              <a:buClr>
                <a:srgbClr val="221F1F"/>
              </a:buClr>
              <a:buSzPts val="2400"/>
              <a:buChar char="●"/>
            </a:pPr>
            <a:r>
              <a:rPr b="1" lang="en-IN" sz="2400">
                <a:solidFill>
                  <a:srgbClr val="221F1F"/>
                </a:solidFill>
                <a:highlight>
                  <a:srgbClr val="FFFFFF"/>
                </a:highlight>
                <a:latin typeface="Mangal"/>
                <a:ea typeface="Mangal"/>
                <a:cs typeface="Mangal"/>
                <a:sym typeface="Mangal"/>
              </a:rPr>
              <a:t>स्पैम मेल को भूलकर भी कभी न खोलें। खासतौर पर ऐसे ईमेल से तो बचकर ही रहें</a:t>
            </a:r>
            <a:r>
              <a:rPr b="1" lang="en-IN" sz="2400">
                <a:solidFill>
                  <a:srgbClr val="221F1F"/>
                </a:solidFill>
                <a:highlight>
                  <a:srgbClr val="FFFFFF"/>
                </a:highlight>
                <a:latin typeface="Arial"/>
                <a:ea typeface="Arial"/>
                <a:cs typeface="Arial"/>
                <a:sym typeface="Arial"/>
              </a:rPr>
              <a:t>, </a:t>
            </a:r>
            <a:r>
              <a:rPr b="1" lang="en-IN" sz="2400">
                <a:solidFill>
                  <a:srgbClr val="221F1F"/>
                </a:solidFill>
                <a:highlight>
                  <a:srgbClr val="FFFFFF"/>
                </a:highlight>
                <a:latin typeface="Mangal"/>
                <a:ea typeface="Mangal"/>
                <a:cs typeface="Mangal"/>
                <a:sym typeface="Mangal"/>
              </a:rPr>
              <a:t>जो किसी ऐसे व्यक्ति द्वारा भेजा गया हो</a:t>
            </a:r>
            <a:r>
              <a:rPr b="1" lang="en-IN" sz="2400">
                <a:solidFill>
                  <a:srgbClr val="221F1F"/>
                </a:solidFill>
                <a:highlight>
                  <a:srgbClr val="FFFFFF"/>
                </a:highlight>
                <a:latin typeface="Arial"/>
                <a:ea typeface="Arial"/>
                <a:cs typeface="Arial"/>
                <a:sym typeface="Arial"/>
              </a:rPr>
              <a:t>, </a:t>
            </a:r>
            <a:r>
              <a:rPr b="1" lang="en-IN" sz="2400">
                <a:solidFill>
                  <a:srgbClr val="221F1F"/>
                </a:solidFill>
                <a:highlight>
                  <a:srgbClr val="FFFFFF"/>
                </a:highlight>
                <a:latin typeface="Mangal"/>
                <a:ea typeface="Mangal"/>
                <a:cs typeface="Mangal"/>
                <a:sym typeface="Mangal"/>
              </a:rPr>
              <a:t>जिसे आप जानते ही नहीं हैं।</a:t>
            </a:r>
            <a:r>
              <a:rPr b="1" lang="en-IN" sz="2400">
                <a:solidFill>
                  <a:srgbClr val="221F1F"/>
                </a:solidFill>
                <a:highlight>
                  <a:srgbClr val="FFFFFF"/>
                </a:highlight>
                <a:latin typeface="Arial"/>
                <a:ea typeface="Arial"/>
                <a:cs typeface="Arial"/>
                <a:sym typeface="Arial"/>
              </a:rPr>
              <a:t> </a:t>
            </a:r>
            <a:endParaRPr b="1" sz="2400">
              <a:solidFill>
                <a:srgbClr val="221F1F"/>
              </a:solidFill>
              <a:highlight>
                <a:srgbClr val="FFFFFF"/>
              </a:highlight>
              <a:latin typeface="Arial"/>
              <a:ea typeface="Arial"/>
              <a:cs typeface="Arial"/>
              <a:sym typeface="Arial"/>
            </a:endParaRPr>
          </a:p>
          <a:p>
            <a:pPr indent="-381000" lvl="0" marL="457200" rtl="0" algn="just">
              <a:lnSpc>
                <a:spcPct val="115000"/>
              </a:lnSpc>
              <a:spcBef>
                <a:spcPts val="0"/>
              </a:spcBef>
              <a:spcAft>
                <a:spcPts val="0"/>
              </a:spcAft>
              <a:buClr>
                <a:srgbClr val="221F1F"/>
              </a:buClr>
              <a:buSzPts val="2400"/>
              <a:buChar char="●"/>
            </a:pPr>
            <a:r>
              <a:rPr b="1" lang="en-IN" sz="2400">
                <a:solidFill>
                  <a:srgbClr val="221F1F"/>
                </a:solidFill>
                <a:highlight>
                  <a:srgbClr val="FFFFFF"/>
                </a:highlight>
                <a:latin typeface="Mangal"/>
                <a:ea typeface="Mangal"/>
                <a:cs typeface="Mangal"/>
                <a:sym typeface="Mangal"/>
              </a:rPr>
              <a:t>अगर इंटरनेट पर निजी या वित्तीय जानकारी को कंफर्म करने के लिए आपसे कहा जाए तो सतर्क हो जाएं। यह ठगी करने वाला ईमेल हो सकता है।</a:t>
            </a:r>
            <a:r>
              <a:rPr b="1" lang="en-IN" sz="2400">
                <a:solidFill>
                  <a:srgbClr val="221F1F"/>
                </a:solidFill>
                <a:highlight>
                  <a:srgbClr val="FFFFFF"/>
                </a:highlight>
                <a:latin typeface="Arial"/>
                <a:ea typeface="Arial"/>
                <a:cs typeface="Arial"/>
                <a:sym typeface="Arial"/>
              </a:rPr>
              <a:t> </a:t>
            </a:r>
            <a:endParaRPr b="1" sz="2400">
              <a:solidFill>
                <a:srgbClr val="221F1F"/>
              </a:solidFill>
              <a:highlight>
                <a:srgbClr val="FFFFFF"/>
              </a:highlight>
              <a:latin typeface="Arial"/>
              <a:ea typeface="Arial"/>
              <a:cs typeface="Arial"/>
              <a:sym typeface="Arial"/>
            </a:endParaRPr>
          </a:p>
          <a:p>
            <a:pPr indent="-381000" lvl="0" marL="457200" rtl="0" algn="just">
              <a:lnSpc>
                <a:spcPct val="115000"/>
              </a:lnSpc>
              <a:spcBef>
                <a:spcPts val="0"/>
              </a:spcBef>
              <a:spcAft>
                <a:spcPts val="0"/>
              </a:spcAft>
              <a:buClr>
                <a:srgbClr val="221F1F"/>
              </a:buClr>
              <a:buSzPts val="2400"/>
              <a:buChar char="●"/>
            </a:pPr>
            <a:r>
              <a:rPr b="1" lang="en-IN" sz="2400">
                <a:solidFill>
                  <a:srgbClr val="221F1F"/>
                </a:solidFill>
                <a:highlight>
                  <a:srgbClr val="FFFFFF"/>
                </a:highlight>
                <a:latin typeface="Mangal"/>
                <a:ea typeface="Mangal"/>
                <a:cs typeface="Mangal"/>
                <a:sym typeface="Mangal"/>
              </a:rPr>
              <a:t>अगर किसी अनजान व्यक्ति की ओर से ईमेल आया है तो ईमेल में मौजूद लिंक पर भूलकर भी क्लिक न करें और न ही ईमेल में मौजूद फाइल को डाउनलोड या अटैचमेंट को खोलें।</a:t>
            </a:r>
            <a:r>
              <a:rPr b="1" lang="en-IN" sz="2400">
                <a:solidFill>
                  <a:srgbClr val="221F1F"/>
                </a:solidFill>
                <a:highlight>
                  <a:srgbClr val="FFFFFF"/>
                </a:highlight>
                <a:latin typeface="Arial"/>
                <a:ea typeface="Arial"/>
                <a:cs typeface="Arial"/>
                <a:sym typeface="Arial"/>
              </a:rPr>
              <a:t> </a:t>
            </a:r>
            <a:endParaRPr b="1" sz="2400">
              <a:solidFill>
                <a:srgbClr val="221F1F"/>
              </a:solidFill>
              <a:highlight>
                <a:srgbClr val="FFFFFF"/>
              </a:highlight>
              <a:latin typeface="Arial"/>
              <a:ea typeface="Arial"/>
              <a:cs typeface="Arial"/>
              <a:sym typeface="Arial"/>
            </a:endParaRPr>
          </a:p>
          <a:p>
            <a:pPr indent="-381000" lvl="0" marL="457200" rtl="0" algn="just">
              <a:lnSpc>
                <a:spcPct val="115000"/>
              </a:lnSpc>
              <a:spcBef>
                <a:spcPts val="0"/>
              </a:spcBef>
              <a:spcAft>
                <a:spcPts val="0"/>
              </a:spcAft>
              <a:buClr>
                <a:srgbClr val="221F1F"/>
              </a:buClr>
              <a:buSzPts val="2400"/>
              <a:buChar char="●"/>
            </a:pPr>
            <a:r>
              <a:rPr b="1" lang="en-IN" sz="2400">
                <a:solidFill>
                  <a:srgbClr val="221F1F"/>
                </a:solidFill>
                <a:highlight>
                  <a:srgbClr val="FFFFFF"/>
                </a:highlight>
                <a:latin typeface="Mangal"/>
                <a:ea typeface="Mangal"/>
                <a:cs typeface="Mangal"/>
                <a:sym typeface="Mangal"/>
              </a:rPr>
              <a:t>ऑनलाइन ट्रांजैक्शन करते समय इस बात का विशेष रूप से ध्यान रखें कि वेबसाइट का एड्रेस सही है और वह लेनदेन के लिए सुरक्षित है।</a:t>
            </a:r>
            <a:r>
              <a:rPr b="1" lang="en-IN" sz="2400">
                <a:solidFill>
                  <a:srgbClr val="221F1F"/>
                </a:solidFill>
                <a:highlight>
                  <a:srgbClr val="FFFFFF"/>
                </a:highlight>
                <a:latin typeface="Arial"/>
                <a:ea typeface="Arial"/>
                <a:cs typeface="Arial"/>
                <a:sym typeface="Arial"/>
              </a:rPr>
              <a:t> </a:t>
            </a:r>
            <a:endParaRPr b="1" sz="2400">
              <a:solidFill>
                <a:srgbClr val="221F1F"/>
              </a:solidFill>
              <a:highlight>
                <a:srgbClr val="FFFFFF"/>
              </a:highlight>
              <a:latin typeface="Arial"/>
              <a:ea typeface="Arial"/>
              <a:cs typeface="Arial"/>
              <a:sym typeface="Arial"/>
            </a:endParaRPr>
          </a:p>
          <a:p>
            <a:pPr indent="-381000" lvl="0" marL="457200" rtl="0" algn="just">
              <a:lnSpc>
                <a:spcPct val="115000"/>
              </a:lnSpc>
              <a:spcBef>
                <a:spcPts val="0"/>
              </a:spcBef>
              <a:spcAft>
                <a:spcPts val="0"/>
              </a:spcAft>
              <a:buClr>
                <a:srgbClr val="221F1F"/>
              </a:buClr>
              <a:buSzPts val="2400"/>
              <a:buChar char="●"/>
            </a:pPr>
            <a:r>
              <a:rPr b="1" lang="en-IN" sz="2400">
                <a:solidFill>
                  <a:srgbClr val="221F1F"/>
                </a:solidFill>
                <a:highlight>
                  <a:srgbClr val="FFFFFF"/>
                </a:highlight>
                <a:latin typeface="Mangal"/>
                <a:ea typeface="Mangal"/>
                <a:cs typeface="Mangal"/>
                <a:sym typeface="Mangal"/>
              </a:rPr>
              <a:t>अपने कंप्यूटर और मोबाइल को सुरक्षित रखें। इसके लिए एंटी-वायरस इंस्टॉल कर सकते हैं और उसे नियमित रूप से अपडेट भी करते रहें।</a:t>
            </a:r>
            <a:r>
              <a:rPr b="1" lang="en-IN" sz="2400">
                <a:solidFill>
                  <a:srgbClr val="221F1F"/>
                </a:solidFill>
                <a:highlight>
                  <a:srgbClr val="FFFFFF"/>
                </a:highlight>
                <a:latin typeface="Arial"/>
                <a:ea typeface="Arial"/>
                <a:cs typeface="Arial"/>
                <a:sym typeface="Arial"/>
              </a:rPr>
              <a:t> </a:t>
            </a:r>
            <a:endParaRPr b="1" sz="2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What Is Smishing? Definition, Examples &amp; Protection Tips - Hashed Out by  The SSL Store™" id="506" name="Google Shape;506;p41"/>
          <p:cNvPicPr preferRelativeResize="0"/>
          <p:nvPr/>
        </p:nvPicPr>
        <p:blipFill rotWithShape="1">
          <a:blip r:embed="rId3">
            <a:alphaModFix/>
          </a:blip>
          <a:srcRect b="0" l="0" r="0" t="0"/>
          <a:stretch/>
        </p:blipFill>
        <p:spPr>
          <a:xfrm>
            <a:off x="543200" y="509250"/>
            <a:ext cx="11203676" cy="5419400"/>
          </a:xfrm>
          <a:prstGeom prst="rect">
            <a:avLst/>
          </a:prstGeom>
          <a:noFill/>
          <a:ln>
            <a:noFill/>
          </a:ln>
        </p:spPr>
      </p:pic>
      <p:sp>
        <p:nvSpPr>
          <p:cNvPr id="507" name="Google Shape;507;p41"/>
          <p:cNvSpPr/>
          <p:nvPr/>
        </p:nvSpPr>
        <p:spPr>
          <a:xfrm>
            <a:off x="761719" y="633084"/>
            <a:ext cx="3363600" cy="75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IN" sz="4800" u="none" cap="none" strike="noStrike">
                <a:solidFill>
                  <a:schemeClr val="dk1"/>
                </a:solidFill>
                <a:latin typeface="Balthazar"/>
                <a:ea typeface="Balthazar"/>
                <a:cs typeface="Balthazar"/>
                <a:sym typeface="Balthazar"/>
              </a:rPr>
              <a:t>स्मिशिंग</a:t>
            </a:r>
            <a:endParaRPr b="1" i="0" sz="5400" u="none" cap="none" strike="noStrike">
              <a:solidFill>
                <a:schemeClr val="dk1"/>
              </a:solidFill>
              <a:latin typeface="Balthazar"/>
              <a:ea typeface="Balthazar"/>
              <a:cs typeface="Balthazar"/>
              <a:sym typeface="Balthazar"/>
            </a:endParaRPr>
          </a:p>
        </p:txBody>
      </p:sp>
      <p:sp>
        <p:nvSpPr>
          <p:cNvPr id="508" name="Google Shape;508;p41"/>
          <p:cNvSpPr txBox="1"/>
          <p:nvPr/>
        </p:nvSpPr>
        <p:spPr>
          <a:xfrm>
            <a:off x="761719" y="1287361"/>
            <a:ext cx="5619000" cy="45021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lnSpc>
                <a:spcPct val="109375"/>
              </a:lnSpc>
              <a:spcBef>
                <a:spcPts val="0"/>
              </a:spcBef>
              <a:spcAft>
                <a:spcPts val="0"/>
              </a:spcAft>
              <a:buClr>
                <a:srgbClr val="000000"/>
              </a:buClr>
              <a:buSzPts val="2400"/>
              <a:buFont typeface="Arial"/>
              <a:buNone/>
            </a:pPr>
            <a:r>
              <a:rPr b="1" i="0" lang="en-IN" sz="2400" u="none" cap="none" strike="noStrike">
                <a:solidFill>
                  <a:srgbClr val="333333"/>
                </a:solidFill>
                <a:latin typeface="Raleway"/>
                <a:ea typeface="Raleway"/>
                <a:cs typeface="Raleway"/>
                <a:sym typeface="Raleway"/>
              </a:rPr>
              <a:t>स्मिशिंग एक साइबर हमला है जिसमें गलती से विश्वसनीय लगने वाले संदेशों का उपयोग किया जाता है ताकि व्यक्तिगत और गोपनीय जानकारी को हस्तांतरित किया जा सके। यह आमतौर पर टेक्स्ट संदेशों, फोन कॉल्स, या सोशल मीडिया में लिंक या संदेशों के रूप में प्रस्तुत होता है। इसके माध्यम से, आकस्मिक आधिकारिकता के संदेशों को नकल करके विकल्पिक लिंक्स प्रदान किए जाते हैं, जिससे व्यक्ति के संदेश खाते, बैंक खाते, या अन्य संदेश विचरण किए जा सकते हैं।</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2" name="Shape 512"/>
        <p:cNvGrpSpPr/>
        <p:nvPr/>
      </p:nvGrpSpPr>
      <p:grpSpPr>
        <a:xfrm>
          <a:off x="0" y="0"/>
          <a:ext cx="0" cy="0"/>
          <a:chOff x="0" y="0"/>
          <a:chExt cx="0" cy="0"/>
        </a:xfrm>
      </p:grpSpPr>
      <p:sp>
        <p:nvSpPr>
          <p:cNvPr id="513" name="Google Shape;513;p42"/>
          <p:cNvSpPr/>
          <p:nvPr/>
        </p:nvSpPr>
        <p:spPr>
          <a:xfrm>
            <a:off x="4594961" y="662025"/>
            <a:ext cx="4714500" cy="91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IN" sz="5400" u="none" cap="none" strike="noStrike">
                <a:solidFill>
                  <a:srgbClr val="222222"/>
                </a:solidFill>
                <a:latin typeface="Calibri"/>
                <a:ea typeface="Calibri"/>
                <a:cs typeface="Calibri"/>
                <a:sym typeface="Calibri"/>
              </a:rPr>
              <a:t>स्मिशिंग हमले</a:t>
            </a:r>
            <a:endParaRPr b="0" i="0" sz="1400" u="none" cap="none" strike="noStrike">
              <a:solidFill>
                <a:srgbClr val="222222"/>
              </a:solidFill>
              <a:latin typeface="Arial"/>
              <a:ea typeface="Arial"/>
              <a:cs typeface="Arial"/>
              <a:sym typeface="Arial"/>
            </a:endParaRPr>
          </a:p>
        </p:txBody>
      </p:sp>
      <p:pic>
        <p:nvPicPr>
          <p:cNvPr id="514" name="Google Shape;514;p42"/>
          <p:cNvPicPr preferRelativeResize="0"/>
          <p:nvPr/>
        </p:nvPicPr>
        <p:blipFill rotWithShape="1">
          <a:blip r:embed="rId3">
            <a:alphaModFix/>
          </a:blip>
          <a:srcRect b="0" l="0" r="0" t="0"/>
          <a:stretch/>
        </p:blipFill>
        <p:spPr>
          <a:xfrm>
            <a:off x="594125" y="1731489"/>
            <a:ext cx="11169725" cy="1759886"/>
          </a:xfrm>
          <a:prstGeom prst="rect">
            <a:avLst/>
          </a:prstGeom>
          <a:noFill/>
          <a:ln>
            <a:noFill/>
          </a:ln>
        </p:spPr>
      </p:pic>
      <p:pic>
        <p:nvPicPr>
          <p:cNvPr id="515" name="Google Shape;515;p42"/>
          <p:cNvPicPr preferRelativeResize="0"/>
          <p:nvPr/>
        </p:nvPicPr>
        <p:blipFill rotWithShape="1">
          <a:blip r:embed="rId4">
            <a:alphaModFix/>
          </a:blip>
          <a:srcRect b="0" l="0" r="0" t="0"/>
          <a:stretch/>
        </p:blipFill>
        <p:spPr>
          <a:xfrm>
            <a:off x="661967" y="3491364"/>
            <a:ext cx="3625193" cy="2500885"/>
          </a:xfrm>
          <a:prstGeom prst="rect">
            <a:avLst/>
          </a:prstGeom>
          <a:noFill/>
          <a:ln>
            <a:noFill/>
          </a:ln>
        </p:spPr>
      </p:pic>
      <p:pic>
        <p:nvPicPr>
          <p:cNvPr id="516" name="Google Shape;516;p42"/>
          <p:cNvPicPr preferRelativeResize="0"/>
          <p:nvPr/>
        </p:nvPicPr>
        <p:blipFill rotWithShape="1">
          <a:blip r:embed="rId5">
            <a:alphaModFix/>
          </a:blip>
          <a:srcRect b="0" l="0" r="0" t="0"/>
          <a:stretch/>
        </p:blipFill>
        <p:spPr>
          <a:xfrm>
            <a:off x="4823811" y="2968287"/>
            <a:ext cx="6032604" cy="302396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3"/>
          <p:cNvSpPr txBox="1"/>
          <p:nvPr/>
        </p:nvSpPr>
        <p:spPr>
          <a:xfrm>
            <a:off x="309300" y="1123350"/>
            <a:ext cx="11607300" cy="4887000"/>
          </a:xfrm>
          <a:prstGeom prst="rect">
            <a:avLst/>
          </a:prstGeom>
          <a:noFill/>
          <a:ln>
            <a:noFill/>
          </a:ln>
        </p:spPr>
        <p:txBody>
          <a:bodyPr anchorCtr="0" anchor="t" bIns="45700" lIns="91425" spcFirstLastPara="1" rIns="91425" wrap="square" tIns="45700">
            <a:spAutoFit/>
          </a:bodyPr>
          <a:lstStyle/>
          <a:p>
            <a:pPr indent="-285729" lvl="0" marL="285729" marR="0" rtl="0" algn="l">
              <a:lnSpc>
                <a:spcPct val="150000"/>
              </a:lnSpc>
              <a:spcBef>
                <a:spcPts val="0"/>
              </a:spcBef>
              <a:spcAft>
                <a:spcPts val="0"/>
              </a:spcAft>
              <a:buClr>
                <a:schemeClr val="dk1"/>
              </a:buClr>
              <a:buSzPts val="2200"/>
              <a:buFont typeface="Arial"/>
              <a:buChar char="•"/>
            </a:pPr>
            <a:r>
              <a:rPr b="1" i="0" lang="en-IN" sz="2100" u="none" cap="none" strike="noStrike">
                <a:solidFill>
                  <a:srgbClr val="333333"/>
                </a:solidFill>
                <a:latin typeface="Raleway"/>
                <a:ea typeface="Raleway"/>
                <a:cs typeface="Raleway"/>
                <a:sym typeface="Raleway"/>
              </a:rPr>
              <a:t>अगर आपको ऐसा संदेश मिलता है जो आपके बैंक, वित्तीय संस्था, या अन्य व्यापारिक संगठन से प्रतीत होता है, तो सीधे उस व्यवसाय से संपर्क करें और यह जांचें कि क्या उन्होंने आपको एक विधि-संगत अनुरोध भेजा है। उस संस्था की नीति की समीक्षा करें जो ग्राहकों को टेक्स्ट मैसेज भेजने के बारे में है। </a:t>
            </a:r>
            <a:endParaRPr b="1" i="0" sz="2100" u="none" cap="none" strike="noStrike">
              <a:solidFill>
                <a:srgbClr val="333333"/>
              </a:solidFill>
              <a:latin typeface="Raleway"/>
              <a:ea typeface="Raleway"/>
              <a:cs typeface="Raleway"/>
              <a:sym typeface="Raleway"/>
            </a:endParaRPr>
          </a:p>
          <a:p>
            <a:pPr indent="-285729" lvl="0" marL="285729" marR="0" rtl="0" algn="l">
              <a:lnSpc>
                <a:spcPct val="150000"/>
              </a:lnSpc>
              <a:spcBef>
                <a:spcPts val="0"/>
              </a:spcBef>
              <a:spcAft>
                <a:spcPts val="0"/>
              </a:spcAft>
              <a:buClr>
                <a:schemeClr val="dk1"/>
              </a:buClr>
              <a:buSzPts val="2200"/>
              <a:buFont typeface="Arial"/>
              <a:buChar char="•"/>
            </a:pPr>
            <a:r>
              <a:rPr b="1" i="0" lang="en-IN" sz="2100" u="none" cap="none" strike="noStrike">
                <a:solidFill>
                  <a:srgbClr val="333333"/>
                </a:solidFill>
                <a:latin typeface="Raleway"/>
                <a:ea typeface="Raleway"/>
                <a:cs typeface="Raleway"/>
                <a:sym typeface="Raleway"/>
              </a:rPr>
              <a:t>ध्यान दें कि ऐसे संदेशों से बचें जिनमें शुरुआत में संदिग्ध नंबर हो या किसी अन्य नंबर हो जो सेल नंबर नहीं है। </a:t>
            </a:r>
            <a:endParaRPr b="1" i="0" sz="2100" u="none" cap="none" strike="noStrike">
              <a:solidFill>
                <a:srgbClr val="333333"/>
              </a:solidFill>
              <a:latin typeface="Raleway"/>
              <a:ea typeface="Raleway"/>
              <a:cs typeface="Raleway"/>
              <a:sym typeface="Raleway"/>
            </a:endParaRPr>
          </a:p>
          <a:p>
            <a:pPr indent="-285729" lvl="0" marL="285729" marR="0" rtl="0" algn="l">
              <a:lnSpc>
                <a:spcPct val="150000"/>
              </a:lnSpc>
              <a:spcBef>
                <a:spcPts val="0"/>
              </a:spcBef>
              <a:spcAft>
                <a:spcPts val="0"/>
              </a:spcAft>
              <a:buClr>
                <a:schemeClr val="dk1"/>
              </a:buClr>
              <a:buSzPts val="2200"/>
              <a:buFont typeface="Arial"/>
              <a:buChar char="•"/>
            </a:pPr>
            <a:r>
              <a:rPr b="1" i="0" lang="en-IN" sz="2100" u="none" cap="none" strike="noStrike">
                <a:solidFill>
                  <a:srgbClr val="333333"/>
                </a:solidFill>
                <a:latin typeface="Raleway"/>
                <a:ea typeface="Raleway"/>
                <a:cs typeface="Raleway"/>
                <a:sym typeface="Raleway"/>
              </a:rPr>
              <a:t>ठग अक्सर अपनी पहचान छुपाने के लिए ईमेल-टू-टेक्स्ट सेवाओं का उपयोग करते हैं। अगर कोई टेक्स्ट मैसेज आपको जल्दी कार्रवाई करने का आग्रह कर रहा है, तो उस पर विचार करें। याद रखें कि अपराधी इसे अपनी चाहत को पूरा करने के रूप में इस्तेमाल करते हैं। </a:t>
            </a:r>
            <a:endParaRPr b="1" i="0" sz="2100" u="none" cap="none" strike="noStrike">
              <a:solidFill>
                <a:srgbClr val="333333"/>
              </a:solidFill>
              <a:latin typeface="Raleway"/>
              <a:ea typeface="Raleway"/>
              <a:cs typeface="Raleway"/>
              <a:sym typeface="Raleway"/>
            </a:endParaRPr>
          </a:p>
          <a:p>
            <a:pPr indent="-285729" lvl="0" marL="285729" marR="0" rtl="0" algn="l">
              <a:lnSpc>
                <a:spcPct val="150000"/>
              </a:lnSpc>
              <a:spcBef>
                <a:spcPts val="0"/>
              </a:spcBef>
              <a:spcAft>
                <a:spcPts val="0"/>
              </a:spcAft>
              <a:buClr>
                <a:schemeClr val="dk1"/>
              </a:buClr>
              <a:buSzPts val="2200"/>
              <a:buFont typeface="Arial"/>
              <a:buChar char="•"/>
            </a:pPr>
            <a:r>
              <a:rPr b="1" i="0" lang="en-IN" sz="2100" u="none" cap="none" strike="noStrike">
                <a:solidFill>
                  <a:srgbClr val="333333"/>
                </a:solidFill>
                <a:latin typeface="Raleway"/>
                <a:ea typeface="Raleway"/>
                <a:cs typeface="Raleway"/>
                <a:sym typeface="Raleway"/>
              </a:rPr>
              <a:t>कभी भी संदिग्ध टेक्स्ट मैसेज का जवाब न दें और स्रोत की पुष्टि करें। </a:t>
            </a:r>
            <a:endParaRPr b="1" i="0" sz="2100" u="none" cap="none" strike="noStrike">
              <a:solidFill>
                <a:srgbClr val="333333"/>
              </a:solidFill>
              <a:latin typeface="Raleway"/>
              <a:ea typeface="Raleway"/>
              <a:cs typeface="Raleway"/>
              <a:sym typeface="Raleway"/>
            </a:endParaRPr>
          </a:p>
          <a:p>
            <a:pPr indent="-285730" lvl="0" marL="285730" marR="0" rtl="0" algn="l">
              <a:lnSpc>
                <a:spcPct val="150000"/>
              </a:lnSpc>
              <a:spcBef>
                <a:spcPts val="0"/>
              </a:spcBef>
              <a:spcAft>
                <a:spcPts val="0"/>
              </a:spcAft>
              <a:buClr>
                <a:schemeClr val="dk1"/>
              </a:buClr>
              <a:buSzPts val="2200"/>
              <a:buFont typeface="Arial"/>
              <a:buChar char="•"/>
            </a:pPr>
            <a:r>
              <a:rPr b="1" i="0" lang="en-IN" sz="2100" u="none" cap="none" strike="noStrike">
                <a:solidFill>
                  <a:srgbClr val="333333"/>
                </a:solidFill>
                <a:latin typeface="Raleway"/>
                <a:ea typeface="Raleway"/>
                <a:cs typeface="Raleway"/>
                <a:sym typeface="Raleway"/>
              </a:rPr>
              <a:t>एक अज्ञात टेक्स्टर से फोन नंबर कॉल न करें।</a:t>
            </a:r>
            <a:endParaRPr b="1" i="0" sz="2100" u="none" cap="none" strike="noStrike">
              <a:solidFill>
                <a:srgbClr val="333333"/>
              </a:solidFill>
              <a:latin typeface="Raleway"/>
              <a:ea typeface="Raleway"/>
              <a:cs typeface="Raleway"/>
              <a:sym typeface="Raleway"/>
            </a:endParaRPr>
          </a:p>
        </p:txBody>
      </p:sp>
      <p:sp>
        <p:nvSpPr>
          <p:cNvPr id="522" name="Google Shape;522;p43"/>
          <p:cNvSpPr/>
          <p:nvPr/>
        </p:nvSpPr>
        <p:spPr>
          <a:xfrm>
            <a:off x="1132733" y="503725"/>
            <a:ext cx="93402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IN" sz="3600" u="none" cap="none" strike="noStrike">
                <a:solidFill>
                  <a:schemeClr val="dk1"/>
                </a:solidFill>
                <a:latin typeface="Arial"/>
                <a:ea typeface="Arial"/>
                <a:cs typeface="Arial"/>
                <a:sym typeface="Arial"/>
              </a:rPr>
              <a:t>स्मिशिंग रोकने के उपाय</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Sample Vishing Attacks - Get Certified Get Ahead" id="528" name="Google Shape;528;p44"/>
          <p:cNvPicPr preferRelativeResize="0"/>
          <p:nvPr/>
        </p:nvPicPr>
        <p:blipFill rotWithShape="1">
          <a:blip r:embed="rId3">
            <a:alphaModFix/>
          </a:blip>
          <a:srcRect b="0" l="0" r="0" t="0"/>
          <a:stretch/>
        </p:blipFill>
        <p:spPr>
          <a:xfrm>
            <a:off x="7366175" y="902513"/>
            <a:ext cx="4213548" cy="4023158"/>
          </a:xfrm>
          <a:prstGeom prst="rect">
            <a:avLst/>
          </a:prstGeom>
          <a:noFill/>
          <a:ln>
            <a:noFill/>
          </a:ln>
        </p:spPr>
      </p:pic>
      <p:sp>
        <p:nvSpPr>
          <p:cNvPr id="529" name="Google Shape;529;p44"/>
          <p:cNvSpPr/>
          <p:nvPr/>
        </p:nvSpPr>
        <p:spPr>
          <a:xfrm>
            <a:off x="787098" y="305550"/>
            <a:ext cx="4536600" cy="90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rgbClr val="F7CAAC"/>
                </a:solidFill>
                <a:latin typeface="Calibri"/>
                <a:ea typeface="Calibri"/>
                <a:cs typeface="Calibri"/>
                <a:sym typeface="Calibri"/>
              </a:rPr>
              <a:t>विशिंग हमले</a:t>
            </a:r>
            <a:endParaRPr b="0" i="0" sz="3600" u="none" cap="none" strike="noStrike">
              <a:solidFill>
                <a:srgbClr val="000000"/>
              </a:solidFill>
              <a:latin typeface="Arial"/>
              <a:ea typeface="Arial"/>
              <a:cs typeface="Arial"/>
              <a:sym typeface="Arial"/>
            </a:endParaRPr>
          </a:p>
        </p:txBody>
      </p:sp>
      <p:sp>
        <p:nvSpPr>
          <p:cNvPr id="530" name="Google Shape;530;p44"/>
          <p:cNvSpPr txBox="1"/>
          <p:nvPr/>
        </p:nvSpPr>
        <p:spPr>
          <a:xfrm>
            <a:off x="251125" y="902525"/>
            <a:ext cx="6967800" cy="5473800"/>
          </a:xfrm>
          <a:prstGeom prst="rect">
            <a:avLst/>
          </a:prstGeom>
          <a:noFill/>
          <a:ln>
            <a:noFill/>
          </a:ln>
        </p:spPr>
        <p:txBody>
          <a:bodyPr anchorCtr="0" anchor="t" bIns="45700" lIns="91425" spcFirstLastPara="1" rIns="91425" wrap="square" tIns="45700">
            <a:noAutofit/>
          </a:bodyPr>
          <a:lstStyle/>
          <a:p>
            <a:pPr indent="-266679" lvl="0" marL="285729" marR="0" rtl="0" algn="just">
              <a:lnSpc>
                <a:spcPct val="109375"/>
              </a:lnSpc>
              <a:spcBef>
                <a:spcPts val="0"/>
              </a:spcBef>
              <a:spcAft>
                <a:spcPts val="0"/>
              </a:spcAft>
              <a:buClr>
                <a:srgbClr val="333333"/>
              </a:buClr>
              <a:buSzPts val="2100"/>
              <a:buFont typeface="Arial"/>
              <a:buChar char="•"/>
            </a:pPr>
            <a:r>
              <a:rPr b="1" i="0" lang="en-IN" sz="2100" u="none" cap="none" strike="noStrike">
                <a:solidFill>
                  <a:srgbClr val="333333"/>
                </a:solidFill>
                <a:latin typeface="Raleway"/>
                <a:ea typeface="Raleway"/>
                <a:cs typeface="Raleway"/>
                <a:sym typeface="Raleway"/>
              </a:rPr>
              <a:t>विशिंग (Vishing)  एक साइबर आपराधिकता हमला है जिसमें क्राइमिनल्स फ़ोन कॉल के माध्यम से लोगों से व्यक्तिगत जानकारी या वित्तीय जानकारी को प्राप्त करने का प्रयास करते हैं। इसमें वे उपभोक्ताओं को धोखे से धोखा देकर उनसे संवेदनशील जानकारी जैसे कि बैंक खाता जानकारी, पासवर्ड, या अन्य निजी विवरण प्राप्त करने का प्रयास करते हैं।</a:t>
            </a:r>
            <a:endParaRPr b="1" i="0" sz="2100" u="none" cap="none" strike="noStrike">
              <a:solidFill>
                <a:srgbClr val="333333"/>
              </a:solidFill>
              <a:latin typeface="Raleway"/>
              <a:ea typeface="Raleway"/>
              <a:cs typeface="Raleway"/>
              <a:sym typeface="Raleway"/>
            </a:endParaRPr>
          </a:p>
          <a:p>
            <a:pPr indent="-266679" lvl="0" marL="285729" marR="0" rtl="0" algn="just">
              <a:lnSpc>
                <a:spcPct val="109375"/>
              </a:lnSpc>
              <a:spcBef>
                <a:spcPts val="0"/>
              </a:spcBef>
              <a:spcAft>
                <a:spcPts val="0"/>
              </a:spcAft>
              <a:buClr>
                <a:srgbClr val="333333"/>
              </a:buClr>
              <a:buSzPts val="2100"/>
              <a:buFont typeface="Arial"/>
              <a:buChar char="•"/>
            </a:pPr>
            <a:r>
              <a:rPr b="1" i="0" lang="en-IN" sz="2100" u="none" cap="none" strike="noStrike">
                <a:solidFill>
                  <a:srgbClr val="333333"/>
                </a:solidFill>
                <a:latin typeface="Raleway"/>
                <a:ea typeface="Raleway"/>
                <a:cs typeface="Raleway"/>
                <a:sym typeface="Raleway"/>
              </a:rPr>
              <a:t>एक हमलावर मानव भावनाओं पर भरोसा करने के लिए एक स्थिति बनाता है, आम तौर पर लालच या भय, और पीड़ित से क्रेडिट कार्ड नंबर या पासवर्ड जैसी संवेदनशील जानकारी खुलासा करने के लिए मनाता है।</a:t>
            </a:r>
            <a:endParaRPr b="1" i="0" sz="2100" u="none" cap="none" strike="noStrike">
              <a:solidFill>
                <a:srgbClr val="333333"/>
              </a:solidFill>
              <a:latin typeface="Raleway"/>
              <a:ea typeface="Raleway"/>
              <a:cs typeface="Raleway"/>
              <a:sym typeface="Raleway"/>
            </a:endParaRPr>
          </a:p>
          <a:p>
            <a:pPr indent="-266680" lvl="0" marL="285730" marR="0" rtl="0" algn="just">
              <a:lnSpc>
                <a:spcPct val="109375"/>
              </a:lnSpc>
              <a:spcBef>
                <a:spcPts val="0"/>
              </a:spcBef>
              <a:spcAft>
                <a:spcPts val="0"/>
              </a:spcAft>
              <a:buClr>
                <a:srgbClr val="333333"/>
              </a:buClr>
              <a:buSzPts val="2100"/>
              <a:buFont typeface="Arial"/>
              <a:buChar char="•"/>
            </a:pPr>
            <a:r>
              <a:rPr b="1" i="0" lang="en-IN" sz="2100" u="none" cap="none" strike="noStrike">
                <a:solidFill>
                  <a:srgbClr val="333333"/>
                </a:solidFill>
                <a:latin typeface="Raleway"/>
                <a:ea typeface="Raleway"/>
                <a:cs typeface="Raleway"/>
                <a:sym typeface="Raleway"/>
              </a:rPr>
              <a:t>विशिंग कॉलर यह फायदा उठाते हैं कि हम मानव ध्वनि पर अधिक भरोसा करने की संभावना है - और बुड्ढे और कम तकनीकी ज्ञान वाले व्यक्ति को लक्ष्य बना सकते हैं जो इस प्रकार के धोखाधड़ी से अनजान होते हैं।</a:t>
            </a:r>
            <a:endParaRPr b="1" i="0" sz="2100" u="none" cap="none" strike="noStrike">
              <a:solidFill>
                <a:srgbClr val="333333"/>
              </a:solidFill>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5"/>
          <p:cNvSpPr/>
          <p:nvPr/>
        </p:nvSpPr>
        <p:spPr>
          <a:xfrm>
            <a:off x="988258" y="0"/>
            <a:ext cx="10724026"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IN" sz="4400" u="none" cap="none" strike="noStrike">
                <a:solidFill>
                  <a:schemeClr val="lt1"/>
                </a:solidFill>
                <a:latin typeface="Balthazar"/>
                <a:ea typeface="Balthazar"/>
                <a:cs typeface="Balthazar"/>
                <a:sym typeface="Balthazar"/>
              </a:rPr>
              <a:t>Prevention from Vishing Attacks</a:t>
            </a:r>
            <a:endParaRPr b="0" i="0" sz="1400" u="none" cap="none" strike="noStrike">
              <a:solidFill>
                <a:srgbClr val="000000"/>
              </a:solidFill>
              <a:latin typeface="Arial"/>
              <a:ea typeface="Arial"/>
              <a:cs typeface="Arial"/>
              <a:sym typeface="Arial"/>
            </a:endParaRPr>
          </a:p>
        </p:txBody>
      </p:sp>
      <p:pic>
        <p:nvPicPr>
          <p:cNvPr id="537" name="Google Shape;537;p45"/>
          <p:cNvPicPr preferRelativeResize="0"/>
          <p:nvPr/>
        </p:nvPicPr>
        <p:blipFill rotWithShape="1">
          <a:blip r:embed="rId3">
            <a:alphaModFix/>
          </a:blip>
          <a:srcRect b="0" l="0" r="5633" t="0"/>
          <a:stretch/>
        </p:blipFill>
        <p:spPr>
          <a:xfrm>
            <a:off x="441175" y="1104800"/>
            <a:ext cx="4973076" cy="4648401"/>
          </a:xfrm>
          <a:prstGeom prst="rect">
            <a:avLst/>
          </a:prstGeom>
          <a:noFill/>
          <a:ln>
            <a:noFill/>
          </a:ln>
        </p:spPr>
      </p:pic>
      <p:sp>
        <p:nvSpPr>
          <p:cNvPr id="538" name="Google Shape;538;p45"/>
          <p:cNvSpPr txBox="1"/>
          <p:nvPr/>
        </p:nvSpPr>
        <p:spPr>
          <a:xfrm>
            <a:off x="5515325" y="1168200"/>
            <a:ext cx="6367200" cy="4802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IN" sz="2000" u="none" cap="none" strike="noStrike">
                <a:solidFill>
                  <a:srgbClr val="333333"/>
                </a:solidFill>
                <a:latin typeface="Raleway"/>
                <a:ea typeface="Raleway"/>
                <a:cs typeface="Raleway"/>
                <a:sym typeface="Raleway"/>
              </a:rPr>
              <a:t>अपने बैंक या वित्तीय खातों की जानकारी कभी भी फोन पर न दें, विशेष रूप से जब यह अनवांछित फोन कॉल्स हो। </a:t>
            </a:r>
            <a:endParaRPr b="1" i="0" sz="2000" u="none" cap="none" strike="noStrike">
              <a:solidFill>
                <a:srgbClr val="333333"/>
              </a:solidFill>
              <a:latin typeface="Raleway"/>
              <a:ea typeface="Raleway"/>
              <a:cs typeface="Raleway"/>
              <a:sym typeface="Raleway"/>
            </a:endParaRPr>
          </a:p>
          <a:p>
            <a:pPr indent="-342900" lvl="0" marL="457200" marR="0" rtl="0" algn="l">
              <a:lnSpc>
                <a:spcPct val="100000"/>
              </a:lnSpc>
              <a:spcBef>
                <a:spcPts val="0"/>
              </a:spcBef>
              <a:spcAft>
                <a:spcPts val="0"/>
              </a:spcAft>
              <a:buClr>
                <a:srgbClr val="000000"/>
              </a:buClr>
              <a:buSzPts val="1800"/>
              <a:buFont typeface="Arial"/>
              <a:buChar char="●"/>
            </a:pPr>
            <a:r>
              <a:rPr b="1" i="0" lang="en-IN" sz="2000" u="none" cap="none" strike="noStrike">
                <a:solidFill>
                  <a:srgbClr val="333333"/>
                </a:solidFill>
                <a:latin typeface="Raleway"/>
                <a:ea typeface="Raleway"/>
                <a:cs typeface="Raleway"/>
                <a:sym typeface="Raleway"/>
              </a:rPr>
              <a:t>किसी भी अनजान फोन कॉलर से पिन, पासवर्ड, या व्यक्तिगत जानकारी का अनुरोध करने पर सतर्क रहें और उनके अनुरोध पर विश्वास न करें। </a:t>
            </a:r>
            <a:endParaRPr b="1" i="0" sz="2000" u="none" cap="none" strike="noStrike">
              <a:solidFill>
                <a:srgbClr val="333333"/>
              </a:solidFill>
              <a:latin typeface="Raleway"/>
              <a:ea typeface="Raleway"/>
              <a:cs typeface="Raleway"/>
              <a:sym typeface="Raleway"/>
            </a:endParaRPr>
          </a:p>
          <a:p>
            <a:pPr indent="-342900" lvl="0" marL="457200" marR="0" rtl="0" algn="l">
              <a:lnSpc>
                <a:spcPct val="100000"/>
              </a:lnSpc>
              <a:spcBef>
                <a:spcPts val="0"/>
              </a:spcBef>
              <a:spcAft>
                <a:spcPts val="0"/>
              </a:spcAft>
              <a:buClr>
                <a:srgbClr val="000000"/>
              </a:buClr>
              <a:buSzPts val="1800"/>
              <a:buFont typeface="Arial"/>
              <a:buChar char="●"/>
            </a:pPr>
            <a:r>
              <a:rPr b="1" i="0" lang="en-IN" sz="2000" u="none" cap="none" strike="noStrike">
                <a:solidFill>
                  <a:srgbClr val="333333"/>
                </a:solidFill>
                <a:latin typeface="Raleway"/>
                <a:ea typeface="Raleway"/>
                <a:cs typeface="Raleway"/>
                <a:sym typeface="Raleway"/>
              </a:rPr>
              <a:t>जब भी कोई आपको आपकी खातों की जानकारी के लिए प्रेरित करता है, सत्यापन प्रक्रिया का पालन करें और कभी भी व्यक्तिगत जानकारी को फोन पर साझा न करें। </a:t>
            </a:r>
            <a:endParaRPr b="1" i="0" sz="2000" u="none" cap="none" strike="noStrike">
              <a:solidFill>
                <a:srgbClr val="333333"/>
              </a:solidFill>
              <a:latin typeface="Raleway"/>
              <a:ea typeface="Raleway"/>
              <a:cs typeface="Raleway"/>
              <a:sym typeface="Raleway"/>
            </a:endParaRPr>
          </a:p>
          <a:p>
            <a:pPr indent="-342900" lvl="0" marL="457200" marR="0" rtl="0" algn="l">
              <a:lnSpc>
                <a:spcPct val="100000"/>
              </a:lnSpc>
              <a:spcBef>
                <a:spcPts val="0"/>
              </a:spcBef>
              <a:spcAft>
                <a:spcPts val="0"/>
              </a:spcAft>
              <a:buClr>
                <a:srgbClr val="000000"/>
              </a:buClr>
              <a:buSzPts val="1800"/>
              <a:buFont typeface="Arial"/>
              <a:buChar char="●"/>
            </a:pPr>
            <a:r>
              <a:rPr b="1" i="0" lang="en-IN" sz="2000" u="none" cap="none" strike="noStrike">
                <a:solidFill>
                  <a:srgbClr val="333333"/>
                </a:solidFill>
                <a:latin typeface="Raleway"/>
                <a:ea typeface="Raleway"/>
                <a:cs typeface="Raleway"/>
                <a:sym typeface="Raleway"/>
              </a:rPr>
              <a:t>वित्तीय संस्थाओं या बैंकों से संदिग्ध फोन कॉल्स प्राप्त होने पर सीधे अपने बैंक शाखा को कॉल करें और जाँच करें कि क्या वह संदेश सही है। </a:t>
            </a:r>
            <a:endParaRPr b="1" i="0" sz="2000" u="none" cap="none" strike="noStrike">
              <a:solidFill>
                <a:srgbClr val="333333"/>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Arial"/>
              <a:buChar char="●"/>
            </a:pPr>
            <a:r>
              <a:rPr b="1" i="0" lang="en-IN" sz="2000" u="none" cap="none" strike="noStrike">
                <a:solidFill>
                  <a:srgbClr val="333333"/>
                </a:solidFill>
                <a:latin typeface="Raleway"/>
                <a:ea typeface="Raleway"/>
                <a:cs typeface="Raleway"/>
                <a:sym typeface="Raleway"/>
              </a:rPr>
              <a:t>सतर्कता बनाए रखें और अपने परिवार और मित्रों को भी विशिंग के खिलाफ जागरूक करें ताकि वे भी इस प्रकार के जाल में न फंसें।</a:t>
            </a:r>
            <a:r>
              <a:rPr b="0" i="0" lang="en-IN"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539" name="Google Shape;539;p45"/>
          <p:cNvSpPr txBox="1"/>
          <p:nvPr/>
        </p:nvSpPr>
        <p:spPr>
          <a:xfrm>
            <a:off x="3450675" y="432375"/>
            <a:ext cx="69879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IN" sz="3100" u="none" cap="none" strike="noStrike">
                <a:solidFill>
                  <a:schemeClr val="dk1"/>
                </a:solidFill>
                <a:latin typeface="Arial"/>
                <a:ea typeface="Arial"/>
                <a:cs typeface="Arial"/>
                <a:sym typeface="Arial"/>
              </a:rPr>
              <a:t>विशिंग (Vishing) से बचाव के तरीके </a:t>
            </a:r>
            <a:endParaRPr b="1" i="0" sz="26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6060"/>
        </a:solidFill>
      </p:bgPr>
    </p:bg>
    <p:spTree>
      <p:nvGrpSpPr>
        <p:cNvPr id="544" name="Shape 544"/>
        <p:cNvGrpSpPr/>
        <p:nvPr/>
      </p:nvGrpSpPr>
      <p:grpSpPr>
        <a:xfrm>
          <a:off x="0" y="0"/>
          <a:ext cx="0" cy="0"/>
          <a:chOff x="0" y="0"/>
          <a:chExt cx="0" cy="0"/>
        </a:xfrm>
      </p:grpSpPr>
      <p:pic>
        <p:nvPicPr>
          <p:cNvPr id="545" name="Google Shape;545;p46"/>
          <p:cNvPicPr preferRelativeResize="0"/>
          <p:nvPr/>
        </p:nvPicPr>
        <p:blipFill rotWithShape="1">
          <a:blip r:embed="rId3">
            <a:alphaModFix/>
          </a:blip>
          <a:srcRect b="0" l="5203" r="0" t="0"/>
          <a:stretch/>
        </p:blipFill>
        <p:spPr>
          <a:xfrm>
            <a:off x="4790300" y="373450"/>
            <a:ext cx="6911825" cy="5890424"/>
          </a:xfrm>
          <a:prstGeom prst="rect">
            <a:avLst/>
          </a:prstGeom>
          <a:noFill/>
          <a:ln>
            <a:noFill/>
          </a:ln>
        </p:spPr>
      </p:pic>
      <p:sp>
        <p:nvSpPr>
          <p:cNvPr id="546" name="Google Shape;546;p46"/>
          <p:cNvSpPr txBox="1"/>
          <p:nvPr/>
        </p:nvSpPr>
        <p:spPr>
          <a:xfrm>
            <a:off x="339500" y="1807627"/>
            <a:ext cx="4450800" cy="230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IN" sz="4600" u="none" cap="none" strike="noStrike">
                <a:solidFill>
                  <a:schemeClr val="lt1"/>
                </a:solidFill>
                <a:latin typeface="Arial"/>
                <a:ea typeface="Arial"/>
                <a:cs typeface="Arial"/>
                <a:sym typeface="Arial"/>
              </a:rPr>
              <a:t>पहचान संबंधी खतरों से बचाव के सुझाव</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pic>
        <p:nvPicPr>
          <p:cNvPr id="551" name="Google Shape;551;p47"/>
          <p:cNvPicPr preferRelativeResize="0"/>
          <p:nvPr/>
        </p:nvPicPr>
        <p:blipFill rotWithShape="1">
          <a:blip r:embed="rId3">
            <a:alphaModFix/>
          </a:blip>
          <a:srcRect b="0" l="0" r="655" t="0"/>
          <a:stretch/>
        </p:blipFill>
        <p:spPr>
          <a:xfrm>
            <a:off x="424375" y="492275"/>
            <a:ext cx="11135775" cy="5533426"/>
          </a:xfrm>
          <a:prstGeom prst="rect">
            <a:avLst/>
          </a:prstGeom>
          <a:noFill/>
          <a:ln>
            <a:noFill/>
          </a:ln>
        </p:spPr>
      </p:pic>
      <p:sp>
        <p:nvSpPr>
          <p:cNvPr id="552" name="Google Shape;552;p47"/>
          <p:cNvSpPr/>
          <p:nvPr/>
        </p:nvSpPr>
        <p:spPr>
          <a:xfrm>
            <a:off x="2241374" y="364959"/>
            <a:ext cx="5703300" cy="646200"/>
          </a:xfrm>
          <a:prstGeom prst="rect">
            <a:avLst/>
          </a:prstGeom>
          <a:noFill/>
          <a:ln cap="flat" cmpd="sng" w="571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rgbClr val="000000"/>
                </a:solidFill>
                <a:latin typeface="Calibri"/>
                <a:ea typeface="Calibri"/>
                <a:cs typeface="Calibri"/>
                <a:sym typeface="Calibri"/>
              </a:rPr>
              <a:t>https://cybercrime.gov.in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pic>
        <p:nvPicPr>
          <p:cNvPr id="557" name="Google Shape;557;p48"/>
          <p:cNvPicPr preferRelativeResize="0"/>
          <p:nvPr/>
        </p:nvPicPr>
        <p:blipFill rotWithShape="1">
          <a:blip r:embed="rId3">
            <a:alphaModFix/>
          </a:blip>
          <a:srcRect b="0" l="0" r="8667" t="0"/>
          <a:stretch/>
        </p:blipFill>
        <p:spPr>
          <a:xfrm>
            <a:off x="475300" y="399725"/>
            <a:ext cx="6962100" cy="5855049"/>
          </a:xfrm>
          <a:prstGeom prst="rect">
            <a:avLst/>
          </a:prstGeom>
          <a:noFill/>
          <a:ln>
            <a:noFill/>
          </a:ln>
        </p:spPr>
      </p:pic>
      <p:pic>
        <p:nvPicPr>
          <p:cNvPr id="558" name="Google Shape;558;p48"/>
          <p:cNvPicPr preferRelativeResize="0"/>
          <p:nvPr/>
        </p:nvPicPr>
        <p:blipFill rotWithShape="1">
          <a:blip r:embed="rId4">
            <a:alphaModFix/>
          </a:blip>
          <a:srcRect b="0" l="0" r="0" t="0"/>
          <a:stretch/>
        </p:blipFill>
        <p:spPr>
          <a:xfrm>
            <a:off x="7340743" y="1597066"/>
            <a:ext cx="4488031" cy="362528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 name="Shape 562"/>
        <p:cNvGrpSpPr/>
        <p:nvPr/>
      </p:nvGrpSpPr>
      <p:grpSpPr>
        <a:xfrm>
          <a:off x="0" y="0"/>
          <a:ext cx="0" cy="0"/>
          <a:chOff x="0" y="0"/>
          <a:chExt cx="0" cy="0"/>
        </a:xfrm>
      </p:grpSpPr>
      <p:sp>
        <p:nvSpPr>
          <p:cNvPr id="563" name="Google Shape;563;p49"/>
          <p:cNvSpPr txBox="1"/>
          <p:nvPr>
            <p:ph type="title"/>
          </p:nvPr>
        </p:nvSpPr>
        <p:spPr>
          <a:xfrm>
            <a:off x="1028452" y="674376"/>
            <a:ext cx="10515600" cy="1325700"/>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en-IN" sz="4300">
                <a:solidFill>
                  <a:srgbClr val="202124"/>
                </a:solidFill>
                <a:highlight>
                  <a:srgbClr val="F8F9FA"/>
                </a:highlight>
                <a:latin typeface="Arial"/>
                <a:ea typeface="Arial"/>
                <a:cs typeface="Arial"/>
                <a:sym typeface="Arial"/>
              </a:rPr>
              <a:t>आइए मिलकर एक साइबर सुरक्षित समाज बनाएं!</a:t>
            </a:r>
            <a:endParaRPr b="1" sz="6600">
              <a:latin typeface="Arial Rounded"/>
              <a:ea typeface="Arial Rounded"/>
              <a:cs typeface="Arial Rounded"/>
              <a:sym typeface="Arial Rounded"/>
            </a:endParaRPr>
          </a:p>
        </p:txBody>
      </p:sp>
      <p:pic>
        <p:nvPicPr>
          <p:cNvPr id="564" name="Google Shape;564;p49"/>
          <p:cNvPicPr preferRelativeResize="0"/>
          <p:nvPr/>
        </p:nvPicPr>
        <p:blipFill rotWithShape="1">
          <a:blip r:embed="rId3">
            <a:alphaModFix/>
          </a:blip>
          <a:srcRect b="0" l="0" r="0" t="0"/>
          <a:stretch/>
        </p:blipFill>
        <p:spPr>
          <a:xfrm>
            <a:off x="3894199" y="1703026"/>
            <a:ext cx="4403600" cy="3871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218" name="Google Shape;218;p5"/>
          <p:cNvSpPr txBox="1"/>
          <p:nvPr>
            <p:ph idx="1" type="body"/>
          </p:nvPr>
        </p:nvSpPr>
        <p:spPr>
          <a:xfrm>
            <a:off x="838200" y="1825628"/>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219" name="Google Shape;219;p5"/>
          <p:cNvPicPr preferRelativeResize="0"/>
          <p:nvPr/>
        </p:nvPicPr>
        <p:blipFill rotWithShape="1">
          <a:blip r:embed="rId3">
            <a:alphaModFix/>
          </a:blip>
          <a:srcRect b="0" l="0" r="0" t="0"/>
          <a:stretch/>
        </p:blipFill>
        <p:spPr>
          <a:xfrm>
            <a:off x="443500" y="365125"/>
            <a:ext cx="11305001" cy="5911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6"/>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226" name="Google Shape;226;p6"/>
          <p:cNvSpPr txBox="1"/>
          <p:nvPr>
            <p:ph idx="1" type="body"/>
          </p:nvPr>
        </p:nvSpPr>
        <p:spPr>
          <a:xfrm>
            <a:off x="838200" y="1825628"/>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227" name="Google Shape;227;p6"/>
          <p:cNvPicPr preferRelativeResize="0"/>
          <p:nvPr/>
        </p:nvPicPr>
        <p:blipFill rotWithShape="1">
          <a:blip r:embed="rId3">
            <a:alphaModFix/>
          </a:blip>
          <a:srcRect b="0" l="0" r="0" t="0"/>
          <a:stretch/>
        </p:blipFill>
        <p:spPr>
          <a:xfrm>
            <a:off x="589350" y="365125"/>
            <a:ext cx="11072826" cy="5939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7"/>
          <p:cNvSpPr txBox="1"/>
          <p:nvPr/>
        </p:nvSpPr>
        <p:spPr>
          <a:xfrm>
            <a:off x="7475061" y="1397770"/>
            <a:ext cx="4418774"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IN" sz="3600" u="none" cap="none" strike="noStrike">
                <a:solidFill>
                  <a:srgbClr val="C00000"/>
                </a:solidFill>
                <a:latin typeface="Calibri"/>
                <a:ea typeface="Calibri"/>
                <a:cs typeface="Calibri"/>
                <a:sym typeface="Calibri"/>
              </a:rPr>
              <a:t>किसी की अनुमति के बिना किसी के व्यक्तिगत जानकारी (जो किसी की पहचान को परिभाषित करती है) को गलत तरीके से प्राप्त करने की क्रिया।</a:t>
            </a:r>
            <a:endParaRPr b="0" i="0" sz="1400" u="none" cap="none" strike="noStrike">
              <a:solidFill>
                <a:srgbClr val="000000"/>
              </a:solidFill>
              <a:latin typeface="Arial"/>
              <a:ea typeface="Arial"/>
              <a:cs typeface="Arial"/>
              <a:sym typeface="Arial"/>
            </a:endParaRPr>
          </a:p>
        </p:txBody>
      </p:sp>
      <p:sp>
        <p:nvSpPr>
          <p:cNvPr id="233" name="Google Shape;233;p7"/>
          <p:cNvSpPr/>
          <p:nvPr/>
        </p:nvSpPr>
        <p:spPr>
          <a:xfrm>
            <a:off x="3629622" y="443239"/>
            <a:ext cx="4418774"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IN" sz="3600" u="none" cap="none" strike="noStrike">
                <a:solidFill>
                  <a:schemeClr val="dk1"/>
                </a:solidFill>
                <a:latin typeface="Balthazar"/>
                <a:ea typeface="Balthazar"/>
                <a:cs typeface="Balthazar"/>
                <a:sym typeface="Balthazar"/>
              </a:rPr>
              <a:t>आईडेंटिटी चोरी</a:t>
            </a:r>
            <a:endParaRPr b="0" i="0" sz="1400" u="none" cap="none" strike="noStrike">
              <a:solidFill>
                <a:srgbClr val="000000"/>
              </a:solidFill>
              <a:latin typeface="Arial"/>
              <a:ea typeface="Arial"/>
              <a:cs typeface="Arial"/>
              <a:sym typeface="Arial"/>
            </a:endParaRPr>
          </a:p>
        </p:txBody>
      </p:sp>
      <p:pic>
        <p:nvPicPr>
          <p:cNvPr id="234" name="Google Shape;234;p7"/>
          <p:cNvPicPr preferRelativeResize="0"/>
          <p:nvPr/>
        </p:nvPicPr>
        <p:blipFill rotWithShape="1">
          <a:blip r:embed="rId3">
            <a:alphaModFix/>
          </a:blip>
          <a:srcRect b="0" l="0" r="0" t="0"/>
          <a:stretch/>
        </p:blipFill>
        <p:spPr>
          <a:xfrm>
            <a:off x="594125" y="1008175"/>
            <a:ext cx="6806450" cy="5051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8"/>
          <p:cNvPicPr preferRelativeResize="0"/>
          <p:nvPr/>
        </p:nvPicPr>
        <p:blipFill rotWithShape="1">
          <a:blip r:embed="rId3">
            <a:alphaModFix/>
          </a:blip>
          <a:srcRect b="0" l="0" r="0" t="0"/>
          <a:stretch/>
        </p:blipFill>
        <p:spPr>
          <a:xfrm>
            <a:off x="570550" y="373274"/>
            <a:ext cx="11050899" cy="5822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9"/>
          <p:cNvSpPr/>
          <p:nvPr/>
        </p:nvSpPr>
        <p:spPr>
          <a:xfrm>
            <a:off x="594125" y="351925"/>
            <a:ext cx="10266600" cy="46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N" sz="2800" u="none" cap="none" strike="noStrike">
                <a:solidFill>
                  <a:schemeClr val="dk1"/>
                </a:solidFill>
                <a:latin typeface="Balthazar"/>
                <a:ea typeface="Balthazar"/>
                <a:cs typeface="Balthazar"/>
                <a:sym typeface="Balthazar"/>
              </a:rPr>
              <a:t>सोशल मीडिया अकाउंट में हैकिंग या पहुंचना</a:t>
            </a:r>
            <a:endParaRPr b="1" i="0" sz="3200" u="none" cap="none" strike="noStrike">
              <a:solidFill>
                <a:schemeClr val="dk1"/>
              </a:solidFill>
              <a:latin typeface="Balthazar"/>
              <a:ea typeface="Balthazar"/>
              <a:cs typeface="Balthazar"/>
              <a:sym typeface="Balthazar"/>
            </a:endParaRPr>
          </a:p>
        </p:txBody>
      </p:sp>
      <p:pic>
        <p:nvPicPr>
          <p:cNvPr id="246" name="Google Shape;246;p9"/>
          <p:cNvPicPr preferRelativeResize="0"/>
          <p:nvPr/>
        </p:nvPicPr>
        <p:blipFill rotWithShape="1">
          <a:blip r:embed="rId3">
            <a:alphaModFix/>
          </a:blip>
          <a:srcRect b="0" l="0" r="0" t="0"/>
          <a:stretch/>
        </p:blipFill>
        <p:spPr>
          <a:xfrm>
            <a:off x="642386" y="815980"/>
            <a:ext cx="3938272" cy="2437969"/>
          </a:xfrm>
          <a:prstGeom prst="rect">
            <a:avLst/>
          </a:prstGeom>
          <a:noFill/>
          <a:ln>
            <a:noFill/>
          </a:ln>
        </p:spPr>
      </p:pic>
      <p:pic>
        <p:nvPicPr>
          <p:cNvPr id="247" name="Google Shape;247;p9"/>
          <p:cNvPicPr preferRelativeResize="0"/>
          <p:nvPr/>
        </p:nvPicPr>
        <p:blipFill rotWithShape="1">
          <a:blip r:embed="rId4">
            <a:alphaModFix/>
          </a:blip>
          <a:srcRect b="0" l="0" r="0" t="0"/>
          <a:stretch/>
        </p:blipFill>
        <p:spPr>
          <a:xfrm>
            <a:off x="4628920" y="815980"/>
            <a:ext cx="3730768" cy="2466717"/>
          </a:xfrm>
          <a:prstGeom prst="rect">
            <a:avLst/>
          </a:prstGeom>
          <a:noFill/>
          <a:ln>
            <a:noFill/>
          </a:ln>
        </p:spPr>
      </p:pic>
      <p:pic>
        <p:nvPicPr>
          <p:cNvPr id="248" name="Google Shape;248;p9"/>
          <p:cNvPicPr preferRelativeResize="0"/>
          <p:nvPr/>
        </p:nvPicPr>
        <p:blipFill rotWithShape="1">
          <a:blip r:embed="rId5">
            <a:alphaModFix/>
          </a:blip>
          <a:srcRect b="0" l="0" r="0" t="0"/>
          <a:stretch/>
        </p:blipFill>
        <p:spPr>
          <a:xfrm>
            <a:off x="8701876" y="787232"/>
            <a:ext cx="2207131" cy="2791480"/>
          </a:xfrm>
          <a:prstGeom prst="rect">
            <a:avLst/>
          </a:prstGeom>
          <a:noFill/>
          <a:ln>
            <a:noFill/>
          </a:ln>
        </p:spPr>
      </p:pic>
      <p:pic>
        <p:nvPicPr>
          <p:cNvPr id="249" name="Google Shape;249;p9"/>
          <p:cNvPicPr preferRelativeResize="0"/>
          <p:nvPr/>
        </p:nvPicPr>
        <p:blipFill rotWithShape="1">
          <a:blip r:embed="rId6">
            <a:alphaModFix/>
          </a:blip>
          <a:srcRect b="0" l="0" r="0" t="0"/>
          <a:stretch/>
        </p:blipFill>
        <p:spPr>
          <a:xfrm>
            <a:off x="642386" y="3352796"/>
            <a:ext cx="3938275" cy="2480479"/>
          </a:xfrm>
          <a:prstGeom prst="rect">
            <a:avLst/>
          </a:prstGeom>
          <a:noFill/>
          <a:ln>
            <a:noFill/>
          </a:ln>
        </p:spPr>
      </p:pic>
      <p:pic>
        <p:nvPicPr>
          <p:cNvPr id="250" name="Google Shape;250;p9"/>
          <p:cNvPicPr preferRelativeResize="0"/>
          <p:nvPr/>
        </p:nvPicPr>
        <p:blipFill rotWithShape="1">
          <a:blip r:embed="rId7">
            <a:alphaModFix/>
          </a:blip>
          <a:srcRect b="0" l="0" r="0" t="0"/>
          <a:stretch/>
        </p:blipFill>
        <p:spPr>
          <a:xfrm>
            <a:off x="4628921" y="3352796"/>
            <a:ext cx="3867017" cy="2480478"/>
          </a:xfrm>
          <a:prstGeom prst="rect">
            <a:avLst/>
          </a:prstGeom>
          <a:noFill/>
          <a:ln>
            <a:noFill/>
          </a:ln>
        </p:spPr>
      </p:pic>
      <p:pic>
        <p:nvPicPr>
          <p:cNvPr id="251" name="Google Shape;251;p9"/>
          <p:cNvPicPr preferRelativeResize="0"/>
          <p:nvPr/>
        </p:nvPicPr>
        <p:blipFill rotWithShape="1">
          <a:blip r:embed="rId8">
            <a:alphaModFix/>
          </a:blip>
          <a:srcRect b="0" l="0" r="0" t="0"/>
          <a:stretch/>
        </p:blipFill>
        <p:spPr>
          <a:xfrm>
            <a:off x="8544200" y="3352796"/>
            <a:ext cx="3006376" cy="24804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