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ppt" ContentType="application/vnd.ms-powerpoint"/>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9"/>
  </p:notesMasterIdLst>
  <p:sldIdLst>
    <p:sldId id="1701" r:id="rId2"/>
    <p:sldId id="1702" r:id="rId3"/>
    <p:sldId id="1703" r:id="rId4"/>
    <p:sldId id="1704" r:id="rId5"/>
    <p:sldId id="1705" r:id="rId6"/>
    <p:sldId id="1706" r:id="rId7"/>
    <p:sldId id="1707" r:id="rId8"/>
    <p:sldId id="1708" r:id="rId9"/>
    <p:sldId id="1709" r:id="rId10"/>
    <p:sldId id="1710" r:id="rId11"/>
    <p:sldId id="1711" r:id="rId12"/>
    <p:sldId id="1712" r:id="rId13"/>
    <p:sldId id="1713" r:id="rId14"/>
    <p:sldId id="1714" r:id="rId15"/>
    <p:sldId id="1715" r:id="rId16"/>
    <p:sldId id="1716" r:id="rId17"/>
    <p:sldId id="1717" r:id="rId18"/>
    <p:sldId id="1718" r:id="rId19"/>
    <p:sldId id="1719" r:id="rId20"/>
    <p:sldId id="1720" r:id="rId21"/>
    <p:sldId id="1721" r:id="rId22"/>
    <p:sldId id="1722" r:id="rId23"/>
    <p:sldId id="1723" r:id="rId24"/>
    <p:sldId id="1724" r:id="rId25"/>
    <p:sldId id="1725" r:id="rId26"/>
    <p:sldId id="1726" r:id="rId27"/>
    <p:sldId id="1727" r:id="rId28"/>
    <p:sldId id="1728" r:id="rId29"/>
    <p:sldId id="1729" r:id="rId30"/>
    <p:sldId id="1730" r:id="rId31"/>
    <p:sldId id="1731" r:id="rId32"/>
    <p:sldId id="1732" r:id="rId33"/>
    <p:sldId id="1733" r:id="rId34"/>
    <p:sldId id="1734" r:id="rId35"/>
    <p:sldId id="1735" r:id="rId36"/>
    <p:sldId id="1736" r:id="rId37"/>
    <p:sldId id="1737" r:id="rId38"/>
    <p:sldId id="1738" r:id="rId39"/>
    <p:sldId id="1739" r:id="rId40"/>
    <p:sldId id="1740" r:id="rId41"/>
    <p:sldId id="1741" r:id="rId42"/>
    <p:sldId id="1742" r:id="rId43"/>
    <p:sldId id="1743" r:id="rId44"/>
    <p:sldId id="1744" r:id="rId45"/>
    <p:sldId id="1745" r:id="rId46"/>
    <p:sldId id="1746" r:id="rId47"/>
    <p:sldId id="1747" r:id="rId48"/>
    <p:sldId id="1748" r:id="rId49"/>
    <p:sldId id="1749" r:id="rId50"/>
    <p:sldId id="1750" r:id="rId51"/>
    <p:sldId id="1751" r:id="rId52"/>
    <p:sldId id="1752" r:id="rId53"/>
    <p:sldId id="1753" r:id="rId54"/>
    <p:sldId id="1754" r:id="rId55"/>
    <p:sldId id="1755" r:id="rId56"/>
    <p:sldId id="1756" r:id="rId57"/>
    <p:sldId id="1757" r:id="rId58"/>
    <p:sldId id="1758" r:id="rId59"/>
    <p:sldId id="1759" r:id="rId60"/>
    <p:sldId id="1760" r:id="rId61"/>
    <p:sldId id="1761" r:id="rId62"/>
    <p:sldId id="1762" r:id="rId63"/>
    <p:sldId id="1763" r:id="rId64"/>
    <p:sldId id="1764" r:id="rId65"/>
    <p:sldId id="1765" r:id="rId66"/>
    <p:sldId id="1766" r:id="rId67"/>
    <p:sldId id="1767" r:id="rId68"/>
    <p:sldId id="1768" r:id="rId69"/>
    <p:sldId id="1769" r:id="rId70"/>
    <p:sldId id="1770" r:id="rId71"/>
    <p:sldId id="1771" r:id="rId72"/>
    <p:sldId id="1772" r:id="rId73"/>
    <p:sldId id="1773" r:id="rId74"/>
    <p:sldId id="1774" r:id="rId75"/>
    <p:sldId id="1775" r:id="rId76"/>
    <p:sldId id="1776" r:id="rId77"/>
    <p:sldId id="1777" r:id="rId78"/>
    <p:sldId id="1778" r:id="rId79"/>
    <p:sldId id="1779" r:id="rId80"/>
    <p:sldId id="1780" r:id="rId81"/>
    <p:sldId id="1781" r:id="rId82"/>
    <p:sldId id="1782" r:id="rId83"/>
    <p:sldId id="1783" r:id="rId84"/>
    <p:sldId id="1784" r:id="rId85"/>
    <p:sldId id="1785" r:id="rId86"/>
    <p:sldId id="1786" r:id="rId87"/>
    <p:sldId id="1787" r:id="rId88"/>
    <p:sldId id="1788" r:id="rId89"/>
    <p:sldId id="1789" r:id="rId90"/>
    <p:sldId id="1790" r:id="rId91"/>
    <p:sldId id="1791" r:id="rId92"/>
    <p:sldId id="1792" r:id="rId93"/>
    <p:sldId id="1793" r:id="rId94"/>
    <p:sldId id="1794" r:id="rId95"/>
    <p:sldId id="1795" r:id="rId96"/>
    <p:sldId id="1796" r:id="rId97"/>
    <p:sldId id="1797" r:id="rId98"/>
    <p:sldId id="1798" r:id="rId99"/>
    <p:sldId id="1799" r:id="rId100"/>
    <p:sldId id="1800" r:id="rId101"/>
    <p:sldId id="1801" r:id="rId102"/>
    <p:sldId id="1802" r:id="rId103"/>
    <p:sldId id="1803" r:id="rId104"/>
    <p:sldId id="1804" r:id="rId105"/>
    <p:sldId id="1805" r:id="rId106"/>
    <p:sldId id="1806" r:id="rId107"/>
    <p:sldId id="1807" r:id="rId108"/>
    <p:sldId id="1808" r:id="rId109"/>
    <p:sldId id="1809" r:id="rId110"/>
    <p:sldId id="1810" r:id="rId111"/>
    <p:sldId id="1811" r:id="rId112"/>
    <p:sldId id="1812" r:id="rId113"/>
    <p:sldId id="1813" r:id="rId114"/>
    <p:sldId id="1814" r:id="rId115"/>
    <p:sldId id="1815" r:id="rId116"/>
    <p:sldId id="1684" r:id="rId117"/>
    <p:sldId id="1690" r:id="rId11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94681" autoAdjust="0"/>
  </p:normalViewPr>
  <p:slideViewPr>
    <p:cSldViewPr>
      <p:cViewPr varScale="1">
        <p:scale>
          <a:sx n="91" d="100"/>
          <a:sy n="91" d="100"/>
        </p:scale>
        <p:origin x="177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BBE27-3363-7444-B280-8453B5D138D1}" type="datetimeFigureOut">
              <a:rPr lang="en-US" smtClean="0"/>
              <a:t>12/6/23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5ED00-A3E7-6449-A3BE-FDA4BF2048D8}" type="slidenum">
              <a:rPr lang="en-US" smtClean="0"/>
              <a:t>‹#›</a:t>
            </a:fld>
            <a:endParaRPr lang="en-US"/>
          </a:p>
        </p:txBody>
      </p:sp>
    </p:spTree>
    <p:extLst>
      <p:ext uri="{BB962C8B-B14F-4D97-AF65-F5344CB8AC3E}">
        <p14:creationId xmlns:p14="http://schemas.microsoft.com/office/powerpoint/2010/main" val="104073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6C97-6FA0-BDC8-311F-435DC82AFD3F}"/>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3479F75-3954-41CE-9AF4-9B2EB0A7A91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26CCAD5-9E51-234D-8F7B-04BA2607125D}"/>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FE546A60-7852-F7EE-7B10-3FCDEC9D1239}"/>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9E92936E-0C61-1133-6228-5EA8566ED833}"/>
              </a:ext>
            </a:extLst>
          </p:cNvPr>
          <p:cNvSpPr>
            <a:spLocks noGrp="1"/>
          </p:cNvSpPr>
          <p:nvPr>
            <p:ph type="sldNum" sz="quarter" idx="12"/>
          </p:nvPr>
        </p:nvSpPr>
        <p:spPr/>
        <p:txBody>
          <a:bodyPr/>
          <a:lstStyle>
            <a:lvl1pPr>
              <a:defRPr/>
            </a:lvl1pPr>
          </a:lstStyle>
          <a:p>
            <a:fld id="{940EBF8C-4464-9F40-B87B-9FC5EF11FA01}" type="slidenum">
              <a:rPr lang="es-ES" altLang="en-US"/>
              <a:pPr/>
              <a:t>‹#›</a:t>
            </a:fld>
            <a:endParaRPr lang="es-ES" altLang="en-US"/>
          </a:p>
        </p:txBody>
      </p:sp>
    </p:spTree>
    <p:extLst>
      <p:ext uri="{BB962C8B-B14F-4D97-AF65-F5344CB8AC3E}">
        <p14:creationId xmlns:p14="http://schemas.microsoft.com/office/powerpoint/2010/main" val="1183863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6EDDF-2FC6-A7F2-E161-D0D970D3A23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79869E5-4FEB-1E8D-D208-8C6368376AF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845231-6842-41C0-2B75-6A3E02EFC5FA}"/>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BB9DA958-E3C7-B3EF-2797-89A8AAC63633}"/>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D886AC00-C18D-2329-03B1-B0E1CA57DE04}"/>
              </a:ext>
            </a:extLst>
          </p:cNvPr>
          <p:cNvSpPr>
            <a:spLocks noGrp="1"/>
          </p:cNvSpPr>
          <p:nvPr>
            <p:ph type="sldNum" sz="quarter" idx="12"/>
          </p:nvPr>
        </p:nvSpPr>
        <p:spPr/>
        <p:txBody>
          <a:bodyPr/>
          <a:lstStyle>
            <a:lvl1pPr>
              <a:defRPr/>
            </a:lvl1pPr>
          </a:lstStyle>
          <a:p>
            <a:fld id="{FD4A6F0C-30B3-7647-A591-9727F5E89F04}" type="slidenum">
              <a:rPr lang="es-ES" altLang="en-US"/>
              <a:pPr/>
              <a:t>‹#›</a:t>
            </a:fld>
            <a:endParaRPr lang="es-ES" altLang="en-US"/>
          </a:p>
        </p:txBody>
      </p:sp>
    </p:spTree>
    <p:extLst>
      <p:ext uri="{BB962C8B-B14F-4D97-AF65-F5344CB8AC3E}">
        <p14:creationId xmlns:p14="http://schemas.microsoft.com/office/powerpoint/2010/main" val="750479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08016-B7B8-7B4A-B58E-5469D9BB61DC}"/>
              </a:ext>
            </a:extLst>
          </p:cNvPr>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5524F96-F164-89E0-FB86-9AC1DE980E0B}"/>
              </a:ext>
            </a:extLst>
          </p:cNvPr>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9637C4-D012-50F9-016F-1839C280EB9D}"/>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E0E75DE2-55E8-9893-E4BD-29338D03EBE1}"/>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32FDE6CA-C77E-C9CB-5E64-C0F911EBDCBA}"/>
              </a:ext>
            </a:extLst>
          </p:cNvPr>
          <p:cNvSpPr>
            <a:spLocks noGrp="1"/>
          </p:cNvSpPr>
          <p:nvPr>
            <p:ph type="sldNum" sz="quarter" idx="12"/>
          </p:nvPr>
        </p:nvSpPr>
        <p:spPr/>
        <p:txBody>
          <a:bodyPr/>
          <a:lstStyle>
            <a:lvl1pPr>
              <a:defRPr/>
            </a:lvl1pPr>
          </a:lstStyle>
          <a:p>
            <a:fld id="{A98311CF-32A3-BB43-8FFA-9B58D8C10C9F}" type="slidenum">
              <a:rPr lang="es-ES" altLang="en-US"/>
              <a:pPr/>
              <a:t>‹#›</a:t>
            </a:fld>
            <a:endParaRPr lang="es-ES" altLang="en-US"/>
          </a:p>
        </p:txBody>
      </p:sp>
    </p:spTree>
    <p:extLst>
      <p:ext uri="{BB962C8B-B14F-4D97-AF65-F5344CB8AC3E}">
        <p14:creationId xmlns:p14="http://schemas.microsoft.com/office/powerpoint/2010/main" val="1208559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7901" y="274638"/>
            <a:ext cx="71689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C738647-947A-4479-B905-823411638AF0}" type="datetimeFigureOut">
              <a:rPr lang="en-US" smtClean="0"/>
              <a:pPr/>
              <a:t>12/6/23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0BC44-163F-4CFE-A256-2BF8B9D4537B}" type="slidenum">
              <a:rPr lang="en-US" smtClean="0"/>
              <a:pPr/>
              <a:t>‹#›</a:t>
            </a:fld>
            <a:endParaRPr lang="en-US"/>
          </a:p>
        </p:txBody>
      </p:sp>
      <p:sp>
        <p:nvSpPr>
          <p:cNvPr id="6" name="Content Placeholder 2"/>
          <p:cNvSpPr>
            <a:spLocks noGrp="1"/>
          </p:cNvSpPr>
          <p:nvPr>
            <p:ph idx="1"/>
          </p:nvPr>
        </p:nvSpPr>
        <p:spPr>
          <a:xfrm>
            <a:off x="1517901" y="1600202"/>
            <a:ext cx="71689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3322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4BE95-8E87-28B6-AEF4-CE6F8C4C8EC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2FA46CB-5612-D42A-60D6-99FE63A1CE4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3CC063-954E-6C5A-9F45-90863BAB4EB4}"/>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37CF2814-15AE-3FFF-A697-23430603D6E6}"/>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575C533D-D57F-2556-4F21-121BF5A56821}"/>
              </a:ext>
            </a:extLst>
          </p:cNvPr>
          <p:cNvSpPr>
            <a:spLocks noGrp="1"/>
          </p:cNvSpPr>
          <p:nvPr>
            <p:ph type="sldNum" sz="quarter" idx="12"/>
          </p:nvPr>
        </p:nvSpPr>
        <p:spPr/>
        <p:txBody>
          <a:bodyPr/>
          <a:lstStyle>
            <a:lvl1pPr>
              <a:defRPr/>
            </a:lvl1pPr>
          </a:lstStyle>
          <a:p>
            <a:fld id="{05DEED54-7CD1-E645-B088-E5EA97774353}" type="slidenum">
              <a:rPr lang="es-ES" altLang="en-US"/>
              <a:pPr/>
              <a:t>‹#›</a:t>
            </a:fld>
            <a:endParaRPr lang="es-ES" altLang="en-US"/>
          </a:p>
        </p:txBody>
      </p:sp>
    </p:spTree>
    <p:extLst>
      <p:ext uri="{BB962C8B-B14F-4D97-AF65-F5344CB8AC3E}">
        <p14:creationId xmlns:p14="http://schemas.microsoft.com/office/powerpoint/2010/main" val="1438427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57B1F-B6B4-8B2F-9804-49F314AAAC6B}"/>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A1D51B0-8F4C-A7EB-87AC-0E21B031E70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Date Placeholder 3">
            <a:extLst>
              <a:ext uri="{FF2B5EF4-FFF2-40B4-BE49-F238E27FC236}">
                <a16:creationId xmlns:a16="http://schemas.microsoft.com/office/drawing/2014/main" id="{EEC86A6C-D205-1B5F-71E9-C517AFC0378C}"/>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D580864D-DA24-F85F-CC41-987BB3C76F45}"/>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EA4A7886-F121-2262-517B-527EDC984A7B}"/>
              </a:ext>
            </a:extLst>
          </p:cNvPr>
          <p:cNvSpPr>
            <a:spLocks noGrp="1"/>
          </p:cNvSpPr>
          <p:nvPr>
            <p:ph type="sldNum" sz="quarter" idx="12"/>
          </p:nvPr>
        </p:nvSpPr>
        <p:spPr/>
        <p:txBody>
          <a:bodyPr/>
          <a:lstStyle>
            <a:lvl1pPr>
              <a:defRPr/>
            </a:lvl1pPr>
          </a:lstStyle>
          <a:p>
            <a:fld id="{E90E173C-CFC5-2D42-B36E-A4D79E154CC8}" type="slidenum">
              <a:rPr lang="es-ES" altLang="en-US"/>
              <a:pPr/>
              <a:t>‹#›</a:t>
            </a:fld>
            <a:endParaRPr lang="es-ES" altLang="en-US"/>
          </a:p>
        </p:txBody>
      </p:sp>
    </p:spTree>
    <p:extLst>
      <p:ext uri="{BB962C8B-B14F-4D97-AF65-F5344CB8AC3E}">
        <p14:creationId xmlns:p14="http://schemas.microsoft.com/office/powerpoint/2010/main" val="231001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245B-715F-9A4A-2C39-B7163960706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A5294DE-6ADB-DE07-A4FC-C11447AF6C8C}"/>
              </a:ext>
            </a:extLst>
          </p:cNvPr>
          <p:cNvSpPr>
            <a:spLocks noGrp="1"/>
          </p:cNvSpPr>
          <p:nvPr>
            <p:ph sz="half" idx="1"/>
          </p:nvPr>
        </p:nvSpPr>
        <p:spPr>
          <a:xfrm>
            <a:off x="457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068298F-D153-5388-4F80-02F289394898}"/>
              </a:ext>
            </a:extLst>
          </p:cNvPr>
          <p:cNvSpPr>
            <a:spLocks noGrp="1"/>
          </p:cNvSpPr>
          <p:nvPr>
            <p:ph sz="half" idx="2"/>
          </p:nvPr>
        </p:nvSpPr>
        <p:spPr>
          <a:xfrm>
            <a:off x="4648200" y="1600200"/>
            <a:ext cx="4038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CAD5F77-D9D0-392E-8E87-047DE22CC444}"/>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69F99DD2-2EDD-BF4A-396A-B8E223B77749}"/>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AC84BFCC-65CC-2A9E-C857-CD85E2986E1A}"/>
              </a:ext>
            </a:extLst>
          </p:cNvPr>
          <p:cNvSpPr>
            <a:spLocks noGrp="1"/>
          </p:cNvSpPr>
          <p:nvPr>
            <p:ph type="sldNum" sz="quarter" idx="12"/>
          </p:nvPr>
        </p:nvSpPr>
        <p:spPr/>
        <p:txBody>
          <a:bodyPr/>
          <a:lstStyle>
            <a:lvl1pPr>
              <a:defRPr/>
            </a:lvl1pPr>
          </a:lstStyle>
          <a:p>
            <a:fld id="{6852A34B-9E32-B641-8431-818457AB2F12}" type="slidenum">
              <a:rPr lang="es-ES" altLang="en-US"/>
              <a:pPr/>
              <a:t>‹#›</a:t>
            </a:fld>
            <a:endParaRPr lang="es-ES" altLang="en-US"/>
          </a:p>
        </p:txBody>
      </p:sp>
    </p:spTree>
    <p:extLst>
      <p:ext uri="{BB962C8B-B14F-4D97-AF65-F5344CB8AC3E}">
        <p14:creationId xmlns:p14="http://schemas.microsoft.com/office/powerpoint/2010/main" val="151836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C9351-3B17-1E02-3D85-7A693BEB6A25}"/>
              </a:ext>
            </a:extLst>
          </p:cNvPr>
          <p:cNvSpPr>
            <a:spLocks noGrp="1"/>
          </p:cNvSpPr>
          <p:nvPr>
            <p:ph type="title"/>
          </p:nvPr>
        </p:nvSpPr>
        <p:spPr>
          <a:xfrm>
            <a:off x="630238" y="365125"/>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DD98E10-34CB-A1E4-2E40-0621E711BBA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367020-F5F7-D557-C637-E389FDC8A513}"/>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C68BE1F-CE2C-2BF2-681A-2DE7E224944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D1628BA-D884-AEAC-E6DF-62A58C45A875}"/>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5D3FAFE-2B69-0EA1-2140-FD7FEB9CD900}"/>
              </a:ext>
            </a:extLst>
          </p:cNvPr>
          <p:cNvSpPr>
            <a:spLocks noGrp="1"/>
          </p:cNvSpPr>
          <p:nvPr>
            <p:ph type="dt" sz="half" idx="10"/>
          </p:nvPr>
        </p:nvSpPr>
        <p:spPr/>
        <p:txBody>
          <a:bodyPr/>
          <a:lstStyle>
            <a:lvl1pPr>
              <a:defRPr/>
            </a:lvl1pPr>
          </a:lstStyle>
          <a:p>
            <a:endParaRPr lang="es-ES" altLang="en-US"/>
          </a:p>
        </p:txBody>
      </p:sp>
      <p:sp>
        <p:nvSpPr>
          <p:cNvPr id="8" name="Footer Placeholder 7">
            <a:extLst>
              <a:ext uri="{FF2B5EF4-FFF2-40B4-BE49-F238E27FC236}">
                <a16:creationId xmlns:a16="http://schemas.microsoft.com/office/drawing/2014/main" id="{CCE3F64F-A8FE-E652-B1EC-C8E4A4BB0B53}"/>
              </a:ext>
            </a:extLst>
          </p:cNvPr>
          <p:cNvSpPr>
            <a:spLocks noGrp="1"/>
          </p:cNvSpPr>
          <p:nvPr>
            <p:ph type="ftr" sz="quarter" idx="11"/>
          </p:nvPr>
        </p:nvSpPr>
        <p:spPr/>
        <p:txBody>
          <a:bodyPr/>
          <a:lstStyle>
            <a:lvl1pPr>
              <a:defRPr/>
            </a:lvl1pPr>
          </a:lstStyle>
          <a:p>
            <a:endParaRPr lang="es-ES" altLang="en-US"/>
          </a:p>
        </p:txBody>
      </p:sp>
      <p:sp>
        <p:nvSpPr>
          <p:cNvPr id="9" name="Slide Number Placeholder 8">
            <a:extLst>
              <a:ext uri="{FF2B5EF4-FFF2-40B4-BE49-F238E27FC236}">
                <a16:creationId xmlns:a16="http://schemas.microsoft.com/office/drawing/2014/main" id="{3CE3FCBB-7F30-C8F4-EB85-9C2A2465BE0D}"/>
              </a:ext>
            </a:extLst>
          </p:cNvPr>
          <p:cNvSpPr>
            <a:spLocks noGrp="1"/>
          </p:cNvSpPr>
          <p:nvPr>
            <p:ph type="sldNum" sz="quarter" idx="12"/>
          </p:nvPr>
        </p:nvSpPr>
        <p:spPr/>
        <p:txBody>
          <a:bodyPr/>
          <a:lstStyle>
            <a:lvl1pPr>
              <a:defRPr/>
            </a:lvl1pPr>
          </a:lstStyle>
          <a:p>
            <a:fld id="{7E0C2C59-A79A-3D45-9C01-E0A213205F63}" type="slidenum">
              <a:rPr lang="es-ES" altLang="en-US"/>
              <a:pPr/>
              <a:t>‹#›</a:t>
            </a:fld>
            <a:endParaRPr lang="es-ES" altLang="en-US"/>
          </a:p>
        </p:txBody>
      </p:sp>
    </p:spTree>
    <p:extLst>
      <p:ext uri="{BB962C8B-B14F-4D97-AF65-F5344CB8AC3E}">
        <p14:creationId xmlns:p14="http://schemas.microsoft.com/office/powerpoint/2010/main" val="3196550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55AD5-90C6-EB1E-1ECD-1D4126EEEF3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BA0DF63-641D-99B1-242E-692C9CA4B5FB}"/>
              </a:ext>
            </a:extLst>
          </p:cNvPr>
          <p:cNvSpPr>
            <a:spLocks noGrp="1"/>
          </p:cNvSpPr>
          <p:nvPr>
            <p:ph type="dt" sz="half" idx="10"/>
          </p:nvPr>
        </p:nvSpPr>
        <p:spPr/>
        <p:txBody>
          <a:bodyPr/>
          <a:lstStyle>
            <a:lvl1pPr>
              <a:defRPr/>
            </a:lvl1pPr>
          </a:lstStyle>
          <a:p>
            <a:endParaRPr lang="es-ES" altLang="en-US"/>
          </a:p>
        </p:txBody>
      </p:sp>
      <p:sp>
        <p:nvSpPr>
          <p:cNvPr id="4" name="Footer Placeholder 3">
            <a:extLst>
              <a:ext uri="{FF2B5EF4-FFF2-40B4-BE49-F238E27FC236}">
                <a16:creationId xmlns:a16="http://schemas.microsoft.com/office/drawing/2014/main" id="{059047C3-76AE-CF30-2F30-26B2DAB97E9F}"/>
              </a:ext>
            </a:extLst>
          </p:cNvPr>
          <p:cNvSpPr>
            <a:spLocks noGrp="1"/>
          </p:cNvSpPr>
          <p:nvPr>
            <p:ph type="ftr" sz="quarter" idx="11"/>
          </p:nvPr>
        </p:nvSpPr>
        <p:spPr/>
        <p:txBody>
          <a:bodyPr/>
          <a:lstStyle>
            <a:lvl1pPr>
              <a:defRPr/>
            </a:lvl1pPr>
          </a:lstStyle>
          <a:p>
            <a:endParaRPr lang="es-ES" altLang="en-US"/>
          </a:p>
        </p:txBody>
      </p:sp>
      <p:sp>
        <p:nvSpPr>
          <p:cNvPr id="5" name="Slide Number Placeholder 4">
            <a:extLst>
              <a:ext uri="{FF2B5EF4-FFF2-40B4-BE49-F238E27FC236}">
                <a16:creationId xmlns:a16="http://schemas.microsoft.com/office/drawing/2014/main" id="{921E24AE-F57C-E47D-D25A-B28C8F5B053C}"/>
              </a:ext>
            </a:extLst>
          </p:cNvPr>
          <p:cNvSpPr>
            <a:spLocks noGrp="1"/>
          </p:cNvSpPr>
          <p:nvPr>
            <p:ph type="sldNum" sz="quarter" idx="12"/>
          </p:nvPr>
        </p:nvSpPr>
        <p:spPr/>
        <p:txBody>
          <a:bodyPr/>
          <a:lstStyle>
            <a:lvl1pPr>
              <a:defRPr/>
            </a:lvl1pPr>
          </a:lstStyle>
          <a:p>
            <a:fld id="{C71D3DA9-432A-B045-93B2-0D84AEC9097D}" type="slidenum">
              <a:rPr lang="es-ES" altLang="en-US"/>
              <a:pPr/>
              <a:t>‹#›</a:t>
            </a:fld>
            <a:endParaRPr lang="es-ES" altLang="en-US"/>
          </a:p>
        </p:txBody>
      </p:sp>
    </p:spTree>
    <p:extLst>
      <p:ext uri="{BB962C8B-B14F-4D97-AF65-F5344CB8AC3E}">
        <p14:creationId xmlns:p14="http://schemas.microsoft.com/office/powerpoint/2010/main" val="1973714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D218A-0FFD-AEBE-0B7F-432C6C1C27E8}"/>
              </a:ext>
            </a:extLst>
          </p:cNvPr>
          <p:cNvSpPr>
            <a:spLocks noGrp="1"/>
          </p:cNvSpPr>
          <p:nvPr>
            <p:ph type="dt" sz="half" idx="10"/>
          </p:nvPr>
        </p:nvSpPr>
        <p:spPr/>
        <p:txBody>
          <a:bodyPr/>
          <a:lstStyle>
            <a:lvl1pPr>
              <a:defRPr/>
            </a:lvl1pPr>
          </a:lstStyle>
          <a:p>
            <a:endParaRPr lang="es-ES" altLang="en-US"/>
          </a:p>
        </p:txBody>
      </p:sp>
      <p:sp>
        <p:nvSpPr>
          <p:cNvPr id="3" name="Footer Placeholder 2">
            <a:extLst>
              <a:ext uri="{FF2B5EF4-FFF2-40B4-BE49-F238E27FC236}">
                <a16:creationId xmlns:a16="http://schemas.microsoft.com/office/drawing/2014/main" id="{934E1A7E-BC44-0329-E454-9C60386F8F35}"/>
              </a:ext>
            </a:extLst>
          </p:cNvPr>
          <p:cNvSpPr>
            <a:spLocks noGrp="1"/>
          </p:cNvSpPr>
          <p:nvPr>
            <p:ph type="ftr" sz="quarter" idx="11"/>
          </p:nvPr>
        </p:nvSpPr>
        <p:spPr/>
        <p:txBody>
          <a:bodyPr/>
          <a:lstStyle>
            <a:lvl1pPr>
              <a:defRPr/>
            </a:lvl1pPr>
          </a:lstStyle>
          <a:p>
            <a:endParaRPr lang="es-ES" altLang="en-US"/>
          </a:p>
        </p:txBody>
      </p:sp>
      <p:sp>
        <p:nvSpPr>
          <p:cNvPr id="4" name="Slide Number Placeholder 3">
            <a:extLst>
              <a:ext uri="{FF2B5EF4-FFF2-40B4-BE49-F238E27FC236}">
                <a16:creationId xmlns:a16="http://schemas.microsoft.com/office/drawing/2014/main" id="{3989B570-A240-4277-3F31-22EE96020242}"/>
              </a:ext>
            </a:extLst>
          </p:cNvPr>
          <p:cNvSpPr>
            <a:spLocks noGrp="1"/>
          </p:cNvSpPr>
          <p:nvPr>
            <p:ph type="sldNum" sz="quarter" idx="12"/>
          </p:nvPr>
        </p:nvSpPr>
        <p:spPr/>
        <p:txBody>
          <a:bodyPr/>
          <a:lstStyle>
            <a:lvl1pPr>
              <a:defRPr/>
            </a:lvl1pPr>
          </a:lstStyle>
          <a:p>
            <a:fld id="{4B6C3B8B-22B9-584B-8223-C1B1C5C8FCBA}" type="slidenum">
              <a:rPr lang="es-ES" altLang="en-US"/>
              <a:pPr/>
              <a:t>‹#›</a:t>
            </a:fld>
            <a:endParaRPr lang="es-ES" altLang="en-US"/>
          </a:p>
        </p:txBody>
      </p:sp>
    </p:spTree>
    <p:extLst>
      <p:ext uri="{BB962C8B-B14F-4D97-AF65-F5344CB8AC3E}">
        <p14:creationId xmlns:p14="http://schemas.microsoft.com/office/powerpoint/2010/main" val="87095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455E2-3564-495E-0002-39842E6D5D60}"/>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273C51A-FF7A-209E-5A56-C16A400C967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151EBFF-D87E-1F61-E620-7344C6A6572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128665A-79F0-5DE6-8449-A9DC39BCA99D}"/>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7AA4532E-BFB7-6B8A-045D-629218508757}"/>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2F3EFF69-7DC8-63FF-C86A-36FC0EA939F8}"/>
              </a:ext>
            </a:extLst>
          </p:cNvPr>
          <p:cNvSpPr>
            <a:spLocks noGrp="1"/>
          </p:cNvSpPr>
          <p:nvPr>
            <p:ph type="sldNum" sz="quarter" idx="12"/>
          </p:nvPr>
        </p:nvSpPr>
        <p:spPr/>
        <p:txBody>
          <a:bodyPr/>
          <a:lstStyle>
            <a:lvl1pPr>
              <a:defRPr/>
            </a:lvl1pPr>
          </a:lstStyle>
          <a:p>
            <a:fld id="{FDA170E8-459B-CC45-85EE-600BC69AD4FB}" type="slidenum">
              <a:rPr lang="es-ES" altLang="en-US"/>
              <a:pPr/>
              <a:t>‹#›</a:t>
            </a:fld>
            <a:endParaRPr lang="es-ES" altLang="en-US"/>
          </a:p>
        </p:txBody>
      </p:sp>
    </p:spTree>
    <p:extLst>
      <p:ext uri="{BB962C8B-B14F-4D97-AF65-F5344CB8AC3E}">
        <p14:creationId xmlns:p14="http://schemas.microsoft.com/office/powerpoint/2010/main" val="1153816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E12E7-2A6A-7060-9159-D6B565E13A25}"/>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6C9E7D4-DEE8-6E7C-3E44-B413EAB0131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A2CA1A-3F06-E04E-9A54-CEDD7071974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34CA34-E8E3-6386-578E-30E7F3218EA7}"/>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6654920C-2232-7C01-A48C-9B31CB852DCA}"/>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9B9BBA4D-3CF0-85B2-3B20-C9C9D885DE12}"/>
              </a:ext>
            </a:extLst>
          </p:cNvPr>
          <p:cNvSpPr>
            <a:spLocks noGrp="1"/>
          </p:cNvSpPr>
          <p:nvPr>
            <p:ph type="sldNum" sz="quarter" idx="12"/>
          </p:nvPr>
        </p:nvSpPr>
        <p:spPr/>
        <p:txBody>
          <a:bodyPr/>
          <a:lstStyle>
            <a:lvl1pPr>
              <a:defRPr/>
            </a:lvl1pPr>
          </a:lstStyle>
          <a:p>
            <a:fld id="{FD33A0EC-21C0-3843-81EB-94EDC72D8AA4}" type="slidenum">
              <a:rPr lang="es-ES" altLang="en-US"/>
              <a:pPr/>
              <a:t>‹#›</a:t>
            </a:fld>
            <a:endParaRPr lang="es-ES" altLang="en-US"/>
          </a:p>
        </p:txBody>
      </p:sp>
    </p:spTree>
    <p:extLst>
      <p:ext uri="{BB962C8B-B14F-4D97-AF65-F5344CB8AC3E}">
        <p14:creationId xmlns:p14="http://schemas.microsoft.com/office/powerpoint/2010/main" val="292945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AD97B86-37E8-D5A1-44F7-941827BA841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850B99A3-5611-E425-9AAE-1122F446B0A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267BB7D8-A5C9-9427-BA3A-93EE3E7B55F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n-US"/>
          </a:p>
        </p:txBody>
      </p:sp>
      <p:sp>
        <p:nvSpPr>
          <p:cNvPr id="1029" name="Rectangle 5">
            <a:extLst>
              <a:ext uri="{FF2B5EF4-FFF2-40B4-BE49-F238E27FC236}">
                <a16:creationId xmlns:a16="http://schemas.microsoft.com/office/drawing/2014/main" id="{411C3EAE-A177-A6FB-4A17-A622A8D19D2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n-US"/>
          </a:p>
        </p:txBody>
      </p:sp>
      <p:sp>
        <p:nvSpPr>
          <p:cNvPr id="1030" name="Rectangle 6">
            <a:extLst>
              <a:ext uri="{FF2B5EF4-FFF2-40B4-BE49-F238E27FC236}">
                <a16:creationId xmlns:a16="http://schemas.microsoft.com/office/drawing/2014/main" id="{B25CEC82-0FE0-BFC5-A8BA-F50BD7411B2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EA34A22-FE4A-BC4E-9C87-6E58ECE3DC42}"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jpg"/><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Microsoft_PowerPoint_97-2003_Presentation.ppt"/><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2B77B24-3722-257D-B137-55148812B7F6}"/>
              </a:ext>
            </a:extLst>
          </p:cNvPr>
          <p:cNvSpPr>
            <a:spLocks noGrp="1" noChangeArrowheads="1"/>
          </p:cNvSpPr>
          <p:nvPr>
            <p:ph type="ctrTitle"/>
          </p:nvPr>
        </p:nvSpPr>
        <p:spPr>
          <a:xfrm>
            <a:off x="684213" y="836613"/>
            <a:ext cx="7772400" cy="1470025"/>
          </a:xfrm>
        </p:spPr>
        <p:txBody>
          <a:bodyPr anchor="ctr"/>
          <a:lstStyle/>
          <a:p>
            <a:br>
              <a:rPr lang="es-ES" altLang="en-US" sz="4400" dirty="0">
                <a:solidFill>
                  <a:srgbClr val="FF0000"/>
                </a:solidFill>
              </a:rPr>
            </a:br>
            <a:br>
              <a:rPr lang="es-ES" altLang="en-US" sz="4400" dirty="0">
                <a:solidFill>
                  <a:srgbClr val="FF0000"/>
                </a:solidFill>
              </a:rPr>
            </a:br>
            <a:br>
              <a:rPr lang="es-ES" altLang="en-US" sz="4400" dirty="0">
                <a:solidFill>
                  <a:srgbClr val="FF0000"/>
                </a:solidFill>
              </a:rPr>
            </a:br>
            <a:r>
              <a:rPr lang="es-ES" altLang="en-US" sz="4400" dirty="0">
                <a:solidFill>
                  <a:srgbClr val="FF0000"/>
                </a:solidFill>
              </a:rPr>
              <a:t>THE CYBER  PARENTING GUIDE</a:t>
            </a:r>
            <a:br>
              <a:rPr lang="es-ES" altLang="en-US" sz="4400" dirty="0">
                <a:solidFill>
                  <a:srgbClr val="FF0000"/>
                </a:solidFill>
              </a:rPr>
            </a:br>
            <a:r>
              <a:rPr lang="es-ES" altLang="en-US" sz="4400" dirty="0">
                <a:solidFill>
                  <a:srgbClr val="FF0000"/>
                </a:solidFill>
              </a:rPr>
              <a:t>UNDERSTANDING THE BOOMERS TO GEN Z</a:t>
            </a:r>
            <a:br>
              <a:rPr lang="es-ES" altLang="en-US" sz="4400" dirty="0"/>
            </a:br>
            <a:r>
              <a:rPr lang="es-ES" altLang="en-US" sz="4400" dirty="0"/>
              <a:t>      Prof. Raakesh. Kriplani</a:t>
            </a:r>
            <a:br>
              <a:rPr lang="es-ES" altLang="en-US" sz="4400" dirty="0"/>
            </a:br>
            <a:r>
              <a:rPr lang="es-ES" altLang="en-US" sz="4400" dirty="0"/>
              <a:t>     Pioneer Psychologist and Cyber Psychologist  </a:t>
            </a:r>
          </a:p>
        </p:txBody>
      </p:sp>
      <p:pic>
        <p:nvPicPr>
          <p:cNvPr id="7" name="Picture 6" descr="rk psych copy.jpg">
            <a:extLst>
              <a:ext uri="{FF2B5EF4-FFF2-40B4-BE49-F238E27FC236}">
                <a16:creationId xmlns:a16="http://schemas.microsoft.com/office/drawing/2014/main" id="{4C9689B7-0078-693B-220E-DC316D6499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691" y="3721525"/>
            <a:ext cx="685800" cy="720801"/>
          </a:xfrm>
          <a:prstGeom prst="rect">
            <a:avLst/>
          </a:prstGeom>
        </p:spPr>
      </p:pic>
      <p:pic>
        <p:nvPicPr>
          <p:cNvPr id="3" name="Picture 2">
            <a:extLst>
              <a:ext uri="{FF2B5EF4-FFF2-40B4-BE49-F238E27FC236}">
                <a16:creationId xmlns:a16="http://schemas.microsoft.com/office/drawing/2014/main" id="{C8106A20-1A89-D436-3953-147F981F5AD0}"/>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384837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Entered into Self obsession </a:t>
            </a:r>
          </a:p>
        </p:txBody>
      </p:sp>
      <p:pic>
        <p:nvPicPr>
          <p:cNvPr id="4" name="Content Placeholder 3" descr="Vulnerable-Narcissism-1.jpg"/>
          <p:cNvPicPr>
            <a:picLocks noGrp="1" noChangeAspect="1"/>
          </p:cNvPicPr>
          <p:nvPr>
            <p:ph idx="1"/>
          </p:nvPr>
        </p:nvPicPr>
        <p:blipFill>
          <a:blip r:embed="rId2">
            <a:extLst>
              <a:ext uri="{28A0092B-C50C-407E-A947-70E740481C1C}">
                <a14:useLocalDpi xmlns:a14="http://schemas.microsoft.com/office/drawing/2010/main" val="0"/>
              </a:ext>
            </a:extLst>
          </a:blip>
          <a:srcRect t="12072" b="12072"/>
          <a:stretch>
            <a:fillRect/>
          </a:stretch>
        </p:blipFill>
        <p:spPr>
          <a:xfrm>
            <a:off x="2369502" y="1981201"/>
            <a:ext cx="5771200" cy="2599927"/>
          </a:xfrm>
        </p:spPr>
      </p:pic>
      <p:pic>
        <p:nvPicPr>
          <p:cNvPr id="3" name="Picture 2">
            <a:extLst>
              <a:ext uri="{FF2B5EF4-FFF2-40B4-BE49-F238E27FC236}">
                <a16:creationId xmlns:a16="http://schemas.microsoft.com/office/drawing/2014/main" id="{E339D710-5F13-8DE4-EFD2-BC99623B4CE1}"/>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34170941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8EFDF-5A91-1AF6-B83C-9D1E5A9F99A9}"/>
              </a:ext>
            </a:extLst>
          </p:cNvPr>
          <p:cNvSpPr>
            <a:spLocks noGrp="1"/>
          </p:cNvSpPr>
          <p:nvPr>
            <p:ph type="title"/>
          </p:nvPr>
        </p:nvSpPr>
        <p:spPr/>
        <p:txBody>
          <a:bodyPr/>
          <a:lstStyle/>
          <a:p>
            <a:br>
              <a:rPr lang="en-IN" b="1" i="0" u="none" strike="noStrike" dirty="0">
                <a:solidFill>
                  <a:srgbClr val="374151"/>
                </a:solidFill>
                <a:effectLst/>
                <a:latin typeface="Söhne"/>
              </a:rPr>
            </a:br>
            <a:r>
              <a:rPr lang="en-IN" b="1" i="0" u="none" strike="noStrike" dirty="0">
                <a:solidFill>
                  <a:srgbClr val="374151"/>
                </a:solidFill>
                <a:effectLst/>
                <a:latin typeface="Söhne"/>
              </a:rPr>
              <a:t>Current Technological Exposure:</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5A92C1ED-C93D-A6CD-F035-7A3B7AE0E765}"/>
              </a:ext>
            </a:extLst>
          </p:cNvPr>
          <p:cNvSpPr>
            <a:spLocks noGrp="1"/>
          </p:cNvSpPr>
          <p:nvPr>
            <p:ph idx="1"/>
          </p:nvPr>
        </p:nvSpPr>
        <p:spPr/>
        <p:txBody>
          <a:bodyPr/>
          <a:lstStyle/>
          <a:p>
            <a:pPr marL="742950" lvl="1" indent="-285750" algn="l">
              <a:buFont typeface="Arial" panose="020B0604020202020204" pitchFamily="34" charset="0"/>
              <a:buChar char="•"/>
            </a:pPr>
            <a:r>
              <a:rPr lang="en-IN" b="0" i="0" u="none" strike="noStrike" dirty="0">
                <a:solidFill>
                  <a:srgbClr val="374151"/>
                </a:solidFill>
                <a:effectLst/>
                <a:latin typeface="Söhne"/>
              </a:rPr>
              <a:t>Constant exposure to digital devices, including smartphones, tablets, and smart toys, shaping their early developmental experiences.</a:t>
            </a:r>
          </a:p>
          <a:p>
            <a:pPr marL="742950" lvl="1" indent="-285750" algn="l">
              <a:buFont typeface="Arial" panose="020B0604020202020204" pitchFamily="34" charset="0"/>
              <a:buChar char="•"/>
            </a:pPr>
            <a:r>
              <a:rPr lang="en-IN" b="0" i="0" u="none" strike="noStrike" dirty="0">
                <a:solidFill>
                  <a:srgbClr val="374151"/>
                </a:solidFill>
                <a:effectLst/>
                <a:latin typeface="Söhne"/>
              </a:rPr>
              <a:t>Interacting with AI-driven interfaces and having access to a vast array of educational apps and digital content right from their early years.</a:t>
            </a:r>
          </a:p>
        </p:txBody>
      </p:sp>
      <p:pic>
        <p:nvPicPr>
          <p:cNvPr id="4" name="Picture 3">
            <a:extLst>
              <a:ext uri="{FF2B5EF4-FFF2-40B4-BE49-F238E27FC236}">
                <a16:creationId xmlns:a16="http://schemas.microsoft.com/office/drawing/2014/main" id="{2F2DD0A1-D45C-D185-0D3C-D5DF147328FA}"/>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36565748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B2573-5C7A-94CA-DFA9-51644312CB8F}"/>
              </a:ext>
            </a:extLst>
          </p:cNvPr>
          <p:cNvSpPr>
            <a:spLocks noGrp="1"/>
          </p:cNvSpPr>
          <p:nvPr>
            <p:ph type="title"/>
          </p:nvPr>
        </p:nvSpPr>
        <p:spPr/>
        <p:txBody>
          <a:bodyPr/>
          <a:lstStyle/>
          <a:p>
            <a:r>
              <a:rPr lang="en-IN" sz="3200" b="1" i="0" u="none" strike="noStrike" dirty="0">
                <a:solidFill>
                  <a:srgbClr val="374151"/>
                </a:solidFill>
                <a:effectLst/>
                <a:latin typeface="Söhne"/>
              </a:rPr>
              <a:t> Understanding Alpha Generation's Tech Proficiency in Indian Context</a:t>
            </a:r>
            <a:br>
              <a:rPr lang="en-IN" sz="3200" b="0" i="0" u="none" strike="noStrike" dirty="0">
                <a:solidFill>
                  <a:srgbClr val="374151"/>
                </a:solidFill>
                <a:effectLst/>
                <a:latin typeface="Söhne"/>
              </a:rPr>
            </a:br>
            <a:endParaRPr lang="en-US" sz="3200" dirty="0"/>
          </a:p>
        </p:txBody>
      </p:sp>
      <p:sp>
        <p:nvSpPr>
          <p:cNvPr id="3" name="Content Placeholder 2">
            <a:extLst>
              <a:ext uri="{FF2B5EF4-FFF2-40B4-BE49-F238E27FC236}">
                <a16:creationId xmlns:a16="http://schemas.microsoft.com/office/drawing/2014/main" id="{6F5F8F07-5031-0436-9055-E66451F5E521}"/>
              </a:ext>
            </a:extLst>
          </p:cNvPr>
          <p:cNvSpPr>
            <a:spLocks noGrp="1"/>
          </p:cNvSpPr>
          <p:nvPr>
            <p:ph idx="1"/>
          </p:nvPr>
        </p:nvSpPr>
        <p:spPr/>
        <p:txBody>
          <a:bodyPr/>
          <a:lstStyle/>
          <a:p>
            <a:pPr algn="l">
              <a:buFont typeface="Arial" panose="020B0604020202020204" pitchFamily="34" charset="0"/>
              <a:buChar char="•"/>
            </a:pPr>
            <a:r>
              <a:rPr lang="en-IN" b="1" i="0" u="none" strike="noStrike" dirty="0">
                <a:solidFill>
                  <a:srgbClr val="374151"/>
                </a:solidFill>
                <a:effectLst/>
                <a:latin typeface="Söhne"/>
              </a:rPr>
              <a:t>In-depth Analysis of Digital Fluency:</a:t>
            </a:r>
            <a:endParaRPr lang="en-IN" b="0" i="0" u="none" strike="noStrike" dirty="0">
              <a:solidFill>
                <a:srgbClr val="374151"/>
              </a:solidFill>
              <a:effectLst/>
              <a:latin typeface="Söhne"/>
            </a:endParaRPr>
          </a:p>
          <a:p>
            <a:pPr marL="742950" lvl="1" indent="-285750" algn="l">
              <a:buFont typeface="Arial" panose="020B0604020202020204" pitchFamily="34" charset="0"/>
              <a:buChar char="•"/>
            </a:pPr>
            <a:r>
              <a:rPr lang="en-IN" b="0" i="0" u="none" strike="noStrike" dirty="0">
                <a:solidFill>
                  <a:srgbClr val="374151"/>
                </a:solidFill>
                <a:effectLst/>
                <a:latin typeface="Söhne"/>
              </a:rPr>
              <a:t>Proficient in navigating complex digital interfaces at an incredibly young age, showcasing a natural affinity for technological devices and interfaces.</a:t>
            </a:r>
          </a:p>
          <a:p>
            <a:pPr marL="742950" lvl="1" indent="-285750" algn="l">
              <a:buFont typeface="Arial" panose="020B0604020202020204" pitchFamily="34" charset="0"/>
              <a:buChar char="•"/>
            </a:pPr>
            <a:r>
              <a:rPr lang="en-IN" b="0" i="0" u="none" strike="noStrike" dirty="0">
                <a:solidFill>
                  <a:srgbClr val="374151"/>
                </a:solidFill>
                <a:effectLst/>
                <a:latin typeface="Söhne"/>
              </a:rPr>
              <a:t>Early adoption and adaptation to emerging technologies, leading to an intuitive understanding of AI, virtual reality, and other cutting-edge advancements.</a:t>
            </a:r>
          </a:p>
        </p:txBody>
      </p:sp>
      <p:pic>
        <p:nvPicPr>
          <p:cNvPr id="4" name="Picture 3">
            <a:extLst>
              <a:ext uri="{FF2B5EF4-FFF2-40B4-BE49-F238E27FC236}">
                <a16:creationId xmlns:a16="http://schemas.microsoft.com/office/drawing/2014/main" id="{A46D0B12-DAF0-91D9-8429-2EEEB41CEFB8}"/>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4052863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00B90-C15A-4474-A32B-5BC309BAF8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E65680-AC26-F822-5E83-7FE16D4A0F3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011128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87813-B4FB-C7C1-7E80-BFFB3C78BE70}"/>
              </a:ext>
            </a:extLst>
          </p:cNvPr>
          <p:cNvSpPr>
            <a:spLocks noGrp="1"/>
          </p:cNvSpPr>
          <p:nvPr>
            <p:ph type="title"/>
          </p:nvPr>
        </p:nvSpPr>
        <p:spPr/>
        <p:txBody>
          <a:bodyPr/>
          <a:lstStyle/>
          <a:p>
            <a:br>
              <a:rPr lang="en-IN" b="1" i="0" u="none" strike="noStrike" dirty="0">
                <a:solidFill>
                  <a:srgbClr val="374151"/>
                </a:solidFill>
                <a:effectLst/>
                <a:latin typeface="Söhne"/>
              </a:rPr>
            </a:br>
            <a:r>
              <a:rPr lang="en-IN" b="1" i="0" u="none" strike="noStrike" dirty="0">
                <a:solidFill>
                  <a:srgbClr val="374151"/>
                </a:solidFill>
                <a:effectLst/>
                <a:latin typeface="Söhne"/>
              </a:rPr>
              <a:t>Implications for Future Parenting and Teaching:</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CFB67D7F-B3E8-9D88-9358-23E790ED917B}"/>
              </a:ext>
            </a:extLst>
          </p:cNvPr>
          <p:cNvSpPr>
            <a:spLocks noGrp="1"/>
          </p:cNvSpPr>
          <p:nvPr>
            <p:ph idx="1"/>
          </p:nvPr>
        </p:nvSpPr>
        <p:spPr/>
        <p:txBody>
          <a:bodyPr/>
          <a:lstStyle/>
          <a:p>
            <a:pPr marL="742950" lvl="1" indent="-285750" algn="l">
              <a:buFont typeface="Arial" panose="020B0604020202020204" pitchFamily="34" charset="0"/>
              <a:buChar char="•"/>
            </a:pPr>
            <a:r>
              <a:rPr lang="en-IN" b="0" i="0" u="none" strike="noStrike" dirty="0">
                <a:solidFill>
                  <a:srgbClr val="374151"/>
                </a:solidFill>
                <a:effectLst/>
                <a:latin typeface="Söhne"/>
              </a:rPr>
              <a:t>Significantly impacting parenting approaches, necessitating a deeper understanding and active involvement in children's digital lives from an even earlier stage.</a:t>
            </a:r>
          </a:p>
          <a:p>
            <a:pPr marL="742950" lvl="1" indent="-285750" algn="l">
              <a:buFont typeface="Arial" panose="020B0604020202020204" pitchFamily="34" charset="0"/>
              <a:buChar char="•"/>
            </a:pPr>
            <a:r>
              <a:rPr lang="en-IN" b="0" i="0" u="none" strike="noStrike" dirty="0">
                <a:solidFill>
                  <a:srgbClr val="374151"/>
                </a:solidFill>
                <a:effectLst/>
                <a:latin typeface="Söhne"/>
              </a:rPr>
              <a:t>Educational paradigms need to evolve to accommodate their tech-centric learning styles, requiring educators to adapt teaching methodologies and curricula.</a:t>
            </a:r>
          </a:p>
          <a:p>
            <a:endParaRPr lang="en-US" dirty="0"/>
          </a:p>
          <a:p>
            <a:endParaRPr lang="en-US" dirty="0"/>
          </a:p>
        </p:txBody>
      </p:sp>
      <p:pic>
        <p:nvPicPr>
          <p:cNvPr id="4" name="Picture 3">
            <a:extLst>
              <a:ext uri="{FF2B5EF4-FFF2-40B4-BE49-F238E27FC236}">
                <a16:creationId xmlns:a16="http://schemas.microsoft.com/office/drawing/2014/main" id="{EB6E85A3-9C1E-4307-7C91-DDF726513DF8}"/>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6933115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1014-00A4-0300-8F3D-50F3F74FB38C}"/>
              </a:ext>
            </a:extLst>
          </p:cNvPr>
          <p:cNvSpPr>
            <a:spLocks noGrp="1"/>
          </p:cNvSpPr>
          <p:nvPr>
            <p:ph type="title"/>
          </p:nvPr>
        </p:nvSpPr>
        <p:spPr/>
        <p:txBody>
          <a:bodyPr/>
          <a:lstStyle/>
          <a:p>
            <a:r>
              <a:rPr lang="en-IN" b="1" dirty="0">
                <a:solidFill>
                  <a:srgbClr val="374151"/>
                </a:solidFill>
                <a:latin typeface="Söhne"/>
              </a:rPr>
              <a:t> Insights from Alpha Generation in Indian Context</a:t>
            </a:r>
            <a:endParaRPr lang="en-IN" dirty="0">
              <a:solidFill>
                <a:srgbClr val="374151"/>
              </a:solidFill>
              <a:latin typeface="Söhne"/>
            </a:endParaRPr>
          </a:p>
        </p:txBody>
      </p:sp>
      <p:sp>
        <p:nvSpPr>
          <p:cNvPr id="3" name="Content Placeholder 2">
            <a:extLst>
              <a:ext uri="{FF2B5EF4-FFF2-40B4-BE49-F238E27FC236}">
                <a16:creationId xmlns:a16="http://schemas.microsoft.com/office/drawing/2014/main" id="{77A439C0-E049-E74D-BA4A-5BDE79CFD2C4}"/>
              </a:ext>
            </a:extLst>
          </p:cNvPr>
          <p:cNvSpPr>
            <a:spLocks noGrp="1"/>
          </p:cNvSpPr>
          <p:nvPr>
            <p:ph idx="1"/>
          </p:nvPr>
        </p:nvSpPr>
        <p:spPr/>
        <p:txBody>
          <a:bodyPr/>
          <a:lstStyle/>
          <a:p>
            <a:pPr algn="l">
              <a:buFont typeface="Arial" panose="020B0604020202020204" pitchFamily="34" charset="0"/>
              <a:buChar char="•"/>
            </a:pPr>
            <a:r>
              <a:rPr lang="en-IN" b="1" i="0" u="none" strike="noStrike" dirty="0">
                <a:solidFill>
                  <a:srgbClr val="374151"/>
                </a:solidFill>
                <a:effectLst/>
                <a:latin typeface="Söhne"/>
              </a:rPr>
              <a:t>Speculation on Cyber Parenting Perception:</a:t>
            </a:r>
            <a:endParaRPr lang="en-IN" b="0" i="0" u="none" strike="noStrike" dirty="0">
              <a:solidFill>
                <a:srgbClr val="374151"/>
              </a:solidFill>
              <a:effectLst/>
              <a:latin typeface="Söhne"/>
            </a:endParaRPr>
          </a:p>
          <a:p>
            <a:pPr marL="742950" lvl="1" indent="-285750" algn="l">
              <a:buFont typeface="Arial" panose="020B0604020202020204" pitchFamily="34" charset="0"/>
              <a:buChar char="•"/>
            </a:pPr>
            <a:r>
              <a:rPr lang="en-IN" b="0" i="0" u="none" strike="noStrike" dirty="0">
                <a:solidFill>
                  <a:srgbClr val="374151"/>
                </a:solidFill>
                <a:effectLst/>
                <a:latin typeface="Söhne"/>
              </a:rPr>
              <a:t>Anticipated to view technology as an inherent part of their upbringing, potentially leading to a more collaborative approach to cyber parenting.</a:t>
            </a:r>
          </a:p>
          <a:p>
            <a:pPr marL="742950" lvl="1" indent="-285750" algn="l">
              <a:buFont typeface="Arial" panose="020B0604020202020204" pitchFamily="34" charset="0"/>
              <a:buChar char="•"/>
            </a:pPr>
            <a:r>
              <a:rPr lang="en-IN" b="0" i="0" u="none" strike="noStrike" dirty="0">
                <a:solidFill>
                  <a:srgbClr val="374151"/>
                </a:solidFill>
                <a:effectLst/>
                <a:latin typeface="Söhne"/>
              </a:rPr>
              <a:t>Expected to demand more digital autonomy while simultaneously seeking guidance and support from parents in navigating the online world.</a:t>
            </a:r>
          </a:p>
          <a:p>
            <a:endParaRPr lang="en-US" dirty="0"/>
          </a:p>
        </p:txBody>
      </p:sp>
      <p:pic>
        <p:nvPicPr>
          <p:cNvPr id="4" name="Picture 3">
            <a:extLst>
              <a:ext uri="{FF2B5EF4-FFF2-40B4-BE49-F238E27FC236}">
                <a16:creationId xmlns:a16="http://schemas.microsoft.com/office/drawing/2014/main" id="{66A1509B-FEDA-62F1-F828-9B2F1796A646}"/>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2331600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B1CAD-FF8B-560A-D4E1-EBA782D574B3}"/>
              </a:ext>
            </a:extLst>
          </p:cNvPr>
          <p:cNvSpPr>
            <a:spLocks noGrp="1"/>
          </p:cNvSpPr>
          <p:nvPr>
            <p:ph type="title"/>
          </p:nvPr>
        </p:nvSpPr>
        <p:spPr/>
        <p:txBody>
          <a:bodyPr/>
          <a:lstStyle/>
          <a:p>
            <a:br>
              <a:rPr lang="en-IN" b="1" i="0" u="none" strike="noStrike" dirty="0">
                <a:solidFill>
                  <a:srgbClr val="374151"/>
                </a:solidFill>
                <a:effectLst/>
                <a:latin typeface="Söhne"/>
              </a:rPr>
            </a:br>
            <a:r>
              <a:rPr lang="en-IN" b="1" i="0" u="none" strike="noStrike" dirty="0">
                <a:solidFill>
                  <a:srgbClr val="374151"/>
                </a:solidFill>
                <a:effectLst/>
                <a:latin typeface="Söhne"/>
              </a:rPr>
              <a:t>Potential </a:t>
            </a:r>
            <a:r>
              <a:rPr lang="en-IN" b="1" i="0" u="none" strike="noStrike" dirty="0" err="1">
                <a:solidFill>
                  <a:srgbClr val="374151"/>
                </a:solidFill>
                <a:effectLst/>
                <a:latin typeface="Söhne"/>
              </a:rPr>
              <a:t>Behavioral</a:t>
            </a:r>
            <a:r>
              <a:rPr lang="en-IN" b="1" i="0" u="none" strike="noStrike" dirty="0">
                <a:solidFill>
                  <a:srgbClr val="374151"/>
                </a:solidFill>
                <a:effectLst/>
                <a:latin typeface="Söhne"/>
              </a:rPr>
              <a:t> Changes and Adaptations:</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E36A4FB0-1774-9825-34D4-D3883EF339B5}"/>
              </a:ext>
            </a:extLst>
          </p:cNvPr>
          <p:cNvSpPr>
            <a:spLocks noGrp="1"/>
          </p:cNvSpPr>
          <p:nvPr>
            <p:ph idx="1"/>
          </p:nvPr>
        </p:nvSpPr>
        <p:spPr/>
        <p:txBody>
          <a:bodyPr/>
          <a:lstStyle/>
          <a:p>
            <a:pPr marL="742950" lvl="1" indent="-285750" algn="l">
              <a:buFont typeface="Arial" panose="020B0604020202020204" pitchFamily="34" charset="0"/>
              <a:buChar char="•"/>
            </a:pPr>
            <a:r>
              <a:rPr lang="en-IN" b="0" i="0" u="none" strike="noStrike" dirty="0">
                <a:solidFill>
                  <a:srgbClr val="374151"/>
                </a:solidFill>
                <a:effectLst/>
                <a:latin typeface="Söhne"/>
              </a:rPr>
              <a:t>Likely to exhibit higher levels of multitasking, adaptability, and digital creativity owing to their early and immersive exposure to technology.</a:t>
            </a:r>
          </a:p>
          <a:p>
            <a:pPr marL="742950" lvl="1" indent="-285750" algn="l">
              <a:buFont typeface="Arial" panose="020B0604020202020204" pitchFamily="34" charset="0"/>
              <a:buChar char="•"/>
            </a:pPr>
            <a:r>
              <a:rPr lang="en-IN" b="0" i="0" u="none" strike="noStrike" dirty="0">
                <a:solidFill>
                  <a:srgbClr val="374151"/>
                </a:solidFill>
                <a:effectLst/>
                <a:latin typeface="Söhne"/>
              </a:rPr>
              <a:t>May exhibit a different perspective on privacy, social interaction, and information consumption, reshaping societal norms and </a:t>
            </a:r>
            <a:r>
              <a:rPr lang="en-IN" b="0" i="0" u="none" strike="noStrike" dirty="0" err="1">
                <a:solidFill>
                  <a:srgbClr val="374151"/>
                </a:solidFill>
                <a:effectLst/>
                <a:latin typeface="Söhne"/>
              </a:rPr>
              <a:t>behavioral</a:t>
            </a:r>
            <a:r>
              <a:rPr lang="en-IN" b="0" i="0" u="none" strike="noStrike" dirty="0">
                <a:solidFill>
                  <a:srgbClr val="374151"/>
                </a:solidFill>
                <a:effectLst/>
                <a:latin typeface="Söhne"/>
              </a:rPr>
              <a:t> patterns.</a:t>
            </a:r>
          </a:p>
          <a:p>
            <a:br>
              <a:rPr lang="en-IN" dirty="0"/>
            </a:br>
            <a:endParaRPr lang="en-US" dirty="0"/>
          </a:p>
          <a:p>
            <a:endParaRPr lang="en-US" dirty="0"/>
          </a:p>
          <a:p>
            <a:endParaRPr lang="en-US" dirty="0"/>
          </a:p>
        </p:txBody>
      </p:sp>
      <p:pic>
        <p:nvPicPr>
          <p:cNvPr id="4" name="Picture 3">
            <a:extLst>
              <a:ext uri="{FF2B5EF4-FFF2-40B4-BE49-F238E27FC236}">
                <a16:creationId xmlns:a16="http://schemas.microsoft.com/office/drawing/2014/main" id="{C6767292-0717-08DC-111D-AAC202A55F7C}"/>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7919794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634BD-202D-30B6-372A-C3A9BDD35494}"/>
              </a:ext>
            </a:extLst>
          </p:cNvPr>
          <p:cNvSpPr>
            <a:spLocks noGrp="1"/>
          </p:cNvSpPr>
          <p:nvPr>
            <p:ph type="title"/>
          </p:nvPr>
        </p:nvSpPr>
        <p:spPr/>
        <p:txBody>
          <a:bodyPr/>
          <a:lstStyle/>
          <a:p>
            <a:br>
              <a:rPr lang="en-IN" b="1" i="0" u="none" strike="noStrike" dirty="0">
                <a:solidFill>
                  <a:srgbClr val="374151"/>
                </a:solidFill>
                <a:effectLst/>
                <a:latin typeface="Söhne"/>
              </a:rPr>
            </a:br>
            <a:r>
              <a:rPr lang="en-IN" b="1" i="0" u="none" strike="noStrike" dirty="0">
                <a:solidFill>
                  <a:srgbClr val="374151"/>
                </a:solidFill>
                <a:effectLst/>
                <a:latin typeface="Söhne"/>
              </a:rPr>
              <a:t>Implications for Future Parenting and Teaching:</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07D03124-CDD5-7F1F-F4B9-B094B30F633B}"/>
              </a:ext>
            </a:extLst>
          </p:cNvPr>
          <p:cNvSpPr>
            <a:spLocks noGrp="1"/>
          </p:cNvSpPr>
          <p:nvPr>
            <p:ph idx="1"/>
          </p:nvPr>
        </p:nvSpPr>
        <p:spPr/>
        <p:txBody>
          <a:bodyPr/>
          <a:lstStyle/>
          <a:p>
            <a:pPr marL="742950" lvl="1" indent="-285750" algn="l">
              <a:buFont typeface="Arial" panose="020B0604020202020204" pitchFamily="34" charset="0"/>
              <a:buChar char="•"/>
            </a:pPr>
            <a:r>
              <a:rPr lang="en-IN" b="0" i="0" u="none" strike="noStrike" dirty="0">
                <a:solidFill>
                  <a:srgbClr val="374151"/>
                </a:solidFill>
                <a:effectLst/>
                <a:latin typeface="Söhne"/>
              </a:rPr>
              <a:t>Significantly impacting parenting approaches, necessitating a deeper understanding and active involvement in children's digital lives from an even earlier stage.</a:t>
            </a:r>
          </a:p>
          <a:p>
            <a:pPr marL="742950" lvl="1" indent="-285750" algn="l">
              <a:buFont typeface="Arial" panose="020B0604020202020204" pitchFamily="34" charset="0"/>
              <a:buChar char="•"/>
            </a:pPr>
            <a:r>
              <a:rPr lang="en-IN" b="0" i="0" u="none" strike="noStrike" dirty="0">
                <a:solidFill>
                  <a:srgbClr val="374151"/>
                </a:solidFill>
                <a:effectLst/>
                <a:latin typeface="Söhne"/>
              </a:rPr>
              <a:t>Educational paradigms need to evolve to accommodate their tech-centric learning styles, requiring educators to adapt teaching methodologies and curricula.</a:t>
            </a:r>
          </a:p>
          <a:p>
            <a:br>
              <a:rPr lang="en-IN" dirty="0"/>
            </a:br>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C85417AE-8DC9-30AF-EB11-B6EC9AC82DDA}"/>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6067466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BA57D-9F53-FF30-FD53-46B223BC58AF}"/>
              </a:ext>
            </a:extLst>
          </p:cNvPr>
          <p:cNvSpPr>
            <a:spLocks noGrp="1"/>
          </p:cNvSpPr>
          <p:nvPr>
            <p:ph type="title"/>
          </p:nvPr>
        </p:nvSpPr>
        <p:spPr/>
        <p:txBody>
          <a:bodyPr/>
          <a:lstStyle/>
          <a:p>
            <a:r>
              <a:rPr lang="en-IN" b="1" i="0" u="none" strike="noStrike" dirty="0">
                <a:solidFill>
                  <a:srgbClr val="374151"/>
                </a:solidFill>
                <a:effectLst/>
                <a:latin typeface="Söhne"/>
              </a:rPr>
              <a:t> </a:t>
            </a:r>
            <a:br>
              <a:rPr lang="en-IN" b="1" i="0" u="none" strike="noStrike" dirty="0">
                <a:solidFill>
                  <a:srgbClr val="374151"/>
                </a:solidFill>
                <a:effectLst/>
                <a:latin typeface="Söhne"/>
              </a:rPr>
            </a:br>
            <a:r>
              <a:rPr lang="en-IN" b="1" i="0" u="none" strike="noStrike" dirty="0">
                <a:solidFill>
                  <a:srgbClr val="374151"/>
                </a:solidFill>
                <a:effectLst/>
                <a:latin typeface="Söhne"/>
              </a:rPr>
              <a:t>Insights from Alpha Generation in Indian Context</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8909DA7B-2591-8AFA-3AFF-3B561B95AFE3}"/>
              </a:ext>
            </a:extLst>
          </p:cNvPr>
          <p:cNvSpPr>
            <a:spLocks noGrp="1"/>
          </p:cNvSpPr>
          <p:nvPr>
            <p:ph idx="1"/>
          </p:nvPr>
        </p:nvSpPr>
        <p:spPr/>
        <p:txBody>
          <a:bodyPr/>
          <a:lstStyle/>
          <a:p>
            <a:pPr algn="l">
              <a:buFont typeface="Arial" panose="020B0604020202020204" pitchFamily="34" charset="0"/>
              <a:buChar char="•"/>
            </a:pPr>
            <a:r>
              <a:rPr lang="en-IN" b="1" i="0" u="none" strike="noStrike" dirty="0">
                <a:solidFill>
                  <a:srgbClr val="374151"/>
                </a:solidFill>
                <a:effectLst/>
                <a:latin typeface="Söhne"/>
              </a:rPr>
              <a:t>Speculation on Cyber Parenting Perception:</a:t>
            </a:r>
            <a:endParaRPr lang="en-IN" b="0" i="0" u="none" strike="noStrike" dirty="0">
              <a:solidFill>
                <a:srgbClr val="374151"/>
              </a:solidFill>
              <a:effectLst/>
              <a:latin typeface="Söhne"/>
            </a:endParaRPr>
          </a:p>
          <a:p>
            <a:pPr marL="742950" lvl="1" indent="-285750" algn="l">
              <a:buFont typeface="Arial" panose="020B0604020202020204" pitchFamily="34" charset="0"/>
              <a:buChar char="•"/>
            </a:pPr>
            <a:r>
              <a:rPr lang="en-IN" b="0" i="0" u="none" strike="noStrike" dirty="0">
                <a:solidFill>
                  <a:srgbClr val="374151"/>
                </a:solidFill>
                <a:effectLst/>
                <a:latin typeface="Söhne"/>
              </a:rPr>
              <a:t>Anticipated to view technology as an inherent part of their upbringing, potentially leading to a more collaborative approach to cyber parenting.</a:t>
            </a:r>
          </a:p>
          <a:p>
            <a:pPr marL="742950" lvl="1" indent="-285750" algn="l">
              <a:buFont typeface="Arial" panose="020B0604020202020204" pitchFamily="34" charset="0"/>
              <a:buChar char="•"/>
            </a:pPr>
            <a:r>
              <a:rPr lang="en-IN" b="0" i="0" u="none" strike="noStrike" dirty="0">
                <a:solidFill>
                  <a:srgbClr val="374151"/>
                </a:solidFill>
                <a:effectLst/>
                <a:latin typeface="Söhne"/>
              </a:rPr>
              <a:t>Expected to demand more digital autonomy while simultaneously seeking guidance and support from parents in navigating the online world.</a:t>
            </a:r>
          </a:p>
          <a:p>
            <a:endParaRPr lang="en-US" dirty="0"/>
          </a:p>
        </p:txBody>
      </p:sp>
      <p:pic>
        <p:nvPicPr>
          <p:cNvPr id="4" name="Picture 3">
            <a:extLst>
              <a:ext uri="{FF2B5EF4-FFF2-40B4-BE49-F238E27FC236}">
                <a16:creationId xmlns:a16="http://schemas.microsoft.com/office/drawing/2014/main" id="{068CD482-F3BE-F24C-6B74-01011DDECAC1}"/>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4680191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BF2FC-CBA8-B15C-E027-6CBD55704AC4}"/>
              </a:ext>
            </a:extLst>
          </p:cNvPr>
          <p:cNvSpPr>
            <a:spLocks noGrp="1"/>
          </p:cNvSpPr>
          <p:nvPr>
            <p:ph type="title"/>
          </p:nvPr>
        </p:nvSpPr>
        <p:spPr/>
        <p:txBody>
          <a:bodyPr/>
          <a:lstStyle/>
          <a:p>
            <a:br>
              <a:rPr lang="en-IN" b="1" i="0" u="none" strike="noStrike">
                <a:solidFill>
                  <a:srgbClr val="374151"/>
                </a:solidFill>
                <a:effectLst/>
                <a:latin typeface="Söhne"/>
              </a:rPr>
            </a:br>
            <a:r>
              <a:rPr lang="en-IN" b="1" i="0" u="none" strike="noStrike">
                <a:solidFill>
                  <a:srgbClr val="374151"/>
                </a:solidFill>
                <a:effectLst/>
                <a:latin typeface="Söhne"/>
              </a:rPr>
              <a:t>Potential </a:t>
            </a:r>
            <a:r>
              <a:rPr lang="en-IN" b="1" i="0" u="none" strike="noStrike" dirty="0" err="1">
                <a:solidFill>
                  <a:srgbClr val="374151"/>
                </a:solidFill>
                <a:effectLst/>
                <a:latin typeface="Söhne"/>
              </a:rPr>
              <a:t>Behavioral</a:t>
            </a:r>
            <a:r>
              <a:rPr lang="en-IN" b="1" i="0" u="none" strike="noStrike" dirty="0">
                <a:solidFill>
                  <a:srgbClr val="374151"/>
                </a:solidFill>
                <a:effectLst/>
                <a:latin typeface="Söhne"/>
              </a:rPr>
              <a:t> Changes and Adaptations:</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FEF0CA94-85CF-5A1E-CE3B-4F1A054ED680}"/>
              </a:ext>
            </a:extLst>
          </p:cNvPr>
          <p:cNvSpPr>
            <a:spLocks noGrp="1"/>
          </p:cNvSpPr>
          <p:nvPr>
            <p:ph idx="1"/>
          </p:nvPr>
        </p:nvSpPr>
        <p:spPr/>
        <p:txBody>
          <a:bodyPr/>
          <a:lstStyle/>
          <a:p>
            <a:pPr marL="742950" lvl="1" indent="-285750" algn="l">
              <a:buFont typeface="Arial" panose="020B0604020202020204" pitchFamily="34" charset="0"/>
              <a:buChar char="•"/>
            </a:pPr>
            <a:r>
              <a:rPr lang="en-IN" b="0" i="0" u="none" strike="noStrike" dirty="0">
                <a:solidFill>
                  <a:srgbClr val="374151"/>
                </a:solidFill>
                <a:effectLst/>
                <a:latin typeface="Söhne"/>
              </a:rPr>
              <a:t>Likely to exhibit higher levels of multitasking, adaptability, and digital creativity owing to their early and immersive exposure to technology.</a:t>
            </a:r>
          </a:p>
          <a:p>
            <a:pPr marL="742950" lvl="1" indent="-285750" algn="l">
              <a:buFont typeface="Arial" panose="020B0604020202020204" pitchFamily="34" charset="0"/>
              <a:buChar char="•"/>
            </a:pPr>
            <a:r>
              <a:rPr lang="en-IN" b="0" i="0" u="none" strike="noStrike" dirty="0">
                <a:solidFill>
                  <a:srgbClr val="374151"/>
                </a:solidFill>
                <a:effectLst/>
                <a:latin typeface="Söhne"/>
              </a:rPr>
              <a:t>May exhibit a different perspective on privacy, social interaction, and information consumption, reshaping societal norms and </a:t>
            </a:r>
            <a:r>
              <a:rPr lang="en-IN" b="0" i="0" u="none" strike="noStrike" dirty="0" err="1">
                <a:solidFill>
                  <a:srgbClr val="374151"/>
                </a:solidFill>
                <a:effectLst/>
                <a:latin typeface="Söhne"/>
              </a:rPr>
              <a:t>behavioral</a:t>
            </a:r>
            <a:r>
              <a:rPr lang="en-IN" b="0" i="0" u="none" strike="noStrike" dirty="0">
                <a:solidFill>
                  <a:srgbClr val="374151"/>
                </a:solidFill>
                <a:effectLst/>
                <a:latin typeface="Söhne"/>
              </a:rPr>
              <a:t> patterns.</a:t>
            </a:r>
          </a:p>
          <a:p>
            <a:endParaRPr lang="en-US" dirty="0"/>
          </a:p>
        </p:txBody>
      </p:sp>
      <p:pic>
        <p:nvPicPr>
          <p:cNvPr id="4" name="Picture 3">
            <a:extLst>
              <a:ext uri="{FF2B5EF4-FFF2-40B4-BE49-F238E27FC236}">
                <a16:creationId xmlns:a16="http://schemas.microsoft.com/office/drawing/2014/main" id="{447A23EA-1427-6C3E-5416-9DD367FCDEDC}"/>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0716401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6DB52-D126-BC9D-0800-2E5F666519CD}"/>
              </a:ext>
            </a:extLst>
          </p:cNvPr>
          <p:cNvSpPr>
            <a:spLocks noGrp="1"/>
          </p:cNvSpPr>
          <p:nvPr>
            <p:ph type="title"/>
          </p:nvPr>
        </p:nvSpPr>
        <p:spPr/>
        <p:txBody>
          <a:bodyPr/>
          <a:lstStyle/>
          <a:p>
            <a:r>
              <a:rPr lang="en-US" dirty="0"/>
              <a:t>      AND 2025 ONWARDS ITS BETA</a:t>
            </a:r>
          </a:p>
        </p:txBody>
      </p:sp>
      <p:pic>
        <p:nvPicPr>
          <p:cNvPr id="5" name="Content Placeholder 4">
            <a:extLst>
              <a:ext uri="{FF2B5EF4-FFF2-40B4-BE49-F238E27FC236}">
                <a16:creationId xmlns:a16="http://schemas.microsoft.com/office/drawing/2014/main" id="{A31502BC-8C91-9E9A-DBBC-E3259B8FD601}"/>
              </a:ext>
            </a:extLst>
          </p:cNvPr>
          <p:cNvPicPr>
            <a:picLocks noGrp="1" noChangeAspect="1"/>
          </p:cNvPicPr>
          <p:nvPr>
            <p:ph idx="1"/>
          </p:nvPr>
        </p:nvPicPr>
        <p:blipFill>
          <a:blip r:embed="rId2"/>
          <a:stretch>
            <a:fillRect/>
          </a:stretch>
        </p:blipFill>
        <p:spPr>
          <a:xfrm>
            <a:off x="3171825" y="2388834"/>
            <a:ext cx="2800350" cy="1638300"/>
          </a:xfrm>
        </p:spPr>
      </p:pic>
      <p:pic>
        <p:nvPicPr>
          <p:cNvPr id="4" name="Picture 3">
            <a:extLst>
              <a:ext uri="{FF2B5EF4-FFF2-40B4-BE49-F238E27FC236}">
                <a16:creationId xmlns:a16="http://schemas.microsoft.com/office/drawing/2014/main" id="{4FD6B64A-EF87-13A8-7F44-027D9DFA7007}"/>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3004717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-ME GENERATION </a:t>
            </a:r>
          </a:p>
        </p:txBody>
      </p:sp>
      <p:pic>
        <p:nvPicPr>
          <p:cNvPr id="4" name="Content Placeholder 3" descr="me generations.jpe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7409" y="1738346"/>
            <a:ext cx="4789884" cy="4080272"/>
          </a:xfrm>
        </p:spPr>
      </p:pic>
      <p:pic>
        <p:nvPicPr>
          <p:cNvPr id="5" name="Picture 4">
            <a:extLst>
              <a:ext uri="{FF2B5EF4-FFF2-40B4-BE49-F238E27FC236}">
                <a16:creationId xmlns:a16="http://schemas.microsoft.com/office/drawing/2014/main" id="{E8426CBA-348E-3629-AF77-E20A739AC834}"/>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2357751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447C-616F-0FEC-3930-74305B3EBA3C}"/>
              </a:ext>
            </a:extLst>
          </p:cNvPr>
          <p:cNvSpPr>
            <a:spLocks noGrp="1"/>
          </p:cNvSpPr>
          <p:nvPr>
            <p:ph type="title"/>
          </p:nvPr>
        </p:nvSpPr>
        <p:spPr/>
        <p:txBody>
          <a:bodyPr/>
          <a:lstStyle/>
          <a:p>
            <a:r>
              <a:rPr lang="en-US" dirty="0"/>
              <a:t>Alpha is</a:t>
            </a:r>
          </a:p>
        </p:txBody>
      </p:sp>
      <p:pic>
        <p:nvPicPr>
          <p:cNvPr id="5" name="Content Placeholder 4">
            <a:extLst>
              <a:ext uri="{FF2B5EF4-FFF2-40B4-BE49-F238E27FC236}">
                <a16:creationId xmlns:a16="http://schemas.microsoft.com/office/drawing/2014/main" id="{DA8F1DCD-AA33-3C8B-C48D-F40D8BFD4B1F}"/>
              </a:ext>
            </a:extLst>
          </p:cNvPr>
          <p:cNvPicPr>
            <a:picLocks noGrp="1" noChangeAspect="1"/>
          </p:cNvPicPr>
          <p:nvPr>
            <p:ph idx="1"/>
          </p:nvPr>
        </p:nvPicPr>
        <p:blipFill>
          <a:blip r:embed="rId2"/>
          <a:stretch>
            <a:fillRect/>
          </a:stretch>
        </p:blipFill>
        <p:spPr>
          <a:xfrm>
            <a:off x="2839243" y="1600200"/>
            <a:ext cx="4525963" cy="4525963"/>
          </a:xfrm>
        </p:spPr>
      </p:pic>
      <p:pic>
        <p:nvPicPr>
          <p:cNvPr id="3" name="Picture 2">
            <a:extLst>
              <a:ext uri="{FF2B5EF4-FFF2-40B4-BE49-F238E27FC236}">
                <a16:creationId xmlns:a16="http://schemas.microsoft.com/office/drawing/2014/main" id="{AE26CAE6-5E03-CD6E-089B-BDB6D5A5808E}"/>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5912780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560F1-5FD8-1FF5-1F6E-37EDEFD956FA}"/>
              </a:ext>
            </a:extLst>
          </p:cNvPr>
          <p:cNvSpPr>
            <a:spLocks noGrp="1"/>
          </p:cNvSpPr>
          <p:nvPr>
            <p:ph type="title"/>
          </p:nvPr>
        </p:nvSpPr>
        <p:spPr/>
        <p:txBody>
          <a:bodyPr/>
          <a:lstStyle/>
          <a:p>
            <a:r>
              <a:rPr lang="en-US" dirty="0"/>
              <a:t>Gen z is</a:t>
            </a:r>
          </a:p>
        </p:txBody>
      </p:sp>
      <p:pic>
        <p:nvPicPr>
          <p:cNvPr id="5" name="Content Placeholder 4">
            <a:extLst>
              <a:ext uri="{FF2B5EF4-FFF2-40B4-BE49-F238E27FC236}">
                <a16:creationId xmlns:a16="http://schemas.microsoft.com/office/drawing/2014/main" id="{A2105CFC-6720-1BCF-B89B-2241F2E85F7F}"/>
              </a:ext>
            </a:extLst>
          </p:cNvPr>
          <p:cNvPicPr>
            <a:picLocks noGrp="1" noChangeAspect="1"/>
          </p:cNvPicPr>
          <p:nvPr>
            <p:ph idx="1"/>
          </p:nvPr>
        </p:nvPicPr>
        <p:blipFill>
          <a:blip r:embed="rId2"/>
          <a:stretch>
            <a:fillRect/>
          </a:stretch>
        </p:blipFill>
        <p:spPr>
          <a:xfrm>
            <a:off x="2839243" y="1600200"/>
            <a:ext cx="4525963" cy="4525963"/>
          </a:xfrm>
        </p:spPr>
      </p:pic>
      <p:pic>
        <p:nvPicPr>
          <p:cNvPr id="3" name="Picture 2">
            <a:extLst>
              <a:ext uri="{FF2B5EF4-FFF2-40B4-BE49-F238E27FC236}">
                <a16:creationId xmlns:a16="http://schemas.microsoft.com/office/drawing/2014/main" id="{40BCAB94-2FC2-40C7-0280-7FBB34245BDE}"/>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0813634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AC99E-0F12-8C16-3F66-D7092881DAC2}"/>
              </a:ext>
            </a:extLst>
          </p:cNvPr>
          <p:cNvSpPr>
            <a:spLocks noGrp="1"/>
          </p:cNvSpPr>
          <p:nvPr>
            <p:ph type="title"/>
          </p:nvPr>
        </p:nvSpPr>
        <p:spPr/>
        <p:txBody>
          <a:bodyPr/>
          <a:lstStyle/>
          <a:p>
            <a:r>
              <a:rPr lang="en-US" dirty="0"/>
              <a:t>Millennials are </a:t>
            </a:r>
          </a:p>
        </p:txBody>
      </p:sp>
      <p:pic>
        <p:nvPicPr>
          <p:cNvPr id="5" name="Content Placeholder 4">
            <a:extLst>
              <a:ext uri="{FF2B5EF4-FFF2-40B4-BE49-F238E27FC236}">
                <a16:creationId xmlns:a16="http://schemas.microsoft.com/office/drawing/2014/main" id="{94A97645-B329-9AA3-4D6B-D84FEBD96726}"/>
              </a:ext>
            </a:extLst>
          </p:cNvPr>
          <p:cNvPicPr>
            <a:picLocks noGrp="1" noChangeAspect="1"/>
          </p:cNvPicPr>
          <p:nvPr>
            <p:ph idx="1"/>
          </p:nvPr>
        </p:nvPicPr>
        <p:blipFill>
          <a:blip r:embed="rId2"/>
          <a:stretch>
            <a:fillRect/>
          </a:stretch>
        </p:blipFill>
        <p:spPr>
          <a:xfrm>
            <a:off x="2483768" y="1628800"/>
            <a:ext cx="5945985" cy="3950415"/>
          </a:xfrm>
        </p:spPr>
      </p:pic>
      <p:pic>
        <p:nvPicPr>
          <p:cNvPr id="3" name="Picture 2">
            <a:extLst>
              <a:ext uri="{FF2B5EF4-FFF2-40B4-BE49-F238E27FC236}">
                <a16:creationId xmlns:a16="http://schemas.microsoft.com/office/drawing/2014/main" id="{EAAF3E70-E1B5-6B3F-2A48-0297A53C791B}"/>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3396750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33FE-FF43-5307-03E9-8B7963936209}"/>
              </a:ext>
            </a:extLst>
          </p:cNvPr>
          <p:cNvSpPr>
            <a:spLocks noGrp="1"/>
          </p:cNvSpPr>
          <p:nvPr>
            <p:ph type="title"/>
          </p:nvPr>
        </p:nvSpPr>
        <p:spPr/>
        <p:txBody>
          <a:bodyPr/>
          <a:lstStyle/>
          <a:p>
            <a:r>
              <a:rPr lang="en-US" dirty="0"/>
              <a:t>Gen x</a:t>
            </a:r>
          </a:p>
        </p:txBody>
      </p:sp>
      <p:pic>
        <p:nvPicPr>
          <p:cNvPr id="5" name="Content Placeholder 4">
            <a:extLst>
              <a:ext uri="{FF2B5EF4-FFF2-40B4-BE49-F238E27FC236}">
                <a16:creationId xmlns:a16="http://schemas.microsoft.com/office/drawing/2014/main" id="{B6F04DFA-3C3F-F378-C303-6D892A32165A}"/>
              </a:ext>
            </a:extLst>
          </p:cNvPr>
          <p:cNvPicPr>
            <a:picLocks noGrp="1" noChangeAspect="1"/>
          </p:cNvPicPr>
          <p:nvPr>
            <p:ph idx="1"/>
          </p:nvPr>
        </p:nvPicPr>
        <p:blipFill>
          <a:blip r:embed="rId2"/>
          <a:stretch>
            <a:fillRect/>
          </a:stretch>
        </p:blipFill>
        <p:spPr>
          <a:xfrm>
            <a:off x="2798348" y="1849845"/>
            <a:ext cx="5632044" cy="3163331"/>
          </a:xfrm>
        </p:spPr>
      </p:pic>
      <p:pic>
        <p:nvPicPr>
          <p:cNvPr id="3" name="Picture 2">
            <a:extLst>
              <a:ext uri="{FF2B5EF4-FFF2-40B4-BE49-F238E27FC236}">
                <a16:creationId xmlns:a16="http://schemas.microsoft.com/office/drawing/2014/main" id="{329C413E-8099-2CEC-74C4-B3649F4A3EB0}"/>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319780658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469" y="1063229"/>
            <a:ext cx="2751523" cy="857250"/>
          </a:xfrm>
        </p:spPr>
        <p:txBody>
          <a:bodyPr/>
          <a:lstStyle/>
          <a:p>
            <a:r>
              <a:rPr lang="en-US" dirty="0"/>
              <a:t>FINALLY !!</a:t>
            </a:r>
          </a:p>
        </p:txBody>
      </p:sp>
      <p:pic>
        <p:nvPicPr>
          <p:cNvPr id="5" name="Picture 4">
            <a:extLst>
              <a:ext uri="{FF2B5EF4-FFF2-40B4-BE49-F238E27FC236}">
                <a16:creationId xmlns:a16="http://schemas.microsoft.com/office/drawing/2014/main" id="{1098D2A6-DBE4-4DAC-97B9-85D22DD8E903}"/>
              </a:ext>
            </a:extLst>
          </p:cNvPr>
          <p:cNvPicPr>
            <a:picLocks noChangeAspect="1"/>
          </p:cNvPicPr>
          <p:nvPr/>
        </p:nvPicPr>
        <p:blipFill>
          <a:blip r:embed="rId2"/>
          <a:stretch>
            <a:fillRect/>
          </a:stretch>
        </p:blipFill>
        <p:spPr>
          <a:xfrm>
            <a:off x="8100392" y="5784229"/>
            <a:ext cx="1043608" cy="1043608"/>
          </a:xfrm>
          <a:prstGeom prst="rect">
            <a:avLst/>
          </a:prstGeom>
        </p:spPr>
      </p:pic>
      <p:pic>
        <p:nvPicPr>
          <p:cNvPr id="8" name="Picture 7">
            <a:extLst>
              <a:ext uri="{FF2B5EF4-FFF2-40B4-BE49-F238E27FC236}">
                <a16:creationId xmlns:a16="http://schemas.microsoft.com/office/drawing/2014/main" id="{1285FE91-33E4-53E1-5DB7-07AD00BD6BE6}"/>
              </a:ext>
            </a:extLst>
          </p:cNvPr>
          <p:cNvPicPr>
            <a:picLocks noChangeAspect="1"/>
          </p:cNvPicPr>
          <p:nvPr/>
        </p:nvPicPr>
        <p:blipFill>
          <a:blip r:embed="rId3"/>
          <a:stretch>
            <a:fillRect/>
          </a:stretch>
        </p:blipFill>
        <p:spPr>
          <a:xfrm>
            <a:off x="2261922" y="1491854"/>
            <a:ext cx="6286724" cy="2441202"/>
          </a:xfrm>
          <a:prstGeom prst="rect">
            <a:avLst/>
          </a:prstGeom>
        </p:spPr>
      </p:pic>
      <p:pic>
        <p:nvPicPr>
          <p:cNvPr id="10" name="Picture 9">
            <a:extLst>
              <a:ext uri="{FF2B5EF4-FFF2-40B4-BE49-F238E27FC236}">
                <a16:creationId xmlns:a16="http://schemas.microsoft.com/office/drawing/2014/main" id="{8FCFC323-9506-4E87-78B5-08CCFB1B4CCC}"/>
              </a:ext>
            </a:extLst>
          </p:cNvPr>
          <p:cNvPicPr>
            <a:picLocks noChangeAspect="1"/>
          </p:cNvPicPr>
          <p:nvPr/>
        </p:nvPicPr>
        <p:blipFill>
          <a:blip r:embed="rId4"/>
          <a:stretch>
            <a:fillRect/>
          </a:stretch>
        </p:blipFill>
        <p:spPr>
          <a:xfrm>
            <a:off x="2477946" y="3923150"/>
            <a:ext cx="5622446" cy="2077669"/>
          </a:xfrm>
          <a:prstGeom prst="rect">
            <a:avLst/>
          </a:prstGeom>
        </p:spPr>
      </p:pic>
    </p:spTree>
    <p:extLst>
      <p:ext uri="{BB962C8B-B14F-4D97-AF65-F5344CB8AC3E}">
        <p14:creationId xmlns:p14="http://schemas.microsoft.com/office/powerpoint/2010/main" val="21273164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17C42-C8E6-2844-8788-66290B14303E}"/>
              </a:ext>
            </a:extLst>
          </p:cNvPr>
          <p:cNvSpPr>
            <a:spLocks noGrp="1"/>
          </p:cNvSpPr>
          <p:nvPr>
            <p:ph type="title"/>
          </p:nvPr>
        </p:nvSpPr>
        <p:spPr/>
        <p:txBody>
          <a:bodyPr>
            <a:normAutofit fontScale="90000"/>
          </a:bodyPr>
          <a:lstStyle/>
          <a:p>
            <a:br>
              <a:rPr lang="en-US" dirty="0"/>
            </a:br>
            <a:br>
              <a:rPr lang="en-US" dirty="0"/>
            </a:br>
            <a:r>
              <a:rPr lang="en-US" dirty="0"/>
              <a:t>For any Query post program</a:t>
            </a:r>
            <a:br>
              <a:rPr lang="en-US" dirty="0"/>
            </a:br>
            <a:r>
              <a:rPr lang="en-US" dirty="0"/>
              <a:t>9923755499 is the number to ask the Question</a:t>
            </a:r>
          </a:p>
        </p:txBody>
      </p:sp>
      <p:pic>
        <p:nvPicPr>
          <p:cNvPr id="9" name="Content Placeholder 8">
            <a:extLst>
              <a:ext uri="{FF2B5EF4-FFF2-40B4-BE49-F238E27FC236}">
                <a16:creationId xmlns:a16="http://schemas.microsoft.com/office/drawing/2014/main" id="{9F9CFB38-0AF0-A64D-91F8-30C270303B44}"/>
              </a:ext>
            </a:extLst>
          </p:cNvPr>
          <p:cNvPicPr>
            <a:picLocks noGrp="1" noChangeAspect="1"/>
          </p:cNvPicPr>
          <p:nvPr>
            <p:ph idx="1"/>
          </p:nvPr>
        </p:nvPicPr>
        <p:blipFill>
          <a:blip r:embed="rId2"/>
          <a:stretch>
            <a:fillRect/>
          </a:stretch>
        </p:blipFill>
        <p:spPr>
          <a:xfrm>
            <a:off x="2555776" y="2636912"/>
            <a:ext cx="5427374" cy="2713687"/>
          </a:xfrm>
        </p:spPr>
      </p:pic>
      <p:pic>
        <p:nvPicPr>
          <p:cNvPr id="3" name="Picture 2">
            <a:extLst>
              <a:ext uri="{FF2B5EF4-FFF2-40B4-BE49-F238E27FC236}">
                <a16:creationId xmlns:a16="http://schemas.microsoft.com/office/drawing/2014/main" id="{DBDC5C0D-91A6-E1CE-0E42-99D62F6AE710}"/>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58706882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8FF81-7A13-4242-5E6B-AD7B5BDB8434}"/>
              </a:ext>
            </a:extLst>
          </p:cNvPr>
          <p:cNvSpPr>
            <a:spLocks noGrp="1"/>
          </p:cNvSpPr>
          <p:nvPr>
            <p:ph type="title"/>
          </p:nvPr>
        </p:nvSpPr>
        <p:spPr/>
        <p:txBody>
          <a:bodyPr/>
          <a:lstStyle/>
          <a:p>
            <a:r>
              <a:rPr lang="en-US" dirty="0"/>
              <a:t>Or you can refer to the our authored book </a:t>
            </a:r>
          </a:p>
        </p:txBody>
      </p:sp>
      <p:pic>
        <p:nvPicPr>
          <p:cNvPr id="5" name="Content Placeholder 4">
            <a:extLst>
              <a:ext uri="{FF2B5EF4-FFF2-40B4-BE49-F238E27FC236}">
                <a16:creationId xmlns:a16="http://schemas.microsoft.com/office/drawing/2014/main" id="{C995A517-E55E-4A47-2599-4EEFC86DD227}"/>
              </a:ext>
            </a:extLst>
          </p:cNvPr>
          <p:cNvPicPr>
            <a:picLocks noGrp="1" noChangeAspect="1"/>
          </p:cNvPicPr>
          <p:nvPr>
            <p:ph idx="1"/>
          </p:nvPr>
        </p:nvPicPr>
        <p:blipFill>
          <a:blip r:embed="rId2"/>
          <a:stretch>
            <a:fillRect/>
          </a:stretch>
        </p:blipFill>
        <p:spPr>
          <a:xfrm>
            <a:off x="3707904" y="1417638"/>
            <a:ext cx="3284522" cy="4940741"/>
          </a:xfrm>
        </p:spPr>
      </p:pic>
      <p:pic>
        <p:nvPicPr>
          <p:cNvPr id="6" name="Picture 5">
            <a:extLst>
              <a:ext uri="{FF2B5EF4-FFF2-40B4-BE49-F238E27FC236}">
                <a16:creationId xmlns:a16="http://schemas.microsoft.com/office/drawing/2014/main" id="{F6F9ABD3-6B4F-F4B8-E014-A71EA9F4315A}"/>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49243068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32F1B-AFCD-D534-42D8-BFCF61A6F8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E1C324-BD40-2763-4D57-2C0A3569CBD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89914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Entry of Tv </a:t>
            </a:r>
          </a:p>
        </p:txBody>
      </p:sp>
      <p:pic>
        <p:nvPicPr>
          <p:cNvPr id="4" name="Content Placeholder 3" descr="tv.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2286203" y="1928032"/>
            <a:ext cx="5714798" cy="2725104"/>
          </a:xfrm>
        </p:spPr>
      </p:pic>
      <p:pic>
        <p:nvPicPr>
          <p:cNvPr id="5" name="Picture 4">
            <a:extLst>
              <a:ext uri="{FF2B5EF4-FFF2-40B4-BE49-F238E27FC236}">
                <a16:creationId xmlns:a16="http://schemas.microsoft.com/office/drawing/2014/main" id="{4B561E40-F94D-546C-5B22-0507A76CDFF2}"/>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187378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family integrated serials 80s</a:t>
            </a:r>
          </a:p>
        </p:txBody>
      </p:sp>
      <p:pic>
        <p:nvPicPr>
          <p:cNvPr id="4" name="Content Placeholder 3" descr="Buniyaad-Old-Doordarshan-TV-Serial.png"/>
          <p:cNvPicPr>
            <a:picLocks noGrp="1" noChangeAspect="1"/>
          </p:cNvPicPr>
          <p:nvPr>
            <p:ph idx="1"/>
          </p:nvPr>
        </p:nvPicPr>
        <p:blipFill>
          <a:blip r:embed="rId2">
            <a:extLst>
              <a:ext uri="{28A0092B-C50C-407E-A947-70E740481C1C}">
                <a14:useLocalDpi xmlns:a14="http://schemas.microsoft.com/office/drawing/2010/main" val="0"/>
              </a:ext>
            </a:extLst>
          </a:blip>
          <a:srcRect t="8033" b="8033"/>
          <a:stretch>
            <a:fillRect/>
          </a:stretch>
        </p:blipFill>
        <p:spPr>
          <a:xfrm>
            <a:off x="2267744" y="1772816"/>
            <a:ext cx="5389758" cy="2667743"/>
          </a:xfrm>
        </p:spPr>
      </p:pic>
      <p:pic>
        <p:nvPicPr>
          <p:cNvPr id="3" name="Picture 2">
            <a:extLst>
              <a:ext uri="{FF2B5EF4-FFF2-40B4-BE49-F238E27FC236}">
                <a16:creationId xmlns:a16="http://schemas.microsoft.com/office/drawing/2014/main" id="{F6C2D9AB-C2AE-73CF-D4DD-A4F9D4BC4163}"/>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712775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1990s- change in values through soaps and  TV</a:t>
            </a:r>
          </a:p>
        </p:txBody>
      </p:sp>
      <p:pic>
        <p:nvPicPr>
          <p:cNvPr id="4" name="Content Placeholder 3" descr="tara.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2290939" y="2057401"/>
            <a:ext cx="5710062" cy="2667743"/>
          </a:xfrm>
        </p:spPr>
      </p:pic>
      <p:pic>
        <p:nvPicPr>
          <p:cNvPr id="3" name="Picture 2">
            <a:extLst>
              <a:ext uri="{FF2B5EF4-FFF2-40B4-BE49-F238E27FC236}">
                <a16:creationId xmlns:a16="http://schemas.microsoft.com/office/drawing/2014/main" id="{C3AEA121-32E2-6E28-0FB0-C4E269C10484}"/>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854989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communication -1980</a:t>
            </a:r>
          </a:p>
        </p:txBody>
      </p:sp>
      <p:pic>
        <p:nvPicPr>
          <p:cNvPr id="4" name="Content Placeholder 3" descr="family on floor.jpg"/>
          <p:cNvPicPr>
            <a:picLocks noGrp="1" noChangeAspect="1"/>
          </p:cNvPicPr>
          <p:nvPr>
            <p:ph idx="1"/>
          </p:nvPr>
        </p:nvPicPr>
        <p:blipFill>
          <a:blip r:embed="rId2">
            <a:extLst>
              <a:ext uri="{28A0092B-C50C-407E-A947-70E740481C1C}">
                <a14:useLocalDpi xmlns:a14="http://schemas.microsoft.com/office/drawing/2010/main" val="0"/>
              </a:ext>
            </a:extLst>
          </a:blip>
          <a:srcRect t="11487" b="11487"/>
          <a:stretch>
            <a:fillRect/>
          </a:stretch>
        </p:blipFill>
        <p:spPr>
          <a:xfrm>
            <a:off x="1594253" y="2054656"/>
            <a:ext cx="6172200" cy="3092276"/>
          </a:xfrm>
        </p:spPr>
      </p:pic>
      <p:pic>
        <p:nvPicPr>
          <p:cNvPr id="3" name="Picture 2">
            <a:extLst>
              <a:ext uri="{FF2B5EF4-FFF2-40B4-BE49-F238E27FC236}">
                <a16:creationId xmlns:a16="http://schemas.microsoft.com/office/drawing/2014/main" id="{ED2FD071-79A7-4DAC-6AF4-901FFCAC5E9F}"/>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910518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Cards company restricted our Expression </a:t>
            </a:r>
          </a:p>
        </p:txBody>
      </p:sp>
      <p:pic>
        <p:nvPicPr>
          <p:cNvPr id="4" name="Content Placeholder 3" descr="card.jp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1115616" y="1404351"/>
            <a:ext cx="7716495" cy="4009153"/>
          </a:xfrm>
        </p:spPr>
      </p:pic>
      <p:pic>
        <p:nvPicPr>
          <p:cNvPr id="3" name="Picture 2">
            <a:extLst>
              <a:ext uri="{FF2B5EF4-FFF2-40B4-BE49-F238E27FC236}">
                <a16:creationId xmlns:a16="http://schemas.microsoft.com/office/drawing/2014/main" id="{5961F3E6-A193-A9A5-D6FC-16B3B691BCC6}"/>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4216371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Mobile revolution in 1990 with Pin and chats </a:t>
            </a:r>
          </a:p>
        </p:txBody>
      </p:sp>
      <p:pic>
        <p:nvPicPr>
          <p:cNvPr id="4" name="Picture 3" descr="bb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772816"/>
            <a:ext cx="6671071" cy="2863219"/>
          </a:xfrm>
          <a:prstGeom prst="rect">
            <a:avLst/>
          </a:prstGeom>
        </p:spPr>
      </p:pic>
      <p:pic>
        <p:nvPicPr>
          <p:cNvPr id="6" name="Content Placeholder 5">
            <a:extLst>
              <a:ext uri="{FF2B5EF4-FFF2-40B4-BE49-F238E27FC236}">
                <a16:creationId xmlns:a16="http://schemas.microsoft.com/office/drawing/2014/main" id="{6ADD88F8-20DB-1B8B-1C02-887404973EC6}"/>
              </a:ext>
            </a:extLst>
          </p:cNvPr>
          <p:cNvPicPr>
            <a:picLocks noGrp="1" noChangeAspect="1"/>
          </p:cNvPicPr>
          <p:nvPr>
            <p:ph idx="1"/>
          </p:nvPr>
        </p:nvPicPr>
        <p:blipFill>
          <a:blip r:embed="rId3"/>
          <a:stretch>
            <a:fillRect/>
          </a:stretch>
        </p:blipFill>
        <p:spPr>
          <a:xfrm>
            <a:off x="8100392" y="5818047"/>
            <a:ext cx="1043608" cy="1043608"/>
          </a:xfrm>
          <a:prstGeom prst="rect">
            <a:avLst/>
          </a:prstGeom>
        </p:spPr>
      </p:pic>
    </p:spTree>
    <p:extLst>
      <p:ext uri="{BB962C8B-B14F-4D97-AF65-F5344CB8AC3E}">
        <p14:creationId xmlns:p14="http://schemas.microsoft.com/office/powerpoint/2010/main" val="1726523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Abbreviated message.</a:t>
            </a:r>
          </a:p>
        </p:txBody>
      </p:sp>
      <p:pic>
        <p:nvPicPr>
          <p:cNvPr id="4" name="Content Placeholder 3" descr="sms.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2222110" y="1915108"/>
            <a:ext cx="6117162" cy="3027783"/>
          </a:xfrm>
        </p:spPr>
      </p:pic>
      <p:pic>
        <p:nvPicPr>
          <p:cNvPr id="5" name="Picture 4" descr="rk psych cop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1002" y="6091636"/>
            <a:ext cx="1596540" cy="720801"/>
          </a:xfrm>
          <a:prstGeom prst="rect">
            <a:avLst/>
          </a:prstGeom>
        </p:spPr>
      </p:pic>
    </p:spTree>
    <p:extLst>
      <p:ext uri="{BB962C8B-B14F-4D97-AF65-F5344CB8AC3E}">
        <p14:creationId xmlns:p14="http://schemas.microsoft.com/office/powerpoint/2010/main" val="4088235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Started -Short message .</a:t>
            </a:r>
          </a:p>
        </p:txBody>
      </p:sp>
      <p:pic>
        <p:nvPicPr>
          <p:cNvPr id="4" name="Content Placeholder 3" descr="short message.jpg"/>
          <p:cNvPicPr>
            <a:picLocks noGrp="1" noChangeAspect="1"/>
          </p:cNvPicPr>
          <p:nvPr>
            <p:ph idx="1"/>
          </p:nvPr>
        </p:nvPicPr>
        <p:blipFill>
          <a:blip r:embed="rId2">
            <a:extLst>
              <a:ext uri="{28A0092B-C50C-407E-A947-70E740481C1C}">
                <a14:useLocalDpi xmlns:a14="http://schemas.microsoft.com/office/drawing/2010/main" val="0"/>
              </a:ext>
            </a:extLst>
          </a:blip>
          <a:srcRect t="1115" b="1115"/>
          <a:stretch>
            <a:fillRect/>
          </a:stretch>
        </p:blipFill>
        <p:spPr>
          <a:xfrm>
            <a:off x="2558786" y="2057401"/>
            <a:ext cx="5442214" cy="2451719"/>
          </a:xfrm>
        </p:spPr>
      </p:pic>
      <p:pic>
        <p:nvPicPr>
          <p:cNvPr id="3" name="Picture 2">
            <a:extLst>
              <a:ext uri="{FF2B5EF4-FFF2-40B4-BE49-F238E27FC236}">
                <a16:creationId xmlns:a16="http://schemas.microsoft.com/office/drawing/2014/main" id="{EF9BA093-F588-163B-4CBE-B6B60252BCE5}"/>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517422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What we will cover today.</a:t>
            </a:r>
            <a:endParaRPr lang="en-US" dirty="0"/>
          </a:p>
        </p:txBody>
      </p:sp>
      <p:sp>
        <p:nvSpPr>
          <p:cNvPr id="3" name="Content Placeholder 2"/>
          <p:cNvSpPr>
            <a:spLocks noGrp="1"/>
          </p:cNvSpPr>
          <p:nvPr>
            <p:ph idx="1"/>
          </p:nvPr>
        </p:nvSpPr>
        <p:spPr>
          <a:xfrm>
            <a:off x="1835696" y="1600201"/>
            <a:ext cx="6851104" cy="3917032"/>
          </a:xfrm>
        </p:spPr>
        <p:txBody>
          <a:bodyPr/>
          <a:lstStyle/>
          <a:p>
            <a:r>
              <a:rPr lang="en-US" dirty="0"/>
              <a:t>Cause effect relationship</a:t>
            </a:r>
          </a:p>
          <a:p>
            <a:r>
              <a:rPr lang="en-US" dirty="0"/>
              <a:t>How families got shrink</a:t>
            </a:r>
          </a:p>
          <a:p>
            <a:r>
              <a:rPr lang="en-US" dirty="0"/>
              <a:t>What we lost in last 70 years </a:t>
            </a:r>
          </a:p>
          <a:p>
            <a:r>
              <a:rPr lang="en-US" dirty="0"/>
              <a:t>Super – concept</a:t>
            </a:r>
          </a:p>
          <a:p>
            <a:r>
              <a:rPr lang="en-US" dirty="0"/>
              <a:t>Different Generation perspective </a:t>
            </a:r>
          </a:p>
          <a:p>
            <a:endParaRPr lang="en-US" dirty="0"/>
          </a:p>
        </p:txBody>
      </p:sp>
      <p:pic>
        <p:nvPicPr>
          <p:cNvPr id="4" name="Picture 3" descr="rk psych copy.jpg">
            <a:extLst>
              <a:ext uri="{FF2B5EF4-FFF2-40B4-BE49-F238E27FC236}">
                <a16:creationId xmlns:a16="http://schemas.microsoft.com/office/drawing/2014/main" id="{C7C6A108-1353-47AE-C24C-6116F939A4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691" y="3721525"/>
            <a:ext cx="685800" cy="720801"/>
          </a:xfrm>
          <a:prstGeom prst="rect">
            <a:avLst/>
          </a:prstGeom>
        </p:spPr>
      </p:pic>
      <p:pic>
        <p:nvPicPr>
          <p:cNvPr id="5" name="Picture 4">
            <a:extLst>
              <a:ext uri="{FF2B5EF4-FFF2-40B4-BE49-F238E27FC236}">
                <a16:creationId xmlns:a16="http://schemas.microsoft.com/office/drawing/2014/main" id="{75088DF0-78D0-7BF0-5A13-2815B9DF5634}"/>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3957028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93A62-E3F0-7EAF-E32E-909A7385AC19}"/>
              </a:ext>
            </a:extLst>
          </p:cNvPr>
          <p:cNvSpPr>
            <a:spLocks noGrp="1"/>
          </p:cNvSpPr>
          <p:nvPr>
            <p:ph type="title"/>
          </p:nvPr>
        </p:nvSpPr>
        <p:spPr/>
        <p:txBody>
          <a:bodyPr/>
          <a:lstStyle/>
          <a:p>
            <a:r>
              <a:rPr lang="en-US" dirty="0" err="1"/>
              <a:t>Expressio</a:t>
            </a:r>
            <a:r>
              <a:rPr lang="en-US" dirty="0"/>
              <a:t> n </a:t>
            </a:r>
            <a:r>
              <a:rPr lang="en-US" dirty="0" err="1"/>
              <a:t>throughEmojis</a:t>
            </a:r>
            <a:endParaRPr lang="en-US" dirty="0"/>
          </a:p>
        </p:txBody>
      </p:sp>
      <p:pic>
        <p:nvPicPr>
          <p:cNvPr id="5" name="Content Placeholder 4">
            <a:extLst>
              <a:ext uri="{FF2B5EF4-FFF2-40B4-BE49-F238E27FC236}">
                <a16:creationId xmlns:a16="http://schemas.microsoft.com/office/drawing/2014/main" id="{C91F78AA-1015-578F-0AD6-ABCBD59306DC}"/>
              </a:ext>
            </a:extLst>
          </p:cNvPr>
          <p:cNvPicPr>
            <a:picLocks noGrp="1" noChangeAspect="1"/>
          </p:cNvPicPr>
          <p:nvPr>
            <p:ph idx="1"/>
          </p:nvPr>
        </p:nvPicPr>
        <p:blipFill>
          <a:blip r:embed="rId2"/>
          <a:stretch>
            <a:fillRect/>
          </a:stretch>
        </p:blipFill>
        <p:spPr>
          <a:xfrm>
            <a:off x="2051720" y="1268760"/>
            <a:ext cx="6049273" cy="3314123"/>
          </a:xfrm>
        </p:spPr>
      </p:pic>
      <p:pic>
        <p:nvPicPr>
          <p:cNvPr id="3" name="Picture 2">
            <a:extLst>
              <a:ext uri="{FF2B5EF4-FFF2-40B4-BE49-F238E27FC236}">
                <a16:creationId xmlns:a16="http://schemas.microsoft.com/office/drawing/2014/main" id="{B4530F98-0994-5B3E-845A-D8129CBC431C}"/>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4124226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7D8D3-586F-F580-A9EB-C7722FF4F610}"/>
              </a:ext>
            </a:extLst>
          </p:cNvPr>
          <p:cNvSpPr>
            <a:spLocks noGrp="1"/>
          </p:cNvSpPr>
          <p:nvPr>
            <p:ph type="title"/>
          </p:nvPr>
        </p:nvSpPr>
        <p:spPr/>
        <p:txBody>
          <a:bodyPr/>
          <a:lstStyle/>
          <a:p>
            <a:r>
              <a:rPr lang="en-US" dirty="0"/>
              <a:t>WE ALSO HAVE STARTED FACING-LONELINESS</a:t>
            </a:r>
          </a:p>
        </p:txBody>
      </p:sp>
      <p:pic>
        <p:nvPicPr>
          <p:cNvPr id="5" name="Content Placeholder 4">
            <a:extLst>
              <a:ext uri="{FF2B5EF4-FFF2-40B4-BE49-F238E27FC236}">
                <a16:creationId xmlns:a16="http://schemas.microsoft.com/office/drawing/2014/main" id="{1B633F13-E1A7-A7CD-3674-3AD23C9F54C4}"/>
              </a:ext>
            </a:extLst>
          </p:cNvPr>
          <p:cNvPicPr>
            <a:picLocks noGrp="1" noChangeAspect="1"/>
          </p:cNvPicPr>
          <p:nvPr>
            <p:ph idx="1"/>
          </p:nvPr>
        </p:nvPicPr>
        <p:blipFill>
          <a:blip r:embed="rId2"/>
          <a:stretch>
            <a:fillRect/>
          </a:stretch>
        </p:blipFill>
        <p:spPr>
          <a:xfrm>
            <a:off x="2195736" y="1947974"/>
            <a:ext cx="5289376" cy="2962051"/>
          </a:xfrm>
        </p:spPr>
      </p:pic>
      <p:pic>
        <p:nvPicPr>
          <p:cNvPr id="6" name="Picture 5" descr="rk psych copy.jpg">
            <a:extLst>
              <a:ext uri="{FF2B5EF4-FFF2-40B4-BE49-F238E27FC236}">
                <a16:creationId xmlns:a16="http://schemas.microsoft.com/office/drawing/2014/main" id="{1F411D8D-24AA-F895-E855-4C6EE69A0F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690" y="3721525"/>
            <a:ext cx="718957" cy="755650"/>
          </a:xfrm>
          <a:prstGeom prst="rect">
            <a:avLst/>
          </a:prstGeom>
        </p:spPr>
      </p:pic>
      <p:pic>
        <p:nvPicPr>
          <p:cNvPr id="3" name="Picture 2">
            <a:extLst>
              <a:ext uri="{FF2B5EF4-FFF2-40B4-BE49-F238E27FC236}">
                <a16:creationId xmlns:a16="http://schemas.microsoft.com/office/drawing/2014/main" id="{00DE99AB-F5E5-3313-1B17-E8319AC729CE}"/>
              </a:ext>
            </a:extLst>
          </p:cNvPr>
          <p:cNvPicPr>
            <a:picLocks noChangeAspect="1"/>
          </p:cNvPicPr>
          <p:nvPr/>
        </p:nvPicPr>
        <p:blipFill>
          <a:blip r:embed="rId4"/>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3726033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DEMANDS-SINCE 1990/2000</a:t>
            </a:r>
          </a:p>
        </p:txBody>
      </p:sp>
      <p:graphicFrame>
        <p:nvGraphicFramePr>
          <p:cNvPr id="4" name="Object 4"/>
          <p:cNvGraphicFramePr>
            <a:graphicFrameLocks noGrp="1" noChangeAspect="1"/>
          </p:cNvGraphicFramePr>
          <p:nvPr>
            <p:ph idx="1"/>
          </p:nvPr>
        </p:nvGraphicFramePr>
        <p:xfrm>
          <a:off x="2586038" y="2169319"/>
          <a:ext cx="3970735" cy="2977754"/>
        </p:xfrm>
        <a:graphic>
          <a:graphicData uri="http://schemas.openxmlformats.org/presentationml/2006/ole">
            <mc:AlternateContent xmlns:mc="http://schemas.openxmlformats.org/markup-compatibility/2006">
              <mc:Choice xmlns:v="urn:schemas-microsoft-com:vml" Requires="v">
                <p:oleObj name="Presentation" r:id="rId2" imgW="4572042" imgH="3428869" progId="PowerPoint.Show.8">
                  <p:embed/>
                </p:oleObj>
              </mc:Choice>
              <mc:Fallback>
                <p:oleObj name="Presentation" r:id="rId2" imgW="4572042" imgH="3428869" progId="PowerPoint.Show.8">
                  <p:embed/>
                  <p:pic>
                    <p:nvPicPr>
                      <p:cNvPr id="4" name="Object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038" y="2169319"/>
                        <a:ext cx="3970735" cy="297775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 name="Picture 6" descr="rk psych cop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691" y="3721525"/>
            <a:ext cx="685800" cy="720801"/>
          </a:xfrm>
          <a:prstGeom prst="rect">
            <a:avLst/>
          </a:prstGeom>
        </p:spPr>
      </p:pic>
      <p:pic>
        <p:nvPicPr>
          <p:cNvPr id="5" name="Picture 4">
            <a:extLst>
              <a:ext uri="{FF2B5EF4-FFF2-40B4-BE49-F238E27FC236}">
                <a16:creationId xmlns:a16="http://schemas.microsoft.com/office/drawing/2014/main" id="{B1DC036C-A3F9-D470-7FBE-B24B88F86B2D}"/>
              </a:ext>
            </a:extLst>
          </p:cNvPr>
          <p:cNvPicPr>
            <a:picLocks noChangeAspect="1"/>
          </p:cNvPicPr>
          <p:nvPr/>
        </p:nvPicPr>
        <p:blipFill>
          <a:blip r:embed="rId5"/>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266813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SUPER KID</a:t>
            </a:r>
          </a:p>
        </p:txBody>
      </p:sp>
      <p:pic>
        <p:nvPicPr>
          <p:cNvPr id="4" name="Content Placeholder 3" descr="superhero-kid-yummyolympic.jpeg"/>
          <p:cNvPicPr>
            <a:picLocks noGrp="1" noChangeAspect="1"/>
          </p:cNvPicPr>
          <p:nvPr>
            <p:ph idx="1"/>
          </p:nvPr>
        </p:nvPicPr>
        <p:blipFill>
          <a:blip r:embed="rId2">
            <a:extLst>
              <a:ext uri="{28A0092B-C50C-407E-A947-70E740481C1C}">
                <a14:useLocalDpi xmlns:a14="http://schemas.microsoft.com/office/drawing/2010/main" val="0"/>
              </a:ext>
            </a:extLst>
          </a:blip>
          <a:srcRect t="17790" b="17790"/>
          <a:stretch>
            <a:fillRect/>
          </a:stretch>
        </p:blipFill>
        <p:spPr>
          <a:xfrm>
            <a:off x="2045026" y="1940127"/>
            <a:ext cx="5955975" cy="2785017"/>
          </a:xfrm>
        </p:spPr>
      </p:pic>
      <p:pic>
        <p:nvPicPr>
          <p:cNvPr id="3" name="Picture 2">
            <a:extLst>
              <a:ext uri="{FF2B5EF4-FFF2-40B4-BE49-F238E27FC236}">
                <a16:creationId xmlns:a16="http://schemas.microsoft.com/office/drawing/2014/main" id="{27204302-1C46-C22A-1D46-022A6F122B17}"/>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900108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for super husband</a:t>
            </a:r>
          </a:p>
        </p:txBody>
      </p:sp>
      <p:pic>
        <p:nvPicPr>
          <p:cNvPr id="4" name="Content Placeholder 3" descr="SuperHusband13790252.jpg"/>
          <p:cNvPicPr>
            <a:picLocks noGrp="1" noChangeAspect="1"/>
          </p:cNvPicPr>
          <p:nvPr>
            <p:ph idx="1"/>
          </p:nvPr>
        </p:nvPicPr>
        <p:blipFill>
          <a:blip r:embed="rId2">
            <a:extLst>
              <a:ext uri="{28A0092B-C50C-407E-A947-70E740481C1C}">
                <a14:useLocalDpi xmlns:a14="http://schemas.microsoft.com/office/drawing/2010/main" val="0"/>
              </a:ext>
            </a:extLst>
          </a:blip>
          <a:srcRect t="55" b="55"/>
          <a:stretch>
            <a:fillRect/>
          </a:stretch>
        </p:blipFill>
        <p:spPr>
          <a:xfrm>
            <a:off x="3111121" y="1940127"/>
            <a:ext cx="4782214" cy="2352969"/>
          </a:xfrm>
        </p:spPr>
      </p:pic>
      <p:pic>
        <p:nvPicPr>
          <p:cNvPr id="3" name="Picture 2">
            <a:extLst>
              <a:ext uri="{FF2B5EF4-FFF2-40B4-BE49-F238E27FC236}">
                <a16:creationId xmlns:a16="http://schemas.microsoft.com/office/drawing/2014/main" id="{FAFBB4A9-914E-8C75-8313-3C104CD4975F}"/>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058736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for super wife..</a:t>
            </a:r>
          </a:p>
        </p:txBody>
      </p:sp>
      <p:pic>
        <p:nvPicPr>
          <p:cNvPr id="4" name="Content Placeholder 3" descr="superwoman.jpeg"/>
          <p:cNvPicPr>
            <a:picLocks noGrp="1" noChangeAspect="1"/>
          </p:cNvPicPr>
          <p:nvPr>
            <p:ph idx="1"/>
          </p:nvPr>
        </p:nvPicPr>
        <p:blipFill>
          <a:blip r:embed="rId2">
            <a:extLst>
              <a:ext uri="{28A0092B-C50C-407E-A947-70E740481C1C}">
                <a14:useLocalDpi xmlns:a14="http://schemas.microsoft.com/office/drawing/2010/main" val="0"/>
              </a:ext>
            </a:extLst>
          </a:blip>
          <a:srcRect l="-55989" r="-55989"/>
          <a:stretch>
            <a:fillRect/>
          </a:stretch>
        </p:blipFill>
        <p:spPr>
          <a:xfrm>
            <a:off x="219908" y="1825599"/>
            <a:ext cx="9162300" cy="3394472"/>
          </a:xfrm>
        </p:spPr>
      </p:pic>
      <p:pic>
        <p:nvPicPr>
          <p:cNvPr id="3" name="Picture 2">
            <a:extLst>
              <a:ext uri="{FF2B5EF4-FFF2-40B4-BE49-F238E27FC236}">
                <a16:creationId xmlns:a16="http://schemas.microsoft.com/office/drawing/2014/main" id="{CEB2F8E6-7D87-30AC-D1FD-CF18F7918139}"/>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96688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AS A RESULT </a:t>
            </a:r>
          </a:p>
        </p:txBody>
      </p:sp>
      <p:graphicFrame>
        <p:nvGraphicFramePr>
          <p:cNvPr id="4" name="Object 4"/>
          <p:cNvGraphicFramePr>
            <a:graphicFrameLocks noGrp="1" noChangeAspect="1"/>
          </p:cNvGraphicFramePr>
          <p:nvPr>
            <p:ph idx="1"/>
          </p:nvPr>
        </p:nvGraphicFramePr>
        <p:xfrm>
          <a:off x="2915815" y="1556792"/>
          <a:ext cx="5185135" cy="3888432"/>
        </p:xfrm>
        <a:graphic>
          <a:graphicData uri="http://schemas.openxmlformats.org/presentationml/2006/ole">
            <mc:AlternateContent xmlns:mc="http://schemas.openxmlformats.org/markup-compatibility/2006">
              <mc:Choice xmlns:v="urn:schemas-microsoft-com:vml" Requires="v">
                <p:oleObj name="Presentation" r:id="rId2" imgW="4572042" imgH="3428869" progId="">
                  <p:embed/>
                </p:oleObj>
              </mc:Choice>
              <mc:Fallback>
                <p:oleObj name="Presentation" r:id="rId2" imgW="4572042" imgH="3428869" progId="">
                  <p:embed/>
                  <p:pic>
                    <p:nvPicPr>
                      <p:cNvPr id="4" name="Object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5" y="1556792"/>
                        <a:ext cx="5185135" cy="388843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5" name="Picture 4">
            <a:extLst>
              <a:ext uri="{FF2B5EF4-FFF2-40B4-BE49-F238E27FC236}">
                <a16:creationId xmlns:a16="http://schemas.microsoft.com/office/drawing/2014/main" id="{11B1F41C-9DAA-7A53-6091-05B1FA42269D}"/>
              </a:ext>
            </a:extLst>
          </p:cNvPr>
          <p:cNvPicPr>
            <a:picLocks noChangeAspect="1"/>
          </p:cNvPicPr>
          <p:nvPr/>
        </p:nvPicPr>
        <p:blipFill>
          <a:blip r:embed="rId4"/>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098772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a:t>
            </a:r>
          </a:p>
        </p:txBody>
      </p:sp>
      <p:sp>
        <p:nvSpPr>
          <p:cNvPr id="3" name="Content Placeholder 2"/>
          <p:cNvSpPr>
            <a:spLocks noGrp="1"/>
          </p:cNvSpPr>
          <p:nvPr>
            <p:ph idx="1"/>
          </p:nvPr>
        </p:nvSpPr>
        <p:spPr>
          <a:xfrm>
            <a:off x="2843808" y="1600201"/>
            <a:ext cx="5842992" cy="3484984"/>
          </a:xfrm>
        </p:spPr>
        <p:txBody>
          <a:bodyPr/>
          <a:lstStyle/>
          <a:p>
            <a:r>
              <a:rPr lang="en-IN" dirty="0"/>
              <a:t>Generations</a:t>
            </a:r>
          </a:p>
          <a:p>
            <a:r>
              <a:rPr lang="en-IN" dirty="0"/>
              <a:t>Baby boomers</a:t>
            </a:r>
          </a:p>
          <a:p>
            <a:r>
              <a:rPr lang="en-IN" dirty="0"/>
              <a:t>X</a:t>
            </a:r>
          </a:p>
          <a:p>
            <a:r>
              <a:rPr lang="en-IN" dirty="0"/>
              <a:t>Y</a:t>
            </a:r>
          </a:p>
          <a:p>
            <a:r>
              <a:rPr lang="en-IN" dirty="0"/>
              <a:t>Z</a:t>
            </a:r>
          </a:p>
          <a:p>
            <a:r>
              <a:rPr lang="en-IN" dirty="0"/>
              <a:t>Alpha</a:t>
            </a:r>
          </a:p>
          <a:p>
            <a:r>
              <a:rPr lang="en-IN" dirty="0"/>
              <a:t>BETA </a:t>
            </a:r>
          </a:p>
        </p:txBody>
      </p:sp>
      <p:pic>
        <p:nvPicPr>
          <p:cNvPr id="4" name="Picture 3">
            <a:extLst>
              <a:ext uri="{FF2B5EF4-FFF2-40B4-BE49-F238E27FC236}">
                <a16:creationId xmlns:a16="http://schemas.microsoft.com/office/drawing/2014/main" id="{264A8A4C-E3E2-ADE8-0747-DC5EAD41BF8E}"/>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887623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generation</a:t>
            </a:r>
          </a:p>
        </p:txBody>
      </p:sp>
      <p:pic>
        <p:nvPicPr>
          <p:cNvPr id="4" name="Content Placeholder 3" descr="bigstock-Baby-boomers-in-word-collage-63268918.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9091" y="2457450"/>
            <a:ext cx="6072188" cy="2833688"/>
          </a:xfrm>
        </p:spPr>
      </p:pic>
      <p:sp>
        <p:nvSpPr>
          <p:cNvPr id="3" name="Rectangle 2"/>
          <p:cNvSpPr/>
          <p:nvPr/>
        </p:nvSpPr>
        <p:spPr>
          <a:xfrm>
            <a:off x="3603466" y="3290501"/>
            <a:ext cx="2805320" cy="369332"/>
          </a:xfrm>
          <a:prstGeom prst="rect">
            <a:avLst/>
          </a:prstGeom>
        </p:spPr>
        <p:txBody>
          <a:bodyPr wrap="none">
            <a:spAutoFit/>
          </a:bodyPr>
          <a:lstStyle/>
          <a:p>
            <a:r>
              <a:rPr lang="en-US" dirty="0" err="1"/>
              <a:t>Turkle’s</a:t>
            </a:r>
            <a:r>
              <a:rPr lang="en-US" dirty="0"/>
              <a:t> </a:t>
            </a:r>
            <a:r>
              <a:rPr lang="en-US" dirty="0" err="1"/>
              <a:t>Goldilock’s</a:t>
            </a:r>
            <a:r>
              <a:rPr lang="en-US" dirty="0"/>
              <a:t> Effect</a:t>
            </a:r>
          </a:p>
        </p:txBody>
      </p:sp>
      <p:pic>
        <p:nvPicPr>
          <p:cNvPr id="6" name="Picture 5">
            <a:extLst>
              <a:ext uri="{FF2B5EF4-FFF2-40B4-BE49-F238E27FC236}">
                <a16:creationId xmlns:a16="http://schemas.microsoft.com/office/drawing/2014/main" id="{933DF78A-8884-924E-8CE9-83851C14D456}"/>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059082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8CCE9-6471-BB09-68DD-D4479D48AE07}"/>
              </a:ext>
            </a:extLst>
          </p:cNvPr>
          <p:cNvSpPr>
            <a:spLocks noGrp="1"/>
          </p:cNvSpPr>
          <p:nvPr>
            <p:ph type="title"/>
          </p:nvPr>
        </p:nvSpPr>
        <p:spPr/>
        <p:txBody>
          <a:bodyPr/>
          <a:lstStyle/>
          <a:p>
            <a:r>
              <a:rPr lang="en-IN" b="1" i="0" u="none" strike="noStrike" dirty="0">
                <a:solidFill>
                  <a:srgbClr val="374151"/>
                </a:solidFill>
                <a:effectLst/>
                <a:latin typeface="Söhne"/>
              </a:rPr>
              <a:t>Generational Overview - Indian Context</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6EED5136-70BE-A381-E9B6-16B95A05D113}"/>
              </a:ext>
            </a:extLst>
          </p:cNvPr>
          <p:cNvSpPr>
            <a:spLocks noGrp="1"/>
          </p:cNvSpPr>
          <p:nvPr>
            <p:ph idx="1"/>
          </p:nvPr>
        </p:nvSpPr>
        <p:spPr>
          <a:xfrm>
            <a:off x="2195736" y="1268760"/>
            <a:ext cx="6491064" cy="5314601"/>
          </a:xfrm>
        </p:spPr>
        <p:txBody>
          <a:bodyPr/>
          <a:lstStyle/>
          <a:p>
            <a:pPr algn="l">
              <a:buFont typeface="Arial" panose="020B0604020202020204" pitchFamily="34" charset="0"/>
              <a:buChar char="•"/>
            </a:pPr>
            <a:r>
              <a:rPr lang="en-IN" b="0" i="0" u="none" strike="noStrike" dirty="0">
                <a:solidFill>
                  <a:srgbClr val="374151"/>
                </a:solidFill>
                <a:effectLst/>
                <a:latin typeface="Söhne"/>
              </a:rPr>
              <a:t>In India, the Baby Boomer Generation encompasses individuals born roughly between the late 1940s and the early 1960s.</a:t>
            </a:r>
          </a:p>
          <a:p>
            <a:pPr algn="l">
              <a:buFont typeface="Arial" panose="020B0604020202020204" pitchFamily="34" charset="0"/>
              <a:buChar char="•"/>
            </a:pPr>
            <a:r>
              <a:rPr lang="en-IN" b="0" i="0" u="none" strike="noStrike" dirty="0">
                <a:solidFill>
                  <a:srgbClr val="374151"/>
                </a:solidFill>
                <a:effectLst/>
                <a:latin typeface="Söhne"/>
              </a:rPr>
              <a:t>In terms of technology, they experienced a gradual shift from traditional modes of communication to early technological advancements like landline telephones, radio, and limited television access.</a:t>
            </a:r>
          </a:p>
          <a:p>
            <a:br>
              <a:rPr lang="en-IN" dirty="0"/>
            </a:br>
            <a:endParaRPr lang="en-US" dirty="0"/>
          </a:p>
        </p:txBody>
      </p:sp>
      <p:pic>
        <p:nvPicPr>
          <p:cNvPr id="5" name="Picture 4">
            <a:extLst>
              <a:ext uri="{FF2B5EF4-FFF2-40B4-BE49-F238E27FC236}">
                <a16:creationId xmlns:a16="http://schemas.microsoft.com/office/drawing/2014/main" id="{802CEDD8-BD74-195E-389E-ED373E8F957B}"/>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08931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1950s integrated family clan</a:t>
            </a:r>
          </a:p>
        </p:txBody>
      </p:sp>
      <p:pic>
        <p:nvPicPr>
          <p:cNvPr id="4" name="Content Placeholder 3" descr="famiily.jpg"/>
          <p:cNvPicPr>
            <a:picLocks noGrp="1" noChangeAspect="1"/>
          </p:cNvPicPr>
          <p:nvPr>
            <p:ph idx="1"/>
          </p:nvPr>
        </p:nvPicPr>
        <p:blipFill>
          <a:blip r:embed="rId2">
            <a:extLst>
              <a:ext uri="{28A0092B-C50C-407E-A947-70E740481C1C}">
                <a14:useLocalDpi xmlns:a14="http://schemas.microsoft.com/office/drawing/2010/main" val="0"/>
              </a:ext>
            </a:extLst>
          </a:blip>
          <a:srcRect t="9017" b="9017"/>
          <a:stretch>
            <a:fillRect/>
          </a:stretch>
        </p:blipFill>
        <p:spPr>
          <a:xfrm>
            <a:off x="2239106" y="2057401"/>
            <a:ext cx="5761894" cy="2595735"/>
          </a:xfrm>
        </p:spPr>
      </p:pic>
      <p:pic>
        <p:nvPicPr>
          <p:cNvPr id="3" name="Picture 2" descr="rk psych copy.jpg">
            <a:extLst>
              <a:ext uri="{FF2B5EF4-FFF2-40B4-BE49-F238E27FC236}">
                <a16:creationId xmlns:a16="http://schemas.microsoft.com/office/drawing/2014/main" id="{B83F975D-9E7F-1957-6C06-938E2100C5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691" y="3721525"/>
            <a:ext cx="685800" cy="720801"/>
          </a:xfrm>
          <a:prstGeom prst="rect">
            <a:avLst/>
          </a:prstGeom>
        </p:spPr>
      </p:pic>
      <p:pic>
        <p:nvPicPr>
          <p:cNvPr id="5" name="Picture 4">
            <a:extLst>
              <a:ext uri="{FF2B5EF4-FFF2-40B4-BE49-F238E27FC236}">
                <a16:creationId xmlns:a16="http://schemas.microsoft.com/office/drawing/2014/main" id="{0C6D508C-3A4D-1AD3-8BE2-732116A34E94}"/>
              </a:ext>
            </a:extLst>
          </p:cNvPr>
          <p:cNvPicPr>
            <a:picLocks noChangeAspect="1"/>
          </p:cNvPicPr>
          <p:nvPr/>
        </p:nvPicPr>
        <p:blipFill>
          <a:blip r:embed="rId4"/>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407928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6C447-F4FB-4835-F5CE-BA28A3F4C00D}"/>
              </a:ext>
            </a:extLst>
          </p:cNvPr>
          <p:cNvSpPr>
            <a:spLocks noGrp="1"/>
          </p:cNvSpPr>
          <p:nvPr>
            <p:ph type="title"/>
          </p:nvPr>
        </p:nvSpPr>
        <p:spPr/>
        <p:txBody>
          <a:bodyPr/>
          <a:lstStyle/>
          <a:p>
            <a:r>
              <a:rPr lang="en-US" dirty="0"/>
              <a:t>BABY BOOMERS</a:t>
            </a:r>
          </a:p>
        </p:txBody>
      </p:sp>
      <p:sp>
        <p:nvSpPr>
          <p:cNvPr id="3" name="Content Placeholder 2">
            <a:extLst>
              <a:ext uri="{FF2B5EF4-FFF2-40B4-BE49-F238E27FC236}">
                <a16:creationId xmlns:a16="http://schemas.microsoft.com/office/drawing/2014/main" id="{B5079823-0DC3-1B88-47E2-C7ED45624233}"/>
              </a:ext>
            </a:extLst>
          </p:cNvPr>
          <p:cNvSpPr>
            <a:spLocks noGrp="1"/>
          </p:cNvSpPr>
          <p:nvPr>
            <p:ph idx="1"/>
          </p:nvPr>
        </p:nvSpPr>
        <p:spPr>
          <a:xfrm>
            <a:off x="2123728" y="1600201"/>
            <a:ext cx="6563072" cy="4493096"/>
          </a:xfrm>
        </p:spPr>
        <p:txBody>
          <a:bodyPr/>
          <a:lstStyle/>
          <a:p>
            <a:pPr algn="l">
              <a:buFont typeface="Arial" panose="020B0604020202020204" pitchFamily="34" charset="0"/>
              <a:buChar char="•"/>
            </a:pPr>
            <a:r>
              <a:rPr lang="en-IN" b="0" i="0" u="none" strike="noStrike" dirty="0">
                <a:solidFill>
                  <a:srgbClr val="374151"/>
                </a:solidFill>
                <a:effectLst/>
                <a:latin typeface="Söhne"/>
              </a:rPr>
              <a:t>This generation experienced significant societal changes, including India's independence, rapid urbanization, and the economic liberalization of the 1990s.</a:t>
            </a:r>
          </a:p>
          <a:p>
            <a:endParaRPr lang="en-US" dirty="0"/>
          </a:p>
        </p:txBody>
      </p:sp>
      <p:pic>
        <p:nvPicPr>
          <p:cNvPr id="5" name="Picture 4">
            <a:extLst>
              <a:ext uri="{FF2B5EF4-FFF2-40B4-BE49-F238E27FC236}">
                <a16:creationId xmlns:a16="http://schemas.microsoft.com/office/drawing/2014/main" id="{3C5CC1DA-39B7-08A1-F489-CABB83853332}"/>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844054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0D9F-1B10-7D2C-0EF2-610BC2E233CB}"/>
              </a:ext>
            </a:extLst>
          </p:cNvPr>
          <p:cNvSpPr>
            <a:spLocks noGrp="1"/>
          </p:cNvSpPr>
          <p:nvPr>
            <p:ph type="title"/>
          </p:nvPr>
        </p:nvSpPr>
        <p:spPr/>
        <p:txBody>
          <a:bodyPr/>
          <a:lstStyle/>
          <a:p>
            <a:br>
              <a:rPr lang="en-IN" b="1" i="0" u="none" strike="noStrike" dirty="0">
                <a:solidFill>
                  <a:srgbClr val="374151"/>
                </a:solidFill>
                <a:effectLst/>
                <a:latin typeface="Söhne"/>
              </a:rPr>
            </a:br>
            <a:r>
              <a:rPr lang="en-IN" b="1" i="0" u="none" strike="noStrike" dirty="0">
                <a:solidFill>
                  <a:srgbClr val="374151"/>
                </a:solidFill>
                <a:effectLst/>
                <a:latin typeface="Söhne"/>
              </a:rPr>
              <a:t>Characteristics of the Baby Boomer Generation in India:</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499E0C35-3F76-B873-D97A-E20AEA682004}"/>
              </a:ext>
            </a:extLst>
          </p:cNvPr>
          <p:cNvSpPr>
            <a:spLocks noGrp="1"/>
          </p:cNvSpPr>
          <p:nvPr>
            <p:ph idx="1"/>
          </p:nvPr>
        </p:nvSpPr>
        <p:spPr>
          <a:xfrm>
            <a:off x="2267744" y="1600200"/>
            <a:ext cx="6419056" cy="4565104"/>
          </a:xfrm>
        </p:spPr>
        <p:txBody>
          <a:bodyPr/>
          <a:lstStyle/>
          <a:p>
            <a:pPr algn="l">
              <a:buFont typeface="Arial" panose="020B0604020202020204" pitchFamily="34" charset="0"/>
              <a:buChar char="•"/>
            </a:pPr>
            <a:r>
              <a:rPr lang="en-IN" b="0" i="0" u="none" strike="noStrike" dirty="0">
                <a:solidFill>
                  <a:srgbClr val="374151"/>
                </a:solidFill>
                <a:effectLst/>
                <a:latin typeface="Söhne"/>
              </a:rPr>
              <a:t>Strong emphasis on traditional values such as respect for elders, family unity, and cultural heritage.</a:t>
            </a:r>
          </a:p>
          <a:p>
            <a:pPr algn="l">
              <a:buFont typeface="Arial" panose="020B0604020202020204" pitchFamily="34" charset="0"/>
              <a:buChar char="•"/>
            </a:pPr>
            <a:r>
              <a:rPr lang="en-IN" b="0" i="0" u="none" strike="noStrike" dirty="0">
                <a:solidFill>
                  <a:srgbClr val="374151"/>
                </a:solidFill>
                <a:effectLst/>
                <a:latin typeface="Söhne"/>
              </a:rPr>
              <a:t>A significant portion of this generation was witness to the post-independence era, and they actively participated in nation-building activities.</a:t>
            </a:r>
          </a:p>
          <a:p>
            <a:endParaRPr lang="en-US" dirty="0"/>
          </a:p>
        </p:txBody>
      </p:sp>
      <p:pic>
        <p:nvPicPr>
          <p:cNvPr id="4" name="Picture 3">
            <a:extLst>
              <a:ext uri="{FF2B5EF4-FFF2-40B4-BE49-F238E27FC236}">
                <a16:creationId xmlns:a16="http://schemas.microsoft.com/office/drawing/2014/main" id="{648EA176-2D55-F5B0-0DFC-32EF9AFB150F}"/>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435663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FEC1-C278-3511-7F6E-95C2C5C12641}"/>
              </a:ext>
            </a:extLst>
          </p:cNvPr>
          <p:cNvSpPr>
            <a:spLocks noGrp="1"/>
          </p:cNvSpPr>
          <p:nvPr>
            <p:ph type="title"/>
          </p:nvPr>
        </p:nvSpPr>
        <p:spPr/>
        <p:txBody>
          <a:bodyPr/>
          <a:lstStyle/>
          <a:p>
            <a:r>
              <a:rPr lang="en-IN" sz="3200" b="1" i="0" u="none" strike="noStrike" dirty="0">
                <a:solidFill>
                  <a:srgbClr val="374151"/>
                </a:solidFill>
                <a:effectLst/>
                <a:latin typeface="Söhne"/>
              </a:rPr>
              <a:t>Technological Exposure during Upbringing in India:</a:t>
            </a:r>
            <a:br>
              <a:rPr lang="en-IN" sz="3200" b="0" i="0" u="none" strike="noStrike" dirty="0">
                <a:solidFill>
                  <a:srgbClr val="374151"/>
                </a:solidFill>
                <a:effectLst/>
                <a:latin typeface="Söhne"/>
              </a:rPr>
            </a:br>
            <a:endParaRPr lang="en-US" sz="3200" dirty="0"/>
          </a:p>
        </p:txBody>
      </p:sp>
      <p:sp>
        <p:nvSpPr>
          <p:cNvPr id="3" name="Content Placeholder 2">
            <a:extLst>
              <a:ext uri="{FF2B5EF4-FFF2-40B4-BE49-F238E27FC236}">
                <a16:creationId xmlns:a16="http://schemas.microsoft.com/office/drawing/2014/main" id="{E5E435CD-058A-96C6-3B2F-0B976436AA42}"/>
              </a:ext>
            </a:extLst>
          </p:cNvPr>
          <p:cNvSpPr>
            <a:spLocks noGrp="1"/>
          </p:cNvSpPr>
          <p:nvPr>
            <p:ph idx="1"/>
          </p:nvPr>
        </p:nvSpPr>
        <p:spPr>
          <a:xfrm>
            <a:off x="1907704" y="1600200"/>
            <a:ext cx="6779096" cy="4565104"/>
          </a:xfrm>
        </p:spPr>
        <p:txBody>
          <a:bodyPr/>
          <a:lstStyle/>
          <a:p>
            <a:pPr algn="l">
              <a:buFont typeface="Arial" panose="020B0604020202020204" pitchFamily="34" charset="0"/>
              <a:buChar char="•"/>
            </a:pPr>
            <a:r>
              <a:rPr lang="en-IN" b="0" i="0" u="none" strike="noStrike" dirty="0">
                <a:solidFill>
                  <a:srgbClr val="374151"/>
                </a:solidFill>
                <a:effectLst/>
                <a:latin typeface="Söhne"/>
              </a:rPr>
              <a:t>Limited exposure to digital technology during their formative years.</a:t>
            </a:r>
          </a:p>
          <a:p>
            <a:pPr algn="l">
              <a:buFont typeface="Arial" panose="020B0604020202020204" pitchFamily="34" charset="0"/>
              <a:buChar char="•"/>
            </a:pPr>
            <a:r>
              <a:rPr lang="en-IN" b="0" i="0" u="none" strike="noStrike" dirty="0">
                <a:solidFill>
                  <a:srgbClr val="374151"/>
                </a:solidFill>
                <a:effectLst/>
                <a:latin typeface="Söhne"/>
              </a:rPr>
              <a:t>Television became more prevalent in urban households, but it wasn't as widespread in rural areas during their youth.</a:t>
            </a:r>
          </a:p>
          <a:p>
            <a:endParaRPr lang="en-US" dirty="0"/>
          </a:p>
        </p:txBody>
      </p:sp>
      <p:pic>
        <p:nvPicPr>
          <p:cNvPr id="4" name="Picture 3">
            <a:extLst>
              <a:ext uri="{FF2B5EF4-FFF2-40B4-BE49-F238E27FC236}">
                <a16:creationId xmlns:a16="http://schemas.microsoft.com/office/drawing/2014/main" id="{EB3F8966-C747-4F04-A313-8903E21CAB1A}"/>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576176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377F-5162-B8AD-6287-264A58EF1820}"/>
              </a:ext>
            </a:extLst>
          </p:cNvPr>
          <p:cNvSpPr>
            <a:spLocks noGrp="1"/>
          </p:cNvSpPr>
          <p:nvPr>
            <p:ph type="title"/>
          </p:nvPr>
        </p:nvSpPr>
        <p:spPr/>
        <p:txBody>
          <a:bodyPr/>
          <a:lstStyle/>
          <a:p>
            <a:r>
              <a:rPr lang="en-US" dirty="0"/>
              <a:t>BABY BOOMERS</a:t>
            </a:r>
          </a:p>
        </p:txBody>
      </p:sp>
      <p:sp>
        <p:nvSpPr>
          <p:cNvPr id="3" name="Content Placeholder 2">
            <a:extLst>
              <a:ext uri="{FF2B5EF4-FFF2-40B4-BE49-F238E27FC236}">
                <a16:creationId xmlns:a16="http://schemas.microsoft.com/office/drawing/2014/main" id="{A8C9D882-3293-0C69-62AD-334B8BB692D3}"/>
              </a:ext>
            </a:extLst>
          </p:cNvPr>
          <p:cNvSpPr>
            <a:spLocks noGrp="1"/>
          </p:cNvSpPr>
          <p:nvPr>
            <p:ph idx="1"/>
          </p:nvPr>
        </p:nvSpPr>
        <p:spPr>
          <a:xfrm>
            <a:off x="2555776" y="1600201"/>
            <a:ext cx="6131024" cy="4277072"/>
          </a:xfrm>
        </p:spPr>
        <p:txBody>
          <a:bodyPr/>
          <a:lstStyle/>
          <a:p>
            <a:pPr algn="l">
              <a:buFont typeface="Arial" panose="020B0604020202020204" pitchFamily="34" charset="0"/>
              <a:buChar char="•"/>
            </a:pPr>
            <a:r>
              <a:rPr lang="en-IN" b="0" i="0" u="none" strike="noStrike" dirty="0">
                <a:solidFill>
                  <a:srgbClr val="374151"/>
                </a:solidFill>
                <a:effectLst/>
                <a:latin typeface="Söhne"/>
              </a:rPr>
              <a:t>Computers and internet access were not commonplace in households until much later in their lives, often well into adulthood or their professional careers.</a:t>
            </a:r>
          </a:p>
          <a:p>
            <a:endParaRPr lang="en-US" dirty="0"/>
          </a:p>
        </p:txBody>
      </p:sp>
      <p:pic>
        <p:nvPicPr>
          <p:cNvPr id="4" name="Picture 3">
            <a:extLst>
              <a:ext uri="{FF2B5EF4-FFF2-40B4-BE49-F238E27FC236}">
                <a16:creationId xmlns:a16="http://schemas.microsoft.com/office/drawing/2014/main" id="{10D15048-C547-282F-4E24-FF6829602A83}"/>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3780436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03105-73A3-69A7-BE42-449D7F382DDD}"/>
              </a:ext>
            </a:extLst>
          </p:cNvPr>
          <p:cNvSpPr>
            <a:spLocks noGrp="1"/>
          </p:cNvSpPr>
          <p:nvPr>
            <p:ph type="title"/>
          </p:nvPr>
        </p:nvSpPr>
        <p:spPr/>
        <p:txBody>
          <a:bodyPr/>
          <a:lstStyle/>
          <a:p>
            <a:r>
              <a:rPr lang="en-IN" sz="3200" b="1" i="0" u="none" strike="noStrike" dirty="0">
                <a:solidFill>
                  <a:srgbClr val="374151"/>
                </a:solidFill>
                <a:effectLst/>
                <a:latin typeface="Söhne"/>
              </a:rPr>
              <a:t>Parenting Approaches in India's Baby Boomer Generation:</a:t>
            </a:r>
            <a:br>
              <a:rPr lang="en-IN" sz="3200" b="0" i="0" u="none" strike="noStrike" dirty="0">
                <a:solidFill>
                  <a:srgbClr val="374151"/>
                </a:solidFill>
                <a:effectLst/>
                <a:latin typeface="Söhne"/>
              </a:rPr>
            </a:br>
            <a:endParaRPr lang="en-US" sz="3200" dirty="0"/>
          </a:p>
        </p:txBody>
      </p:sp>
      <p:sp>
        <p:nvSpPr>
          <p:cNvPr id="3" name="Content Placeholder 2">
            <a:extLst>
              <a:ext uri="{FF2B5EF4-FFF2-40B4-BE49-F238E27FC236}">
                <a16:creationId xmlns:a16="http://schemas.microsoft.com/office/drawing/2014/main" id="{C5377226-9A20-D160-708B-E8AF9F3B586E}"/>
              </a:ext>
            </a:extLst>
          </p:cNvPr>
          <p:cNvSpPr>
            <a:spLocks noGrp="1"/>
          </p:cNvSpPr>
          <p:nvPr>
            <p:ph idx="1"/>
          </p:nvPr>
        </p:nvSpPr>
        <p:spPr>
          <a:xfrm>
            <a:off x="1835696" y="1600200"/>
            <a:ext cx="6851104" cy="4565104"/>
          </a:xfrm>
        </p:spPr>
        <p:txBody>
          <a:bodyPr/>
          <a:lstStyle/>
          <a:p>
            <a:pPr algn="l">
              <a:buFont typeface="Arial" panose="020B0604020202020204" pitchFamily="34" charset="0"/>
              <a:buChar char="•"/>
            </a:pPr>
            <a:r>
              <a:rPr lang="en-IN" b="0" i="0" u="none" strike="noStrike" dirty="0">
                <a:solidFill>
                  <a:srgbClr val="374151"/>
                </a:solidFill>
                <a:effectLst/>
                <a:latin typeface="Söhne"/>
              </a:rPr>
              <a:t>Emphasis on discipline, education, and career stability in parenting.</a:t>
            </a:r>
          </a:p>
          <a:p>
            <a:pPr algn="l">
              <a:buFont typeface="Arial" panose="020B0604020202020204" pitchFamily="34" charset="0"/>
              <a:buChar char="•"/>
            </a:pPr>
            <a:r>
              <a:rPr lang="en-IN" b="0" i="0" u="none" strike="noStrike" dirty="0">
                <a:solidFill>
                  <a:srgbClr val="374151"/>
                </a:solidFill>
                <a:effectLst/>
                <a:latin typeface="Söhne"/>
              </a:rPr>
              <a:t>Parental guidance was based on traditional values and teachings rather than digital influence.</a:t>
            </a:r>
          </a:p>
          <a:p>
            <a:pPr algn="l">
              <a:buFont typeface="Arial" panose="020B0604020202020204" pitchFamily="34" charset="0"/>
              <a:buChar char="•"/>
            </a:pPr>
            <a:r>
              <a:rPr lang="en-IN" b="0" i="0" u="none" strike="noStrike" dirty="0">
                <a:solidFill>
                  <a:srgbClr val="374151"/>
                </a:solidFill>
                <a:effectLst/>
                <a:latin typeface="Söhne"/>
              </a:rPr>
              <a:t>Limited exposure to technology influenced their cautious approach to embracing technological advancements in parenting styles.</a:t>
            </a:r>
          </a:p>
          <a:p>
            <a:endParaRPr lang="en-US" dirty="0"/>
          </a:p>
        </p:txBody>
      </p:sp>
      <p:pic>
        <p:nvPicPr>
          <p:cNvPr id="4" name="Picture 3">
            <a:extLst>
              <a:ext uri="{FF2B5EF4-FFF2-40B4-BE49-F238E27FC236}">
                <a16:creationId xmlns:a16="http://schemas.microsoft.com/office/drawing/2014/main" id="{3D26945C-5BE5-F0F9-56C0-FE0E901D62DA}"/>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3016452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8965-9F31-1350-355B-7E438F4E55C7}"/>
              </a:ext>
            </a:extLst>
          </p:cNvPr>
          <p:cNvSpPr>
            <a:spLocks noGrp="1"/>
          </p:cNvSpPr>
          <p:nvPr>
            <p:ph type="title"/>
          </p:nvPr>
        </p:nvSpPr>
        <p:spPr/>
        <p:txBody>
          <a:bodyPr/>
          <a:lstStyle/>
          <a:p>
            <a:r>
              <a:rPr lang="en-IN" sz="3200" b="1" i="0" u="none" strike="noStrike" dirty="0">
                <a:solidFill>
                  <a:srgbClr val="374151"/>
                </a:solidFill>
                <a:effectLst/>
                <a:latin typeface="Söhne"/>
              </a:rPr>
              <a:t>Challenges Arising from the Digital Age for Baby Boomer Parents in India:</a:t>
            </a:r>
            <a:br>
              <a:rPr lang="en-IN" sz="3200" b="0" i="0" u="none" strike="noStrike" dirty="0">
                <a:solidFill>
                  <a:srgbClr val="374151"/>
                </a:solidFill>
                <a:effectLst/>
                <a:latin typeface="Söhne"/>
              </a:rPr>
            </a:br>
            <a:endParaRPr lang="en-US" sz="3200" dirty="0"/>
          </a:p>
        </p:txBody>
      </p:sp>
      <p:sp>
        <p:nvSpPr>
          <p:cNvPr id="3" name="Content Placeholder 2">
            <a:extLst>
              <a:ext uri="{FF2B5EF4-FFF2-40B4-BE49-F238E27FC236}">
                <a16:creationId xmlns:a16="http://schemas.microsoft.com/office/drawing/2014/main" id="{24CE5F2F-DDC9-B3DE-98D4-3C396ECDEB08}"/>
              </a:ext>
            </a:extLst>
          </p:cNvPr>
          <p:cNvSpPr>
            <a:spLocks noGrp="1"/>
          </p:cNvSpPr>
          <p:nvPr>
            <p:ph idx="1"/>
          </p:nvPr>
        </p:nvSpPr>
        <p:spPr>
          <a:xfrm>
            <a:off x="1979712" y="1600201"/>
            <a:ext cx="6707088" cy="4493096"/>
          </a:xfrm>
        </p:spPr>
        <p:txBody>
          <a:bodyPr/>
          <a:lstStyle/>
          <a:p>
            <a:pPr marL="0" indent="0" algn="l">
              <a:buNone/>
            </a:pPr>
            <a:r>
              <a:rPr lang="en-IN" b="1" i="0" u="none" strike="noStrike" dirty="0">
                <a:solidFill>
                  <a:srgbClr val="374151"/>
                </a:solidFill>
                <a:effectLst/>
                <a:latin typeface="Söhne"/>
              </a:rPr>
              <a:t>Rapid Technological Evolution:</a:t>
            </a:r>
            <a:r>
              <a:rPr lang="en-IN" b="0" i="0" u="none" strike="noStrike" dirty="0">
                <a:solidFill>
                  <a:srgbClr val="374151"/>
                </a:solidFill>
                <a:effectLst/>
                <a:latin typeface="Söhne"/>
              </a:rPr>
              <a:t> The swift evolution of technology can be overwhelming for Baby Boomer parents. They might struggle to keep up with the latest gadgets, social media platforms, and digital trends that their children are exposed to.</a:t>
            </a:r>
          </a:p>
        </p:txBody>
      </p:sp>
      <p:pic>
        <p:nvPicPr>
          <p:cNvPr id="4" name="Picture 3">
            <a:extLst>
              <a:ext uri="{FF2B5EF4-FFF2-40B4-BE49-F238E27FC236}">
                <a16:creationId xmlns:a16="http://schemas.microsoft.com/office/drawing/2014/main" id="{EEAB56C9-D1BF-A923-C26F-64C1763BC48D}"/>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270225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38FA-24E9-A311-1AD9-D69F84BA9414}"/>
              </a:ext>
            </a:extLst>
          </p:cNvPr>
          <p:cNvSpPr>
            <a:spLocks noGrp="1"/>
          </p:cNvSpPr>
          <p:nvPr>
            <p:ph type="title"/>
          </p:nvPr>
        </p:nvSpPr>
        <p:spPr/>
        <p:txBody>
          <a:bodyPr/>
          <a:lstStyle/>
          <a:p>
            <a:r>
              <a:rPr lang="en-IN" sz="3200" b="1" i="0" u="none" strike="noStrike" dirty="0">
                <a:solidFill>
                  <a:srgbClr val="374151"/>
                </a:solidFill>
                <a:effectLst/>
                <a:latin typeface="Söhne"/>
              </a:rPr>
              <a:t>Generation Gap and Communication:</a:t>
            </a:r>
            <a:endParaRPr lang="en-US" sz="3200" dirty="0"/>
          </a:p>
        </p:txBody>
      </p:sp>
      <p:sp>
        <p:nvSpPr>
          <p:cNvPr id="3" name="Content Placeholder 2">
            <a:extLst>
              <a:ext uri="{FF2B5EF4-FFF2-40B4-BE49-F238E27FC236}">
                <a16:creationId xmlns:a16="http://schemas.microsoft.com/office/drawing/2014/main" id="{B0FF54BC-1889-9A1F-18EF-531E72092067}"/>
              </a:ext>
            </a:extLst>
          </p:cNvPr>
          <p:cNvSpPr>
            <a:spLocks noGrp="1"/>
          </p:cNvSpPr>
          <p:nvPr>
            <p:ph idx="1"/>
          </p:nvPr>
        </p:nvSpPr>
        <p:spPr>
          <a:xfrm>
            <a:off x="2123728" y="1600201"/>
            <a:ext cx="6563072" cy="4493096"/>
          </a:xfrm>
        </p:spPr>
        <p:txBody>
          <a:bodyPr/>
          <a:lstStyle/>
          <a:p>
            <a:pPr marL="0" indent="0" algn="l">
              <a:buNone/>
            </a:pPr>
            <a:r>
              <a:rPr lang="en-IN" b="0" i="0" u="none" strike="noStrike" dirty="0">
                <a:solidFill>
                  <a:srgbClr val="374151"/>
                </a:solidFill>
                <a:effectLst/>
                <a:latin typeface="Söhne"/>
              </a:rPr>
              <a:t>Communication gaps between Baby Boomer parents and their tech-savvy children are common. Differences in understanding technology and its impact on daily life create challenges in fostering open dialogues and understanding each other's perspectives.</a:t>
            </a:r>
          </a:p>
          <a:p>
            <a:br>
              <a:rPr lang="en-IN" dirty="0"/>
            </a:br>
            <a:endParaRPr lang="en-US" dirty="0"/>
          </a:p>
          <a:p>
            <a:endParaRPr lang="en-US" dirty="0"/>
          </a:p>
        </p:txBody>
      </p:sp>
      <p:pic>
        <p:nvPicPr>
          <p:cNvPr id="4" name="Picture 3">
            <a:extLst>
              <a:ext uri="{FF2B5EF4-FFF2-40B4-BE49-F238E27FC236}">
                <a16:creationId xmlns:a16="http://schemas.microsoft.com/office/drawing/2014/main" id="{CA360DE3-2202-8824-20FD-BFA019B6195F}"/>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094607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1EF1-4A98-70CD-B6CA-0BDB2C86C7E3}"/>
              </a:ext>
            </a:extLst>
          </p:cNvPr>
          <p:cNvSpPr>
            <a:spLocks noGrp="1"/>
          </p:cNvSpPr>
          <p:nvPr>
            <p:ph type="title"/>
          </p:nvPr>
        </p:nvSpPr>
        <p:spPr/>
        <p:txBody>
          <a:bodyPr/>
          <a:lstStyle/>
          <a:p>
            <a:r>
              <a:rPr lang="en-US" dirty="0"/>
              <a:t>BABY BOOMERS</a:t>
            </a:r>
          </a:p>
        </p:txBody>
      </p:sp>
      <p:sp>
        <p:nvSpPr>
          <p:cNvPr id="3" name="Content Placeholder 2">
            <a:extLst>
              <a:ext uri="{FF2B5EF4-FFF2-40B4-BE49-F238E27FC236}">
                <a16:creationId xmlns:a16="http://schemas.microsoft.com/office/drawing/2014/main" id="{72837354-EB85-94E1-B692-7D400EA1BC00}"/>
              </a:ext>
            </a:extLst>
          </p:cNvPr>
          <p:cNvSpPr>
            <a:spLocks noGrp="1"/>
          </p:cNvSpPr>
          <p:nvPr>
            <p:ph idx="1"/>
          </p:nvPr>
        </p:nvSpPr>
        <p:spPr>
          <a:xfrm>
            <a:off x="1979712" y="1447759"/>
            <a:ext cx="6840760" cy="4573529"/>
          </a:xfrm>
        </p:spPr>
        <p:txBody>
          <a:bodyPr/>
          <a:lstStyle/>
          <a:p>
            <a:r>
              <a:rPr lang="en-IN" b="1" i="0" u="none" strike="noStrike" dirty="0">
                <a:solidFill>
                  <a:srgbClr val="374151"/>
                </a:solidFill>
                <a:effectLst/>
                <a:latin typeface="Söhne"/>
              </a:rPr>
              <a:t>Digital Safety Concerns:</a:t>
            </a:r>
            <a:r>
              <a:rPr lang="en-IN" b="0" i="0" u="none" strike="noStrike" dirty="0">
                <a:solidFill>
                  <a:srgbClr val="374151"/>
                </a:solidFill>
                <a:effectLst/>
                <a:latin typeface="Söhne"/>
              </a:rPr>
              <a:t> Baby Boomer parents may face difficulties in monitoring their children's online activities, given their limited understanding of digital platforms. Concerns regarding online safety, exposure to inappropriate content, and cyberbullying are prevalent.</a:t>
            </a:r>
          </a:p>
          <a:p>
            <a:endParaRPr lang="en-US" dirty="0"/>
          </a:p>
        </p:txBody>
      </p:sp>
      <p:pic>
        <p:nvPicPr>
          <p:cNvPr id="4" name="Picture 3">
            <a:extLst>
              <a:ext uri="{FF2B5EF4-FFF2-40B4-BE49-F238E27FC236}">
                <a16:creationId xmlns:a16="http://schemas.microsoft.com/office/drawing/2014/main" id="{BE534C1F-CDC0-1B62-A81E-810D4FF42D32}"/>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120234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23CA-2193-436F-D600-07C144647DF4}"/>
              </a:ext>
            </a:extLst>
          </p:cNvPr>
          <p:cNvSpPr>
            <a:spLocks noGrp="1"/>
          </p:cNvSpPr>
          <p:nvPr>
            <p:ph type="title"/>
          </p:nvPr>
        </p:nvSpPr>
        <p:spPr/>
        <p:txBody>
          <a:bodyPr/>
          <a:lstStyle/>
          <a:p>
            <a:r>
              <a:rPr lang="en-IN" b="1" i="0" u="none" strike="noStrike" dirty="0">
                <a:solidFill>
                  <a:srgbClr val="374151"/>
                </a:solidFill>
                <a:effectLst/>
                <a:latin typeface="Söhne"/>
              </a:rPr>
              <a:t>Adaptation Struggles:</a:t>
            </a:r>
            <a:endParaRPr lang="en-US" dirty="0"/>
          </a:p>
        </p:txBody>
      </p:sp>
      <p:sp>
        <p:nvSpPr>
          <p:cNvPr id="3" name="Content Placeholder 2">
            <a:extLst>
              <a:ext uri="{FF2B5EF4-FFF2-40B4-BE49-F238E27FC236}">
                <a16:creationId xmlns:a16="http://schemas.microsoft.com/office/drawing/2014/main" id="{5B453F13-908B-20BD-E490-73399D3A6C55}"/>
              </a:ext>
            </a:extLst>
          </p:cNvPr>
          <p:cNvSpPr>
            <a:spLocks noGrp="1"/>
          </p:cNvSpPr>
          <p:nvPr>
            <p:ph idx="1"/>
          </p:nvPr>
        </p:nvSpPr>
        <p:spPr>
          <a:xfrm>
            <a:off x="2123728" y="1600201"/>
            <a:ext cx="6563072" cy="4493096"/>
          </a:xfrm>
        </p:spPr>
        <p:txBody>
          <a:bodyPr/>
          <a:lstStyle/>
          <a:p>
            <a:pPr marL="0" indent="0" algn="l">
              <a:buNone/>
            </a:pPr>
            <a:r>
              <a:rPr lang="en-IN" b="0" i="0" u="none" strike="noStrike" dirty="0">
                <a:solidFill>
                  <a:srgbClr val="374151"/>
                </a:solidFill>
                <a:effectLst/>
                <a:latin typeface="Söhne"/>
              </a:rPr>
              <a:t>The need to adapt parenting styles to accommodate digital influences can be daunting. Baby Boomer parents may find it challenging to strike a balance between embracing technology for educational purposes and limiting excessive screen time.</a:t>
            </a:r>
          </a:p>
        </p:txBody>
      </p:sp>
      <p:pic>
        <p:nvPicPr>
          <p:cNvPr id="4" name="Picture 3">
            <a:extLst>
              <a:ext uri="{FF2B5EF4-FFF2-40B4-BE49-F238E27FC236}">
                <a16:creationId xmlns:a16="http://schemas.microsoft.com/office/drawing/2014/main" id="{EE170461-B8D9-B600-0A11-966C325504C9}"/>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29974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96579-CC47-3C0B-9B2D-D01546A4A66F}"/>
              </a:ext>
            </a:extLst>
          </p:cNvPr>
          <p:cNvSpPr>
            <a:spLocks noGrp="1"/>
          </p:cNvSpPr>
          <p:nvPr>
            <p:ph type="title"/>
          </p:nvPr>
        </p:nvSpPr>
        <p:spPr/>
        <p:txBody>
          <a:bodyPr/>
          <a:lstStyle/>
          <a:p>
            <a:r>
              <a:rPr lang="en-IN" b="1" i="0" u="none" strike="noStrike" dirty="0">
                <a:solidFill>
                  <a:srgbClr val="374151"/>
                </a:solidFill>
                <a:effectLst/>
                <a:latin typeface="Söhne"/>
              </a:rPr>
              <a:t>Educational Support</a:t>
            </a:r>
            <a:endParaRPr lang="en-US" dirty="0"/>
          </a:p>
        </p:txBody>
      </p:sp>
      <p:sp>
        <p:nvSpPr>
          <p:cNvPr id="3" name="Content Placeholder 2">
            <a:extLst>
              <a:ext uri="{FF2B5EF4-FFF2-40B4-BE49-F238E27FC236}">
                <a16:creationId xmlns:a16="http://schemas.microsoft.com/office/drawing/2014/main" id="{BD018482-FDD2-A778-441F-F71848DDC8B3}"/>
              </a:ext>
            </a:extLst>
          </p:cNvPr>
          <p:cNvSpPr>
            <a:spLocks noGrp="1"/>
          </p:cNvSpPr>
          <p:nvPr>
            <p:ph idx="1"/>
          </p:nvPr>
        </p:nvSpPr>
        <p:spPr>
          <a:xfrm>
            <a:off x="1475656" y="1600200"/>
            <a:ext cx="7211144" cy="4565104"/>
          </a:xfrm>
        </p:spPr>
        <p:txBody>
          <a:bodyPr/>
          <a:lstStyle/>
          <a:p>
            <a:r>
              <a:rPr lang="en-IN" b="1" i="0" u="none" strike="noStrike" dirty="0">
                <a:solidFill>
                  <a:srgbClr val="374151"/>
                </a:solidFill>
                <a:effectLst/>
                <a:latin typeface="Söhne"/>
              </a:rPr>
              <a:t>:</a:t>
            </a:r>
            <a:r>
              <a:rPr lang="en-IN" b="0" i="0" u="none" strike="noStrike" dirty="0">
                <a:solidFill>
                  <a:srgbClr val="374151"/>
                </a:solidFill>
                <a:effectLst/>
                <a:latin typeface="Söhne"/>
              </a:rPr>
              <a:t> Limited knowledge about digital tools and online educational resources might hinder Baby Boomer parents' ability to actively support their children's learning experiences in a digital environment.</a:t>
            </a:r>
          </a:p>
          <a:p>
            <a:endParaRPr lang="en-US" dirty="0"/>
          </a:p>
        </p:txBody>
      </p:sp>
      <p:pic>
        <p:nvPicPr>
          <p:cNvPr id="4" name="Picture 3">
            <a:extLst>
              <a:ext uri="{FF2B5EF4-FFF2-40B4-BE49-F238E27FC236}">
                <a16:creationId xmlns:a16="http://schemas.microsoft.com/office/drawing/2014/main" id="{D7B856F6-31D4-3290-53A6-2C196EB62817}"/>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33221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1970’S complete family</a:t>
            </a:r>
          </a:p>
        </p:txBody>
      </p:sp>
      <p:pic>
        <p:nvPicPr>
          <p:cNvPr id="4" name="Picture 4" descr="family_tree3_po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4802" b="14802"/>
          <a:stretch>
            <a:fillRect/>
          </a:stretch>
        </p:blipFill>
        <p:spPr bwMode="auto">
          <a:xfrm>
            <a:off x="2311292" y="1825599"/>
            <a:ext cx="5689707" cy="2755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main-qimg-a3650e8a53569f01a0cbb521f281af38-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896" y="1771650"/>
            <a:ext cx="5801103" cy="2809478"/>
          </a:xfrm>
          <a:prstGeom prst="rect">
            <a:avLst/>
          </a:prstGeom>
        </p:spPr>
      </p:pic>
      <p:pic>
        <p:nvPicPr>
          <p:cNvPr id="3" name="Picture 2">
            <a:extLst>
              <a:ext uri="{FF2B5EF4-FFF2-40B4-BE49-F238E27FC236}">
                <a16:creationId xmlns:a16="http://schemas.microsoft.com/office/drawing/2014/main" id="{96CC408D-6E5F-6372-2E83-34827CBB2EFB}"/>
              </a:ext>
            </a:extLst>
          </p:cNvPr>
          <p:cNvPicPr>
            <a:picLocks noChangeAspect="1"/>
          </p:cNvPicPr>
          <p:nvPr/>
        </p:nvPicPr>
        <p:blipFill>
          <a:blip r:embed="rId4"/>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3010516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4839-6C99-C48D-E34E-50CBFAA9FC2B}"/>
              </a:ext>
            </a:extLst>
          </p:cNvPr>
          <p:cNvSpPr>
            <a:spLocks noGrp="1"/>
          </p:cNvSpPr>
          <p:nvPr>
            <p:ph type="title"/>
          </p:nvPr>
        </p:nvSpPr>
        <p:spPr/>
        <p:txBody>
          <a:bodyPr/>
          <a:lstStyle/>
          <a:p>
            <a:r>
              <a:rPr lang="en-US" dirty="0"/>
              <a:t>SOCIAL</a:t>
            </a:r>
          </a:p>
        </p:txBody>
      </p:sp>
      <p:sp>
        <p:nvSpPr>
          <p:cNvPr id="3" name="Content Placeholder 2">
            <a:extLst>
              <a:ext uri="{FF2B5EF4-FFF2-40B4-BE49-F238E27FC236}">
                <a16:creationId xmlns:a16="http://schemas.microsoft.com/office/drawing/2014/main" id="{4D55761E-6CCB-7D36-7EE2-2FAE080CBCD0}"/>
              </a:ext>
            </a:extLst>
          </p:cNvPr>
          <p:cNvSpPr>
            <a:spLocks noGrp="1"/>
          </p:cNvSpPr>
          <p:nvPr>
            <p:ph idx="1"/>
          </p:nvPr>
        </p:nvSpPr>
        <p:spPr>
          <a:xfrm>
            <a:off x="1979712" y="1600201"/>
            <a:ext cx="6707088" cy="4421088"/>
          </a:xfrm>
        </p:spPr>
        <p:txBody>
          <a:bodyPr/>
          <a:lstStyle/>
          <a:p>
            <a:pPr algn="l">
              <a:buFont typeface="+mj-lt"/>
              <a:buAutoNum type="arabicPeriod"/>
            </a:pPr>
            <a:r>
              <a:rPr lang="en-IN" b="1" i="0" u="none" strike="noStrike" dirty="0">
                <a:solidFill>
                  <a:srgbClr val="374151"/>
                </a:solidFill>
                <a:effectLst/>
                <a:latin typeface="Söhne"/>
              </a:rPr>
              <a:t>Social Impact:</a:t>
            </a:r>
            <a:r>
              <a:rPr lang="en-IN" b="0" i="0" u="none" strike="noStrike" dirty="0">
                <a:solidFill>
                  <a:srgbClr val="374151"/>
                </a:solidFill>
                <a:effectLst/>
                <a:latin typeface="Söhne"/>
              </a:rPr>
              <a:t> The digital age has altered social dynamics. Baby Boomer parents might face challenges in comprehending the impact of social media on their children's social interactions, mental health, and overall well-being.</a:t>
            </a:r>
          </a:p>
          <a:p>
            <a:endParaRPr lang="en-US" dirty="0"/>
          </a:p>
        </p:txBody>
      </p:sp>
      <p:pic>
        <p:nvPicPr>
          <p:cNvPr id="4" name="Picture 3">
            <a:extLst>
              <a:ext uri="{FF2B5EF4-FFF2-40B4-BE49-F238E27FC236}">
                <a16:creationId xmlns:a16="http://schemas.microsoft.com/office/drawing/2014/main" id="{6F233D4C-91E1-E3E7-6EF0-E9BEBCD4840D}"/>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623023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40788-F184-DF8F-7393-C54129C2CC99}"/>
              </a:ext>
            </a:extLst>
          </p:cNvPr>
          <p:cNvSpPr>
            <a:spLocks noGrp="1"/>
          </p:cNvSpPr>
          <p:nvPr>
            <p:ph type="title"/>
          </p:nvPr>
        </p:nvSpPr>
        <p:spPr/>
        <p:txBody>
          <a:bodyPr/>
          <a:lstStyle/>
          <a:p>
            <a:r>
              <a:rPr lang="en-IN" sz="3200" b="1" i="0" u="none" strike="noStrike" dirty="0">
                <a:solidFill>
                  <a:srgbClr val="374151"/>
                </a:solidFill>
                <a:effectLst/>
                <a:latin typeface="Söhne"/>
              </a:rPr>
              <a:t>Adaptation Struggles and Concerns:</a:t>
            </a:r>
            <a:br>
              <a:rPr lang="en-IN" sz="3200" b="0" i="0" u="none" strike="noStrike" dirty="0">
                <a:solidFill>
                  <a:srgbClr val="374151"/>
                </a:solidFill>
                <a:effectLst/>
                <a:latin typeface="Söhne"/>
              </a:rPr>
            </a:br>
            <a:endParaRPr lang="en-US" sz="3200" dirty="0"/>
          </a:p>
        </p:txBody>
      </p:sp>
      <p:sp>
        <p:nvSpPr>
          <p:cNvPr id="3" name="Content Placeholder 2">
            <a:extLst>
              <a:ext uri="{FF2B5EF4-FFF2-40B4-BE49-F238E27FC236}">
                <a16:creationId xmlns:a16="http://schemas.microsoft.com/office/drawing/2014/main" id="{A0C2B358-732B-E7A8-F28A-56223DBCEA27}"/>
              </a:ext>
            </a:extLst>
          </p:cNvPr>
          <p:cNvSpPr>
            <a:spLocks noGrp="1"/>
          </p:cNvSpPr>
          <p:nvPr>
            <p:ph idx="1"/>
          </p:nvPr>
        </p:nvSpPr>
        <p:spPr>
          <a:xfrm>
            <a:off x="1835696" y="1600201"/>
            <a:ext cx="6851104" cy="4133056"/>
          </a:xfrm>
        </p:spPr>
        <p:txBody>
          <a:bodyPr/>
          <a:lstStyle/>
          <a:p>
            <a:pPr algn="l">
              <a:buFont typeface="Arial" panose="020B0604020202020204" pitchFamily="34" charset="0"/>
              <a:buChar char="•"/>
            </a:pPr>
            <a:r>
              <a:rPr lang="en-IN" b="0" i="0" u="none" strike="noStrike" dirty="0">
                <a:solidFill>
                  <a:srgbClr val="374151"/>
                </a:solidFill>
                <a:effectLst/>
                <a:latin typeface="Söhne"/>
              </a:rPr>
              <a:t>Resistance to technological advancements due to unfamiliarity or discomfort with digital tools.</a:t>
            </a:r>
          </a:p>
          <a:p>
            <a:pPr algn="l">
              <a:buFont typeface="Arial" panose="020B0604020202020204" pitchFamily="34" charset="0"/>
              <a:buChar char="•"/>
            </a:pPr>
            <a:r>
              <a:rPr lang="en-IN" b="0" i="0" u="none" strike="noStrike" dirty="0">
                <a:solidFill>
                  <a:srgbClr val="374151"/>
                </a:solidFill>
                <a:effectLst/>
                <a:latin typeface="Söhne"/>
              </a:rPr>
              <a:t>Concerns about the potential negative effects of excessive screen time on their children's development.</a:t>
            </a:r>
          </a:p>
          <a:p>
            <a:pPr algn="l">
              <a:buFont typeface="Arial" panose="020B0604020202020204" pitchFamily="34" charset="0"/>
              <a:buChar char="•"/>
            </a:pPr>
            <a:r>
              <a:rPr lang="en-IN" b="0" i="0" u="none" strike="noStrike" dirty="0">
                <a:solidFill>
                  <a:srgbClr val="374151"/>
                </a:solidFill>
                <a:effectLst/>
                <a:latin typeface="Söhne"/>
              </a:rPr>
              <a:t>Frustration or feelings of inadequacy when attempting to navigate and understand complex digital platforms and devices.</a:t>
            </a:r>
          </a:p>
          <a:p>
            <a:endParaRPr lang="en-US" dirty="0"/>
          </a:p>
          <a:p>
            <a:endParaRPr lang="en-US" dirty="0"/>
          </a:p>
        </p:txBody>
      </p:sp>
      <p:pic>
        <p:nvPicPr>
          <p:cNvPr id="4" name="Picture 3">
            <a:extLst>
              <a:ext uri="{FF2B5EF4-FFF2-40B4-BE49-F238E27FC236}">
                <a16:creationId xmlns:a16="http://schemas.microsoft.com/office/drawing/2014/main" id="{56A773CA-4482-912A-4526-F8C6318FFA10}"/>
              </a:ext>
            </a:extLst>
          </p:cNvPr>
          <p:cNvPicPr>
            <a:picLocks noChangeAspect="1"/>
          </p:cNvPicPr>
          <p:nvPr/>
        </p:nvPicPr>
        <p:blipFill>
          <a:blip r:embed="rId2"/>
          <a:stretch>
            <a:fillRect/>
          </a:stretch>
        </p:blipFill>
        <p:spPr>
          <a:xfrm>
            <a:off x="8172400" y="5856237"/>
            <a:ext cx="971600" cy="971600"/>
          </a:xfrm>
          <a:prstGeom prst="rect">
            <a:avLst/>
          </a:prstGeom>
        </p:spPr>
      </p:pic>
    </p:spTree>
    <p:extLst>
      <p:ext uri="{BB962C8B-B14F-4D97-AF65-F5344CB8AC3E}">
        <p14:creationId xmlns:p14="http://schemas.microsoft.com/office/powerpoint/2010/main" val="3849074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425" y="1063229"/>
            <a:ext cx="4195575" cy="857250"/>
          </a:xfrm>
        </p:spPr>
        <p:txBody>
          <a:bodyPr>
            <a:normAutofit fontScale="90000"/>
          </a:bodyPr>
          <a:lstStyle/>
          <a:p>
            <a:r>
              <a:rPr lang="en-US" dirty="0"/>
              <a:t>TYPES OF GENERATIONS.</a:t>
            </a:r>
          </a:p>
        </p:txBody>
      </p:sp>
      <p:pic>
        <p:nvPicPr>
          <p:cNvPr id="4" name="Content Placeholder 3" descr="genxvector.png"/>
          <p:cNvPicPr>
            <a:picLocks noGrp="1" noChangeAspect="1"/>
          </p:cNvPicPr>
          <p:nvPr>
            <p:ph idx="1"/>
          </p:nvPr>
        </p:nvPicPr>
        <p:blipFill>
          <a:blip r:embed="rId2">
            <a:extLst>
              <a:ext uri="{28A0092B-C50C-407E-A947-70E740481C1C}">
                <a14:useLocalDpi xmlns:a14="http://schemas.microsoft.com/office/drawing/2010/main" val="0"/>
              </a:ext>
            </a:extLst>
          </a:blip>
          <a:srcRect t="17386" b="17386"/>
          <a:stretch>
            <a:fillRect/>
          </a:stretch>
        </p:blipFill>
        <p:spPr>
          <a:xfrm>
            <a:off x="2281425" y="2492896"/>
            <a:ext cx="6026873" cy="2616872"/>
          </a:xfrm>
        </p:spPr>
      </p:pic>
      <p:pic>
        <p:nvPicPr>
          <p:cNvPr id="5" name="Picture 4">
            <a:extLst>
              <a:ext uri="{FF2B5EF4-FFF2-40B4-BE49-F238E27FC236}">
                <a16:creationId xmlns:a16="http://schemas.microsoft.com/office/drawing/2014/main" id="{32B753CE-B80B-6C55-AB46-79C8C03ECF61}"/>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35923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7591" y="1082102"/>
            <a:ext cx="3288819" cy="1077876"/>
          </a:xfrm>
        </p:spPr>
        <p:txBody>
          <a:bodyPr>
            <a:normAutofit fontScale="90000"/>
          </a:bodyPr>
          <a:lstStyle/>
          <a:p>
            <a:r>
              <a:rPr lang="en-US" dirty="0"/>
              <a:t>Gen X – </a:t>
            </a:r>
            <a:br>
              <a:rPr lang="en-US" dirty="0"/>
            </a:br>
            <a:r>
              <a:rPr lang="en-US" dirty="0"/>
              <a:t>1961 – 1981</a:t>
            </a:r>
          </a:p>
        </p:txBody>
      </p:sp>
      <p:sp>
        <p:nvSpPr>
          <p:cNvPr id="3" name="Content Placeholder 2"/>
          <p:cNvSpPr>
            <a:spLocks noGrp="1"/>
          </p:cNvSpPr>
          <p:nvPr>
            <p:ph idx="1"/>
          </p:nvPr>
        </p:nvSpPr>
        <p:spPr>
          <a:xfrm>
            <a:off x="2051720" y="2544440"/>
            <a:ext cx="4739571" cy="3116808"/>
          </a:xfrm>
        </p:spPr>
        <p:txBody>
          <a:bodyPr>
            <a:normAutofit fontScale="70000" lnSpcReduction="20000"/>
          </a:bodyPr>
          <a:lstStyle/>
          <a:p>
            <a:r>
              <a:rPr lang="en-US" dirty="0"/>
              <a:t>Take job seriously</a:t>
            </a:r>
          </a:p>
          <a:p>
            <a:r>
              <a:rPr lang="en-US" dirty="0"/>
              <a:t>Entrepreneurial</a:t>
            </a:r>
          </a:p>
          <a:p>
            <a:r>
              <a:rPr lang="en-US" dirty="0"/>
              <a:t>Apathetic/cynical</a:t>
            </a:r>
          </a:p>
          <a:p>
            <a:r>
              <a:rPr lang="en-US" dirty="0"/>
              <a:t>Low level of trust toward authority</a:t>
            </a:r>
          </a:p>
          <a:p>
            <a:r>
              <a:rPr lang="en-US" dirty="0"/>
              <a:t>Alienated as kids</a:t>
            </a:r>
          </a:p>
          <a:p>
            <a:r>
              <a:rPr lang="en-US" dirty="0"/>
              <a:t>Era of the Latchkey Child</a:t>
            </a:r>
          </a:p>
          <a:p>
            <a:r>
              <a:rPr lang="en-US" dirty="0"/>
              <a:t>Parent/child Involvement: Distant</a:t>
            </a:r>
          </a:p>
          <a:p>
            <a:endParaRPr lang="en-US" dirty="0"/>
          </a:p>
        </p:txBody>
      </p:sp>
      <p:pic>
        <p:nvPicPr>
          <p:cNvPr id="4" name="Picture 3" descr="maa baap.jpg"/>
          <p:cNvPicPr>
            <a:picLocks noChangeAspect="1"/>
          </p:cNvPicPr>
          <p:nvPr/>
        </p:nvPicPr>
        <p:blipFill rotWithShape="1">
          <a:blip r:embed="rId2">
            <a:extLst>
              <a:ext uri="{28A0092B-C50C-407E-A947-70E740481C1C}">
                <a14:useLocalDpi xmlns:a14="http://schemas.microsoft.com/office/drawing/2010/main" val="0"/>
              </a:ext>
            </a:extLst>
          </a:blip>
          <a:srcRect t="11215" b="20562"/>
          <a:stretch/>
        </p:blipFill>
        <p:spPr>
          <a:xfrm>
            <a:off x="6373531" y="31761"/>
            <a:ext cx="2770469" cy="1376945"/>
          </a:xfrm>
          <a:prstGeom prst="rect">
            <a:avLst/>
          </a:prstGeom>
        </p:spPr>
      </p:pic>
      <p:pic>
        <p:nvPicPr>
          <p:cNvPr id="5" name="Picture 4">
            <a:extLst>
              <a:ext uri="{FF2B5EF4-FFF2-40B4-BE49-F238E27FC236}">
                <a16:creationId xmlns:a16="http://schemas.microsoft.com/office/drawing/2014/main" id="{EEB4DBB0-3443-E47D-AED7-E0CEECD88215}"/>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302628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C3D3-6DDE-867D-50AA-671D65F8BE77}"/>
              </a:ext>
            </a:extLst>
          </p:cNvPr>
          <p:cNvSpPr>
            <a:spLocks noGrp="1"/>
          </p:cNvSpPr>
          <p:nvPr>
            <p:ph type="title"/>
          </p:nvPr>
        </p:nvSpPr>
        <p:spPr/>
        <p:txBody>
          <a:bodyPr/>
          <a:lstStyle/>
          <a:p>
            <a:r>
              <a:rPr lang="en-IN" b="1" i="0" u="none" strike="noStrike" dirty="0">
                <a:solidFill>
                  <a:srgbClr val="374151"/>
                </a:solidFill>
                <a:effectLst/>
                <a:latin typeface="Söhne"/>
              </a:rPr>
              <a:t>Characteristics of Generation X in India:</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10A32F4A-F26E-62C9-2135-87F54C491CF1}"/>
              </a:ext>
            </a:extLst>
          </p:cNvPr>
          <p:cNvSpPr>
            <a:spLocks noGrp="1"/>
          </p:cNvSpPr>
          <p:nvPr>
            <p:ph idx="1"/>
          </p:nvPr>
        </p:nvSpPr>
        <p:spPr/>
        <p:txBody>
          <a:bodyPr/>
          <a:lstStyle/>
          <a:p>
            <a:pPr marL="742950" lvl="1" indent="-285750" algn="l">
              <a:buFont typeface="Arial" panose="020B0604020202020204" pitchFamily="34" charset="0"/>
              <a:buChar char="•"/>
            </a:pPr>
            <a:r>
              <a:rPr lang="en-IN" b="0" i="0" u="none" strike="noStrike" dirty="0">
                <a:solidFill>
                  <a:srgbClr val="374151"/>
                </a:solidFill>
                <a:effectLst/>
                <a:latin typeface="Söhne"/>
              </a:rPr>
              <a:t>Born roughly between the early 1960s to the early 1980s in India.</a:t>
            </a:r>
          </a:p>
          <a:p>
            <a:pPr marL="742950" lvl="1" indent="-285750" algn="l">
              <a:buFont typeface="Arial" panose="020B0604020202020204" pitchFamily="34" charset="0"/>
              <a:buChar char="•"/>
            </a:pPr>
            <a:r>
              <a:rPr lang="en-IN" b="0" i="0" u="none" strike="noStrike" dirty="0">
                <a:solidFill>
                  <a:srgbClr val="374151"/>
                </a:solidFill>
                <a:effectLst/>
                <a:latin typeface="Söhne"/>
              </a:rPr>
              <a:t>Experienced economic and political changes like globalization and technological advancements during their formative years.</a:t>
            </a:r>
          </a:p>
          <a:p>
            <a:pPr marL="742950" lvl="1" indent="-285750" algn="l">
              <a:buFont typeface="Arial" panose="020B0604020202020204" pitchFamily="34" charset="0"/>
              <a:buChar char="•"/>
            </a:pPr>
            <a:r>
              <a:rPr lang="en-IN" b="0" i="0" u="none" strike="noStrike" dirty="0">
                <a:solidFill>
                  <a:srgbClr val="374151"/>
                </a:solidFill>
                <a:effectLst/>
                <a:latin typeface="Söhne"/>
              </a:rPr>
              <a:t>Often referred to as the 'Latchkey Generation' due to their experience of both parents working, leading to more independence and self-reliance.</a:t>
            </a:r>
          </a:p>
        </p:txBody>
      </p:sp>
      <p:pic>
        <p:nvPicPr>
          <p:cNvPr id="4" name="Picture 3">
            <a:extLst>
              <a:ext uri="{FF2B5EF4-FFF2-40B4-BE49-F238E27FC236}">
                <a16:creationId xmlns:a16="http://schemas.microsoft.com/office/drawing/2014/main" id="{67D2AD4B-042E-23B8-8629-986B297EFBE5}"/>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082078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A4417-8F02-CC59-1D52-B63F26A13D89}"/>
              </a:ext>
            </a:extLst>
          </p:cNvPr>
          <p:cNvSpPr>
            <a:spLocks noGrp="1"/>
          </p:cNvSpPr>
          <p:nvPr>
            <p:ph type="title"/>
          </p:nvPr>
        </p:nvSpPr>
        <p:spPr/>
        <p:txBody>
          <a:bodyPr/>
          <a:lstStyle/>
          <a:p>
            <a:br>
              <a:rPr lang="en-IN" sz="3200" b="1" i="0" u="none" strike="noStrike" dirty="0">
                <a:solidFill>
                  <a:srgbClr val="374151"/>
                </a:solidFill>
                <a:effectLst/>
                <a:latin typeface="Söhne"/>
              </a:rPr>
            </a:br>
            <a:r>
              <a:rPr lang="en-IN" sz="3200" b="1" i="0" u="none" strike="noStrike" dirty="0">
                <a:solidFill>
                  <a:srgbClr val="374151"/>
                </a:solidFill>
                <a:effectLst/>
                <a:latin typeface="Söhne"/>
              </a:rPr>
              <a:t>Technological Exposure during Upbringing:</a:t>
            </a:r>
            <a:br>
              <a:rPr lang="en-IN" sz="3200" b="0" i="0" u="none" strike="noStrike" dirty="0">
                <a:solidFill>
                  <a:srgbClr val="374151"/>
                </a:solidFill>
                <a:effectLst/>
                <a:latin typeface="Söhne"/>
              </a:rPr>
            </a:br>
            <a:endParaRPr lang="en-US" sz="3200" dirty="0"/>
          </a:p>
        </p:txBody>
      </p:sp>
      <p:sp>
        <p:nvSpPr>
          <p:cNvPr id="3" name="Content Placeholder 2">
            <a:extLst>
              <a:ext uri="{FF2B5EF4-FFF2-40B4-BE49-F238E27FC236}">
                <a16:creationId xmlns:a16="http://schemas.microsoft.com/office/drawing/2014/main" id="{5A41CBCA-A70A-5BE0-BA1E-38A55DDC6B23}"/>
              </a:ext>
            </a:extLst>
          </p:cNvPr>
          <p:cNvSpPr>
            <a:spLocks noGrp="1"/>
          </p:cNvSpPr>
          <p:nvPr>
            <p:ph idx="1"/>
          </p:nvPr>
        </p:nvSpPr>
        <p:spPr/>
        <p:txBody>
          <a:bodyPr/>
          <a:lstStyle/>
          <a:p>
            <a:pPr marL="742950" lvl="1" indent="-285750" algn="l">
              <a:buFont typeface="Arial" panose="020B0604020202020204" pitchFamily="34" charset="0"/>
              <a:buChar char="•"/>
            </a:pPr>
            <a:r>
              <a:rPr lang="en-IN" b="0" i="0" u="none" strike="noStrike" dirty="0">
                <a:solidFill>
                  <a:srgbClr val="374151"/>
                </a:solidFill>
                <a:effectLst/>
                <a:latin typeface="Söhne"/>
              </a:rPr>
              <a:t>Witnessed the advent of personal computers, video games, and early forms of the internet during their youth.</a:t>
            </a:r>
          </a:p>
          <a:p>
            <a:pPr marL="742950" lvl="1" indent="-285750" algn="l">
              <a:buFont typeface="Arial" panose="020B0604020202020204" pitchFamily="34" charset="0"/>
              <a:buChar char="•"/>
            </a:pPr>
            <a:r>
              <a:rPr lang="en-IN" b="0" i="0" u="none" strike="noStrike" dirty="0">
                <a:solidFill>
                  <a:srgbClr val="374151"/>
                </a:solidFill>
                <a:effectLst/>
                <a:latin typeface="Söhne"/>
              </a:rPr>
              <a:t>Limited but increasing exposure to technology compared to the Baby Boomer Generation.</a:t>
            </a:r>
          </a:p>
          <a:p>
            <a:pPr marL="742950" lvl="1" indent="-285750" algn="l">
              <a:buFont typeface="Arial" panose="020B0604020202020204" pitchFamily="34" charset="0"/>
              <a:buChar char="•"/>
            </a:pPr>
            <a:r>
              <a:rPr lang="en-IN" b="0" i="0" u="none" strike="noStrike" dirty="0">
                <a:solidFill>
                  <a:srgbClr val="374151"/>
                </a:solidFill>
                <a:effectLst/>
                <a:latin typeface="Söhne"/>
              </a:rPr>
              <a:t>Gradually adapting to digital advancements during their adolescence and early adulthood.</a:t>
            </a:r>
          </a:p>
          <a:p>
            <a:endParaRPr lang="en-US" dirty="0"/>
          </a:p>
        </p:txBody>
      </p:sp>
      <p:pic>
        <p:nvPicPr>
          <p:cNvPr id="4" name="Picture 3">
            <a:extLst>
              <a:ext uri="{FF2B5EF4-FFF2-40B4-BE49-F238E27FC236}">
                <a16:creationId xmlns:a16="http://schemas.microsoft.com/office/drawing/2014/main" id="{5A2B7639-CB6E-83CB-1D4C-A00EF9562718}"/>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142260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B8E51-ADBB-D08A-3ED4-1A91D0DEE663}"/>
              </a:ext>
            </a:extLst>
          </p:cNvPr>
          <p:cNvSpPr>
            <a:spLocks noGrp="1"/>
          </p:cNvSpPr>
          <p:nvPr>
            <p:ph type="title"/>
          </p:nvPr>
        </p:nvSpPr>
        <p:spPr/>
        <p:txBody>
          <a:bodyPr/>
          <a:lstStyle/>
          <a:p>
            <a:r>
              <a:rPr lang="en-IN" b="1" i="0" u="none" strike="noStrike" dirty="0">
                <a:solidFill>
                  <a:srgbClr val="374151"/>
                </a:solidFill>
                <a:effectLst/>
                <a:latin typeface="Söhne"/>
              </a:rPr>
              <a:t> </a:t>
            </a:r>
            <a:br>
              <a:rPr lang="en-IN" b="1" i="0" u="none" strike="noStrike" dirty="0">
                <a:solidFill>
                  <a:srgbClr val="374151"/>
                </a:solidFill>
                <a:effectLst/>
                <a:latin typeface="Söhne"/>
              </a:rPr>
            </a:br>
            <a:r>
              <a:rPr lang="en-IN" b="1" i="0" u="none" strike="noStrike" dirty="0">
                <a:solidFill>
                  <a:srgbClr val="374151"/>
                </a:solidFill>
                <a:effectLst/>
                <a:latin typeface="Söhne"/>
              </a:rPr>
              <a:t>Generation X's Approach to Parenting in India</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97692320-5872-2F0D-2D8D-30D8987E2F84}"/>
              </a:ext>
            </a:extLst>
          </p:cNvPr>
          <p:cNvSpPr>
            <a:spLocks noGrp="1"/>
          </p:cNvSpPr>
          <p:nvPr>
            <p:ph idx="1"/>
          </p:nvPr>
        </p:nvSpPr>
        <p:spPr/>
        <p:txBody>
          <a:bodyPr/>
          <a:lstStyle/>
          <a:p>
            <a:pPr algn="l">
              <a:buFont typeface="Arial" panose="020B0604020202020204" pitchFamily="34" charset="0"/>
              <a:buChar char="•"/>
            </a:pPr>
            <a:r>
              <a:rPr lang="en-IN" b="1" i="0" u="none" strike="noStrike" dirty="0">
                <a:solidFill>
                  <a:srgbClr val="374151"/>
                </a:solidFill>
                <a:effectLst/>
                <a:latin typeface="Söhne"/>
              </a:rPr>
              <a:t>Psychological Inputs from Generation X on Cyber Parenting:</a:t>
            </a:r>
            <a:endParaRPr lang="en-IN" b="0" i="0" u="none" strike="noStrike" dirty="0">
              <a:solidFill>
                <a:srgbClr val="374151"/>
              </a:solidFill>
              <a:effectLst/>
              <a:latin typeface="Söhne"/>
            </a:endParaRPr>
          </a:p>
          <a:p>
            <a:pPr marL="742950" lvl="1" indent="-285750" algn="l">
              <a:buFont typeface="Arial" panose="020B0604020202020204" pitchFamily="34" charset="0"/>
              <a:buChar char="•"/>
            </a:pPr>
            <a:r>
              <a:rPr lang="en-IN" b="0" i="0" u="none" strike="noStrike" dirty="0">
                <a:solidFill>
                  <a:srgbClr val="374151"/>
                </a:solidFill>
                <a:effectLst/>
                <a:latin typeface="Söhne"/>
              </a:rPr>
              <a:t>Embracing technology as it became more integrated into daily life and work.</a:t>
            </a:r>
          </a:p>
          <a:p>
            <a:pPr marL="742950" lvl="1" indent="-285750" algn="l">
              <a:buFont typeface="Arial" panose="020B0604020202020204" pitchFamily="34" charset="0"/>
              <a:buChar char="•"/>
            </a:pPr>
            <a:r>
              <a:rPr lang="en-IN" b="0" i="0" u="none" strike="noStrike" dirty="0">
                <a:solidFill>
                  <a:srgbClr val="374151"/>
                </a:solidFill>
                <a:effectLst/>
                <a:latin typeface="Söhne"/>
              </a:rPr>
              <a:t>Adopting a more pragmatic and adaptable approach to parenting, blending traditional values with technological advancements.</a:t>
            </a:r>
          </a:p>
          <a:p>
            <a:pPr marL="742950" lvl="1" indent="-285750" algn="l">
              <a:buFont typeface="Arial" panose="020B0604020202020204" pitchFamily="34" charset="0"/>
              <a:buChar char="•"/>
            </a:pPr>
            <a:r>
              <a:rPr lang="en-IN" b="0" i="0" u="none" strike="noStrike" dirty="0">
                <a:solidFill>
                  <a:srgbClr val="374151"/>
                </a:solidFill>
                <a:effectLst/>
                <a:latin typeface="Söhne"/>
              </a:rPr>
              <a:t>Encouraging independence and critical thinking in their children while navigating digital spaces.</a:t>
            </a:r>
          </a:p>
          <a:p>
            <a:endParaRPr lang="en-US" dirty="0"/>
          </a:p>
        </p:txBody>
      </p:sp>
      <p:pic>
        <p:nvPicPr>
          <p:cNvPr id="4" name="Picture 3">
            <a:extLst>
              <a:ext uri="{FF2B5EF4-FFF2-40B4-BE49-F238E27FC236}">
                <a16:creationId xmlns:a16="http://schemas.microsoft.com/office/drawing/2014/main" id="{A26B0BC7-8A47-B2B6-66F0-4F1B23048386}"/>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661780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1D730-4E4B-AE34-C278-7D28B8ECEEBE}"/>
              </a:ext>
            </a:extLst>
          </p:cNvPr>
          <p:cNvSpPr>
            <a:spLocks noGrp="1"/>
          </p:cNvSpPr>
          <p:nvPr>
            <p:ph type="title"/>
          </p:nvPr>
        </p:nvSpPr>
        <p:spPr/>
        <p:txBody>
          <a:bodyPr/>
          <a:lstStyle/>
          <a:p>
            <a:br>
              <a:rPr lang="en-IN" b="1" i="0" u="none" strike="noStrike" dirty="0">
                <a:solidFill>
                  <a:srgbClr val="374151"/>
                </a:solidFill>
                <a:effectLst/>
                <a:latin typeface="Söhne"/>
              </a:rPr>
            </a:br>
            <a:r>
              <a:rPr lang="en-IN" b="1" i="0" u="none" strike="noStrike" dirty="0">
                <a:solidFill>
                  <a:srgbClr val="374151"/>
                </a:solidFill>
                <a:effectLst/>
                <a:latin typeface="Söhne"/>
              </a:rPr>
              <a:t>Technology Adaptation in Parenting Styles:</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AF07FBBA-FDE1-912C-8588-5DDB09A51287}"/>
              </a:ext>
            </a:extLst>
          </p:cNvPr>
          <p:cNvSpPr>
            <a:spLocks noGrp="1"/>
          </p:cNvSpPr>
          <p:nvPr>
            <p:ph idx="1"/>
          </p:nvPr>
        </p:nvSpPr>
        <p:spPr/>
        <p:txBody>
          <a:bodyPr/>
          <a:lstStyle/>
          <a:p>
            <a:pPr marL="742950" lvl="1" indent="-285750" algn="l">
              <a:buFont typeface="Arial" panose="020B0604020202020204" pitchFamily="34" charset="0"/>
              <a:buChar char="•"/>
            </a:pPr>
            <a:r>
              <a:rPr lang="en-IN" b="0" i="0" u="none" strike="noStrike" dirty="0">
                <a:solidFill>
                  <a:srgbClr val="374151"/>
                </a:solidFill>
                <a:effectLst/>
                <a:latin typeface="Söhne"/>
              </a:rPr>
              <a:t>Leveraging technology for educational purposes and communication within the family.</a:t>
            </a:r>
          </a:p>
          <a:p>
            <a:pPr marL="742950" lvl="1" indent="-285750" algn="l">
              <a:buFont typeface="Arial" panose="020B0604020202020204" pitchFamily="34" charset="0"/>
              <a:buChar char="•"/>
            </a:pPr>
            <a:r>
              <a:rPr lang="en-IN" b="0" i="0" u="none" strike="noStrike" dirty="0">
                <a:solidFill>
                  <a:srgbClr val="374151"/>
                </a:solidFill>
                <a:effectLst/>
                <a:latin typeface="Söhne"/>
              </a:rPr>
              <a:t>Setting boundaries and guidelines for screen time and online activities.</a:t>
            </a:r>
          </a:p>
          <a:p>
            <a:pPr marL="742950" lvl="1" indent="-285750" algn="l">
              <a:buFont typeface="Arial" panose="020B0604020202020204" pitchFamily="34" charset="0"/>
              <a:buChar char="•"/>
            </a:pPr>
            <a:r>
              <a:rPr lang="en-IN" b="0" i="0" u="none" strike="noStrike" dirty="0">
                <a:solidFill>
                  <a:srgbClr val="374151"/>
                </a:solidFill>
                <a:effectLst/>
                <a:latin typeface="Söhne"/>
              </a:rPr>
              <a:t>Striving to stay updated with technological trends to better understand and guide their children.</a:t>
            </a:r>
          </a:p>
          <a:p>
            <a:endParaRPr lang="en-US" dirty="0"/>
          </a:p>
        </p:txBody>
      </p:sp>
      <p:pic>
        <p:nvPicPr>
          <p:cNvPr id="4" name="Picture 3">
            <a:extLst>
              <a:ext uri="{FF2B5EF4-FFF2-40B4-BE49-F238E27FC236}">
                <a16:creationId xmlns:a16="http://schemas.microsoft.com/office/drawing/2014/main" id="{47B8CBA0-1CFC-AD67-907D-D4B07430A4C9}"/>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473032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DBCB-FB3C-044C-975B-CF53CC18BE90}"/>
              </a:ext>
            </a:extLst>
          </p:cNvPr>
          <p:cNvSpPr>
            <a:spLocks noGrp="1"/>
          </p:cNvSpPr>
          <p:nvPr>
            <p:ph type="title"/>
          </p:nvPr>
        </p:nvSpPr>
        <p:spPr/>
        <p:txBody>
          <a:bodyPr/>
          <a:lstStyle/>
          <a:p>
            <a:r>
              <a:rPr lang="en-IN" b="1" i="0" u="none" strike="noStrike" dirty="0">
                <a:solidFill>
                  <a:srgbClr val="374151"/>
                </a:solidFill>
                <a:effectLst/>
                <a:latin typeface="Söhne"/>
              </a:rPr>
              <a:t> </a:t>
            </a:r>
            <a:br>
              <a:rPr lang="en-IN" b="1" i="0" u="none" strike="noStrike" dirty="0">
                <a:solidFill>
                  <a:srgbClr val="374151"/>
                </a:solidFill>
                <a:effectLst/>
                <a:latin typeface="Söhne"/>
              </a:rPr>
            </a:br>
            <a:r>
              <a:rPr lang="en-IN" b="1" i="0" u="none" strike="noStrike" dirty="0">
                <a:solidFill>
                  <a:srgbClr val="374151"/>
                </a:solidFill>
                <a:effectLst/>
                <a:latin typeface="Söhne"/>
              </a:rPr>
              <a:t>Challenges Faced by Generation X Parents in India</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A9E2D781-873B-7977-65EF-D5135950175D}"/>
              </a:ext>
            </a:extLst>
          </p:cNvPr>
          <p:cNvSpPr>
            <a:spLocks noGrp="1"/>
          </p:cNvSpPr>
          <p:nvPr>
            <p:ph idx="1"/>
          </p:nvPr>
        </p:nvSpPr>
        <p:spPr/>
        <p:txBody>
          <a:bodyPr/>
          <a:lstStyle/>
          <a:p>
            <a:pPr algn="l">
              <a:buFont typeface="Arial" panose="020B0604020202020204" pitchFamily="34" charset="0"/>
              <a:buChar char="•"/>
            </a:pPr>
            <a:r>
              <a:rPr lang="en-IN" b="1" i="0" u="none" strike="noStrike" dirty="0">
                <a:solidFill>
                  <a:srgbClr val="374151"/>
                </a:solidFill>
                <a:effectLst/>
                <a:latin typeface="Söhne"/>
              </a:rPr>
              <a:t>Specific Challenges in Cyber Parenting:</a:t>
            </a:r>
            <a:endParaRPr lang="en-IN" b="0" i="0" u="none" strike="noStrike" dirty="0">
              <a:solidFill>
                <a:srgbClr val="374151"/>
              </a:solidFill>
              <a:effectLst/>
              <a:latin typeface="Söhne"/>
            </a:endParaRPr>
          </a:p>
          <a:p>
            <a:pPr marL="742950" lvl="1" indent="-285750" algn="l">
              <a:buFont typeface="Arial" panose="020B0604020202020204" pitchFamily="34" charset="0"/>
              <a:buChar char="•"/>
            </a:pPr>
            <a:r>
              <a:rPr lang="en-IN" b="0" i="0" u="none" strike="noStrike" dirty="0">
                <a:solidFill>
                  <a:srgbClr val="374151"/>
                </a:solidFill>
                <a:effectLst/>
                <a:latin typeface="Söhne"/>
              </a:rPr>
              <a:t>Balancing traditional parenting values with the rapid evolution of technology.</a:t>
            </a:r>
          </a:p>
          <a:p>
            <a:pPr marL="742950" lvl="1" indent="-285750" algn="l">
              <a:buFont typeface="Arial" panose="020B0604020202020204" pitchFamily="34" charset="0"/>
              <a:buChar char="•"/>
            </a:pPr>
            <a:r>
              <a:rPr lang="en-IN" b="0" i="0" u="none" strike="noStrike" dirty="0">
                <a:solidFill>
                  <a:srgbClr val="374151"/>
                </a:solidFill>
                <a:effectLst/>
                <a:latin typeface="Söhne"/>
              </a:rPr>
              <a:t>Managing the pervasive influence of social media and digital distractions on their children's lives.</a:t>
            </a:r>
          </a:p>
          <a:p>
            <a:pPr marL="742950" lvl="1" indent="-285750" algn="l">
              <a:buFont typeface="Arial" panose="020B0604020202020204" pitchFamily="34" charset="0"/>
              <a:buChar char="•"/>
            </a:pPr>
            <a:r>
              <a:rPr lang="en-IN" b="0" i="0" u="none" strike="noStrike" dirty="0">
                <a:solidFill>
                  <a:srgbClr val="374151"/>
                </a:solidFill>
                <a:effectLst/>
                <a:latin typeface="Söhne"/>
              </a:rPr>
              <a:t>Addressing concerns regarding online safety, privacy, and cyberbullying.</a:t>
            </a:r>
          </a:p>
          <a:p>
            <a:pPr algn="l"/>
            <a:endParaRPr lang="en-US" b="1" i="0" u="none" strike="noStrike" dirty="0">
              <a:solidFill>
                <a:srgbClr val="374151"/>
              </a:solidFill>
              <a:effectLst/>
              <a:latin typeface="Söhne"/>
            </a:endParaRPr>
          </a:p>
          <a:p>
            <a:endParaRPr lang="en-US" dirty="0"/>
          </a:p>
        </p:txBody>
      </p:sp>
      <p:pic>
        <p:nvPicPr>
          <p:cNvPr id="4" name="Picture 3">
            <a:extLst>
              <a:ext uri="{FF2B5EF4-FFF2-40B4-BE49-F238E27FC236}">
                <a16:creationId xmlns:a16="http://schemas.microsoft.com/office/drawing/2014/main" id="{36B01837-9F4F-D709-5A9D-3DA9C87AF0BC}"/>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826838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712E-1D5E-3F6E-00DD-00F419353A97}"/>
              </a:ext>
            </a:extLst>
          </p:cNvPr>
          <p:cNvSpPr>
            <a:spLocks noGrp="1"/>
          </p:cNvSpPr>
          <p:nvPr>
            <p:ph type="title"/>
          </p:nvPr>
        </p:nvSpPr>
        <p:spPr/>
        <p:txBody>
          <a:bodyPr/>
          <a:lstStyle/>
          <a:p>
            <a:r>
              <a:rPr lang="en-IN" b="1" i="0" u="none" strike="noStrike" dirty="0">
                <a:solidFill>
                  <a:srgbClr val="374151"/>
                </a:solidFill>
                <a:effectLst/>
                <a:latin typeface="Söhne"/>
              </a:rPr>
              <a:t> </a:t>
            </a:r>
            <a:br>
              <a:rPr lang="en-IN" b="1" i="0" u="none" strike="noStrike" dirty="0">
                <a:solidFill>
                  <a:srgbClr val="374151"/>
                </a:solidFill>
                <a:effectLst/>
                <a:latin typeface="Söhne"/>
              </a:rPr>
            </a:br>
            <a:r>
              <a:rPr lang="en-IN" b="1" i="0" u="none" strike="noStrike" dirty="0">
                <a:solidFill>
                  <a:srgbClr val="374151"/>
                </a:solidFill>
                <a:effectLst/>
                <a:latin typeface="Söhne"/>
              </a:rPr>
              <a:t>Challenges Faced by Generation X Parents in India</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E4E91E4F-0BB0-03A2-BF8A-5B1BE2F0D2DF}"/>
              </a:ext>
            </a:extLst>
          </p:cNvPr>
          <p:cNvSpPr>
            <a:spLocks noGrp="1"/>
          </p:cNvSpPr>
          <p:nvPr>
            <p:ph idx="1"/>
          </p:nvPr>
        </p:nvSpPr>
        <p:spPr/>
        <p:txBody>
          <a:bodyPr/>
          <a:lstStyle/>
          <a:p>
            <a:pPr algn="l">
              <a:buFont typeface="Arial" panose="020B0604020202020204" pitchFamily="34" charset="0"/>
              <a:buChar char="•"/>
            </a:pPr>
            <a:r>
              <a:rPr lang="en-IN" b="1" i="0" u="none" strike="noStrike" dirty="0">
                <a:solidFill>
                  <a:srgbClr val="374151"/>
                </a:solidFill>
                <a:effectLst/>
                <a:latin typeface="Söhne"/>
              </a:rPr>
              <a:t>Specific Challenges in Cyber Parenting:</a:t>
            </a:r>
            <a:endParaRPr lang="en-IN" b="0" i="0" u="none" strike="noStrike" dirty="0">
              <a:solidFill>
                <a:srgbClr val="374151"/>
              </a:solidFill>
              <a:effectLst/>
              <a:latin typeface="Söhne"/>
            </a:endParaRPr>
          </a:p>
          <a:p>
            <a:pPr marL="742950" lvl="1" indent="-285750" algn="l">
              <a:buFont typeface="Arial" panose="020B0604020202020204" pitchFamily="34" charset="0"/>
              <a:buChar char="•"/>
            </a:pPr>
            <a:r>
              <a:rPr lang="en-IN" b="0" i="0" u="none" strike="noStrike" dirty="0">
                <a:solidFill>
                  <a:srgbClr val="374151"/>
                </a:solidFill>
                <a:effectLst/>
                <a:latin typeface="Söhne"/>
              </a:rPr>
              <a:t>Balancing traditional parenting values with the rapid evolution of technology.</a:t>
            </a:r>
          </a:p>
          <a:p>
            <a:pPr marL="742950" lvl="1" indent="-285750" algn="l">
              <a:buFont typeface="Arial" panose="020B0604020202020204" pitchFamily="34" charset="0"/>
              <a:buChar char="•"/>
            </a:pPr>
            <a:r>
              <a:rPr lang="en-IN" b="0" i="0" u="none" strike="noStrike" dirty="0">
                <a:solidFill>
                  <a:srgbClr val="374151"/>
                </a:solidFill>
                <a:effectLst/>
                <a:latin typeface="Söhne"/>
              </a:rPr>
              <a:t>Managing the pervasive influence of social media and digital distractions on their children's lives.</a:t>
            </a:r>
          </a:p>
          <a:p>
            <a:pPr marL="742950" lvl="1" indent="-285750" algn="l">
              <a:buFont typeface="Arial" panose="020B0604020202020204" pitchFamily="34" charset="0"/>
              <a:buChar char="•"/>
            </a:pPr>
            <a:r>
              <a:rPr lang="en-IN" b="0" i="0" u="none" strike="noStrike" dirty="0">
                <a:solidFill>
                  <a:srgbClr val="374151"/>
                </a:solidFill>
                <a:effectLst/>
                <a:latin typeface="Söhne"/>
              </a:rPr>
              <a:t>Addressing concerns regarding online safety, privacy, and cyberbullying.</a:t>
            </a:r>
          </a:p>
        </p:txBody>
      </p:sp>
      <p:pic>
        <p:nvPicPr>
          <p:cNvPr id="4" name="Picture 3">
            <a:extLst>
              <a:ext uri="{FF2B5EF4-FFF2-40B4-BE49-F238E27FC236}">
                <a16:creationId xmlns:a16="http://schemas.microsoft.com/office/drawing/2014/main" id="{416C240E-6214-191D-1911-1F237287FC00}"/>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3264139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1980S we shrink into 4 members</a:t>
            </a:r>
          </a:p>
        </p:txBody>
      </p:sp>
      <p:pic>
        <p:nvPicPr>
          <p:cNvPr id="4" name="Picture 4" descr="FamilyTree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92" r="-1"/>
          <a:stretch/>
        </p:blipFill>
        <p:spPr bwMode="auto">
          <a:xfrm>
            <a:off x="2906050" y="1825230"/>
            <a:ext cx="5094949" cy="2467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gen-x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8338" y="1825598"/>
            <a:ext cx="4934996" cy="2467498"/>
          </a:xfrm>
          <a:prstGeom prst="rect">
            <a:avLst/>
          </a:prstGeom>
        </p:spPr>
      </p:pic>
      <p:pic>
        <p:nvPicPr>
          <p:cNvPr id="5" name="Picture 4">
            <a:extLst>
              <a:ext uri="{FF2B5EF4-FFF2-40B4-BE49-F238E27FC236}">
                <a16:creationId xmlns:a16="http://schemas.microsoft.com/office/drawing/2014/main" id="{DDBA2A98-2B61-320B-1615-39AFDBA310BF}"/>
              </a:ext>
            </a:extLst>
          </p:cNvPr>
          <p:cNvPicPr>
            <a:picLocks noChangeAspect="1"/>
          </p:cNvPicPr>
          <p:nvPr/>
        </p:nvPicPr>
        <p:blipFill>
          <a:blip r:embed="rId4"/>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553937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CE49-F1CC-C5BE-E82E-AF05201D0084}"/>
              </a:ext>
            </a:extLst>
          </p:cNvPr>
          <p:cNvSpPr>
            <a:spLocks noGrp="1"/>
          </p:cNvSpPr>
          <p:nvPr>
            <p:ph type="title"/>
          </p:nvPr>
        </p:nvSpPr>
        <p:spPr/>
        <p:txBody>
          <a:bodyPr/>
          <a:lstStyle/>
          <a:p>
            <a:r>
              <a:rPr lang="en-IN" b="1" i="0" u="none" strike="noStrike" dirty="0">
                <a:solidFill>
                  <a:srgbClr val="374151"/>
                </a:solidFill>
                <a:effectLst/>
                <a:latin typeface="Söhne"/>
              </a:rPr>
              <a:t> </a:t>
            </a:r>
            <a:br>
              <a:rPr lang="en-IN" b="1" i="0" u="none" strike="noStrike" dirty="0">
                <a:solidFill>
                  <a:srgbClr val="374151"/>
                </a:solidFill>
                <a:effectLst/>
                <a:latin typeface="Söhne"/>
              </a:rPr>
            </a:br>
            <a:r>
              <a:rPr lang="en-IN" b="1" i="0" u="none" strike="noStrike" dirty="0">
                <a:solidFill>
                  <a:srgbClr val="374151"/>
                </a:solidFill>
                <a:effectLst/>
                <a:latin typeface="Söhne"/>
              </a:rPr>
              <a:t>Balancing Technology with Parenting Approaches</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94084283-3C70-CBC5-46B7-AF056A618B94}"/>
              </a:ext>
            </a:extLst>
          </p:cNvPr>
          <p:cNvSpPr>
            <a:spLocks noGrp="1"/>
          </p:cNvSpPr>
          <p:nvPr>
            <p:ph idx="1"/>
          </p:nvPr>
        </p:nvSpPr>
        <p:spPr/>
        <p:txBody>
          <a:bodyPr/>
          <a:lstStyle/>
          <a:p>
            <a:pPr algn="l">
              <a:buFont typeface="Arial" panose="020B0604020202020204" pitchFamily="34" charset="0"/>
              <a:buChar char="•"/>
            </a:pPr>
            <a:r>
              <a:rPr lang="en-IN" b="1" i="0" u="none" strike="noStrike" dirty="0">
                <a:solidFill>
                  <a:srgbClr val="374151"/>
                </a:solidFill>
                <a:effectLst/>
                <a:latin typeface="Söhne"/>
              </a:rPr>
              <a:t>Struggles in Balancing Technology and Parenting:</a:t>
            </a:r>
            <a:endParaRPr lang="en-IN" b="0" i="0" u="none" strike="noStrike" dirty="0">
              <a:solidFill>
                <a:srgbClr val="374151"/>
              </a:solidFill>
              <a:effectLst/>
              <a:latin typeface="Söhne"/>
            </a:endParaRPr>
          </a:p>
          <a:p>
            <a:pPr marL="742950" lvl="1" indent="-285750" algn="l">
              <a:buFont typeface="Arial" panose="020B0604020202020204" pitchFamily="34" charset="0"/>
              <a:buChar char="•"/>
            </a:pPr>
            <a:r>
              <a:rPr lang="en-IN" b="0" i="0" u="none" strike="noStrike" dirty="0">
                <a:solidFill>
                  <a:srgbClr val="374151"/>
                </a:solidFill>
                <a:effectLst/>
                <a:latin typeface="Söhne"/>
              </a:rPr>
              <a:t>The dilemma of allowing enough exposure to technology for educational purposes without overindulgence.</a:t>
            </a:r>
          </a:p>
          <a:p>
            <a:pPr marL="742950" lvl="1" indent="-285750" algn="l">
              <a:buFont typeface="Arial" panose="020B0604020202020204" pitchFamily="34" charset="0"/>
              <a:buChar char="•"/>
            </a:pPr>
            <a:r>
              <a:rPr lang="en-IN" b="0" i="0" u="none" strike="noStrike" dirty="0">
                <a:solidFill>
                  <a:srgbClr val="374151"/>
                </a:solidFill>
                <a:effectLst/>
                <a:latin typeface="Söhne"/>
              </a:rPr>
              <a:t>Navigating conflicts arising from differing viewpoints on screen time and digital engagement within the family.</a:t>
            </a:r>
          </a:p>
          <a:p>
            <a:pPr marL="742950" lvl="1" indent="-285750" algn="l">
              <a:buFont typeface="Arial" panose="020B0604020202020204" pitchFamily="34" charset="0"/>
              <a:buChar char="•"/>
            </a:pPr>
            <a:r>
              <a:rPr lang="en-IN" b="0" i="0" u="none" strike="noStrike" dirty="0">
                <a:solidFill>
                  <a:srgbClr val="374151"/>
                </a:solidFill>
                <a:effectLst/>
                <a:latin typeface="Söhne"/>
              </a:rPr>
              <a:t>Striving to maintain a healthy balance between offline activities, family time, and screen-based interactions.</a:t>
            </a:r>
          </a:p>
        </p:txBody>
      </p:sp>
      <p:pic>
        <p:nvPicPr>
          <p:cNvPr id="4" name="Picture 3">
            <a:extLst>
              <a:ext uri="{FF2B5EF4-FFF2-40B4-BE49-F238E27FC236}">
                <a16:creationId xmlns:a16="http://schemas.microsoft.com/office/drawing/2014/main" id="{692F1E6A-190F-AFDF-17BA-2745708E1767}"/>
              </a:ext>
            </a:extLst>
          </p:cNvPr>
          <p:cNvPicPr>
            <a:picLocks noChangeAspect="1"/>
          </p:cNvPicPr>
          <p:nvPr/>
        </p:nvPicPr>
        <p:blipFill>
          <a:blip r:embed="rId2"/>
          <a:stretch>
            <a:fillRect/>
          </a:stretch>
        </p:blipFill>
        <p:spPr>
          <a:xfrm>
            <a:off x="8325120" y="6126165"/>
            <a:ext cx="755576" cy="755576"/>
          </a:xfrm>
          <a:prstGeom prst="rect">
            <a:avLst/>
          </a:prstGeom>
        </p:spPr>
      </p:pic>
    </p:spTree>
    <p:extLst>
      <p:ext uri="{BB962C8B-B14F-4D97-AF65-F5344CB8AC3E}">
        <p14:creationId xmlns:p14="http://schemas.microsoft.com/office/powerpoint/2010/main" val="15459497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A9A33-3EFE-469F-2AF1-7F49D509FE3C}"/>
              </a:ext>
            </a:extLst>
          </p:cNvPr>
          <p:cNvSpPr>
            <a:spLocks noGrp="1"/>
          </p:cNvSpPr>
          <p:nvPr>
            <p:ph type="title"/>
          </p:nvPr>
        </p:nvSpPr>
        <p:spPr/>
        <p:txBody>
          <a:bodyPr/>
          <a:lstStyle/>
          <a:p>
            <a:r>
              <a:rPr lang="en-IN" b="1" i="0" u="none" strike="noStrike" dirty="0">
                <a:solidFill>
                  <a:srgbClr val="374151"/>
                </a:solidFill>
                <a:effectLst/>
                <a:latin typeface="Söhne"/>
              </a:rPr>
              <a:t> </a:t>
            </a:r>
            <a:br>
              <a:rPr lang="en-IN" b="1" i="0" u="none" strike="noStrike" dirty="0">
                <a:solidFill>
                  <a:srgbClr val="374151"/>
                </a:solidFill>
                <a:effectLst/>
                <a:latin typeface="Söhne"/>
              </a:rPr>
            </a:br>
            <a:r>
              <a:rPr lang="en-IN" b="1" i="0" u="none" strike="noStrike" dirty="0">
                <a:solidFill>
                  <a:srgbClr val="374151"/>
                </a:solidFill>
                <a:effectLst/>
                <a:latin typeface="Söhne"/>
              </a:rPr>
              <a:t>Coping Strategies for Generation X Parents</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333FA8CE-7563-BBC1-5411-8BCD28116489}"/>
              </a:ext>
            </a:extLst>
          </p:cNvPr>
          <p:cNvSpPr>
            <a:spLocks noGrp="1"/>
          </p:cNvSpPr>
          <p:nvPr>
            <p:ph idx="1"/>
          </p:nvPr>
        </p:nvSpPr>
        <p:spPr/>
        <p:txBody>
          <a:bodyPr/>
          <a:lstStyle/>
          <a:p>
            <a:pPr algn="l">
              <a:buFont typeface="Arial" panose="020B0604020202020204" pitchFamily="34" charset="0"/>
              <a:buChar char="•"/>
            </a:pPr>
            <a:r>
              <a:rPr lang="en-IN" b="1" i="0" u="none" strike="noStrike" dirty="0">
                <a:solidFill>
                  <a:srgbClr val="374151"/>
                </a:solidFill>
                <a:effectLst/>
                <a:latin typeface="Söhne"/>
              </a:rPr>
              <a:t>Effective Coping Strategies:</a:t>
            </a:r>
            <a:endParaRPr lang="en-IN" b="0" i="0" u="none" strike="noStrike" dirty="0">
              <a:solidFill>
                <a:srgbClr val="374151"/>
              </a:solidFill>
              <a:effectLst/>
              <a:latin typeface="Söhne"/>
            </a:endParaRPr>
          </a:p>
          <a:p>
            <a:pPr marL="742950" lvl="1" indent="-285750" algn="l">
              <a:buFont typeface="Arial" panose="020B0604020202020204" pitchFamily="34" charset="0"/>
              <a:buChar char="•"/>
            </a:pPr>
            <a:r>
              <a:rPr lang="en-IN" b="0" i="0" u="none" strike="noStrike" dirty="0">
                <a:solidFill>
                  <a:srgbClr val="374151"/>
                </a:solidFill>
                <a:effectLst/>
                <a:latin typeface="Söhne"/>
              </a:rPr>
              <a:t>Engaging in open dialogues with children about responsible digital citizenship and online safety.</a:t>
            </a:r>
          </a:p>
          <a:p>
            <a:pPr marL="742950" lvl="1" indent="-285750" algn="l">
              <a:buFont typeface="Arial" panose="020B0604020202020204" pitchFamily="34" charset="0"/>
              <a:buChar char="•"/>
            </a:pPr>
            <a:r>
              <a:rPr lang="en-IN" b="0" i="0" u="none" strike="noStrike" dirty="0">
                <a:solidFill>
                  <a:srgbClr val="374151"/>
                </a:solidFill>
                <a:effectLst/>
                <a:latin typeface="Söhne"/>
              </a:rPr>
              <a:t>Seeking guidance from educational resources and parenting communities to better understand the digital landscape.</a:t>
            </a:r>
          </a:p>
          <a:p>
            <a:pPr marL="742950" lvl="1" indent="-285750" algn="l">
              <a:buFont typeface="Arial" panose="020B0604020202020204" pitchFamily="34" charset="0"/>
              <a:buChar char="•"/>
            </a:pPr>
            <a:r>
              <a:rPr lang="en-IN" b="0" i="0" u="none" strike="noStrike" dirty="0">
                <a:solidFill>
                  <a:srgbClr val="374151"/>
                </a:solidFill>
                <a:effectLst/>
                <a:latin typeface="Söhne"/>
              </a:rPr>
              <a:t>Emphasizing quality time and offline activities to ensure a holistic upbringing while leveraging technology for educational and developmental purposes.</a:t>
            </a:r>
          </a:p>
          <a:p>
            <a:br>
              <a:rPr lang="en-IN" dirty="0"/>
            </a:br>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154EEE2F-8635-3852-1CAD-216AD4E0B4B1}"/>
              </a:ext>
            </a:extLst>
          </p:cNvPr>
          <p:cNvPicPr>
            <a:picLocks noChangeAspect="1"/>
          </p:cNvPicPr>
          <p:nvPr/>
        </p:nvPicPr>
        <p:blipFill>
          <a:blip r:embed="rId2"/>
          <a:stretch>
            <a:fillRect/>
          </a:stretch>
        </p:blipFill>
        <p:spPr>
          <a:xfrm>
            <a:off x="8442328" y="6126165"/>
            <a:ext cx="701672" cy="701672"/>
          </a:xfrm>
          <a:prstGeom prst="rect">
            <a:avLst/>
          </a:prstGeom>
        </p:spPr>
      </p:pic>
    </p:spTree>
    <p:extLst>
      <p:ext uri="{BB962C8B-B14F-4D97-AF65-F5344CB8AC3E}">
        <p14:creationId xmlns:p14="http://schemas.microsoft.com/office/powerpoint/2010/main" val="35592036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806" y="1044159"/>
            <a:ext cx="3163338" cy="857250"/>
          </a:xfrm>
        </p:spPr>
        <p:txBody>
          <a:bodyPr>
            <a:normAutofit fontScale="90000"/>
          </a:bodyPr>
          <a:lstStyle/>
          <a:p>
            <a:r>
              <a:rPr lang="en-US" dirty="0"/>
              <a:t>1980 to 2000</a:t>
            </a:r>
          </a:p>
        </p:txBody>
      </p:sp>
      <p:pic>
        <p:nvPicPr>
          <p:cNvPr id="4" name="Content Placeholder 3" descr="understanding-millennials-in-the-workforce-8-638.jpg"/>
          <p:cNvPicPr>
            <a:picLocks noGrp="1" noChangeAspect="1"/>
          </p:cNvPicPr>
          <p:nvPr>
            <p:ph idx="1"/>
          </p:nvPr>
        </p:nvPicPr>
        <p:blipFill>
          <a:blip r:embed="rId2">
            <a:extLst>
              <a:ext uri="{28A0092B-C50C-407E-A947-70E740481C1C}">
                <a14:useLocalDpi xmlns:a14="http://schemas.microsoft.com/office/drawing/2010/main" val="0"/>
              </a:ext>
            </a:extLst>
          </a:blip>
          <a:srcRect t="7957" b="7957"/>
          <a:stretch>
            <a:fillRect/>
          </a:stretch>
        </p:blipFill>
        <p:spPr>
          <a:xfrm>
            <a:off x="2315424" y="2330034"/>
            <a:ext cx="5685579" cy="3043182"/>
          </a:xfrm>
        </p:spPr>
      </p:pic>
      <p:pic>
        <p:nvPicPr>
          <p:cNvPr id="5" name="Picture 4">
            <a:extLst>
              <a:ext uri="{FF2B5EF4-FFF2-40B4-BE49-F238E27FC236}">
                <a16:creationId xmlns:a16="http://schemas.microsoft.com/office/drawing/2014/main" id="{DEF07D18-AF5C-4EC4-8630-FC39E2B87E3F}"/>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798674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594D3-A647-B6CD-4181-8D6528010C95}"/>
              </a:ext>
            </a:extLst>
          </p:cNvPr>
          <p:cNvSpPr>
            <a:spLocks noGrp="1"/>
          </p:cNvSpPr>
          <p:nvPr>
            <p:ph type="title"/>
          </p:nvPr>
        </p:nvSpPr>
        <p:spPr/>
        <p:txBody>
          <a:bodyPr/>
          <a:lstStyle/>
          <a:p>
            <a:br>
              <a:rPr lang="en-IN" b="1" i="0" u="none" strike="noStrike" dirty="0">
                <a:solidFill>
                  <a:srgbClr val="374151"/>
                </a:solidFill>
                <a:effectLst/>
                <a:latin typeface="Söhne"/>
              </a:rPr>
            </a:br>
            <a:r>
              <a:rPr lang="en-IN" b="1" i="0" u="none" strike="noStrike" dirty="0">
                <a:solidFill>
                  <a:srgbClr val="374151"/>
                </a:solidFill>
                <a:effectLst/>
                <a:latin typeface="Söhne"/>
              </a:rPr>
              <a:t>Characteristics of Millennials in India:</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A361278F-FEB5-B61E-569F-AC4ED4E1046E}"/>
              </a:ext>
            </a:extLst>
          </p:cNvPr>
          <p:cNvSpPr>
            <a:spLocks noGrp="1"/>
          </p:cNvSpPr>
          <p:nvPr>
            <p:ph idx="1"/>
          </p:nvPr>
        </p:nvSpPr>
        <p:spPr/>
        <p:txBody>
          <a:bodyPr/>
          <a:lstStyle/>
          <a:p>
            <a:pPr marL="742950" lvl="1" indent="-285750" algn="l">
              <a:buFont typeface="Arial" panose="020B0604020202020204" pitchFamily="34" charset="0"/>
              <a:buChar char="•"/>
            </a:pPr>
            <a:r>
              <a:rPr lang="en-IN" b="0" i="0" u="none" strike="noStrike" dirty="0">
                <a:solidFill>
                  <a:srgbClr val="374151"/>
                </a:solidFill>
                <a:effectLst/>
                <a:latin typeface="Söhne"/>
              </a:rPr>
              <a:t>Born approximately between the early 1980s to the mid-1990s in India.</a:t>
            </a:r>
          </a:p>
          <a:p>
            <a:pPr marL="742950" lvl="1" indent="-285750" algn="l">
              <a:buFont typeface="Arial" panose="020B0604020202020204" pitchFamily="34" charset="0"/>
              <a:buChar char="•"/>
            </a:pPr>
            <a:r>
              <a:rPr lang="en-IN" b="0" i="0" u="none" strike="noStrike" dirty="0">
                <a:solidFill>
                  <a:srgbClr val="374151"/>
                </a:solidFill>
                <a:effectLst/>
                <a:latin typeface="Söhne"/>
              </a:rPr>
              <a:t>Shaped by globalization, economic reforms, and rapid technological advancements.</a:t>
            </a:r>
          </a:p>
          <a:p>
            <a:pPr marL="742950" lvl="1" indent="-285750" algn="l">
              <a:buFont typeface="Arial" panose="020B0604020202020204" pitchFamily="34" charset="0"/>
              <a:buChar char="•"/>
            </a:pPr>
            <a:r>
              <a:rPr lang="en-IN" b="0" i="0" u="none" strike="noStrike" dirty="0">
                <a:solidFill>
                  <a:srgbClr val="374151"/>
                </a:solidFill>
                <a:effectLst/>
                <a:latin typeface="Söhne"/>
              </a:rPr>
              <a:t>Known for their adaptability, digital fluency, and inclination towards innovation and social change.</a:t>
            </a:r>
          </a:p>
          <a:p>
            <a:br>
              <a:rPr lang="en-IN" dirty="0"/>
            </a:br>
            <a:endParaRPr lang="en-US" dirty="0"/>
          </a:p>
        </p:txBody>
      </p:sp>
      <p:pic>
        <p:nvPicPr>
          <p:cNvPr id="4" name="Picture 3">
            <a:extLst>
              <a:ext uri="{FF2B5EF4-FFF2-40B4-BE49-F238E27FC236}">
                <a16:creationId xmlns:a16="http://schemas.microsoft.com/office/drawing/2014/main" id="{CECAA4C3-E6DE-0036-68DB-A2EC1B947A07}"/>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2318048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4940" y="1068941"/>
            <a:ext cx="3314700" cy="857250"/>
          </a:xfrm>
        </p:spPr>
        <p:txBody>
          <a:bodyPr>
            <a:normAutofit fontScale="90000"/>
          </a:bodyPr>
          <a:lstStyle/>
          <a:p>
            <a:r>
              <a:rPr lang="en-US" dirty="0"/>
              <a:t>Types of Generations </a:t>
            </a:r>
          </a:p>
        </p:txBody>
      </p:sp>
      <p:pic>
        <p:nvPicPr>
          <p:cNvPr id="4" name="Content Placeholder 3" descr="generational-differences-in-workplace-supervisory-training-9-638.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6" y="2132856"/>
            <a:ext cx="5350432" cy="4017018"/>
          </a:xfrm>
        </p:spPr>
      </p:pic>
      <p:pic>
        <p:nvPicPr>
          <p:cNvPr id="3" name="Picture 2" descr="Old-Hindi-Movies-List-1980-640x27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V="1">
            <a:off x="6693107" y="0"/>
            <a:ext cx="2450893" cy="1331663"/>
          </a:xfrm>
          <a:prstGeom prst="rect">
            <a:avLst/>
          </a:prstGeom>
        </p:spPr>
      </p:pic>
      <p:pic>
        <p:nvPicPr>
          <p:cNvPr id="6" name="Picture 5">
            <a:extLst>
              <a:ext uri="{FF2B5EF4-FFF2-40B4-BE49-F238E27FC236}">
                <a16:creationId xmlns:a16="http://schemas.microsoft.com/office/drawing/2014/main" id="{515EFB6C-926A-A0EF-460B-950C83EF3DCE}"/>
              </a:ext>
            </a:extLst>
          </p:cNvPr>
          <p:cNvPicPr>
            <a:picLocks noChangeAspect="1"/>
          </p:cNvPicPr>
          <p:nvPr/>
        </p:nvPicPr>
        <p:blipFill>
          <a:blip r:embed="rId4"/>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439666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5884" y="1045744"/>
            <a:ext cx="4738444" cy="1191717"/>
          </a:xfrm>
        </p:spPr>
        <p:txBody>
          <a:bodyPr>
            <a:normAutofit fontScale="90000"/>
          </a:bodyPr>
          <a:lstStyle/>
          <a:p>
            <a:r>
              <a:rPr lang="en-US" dirty="0"/>
              <a:t>More Characteristics of the Millennialism</a:t>
            </a:r>
          </a:p>
        </p:txBody>
      </p:sp>
      <p:sp>
        <p:nvSpPr>
          <p:cNvPr id="3" name="Content Placeholder 2"/>
          <p:cNvSpPr>
            <a:spLocks noGrp="1"/>
          </p:cNvSpPr>
          <p:nvPr>
            <p:ph idx="1"/>
          </p:nvPr>
        </p:nvSpPr>
        <p:spPr>
          <a:xfrm>
            <a:off x="1977874" y="2722726"/>
            <a:ext cx="5376675" cy="3089531"/>
          </a:xfrm>
        </p:spPr>
        <p:txBody>
          <a:bodyPr>
            <a:normAutofit fontScale="62500" lnSpcReduction="20000"/>
          </a:bodyPr>
          <a:lstStyle/>
          <a:p>
            <a:r>
              <a:rPr lang="en-US" dirty="0"/>
              <a:t>Parent/Child Involvement: Intruding</a:t>
            </a:r>
          </a:p>
          <a:p>
            <a:r>
              <a:rPr lang="en-US" dirty="0"/>
              <a:t>Get trophies for participation rather than victory</a:t>
            </a:r>
          </a:p>
          <a:p>
            <a:r>
              <a:rPr lang="en-US" dirty="0"/>
              <a:t>Share a lot of information about themselves</a:t>
            </a:r>
          </a:p>
          <a:p>
            <a:r>
              <a:rPr lang="en-US" dirty="0"/>
              <a:t>Expect to get to the top quickly</a:t>
            </a:r>
          </a:p>
          <a:p>
            <a:r>
              <a:rPr lang="en-US" dirty="0"/>
              <a:t>Think they are equal to authority</a:t>
            </a:r>
          </a:p>
          <a:p>
            <a:r>
              <a:rPr lang="en-US" dirty="0"/>
              <a:t>Increase rate of anxiety and depression</a:t>
            </a:r>
          </a:p>
          <a:p>
            <a:r>
              <a:rPr lang="en-US" dirty="0"/>
              <a:t>Gap between optimism growing up and reality</a:t>
            </a:r>
          </a:p>
          <a:p>
            <a:pPr marL="0" indent="0">
              <a:buNone/>
            </a:pPr>
            <a:endParaRPr lang="en-US" dirty="0"/>
          </a:p>
        </p:txBody>
      </p:sp>
      <p:pic>
        <p:nvPicPr>
          <p:cNvPr id="5" name="Picture 4">
            <a:extLst>
              <a:ext uri="{FF2B5EF4-FFF2-40B4-BE49-F238E27FC236}">
                <a16:creationId xmlns:a16="http://schemas.microsoft.com/office/drawing/2014/main" id="{BA983C45-D378-7FB1-195E-40ACB7C2EC6E}"/>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39629930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DC7E9-9892-61F8-1FCB-ECAF1BDC98C3}"/>
              </a:ext>
            </a:extLst>
          </p:cNvPr>
          <p:cNvSpPr>
            <a:spLocks noGrp="1"/>
          </p:cNvSpPr>
          <p:nvPr>
            <p:ph type="title"/>
          </p:nvPr>
        </p:nvSpPr>
        <p:spPr/>
        <p:txBody>
          <a:bodyPr/>
          <a:lstStyle/>
          <a:p>
            <a:br>
              <a:rPr lang="en-IN" b="1" i="0" u="none" strike="noStrike" dirty="0">
                <a:solidFill>
                  <a:srgbClr val="374151"/>
                </a:solidFill>
                <a:effectLst/>
                <a:latin typeface="Söhne"/>
              </a:rPr>
            </a:br>
            <a:r>
              <a:rPr lang="en-IN" b="1" i="0" u="none" strike="noStrike" dirty="0">
                <a:solidFill>
                  <a:srgbClr val="374151"/>
                </a:solidFill>
                <a:effectLst/>
                <a:latin typeface="Söhne"/>
              </a:rPr>
              <a:t>Technological Exposure during Upbringing:</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03416770-907B-0555-8F95-BC1CB3A3E6F6}"/>
              </a:ext>
            </a:extLst>
          </p:cNvPr>
          <p:cNvSpPr>
            <a:spLocks noGrp="1"/>
          </p:cNvSpPr>
          <p:nvPr>
            <p:ph idx="1"/>
          </p:nvPr>
        </p:nvSpPr>
        <p:spPr/>
        <p:txBody>
          <a:bodyPr/>
          <a:lstStyle/>
          <a:p>
            <a:pPr marL="742950" lvl="1" indent="-285750" algn="l">
              <a:buFont typeface="Arial" panose="020B0604020202020204" pitchFamily="34" charset="0"/>
              <a:buChar char="•"/>
            </a:pPr>
            <a:r>
              <a:rPr lang="en-IN" b="0" i="0" u="none" strike="noStrike" dirty="0">
                <a:solidFill>
                  <a:srgbClr val="374151"/>
                </a:solidFill>
                <a:effectLst/>
                <a:latin typeface="Söhne"/>
              </a:rPr>
              <a:t>Growing up alongside the proliferation of the internet, mobile phones, and social media.</a:t>
            </a:r>
          </a:p>
          <a:p>
            <a:pPr marL="742950" lvl="1" indent="-285750" algn="l">
              <a:buFont typeface="Arial" panose="020B0604020202020204" pitchFamily="34" charset="0"/>
              <a:buChar char="•"/>
            </a:pPr>
            <a:r>
              <a:rPr lang="en-IN" b="0" i="0" u="none" strike="noStrike" dirty="0">
                <a:solidFill>
                  <a:srgbClr val="374151"/>
                </a:solidFill>
                <a:effectLst/>
                <a:latin typeface="Söhne"/>
              </a:rPr>
              <a:t>Highly immersed in digital technology from an early age, experiencing a shift towards more accessible and advanced digital tools.</a:t>
            </a:r>
          </a:p>
        </p:txBody>
      </p:sp>
      <p:pic>
        <p:nvPicPr>
          <p:cNvPr id="4" name="Picture 3">
            <a:extLst>
              <a:ext uri="{FF2B5EF4-FFF2-40B4-BE49-F238E27FC236}">
                <a16:creationId xmlns:a16="http://schemas.microsoft.com/office/drawing/2014/main" id="{845E6122-D5BA-4CD5-C723-92448B563DB7}"/>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9769579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CD7FD-0A61-AB9F-2BD4-E36633BD809B}"/>
              </a:ext>
            </a:extLst>
          </p:cNvPr>
          <p:cNvSpPr>
            <a:spLocks noGrp="1"/>
          </p:cNvSpPr>
          <p:nvPr>
            <p:ph type="title"/>
          </p:nvPr>
        </p:nvSpPr>
        <p:spPr/>
        <p:txBody>
          <a:bodyPr/>
          <a:lstStyle/>
          <a:p>
            <a:r>
              <a:rPr lang="en-IN" b="1" i="0" u="none" strike="noStrike" dirty="0">
                <a:solidFill>
                  <a:srgbClr val="374151"/>
                </a:solidFill>
                <a:effectLst/>
                <a:latin typeface="Söhne"/>
              </a:rPr>
              <a:t> </a:t>
            </a:r>
            <a:br>
              <a:rPr lang="en-IN" b="1" i="0" u="none" strike="noStrike" dirty="0">
                <a:solidFill>
                  <a:srgbClr val="374151"/>
                </a:solidFill>
                <a:effectLst/>
                <a:latin typeface="Söhne"/>
              </a:rPr>
            </a:br>
            <a:r>
              <a:rPr lang="en-IN" b="1" i="0" u="none" strike="noStrike" dirty="0">
                <a:solidFill>
                  <a:srgbClr val="374151"/>
                </a:solidFill>
                <a:effectLst/>
                <a:latin typeface="Söhne"/>
              </a:rPr>
              <a:t>Millennials' Approach to Parenting in India</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E2E6F8C5-65ED-C3FC-FFEC-09A5DE45806A}"/>
              </a:ext>
            </a:extLst>
          </p:cNvPr>
          <p:cNvSpPr>
            <a:spLocks noGrp="1"/>
          </p:cNvSpPr>
          <p:nvPr>
            <p:ph idx="1"/>
          </p:nvPr>
        </p:nvSpPr>
        <p:spPr/>
        <p:txBody>
          <a:bodyPr/>
          <a:lstStyle/>
          <a:p>
            <a:pPr algn="l">
              <a:buFont typeface="Arial" panose="020B0604020202020204" pitchFamily="34" charset="0"/>
              <a:buChar char="•"/>
            </a:pPr>
            <a:r>
              <a:rPr lang="en-IN" b="1" i="0" u="none" strike="noStrike" dirty="0">
                <a:solidFill>
                  <a:srgbClr val="374151"/>
                </a:solidFill>
                <a:effectLst/>
                <a:latin typeface="Söhne"/>
              </a:rPr>
              <a:t>Psychological Inputs from Millennials on Cyber Parenting:</a:t>
            </a:r>
            <a:endParaRPr lang="en-IN" b="0" i="0" u="none" strike="noStrike" dirty="0">
              <a:solidFill>
                <a:srgbClr val="374151"/>
              </a:solidFill>
              <a:effectLst/>
              <a:latin typeface="Söhne"/>
            </a:endParaRPr>
          </a:p>
          <a:p>
            <a:pPr marL="742950" lvl="1" indent="-285750" algn="l">
              <a:buFont typeface="Arial" panose="020B0604020202020204" pitchFamily="34" charset="0"/>
              <a:buChar char="•"/>
            </a:pPr>
            <a:r>
              <a:rPr lang="en-IN" b="0" i="0" u="none" strike="noStrike" dirty="0">
                <a:solidFill>
                  <a:srgbClr val="374151"/>
                </a:solidFill>
                <a:effectLst/>
                <a:latin typeface="Söhne"/>
              </a:rPr>
              <a:t>Embrace technology as an integral part of daily life and child development.</a:t>
            </a:r>
          </a:p>
          <a:p>
            <a:pPr marL="742950" lvl="1" indent="-285750" algn="l">
              <a:buFont typeface="Arial" panose="020B0604020202020204" pitchFamily="34" charset="0"/>
              <a:buChar char="•"/>
            </a:pPr>
            <a:r>
              <a:rPr lang="en-IN" b="0" i="0" u="none" strike="noStrike" dirty="0">
                <a:solidFill>
                  <a:srgbClr val="374151"/>
                </a:solidFill>
                <a:effectLst/>
                <a:latin typeface="Söhne"/>
              </a:rPr>
              <a:t>Prioritize open communication and digital literacy within the family to navigate the online world.</a:t>
            </a:r>
          </a:p>
          <a:p>
            <a:pPr marL="742950" lvl="1" indent="-285750" algn="l">
              <a:buFont typeface="Arial" panose="020B0604020202020204" pitchFamily="34" charset="0"/>
              <a:buChar char="•"/>
            </a:pPr>
            <a:r>
              <a:rPr lang="en-IN" b="0" i="0" u="none" strike="noStrike" dirty="0">
                <a:solidFill>
                  <a:srgbClr val="374151"/>
                </a:solidFill>
                <a:effectLst/>
                <a:latin typeface="Söhne"/>
              </a:rPr>
              <a:t>Incorporate technology into parenting, utilizing educational apps, online resources, and interactive platforms.</a:t>
            </a:r>
          </a:p>
          <a:p>
            <a:endParaRPr lang="en-US" dirty="0"/>
          </a:p>
          <a:p>
            <a:endParaRPr lang="en-US" dirty="0"/>
          </a:p>
        </p:txBody>
      </p:sp>
      <p:pic>
        <p:nvPicPr>
          <p:cNvPr id="4" name="Picture 3">
            <a:extLst>
              <a:ext uri="{FF2B5EF4-FFF2-40B4-BE49-F238E27FC236}">
                <a16:creationId xmlns:a16="http://schemas.microsoft.com/office/drawing/2014/main" id="{2A0AD052-81FB-FDF3-9A24-CD46CA04A9E9}"/>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7211626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66E5-C50C-6ECF-8BDA-FA7C5209F649}"/>
              </a:ext>
            </a:extLst>
          </p:cNvPr>
          <p:cNvSpPr>
            <a:spLocks noGrp="1"/>
          </p:cNvSpPr>
          <p:nvPr>
            <p:ph type="title"/>
          </p:nvPr>
        </p:nvSpPr>
        <p:spPr/>
        <p:txBody>
          <a:bodyPr/>
          <a:lstStyle/>
          <a:p>
            <a:br>
              <a:rPr lang="en-IN" b="1" i="0" u="none" strike="noStrike" dirty="0">
                <a:solidFill>
                  <a:srgbClr val="374151"/>
                </a:solidFill>
                <a:effectLst/>
                <a:latin typeface="Söhne"/>
              </a:rPr>
            </a:br>
            <a:r>
              <a:rPr lang="en-IN" b="1" i="0" u="none" strike="noStrike" dirty="0">
                <a:solidFill>
                  <a:srgbClr val="374151"/>
                </a:solidFill>
                <a:effectLst/>
                <a:latin typeface="Söhne"/>
              </a:rPr>
              <a:t>Integration of Technology into Parenting Styles:</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F2A17160-A86F-D6CC-77BF-65EA7B253389}"/>
              </a:ext>
            </a:extLst>
          </p:cNvPr>
          <p:cNvSpPr>
            <a:spLocks noGrp="1"/>
          </p:cNvSpPr>
          <p:nvPr>
            <p:ph idx="1"/>
          </p:nvPr>
        </p:nvSpPr>
        <p:spPr/>
        <p:txBody>
          <a:bodyPr/>
          <a:lstStyle/>
          <a:p>
            <a:pPr marL="742950" lvl="1" indent="-285750" algn="l">
              <a:buFont typeface="Arial" panose="020B0604020202020204" pitchFamily="34" charset="0"/>
              <a:buChar char="•"/>
            </a:pPr>
            <a:r>
              <a:rPr lang="en-IN" b="0" i="0" u="none" strike="noStrike" dirty="0">
                <a:solidFill>
                  <a:srgbClr val="374151"/>
                </a:solidFill>
                <a:effectLst/>
                <a:latin typeface="Söhne"/>
              </a:rPr>
              <a:t>Using technology to facilitate learning and engagement, encouraging exploration and creativity.</a:t>
            </a:r>
          </a:p>
          <a:p>
            <a:pPr marL="742950" lvl="1" indent="-285750" algn="l">
              <a:buFont typeface="Arial" panose="020B0604020202020204" pitchFamily="34" charset="0"/>
              <a:buChar char="•"/>
            </a:pPr>
            <a:r>
              <a:rPr lang="en-IN" b="0" i="0" u="none" strike="noStrike" dirty="0">
                <a:solidFill>
                  <a:srgbClr val="374151"/>
                </a:solidFill>
                <a:effectLst/>
                <a:latin typeface="Söhne"/>
              </a:rPr>
              <a:t>Implementing digital monitoring tools and parental control features for online safety.</a:t>
            </a:r>
          </a:p>
          <a:p>
            <a:pPr marL="742950" lvl="1" indent="-285750" algn="l">
              <a:buFont typeface="Arial" panose="020B0604020202020204" pitchFamily="34" charset="0"/>
              <a:buChar char="•"/>
            </a:pPr>
            <a:r>
              <a:rPr lang="en-IN" b="0" i="0" u="none" strike="noStrike" dirty="0">
                <a:solidFill>
                  <a:srgbClr val="374151"/>
                </a:solidFill>
                <a:effectLst/>
                <a:latin typeface="Söhne"/>
              </a:rPr>
              <a:t>Advocating for a balanced approach, emphasizing both offline and online experiences for their children.</a:t>
            </a:r>
          </a:p>
        </p:txBody>
      </p:sp>
      <p:pic>
        <p:nvPicPr>
          <p:cNvPr id="4" name="Picture 3">
            <a:extLst>
              <a:ext uri="{FF2B5EF4-FFF2-40B4-BE49-F238E27FC236}">
                <a16:creationId xmlns:a16="http://schemas.microsoft.com/office/drawing/2014/main" id="{198A8027-4270-B752-058D-1609189DA3A0}"/>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732511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D3AD7-C34C-7297-1E63-F1AC510D907A}"/>
              </a:ext>
            </a:extLst>
          </p:cNvPr>
          <p:cNvSpPr>
            <a:spLocks noGrp="1"/>
          </p:cNvSpPr>
          <p:nvPr>
            <p:ph type="title"/>
          </p:nvPr>
        </p:nvSpPr>
        <p:spPr/>
        <p:txBody>
          <a:bodyPr/>
          <a:lstStyle/>
          <a:p>
            <a:r>
              <a:rPr lang="en-IN" b="1" i="0" u="none" strike="noStrike" dirty="0">
                <a:solidFill>
                  <a:srgbClr val="374151"/>
                </a:solidFill>
                <a:effectLst/>
                <a:latin typeface="Söhne"/>
              </a:rPr>
              <a:t>Challenges Faced by Millennial Parents in India</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6F92B701-3284-02B6-FCBE-37D30A696406}"/>
              </a:ext>
            </a:extLst>
          </p:cNvPr>
          <p:cNvSpPr>
            <a:spLocks noGrp="1"/>
          </p:cNvSpPr>
          <p:nvPr>
            <p:ph idx="1"/>
          </p:nvPr>
        </p:nvSpPr>
        <p:spPr/>
        <p:txBody>
          <a:bodyPr/>
          <a:lstStyle/>
          <a:p>
            <a:pPr algn="l">
              <a:buFont typeface="Arial" panose="020B0604020202020204" pitchFamily="34" charset="0"/>
              <a:buChar char="•"/>
            </a:pPr>
            <a:r>
              <a:rPr lang="en-IN" b="1" i="0" u="none" strike="noStrike" dirty="0">
                <a:solidFill>
                  <a:srgbClr val="374151"/>
                </a:solidFill>
                <a:effectLst/>
                <a:latin typeface="Söhne"/>
              </a:rPr>
              <a:t>Unique Challenges in Cyber Parenting:</a:t>
            </a:r>
            <a:endParaRPr lang="en-IN" b="0" i="0" u="none" strike="noStrike" dirty="0">
              <a:solidFill>
                <a:srgbClr val="374151"/>
              </a:solidFill>
              <a:effectLst/>
              <a:latin typeface="Söhne"/>
            </a:endParaRPr>
          </a:p>
          <a:p>
            <a:pPr marL="742950" lvl="1" indent="-285750" algn="l">
              <a:buFont typeface="Arial" panose="020B0604020202020204" pitchFamily="34" charset="0"/>
              <a:buChar char="•"/>
            </a:pPr>
            <a:r>
              <a:rPr lang="en-IN" b="0" i="0" u="none" strike="noStrike" dirty="0">
                <a:solidFill>
                  <a:srgbClr val="374151"/>
                </a:solidFill>
                <a:effectLst/>
                <a:latin typeface="Söhne"/>
              </a:rPr>
              <a:t>Managing the vast array of digital distractions and ensuring focused learning amidst technological stimuli.</a:t>
            </a:r>
          </a:p>
          <a:p>
            <a:pPr marL="742950" lvl="1" indent="-285750" algn="l">
              <a:buFont typeface="Arial" panose="020B0604020202020204" pitchFamily="34" charset="0"/>
              <a:buChar char="•"/>
            </a:pPr>
            <a:r>
              <a:rPr lang="en-IN" b="0" i="0" u="none" strike="noStrike" dirty="0">
                <a:solidFill>
                  <a:srgbClr val="374151"/>
                </a:solidFill>
                <a:effectLst/>
                <a:latin typeface="Söhne"/>
              </a:rPr>
              <a:t>Navigating the fine line between enabling digital literacy and overexposure to screen-based activities.</a:t>
            </a:r>
          </a:p>
          <a:p>
            <a:pPr marL="742950" lvl="1" indent="-285750" algn="l">
              <a:buFont typeface="Arial" panose="020B0604020202020204" pitchFamily="34" charset="0"/>
              <a:buChar char="•"/>
            </a:pPr>
            <a:r>
              <a:rPr lang="en-IN" b="0" i="0" u="none" strike="noStrike" dirty="0">
                <a:solidFill>
                  <a:srgbClr val="374151"/>
                </a:solidFill>
                <a:effectLst/>
                <a:latin typeface="Söhne"/>
              </a:rPr>
              <a:t>Coping with the pressures of social media and its impact on their children's self-esteem and social interactions.</a:t>
            </a:r>
          </a:p>
          <a:p>
            <a:endParaRPr lang="en-US" dirty="0"/>
          </a:p>
        </p:txBody>
      </p:sp>
      <p:pic>
        <p:nvPicPr>
          <p:cNvPr id="4" name="Picture 3">
            <a:extLst>
              <a:ext uri="{FF2B5EF4-FFF2-40B4-BE49-F238E27FC236}">
                <a16:creationId xmlns:a16="http://schemas.microsoft.com/office/drawing/2014/main" id="{C438B13A-880D-F60F-6AC7-0248937F740C}"/>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545265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1990S into 3</a:t>
            </a:r>
          </a:p>
        </p:txBody>
      </p:sp>
      <p:pic>
        <p:nvPicPr>
          <p:cNvPr id="4" name="Picture 4" descr="FAMILY TREE NO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0334" r="10334"/>
          <a:stretch>
            <a:fillRect/>
          </a:stretch>
        </p:blipFill>
        <p:spPr bwMode="auto">
          <a:xfrm>
            <a:off x="2993826" y="1940127"/>
            <a:ext cx="5007174" cy="2424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simg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397483"/>
            <a:ext cx="991113" cy="853819"/>
          </a:xfrm>
          <a:prstGeom prst="rect">
            <a:avLst/>
          </a:prstGeom>
        </p:spPr>
      </p:pic>
      <p:pic>
        <p:nvPicPr>
          <p:cNvPr id="5" name="Picture 4">
            <a:extLst>
              <a:ext uri="{FF2B5EF4-FFF2-40B4-BE49-F238E27FC236}">
                <a16:creationId xmlns:a16="http://schemas.microsoft.com/office/drawing/2014/main" id="{A0420D7A-533B-7421-0445-3DCF514F3E63}"/>
              </a:ext>
            </a:extLst>
          </p:cNvPr>
          <p:cNvPicPr>
            <a:picLocks noChangeAspect="1"/>
          </p:cNvPicPr>
          <p:nvPr/>
        </p:nvPicPr>
        <p:blipFill>
          <a:blip r:embed="rId4"/>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9569210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E65D9-4F9E-D8E2-8482-7CA212CCF2CA}"/>
              </a:ext>
            </a:extLst>
          </p:cNvPr>
          <p:cNvSpPr>
            <a:spLocks noGrp="1"/>
          </p:cNvSpPr>
          <p:nvPr>
            <p:ph type="title"/>
          </p:nvPr>
        </p:nvSpPr>
        <p:spPr/>
        <p:txBody>
          <a:bodyPr/>
          <a:lstStyle/>
          <a:p>
            <a:br>
              <a:rPr lang="en-IN" sz="3200" b="1" i="0" u="none" strike="noStrike" dirty="0">
                <a:solidFill>
                  <a:srgbClr val="374151"/>
                </a:solidFill>
                <a:effectLst/>
                <a:latin typeface="Söhne"/>
              </a:rPr>
            </a:br>
            <a:r>
              <a:rPr lang="en-IN" sz="3200" b="1" i="0" u="none" strike="noStrike" dirty="0">
                <a:solidFill>
                  <a:srgbClr val="374151"/>
                </a:solidFill>
                <a:effectLst/>
                <a:latin typeface="Söhne"/>
              </a:rPr>
              <a:t>Impact of Technological Immersion on Parenting Practices:</a:t>
            </a:r>
            <a:br>
              <a:rPr lang="en-IN" sz="3200" b="0" i="0" u="none" strike="noStrike" dirty="0">
                <a:solidFill>
                  <a:srgbClr val="374151"/>
                </a:solidFill>
                <a:effectLst/>
                <a:latin typeface="Söhne"/>
              </a:rPr>
            </a:br>
            <a:endParaRPr lang="en-US" sz="3200" dirty="0"/>
          </a:p>
        </p:txBody>
      </p:sp>
      <p:sp>
        <p:nvSpPr>
          <p:cNvPr id="3" name="Content Placeholder 2">
            <a:extLst>
              <a:ext uri="{FF2B5EF4-FFF2-40B4-BE49-F238E27FC236}">
                <a16:creationId xmlns:a16="http://schemas.microsoft.com/office/drawing/2014/main" id="{921FF34D-D86B-BB0D-2E84-AC4B41B683DF}"/>
              </a:ext>
            </a:extLst>
          </p:cNvPr>
          <p:cNvSpPr>
            <a:spLocks noGrp="1"/>
          </p:cNvSpPr>
          <p:nvPr>
            <p:ph idx="1"/>
          </p:nvPr>
        </p:nvSpPr>
        <p:spPr/>
        <p:txBody>
          <a:bodyPr/>
          <a:lstStyle/>
          <a:p>
            <a:pPr marL="742950" lvl="1" indent="-285750" algn="l">
              <a:buFont typeface="Arial" panose="020B0604020202020204" pitchFamily="34" charset="0"/>
              <a:buChar char="•"/>
            </a:pPr>
            <a:r>
              <a:rPr lang="en-IN" b="0" i="0" u="none" strike="noStrike" dirty="0">
                <a:solidFill>
                  <a:srgbClr val="374151"/>
                </a:solidFill>
                <a:effectLst/>
                <a:latin typeface="Söhne"/>
              </a:rPr>
              <a:t>Struggles with setting boundaries for screen time and maintaining a healthy digital lifestyle.</a:t>
            </a:r>
          </a:p>
          <a:p>
            <a:pPr marL="742950" lvl="1" indent="-285750" algn="l">
              <a:buFont typeface="Arial" panose="020B0604020202020204" pitchFamily="34" charset="0"/>
              <a:buChar char="•"/>
            </a:pPr>
            <a:r>
              <a:rPr lang="en-IN" b="0" i="0" u="none" strike="noStrike" dirty="0">
                <a:solidFill>
                  <a:srgbClr val="374151"/>
                </a:solidFill>
                <a:effectLst/>
                <a:latin typeface="Söhne"/>
              </a:rPr>
              <a:t>Addressing concerns about online safety, cyberbullying, and exposure to inappropriate content.</a:t>
            </a:r>
          </a:p>
          <a:p>
            <a:pPr marL="742950" lvl="1" indent="-285750" algn="l">
              <a:buFont typeface="Arial" panose="020B0604020202020204" pitchFamily="34" charset="0"/>
              <a:buChar char="•"/>
            </a:pPr>
            <a:r>
              <a:rPr lang="en-IN" b="0" i="0" u="none" strike="noStrike" dirty="0">
                <a:solidFill>
                  <a:srgbClr val="374151"/>
                </a:solidFill>
                <a:effectLst/>
                <a:latin typeface="Söhne"/>
              </a:rPr>
              <a:t>Balancing their own technological dependency while guiding their children's digital </a:t>
            </a:r>
            <a:r>
              <a:rPr lang="en-IN" b="0" i="0" u="none" strike="noStrike" dirty="0" err="1">
                <a:solidFill>
                  <a:srgbClr val="374151"/>
                </a:solidFill>
                <a:effectLst/>
                <a:latin typeface="Söhne"/>
              </a:rPr>
              <a:t>behavior</a:t>
            </a:r>
            <a:r>
              <a:rPr lang="en-IN" b="0" i="0" u="none" strike="noStrike" dirty="0">
                <a:solidFill>
                  <a:srgbClr val="374151"/>
                </a:solidFill>
                <a:effectLst/>
                <a:latin typeface="Söhne"/>
              </a:rPr>
              <a:t>.</a:t>
            </a:r>
          </a:p>
          <a:p>
            <a:endParaRPr lang="en-US" dirty="0"/>
          </a:p>
          <a:p>
            <a:endParaRPr lang="en-US" dirty="0"/>
          </a:p>
        </p:txBody>
      </p:sp>
      <p:pic>
        <p:nvPicPr>
          <p:cNvPr id="4" name="Picture 3">
            <a:extLst>
              <a:ext uri="{FF2B5EF4-FFF2-40B4-BE49-F238E27FC236}">
                <a16:creationId xmlns:a16="http://schemas.microsoft.com/office/drawing/2014/main" id="{1FB9E50B-9C71-0517-F825-48F6E96A5BA4}"/>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4447252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6593" y="1175654"/>
            <a:ext cx="3830814" cy="857250"/>
          </a:xfrm>
        </p:spPr>
        <p:txBody>
          <a:bodyPr>
            <a:normAutofit fontScale="90000"/>
          </a:bodyPr>
          <a:lstStyle/>
          <a:p>
            <a:r>
              <a:rPr lang="en-US" dirty="0"/>
              <a:t>AND WE ARE TALKING ABOUT.</a:t>
            </a:r>
          </a:p>
        </p:txBody>
      </p:sp>
      <p:pic>
        <p:nvPicPr>
          <p:cNvPr id="4" name="Content Placeholder 3" descr="what-is-generation-z-1200x565.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769" r="6938"/>
          <a:stretch/>
        </p:blipFill>
        <p:spPr>
          <a:xfrm>
            <a:off x="2267744" y="2564904"/>
            <a:ext cx="5509051" cy="2842954"/>
          </a:xfrm>
        </p:spPr>
      </p:pic>
      <p:pic>
        <p:nvPicPr>
          <p:cNvPr id="3" name="Picture 2">
            <a:extLst>
              <a:ext uri="{FF2B5EF4-FFF2-40B4-BE49-F238E27FC236}">
                <a16:creationId xmlns:a16="http://schemas.microsoft.com/office/drawing/2014/main" id="{1D3A53EF-0FD8-6AB9-6E41-CB87188BDCDC}"/>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32582446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85D1-44A9-5329-07A1-A3E2CDA34220}"/>
              </a:ext>
            </a:extLst>
          </p:cNvPr>
          <p:cNvSpPr>
            <a:spLocks noGrp="1"/>
          </p:cNvSpPr>
          <p:nvPr>
            <p:ph type="title"/>
          </p:nvPr>
        </p:nvSpPr>
        <p:spPr/>
        <p:txBody>
          <a:bodyPr/>
          <a:lstStyle/>
          <a:p>
            <a:br>
              <a:rPr lang="en-IN" b="1" i="0" u="none" strike="noStrike" dirty="0">
                <a:solidFill>
                  <a:srgbClr val="374151"/>
                </a:solidFill>
                <a:effectLst/>
                <a:latin typeface="Söhne"/>
              </a:rPr>
            </a:br>
            <a:r>
              <a:rPr lang="en-IN" b="1" i="0" u="none" strike="noStrike" dirty="0">
                <a:solidFill>
                  <a:srgbClr val="374151"/>
                </a:solidFill>
                <a:effectLst/>
                <a:latin typeface="Söhne"/>
              </a:rPr>
              <a:t>Generation Z - Overview in Indian Context</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3D18127E-1D4C-AE5A-FF6F-DC05FFE5978E}"/>
              </a:ext>
            </a:extLst>
          </p:cNvPr>
          <p:cNvSpPr>
            <a:spLocks noGrp="1"/>
          </p:cNvSpPr>
          <p:nvPr>
            <p:ph idx="1"/>
          </p:nvPr>
        </p:nvSpPr>
        <p:spPr/>
        <p:txBody>
          <a:bodyPr/>
          <a:lstStyle/>
          <a:p>
            <a:pPr algn="l">
              <a:buFont typeface="Arial" panose="020B0604020202020204" pitchFamily="34" charset="0"/>
              <a:buChar char="•"/>
            </a:pPr>
            <a:r>
              <a:rPr lang="en-IN" b="1" i="0" u="none" strike="noStrike" dirty="0">
                <a:solidFill>
                  <a:srgbClr val="374151"/>
                </a:solidFill>
                <a:effectLst/>
                <a:latin typeface="Söhne"/>
              </a:rPr>
              <a:t>Characteristics of Generation Z in India:</a:t>
            </a:r>
            <a:endParaRPr lang="en-IN" b="0" i="0" u="none" strike="noStrike" dirty="0">
              <a:solidFill>
                <a:srgbClr val="374151"/>
              </a:solidFill>
              <a:effectLst/>
              <a:latin typeface="Söhne"/>
            </a:endParaRPr>
          </a:p>
          <a:p>
            <a:pPr marL="742950" lvl="1" indent="-285750" algn="l">
              <a:buFont typeface="Arial" panose="020B0604020202020204" pitchFamily="34" charset="0"/>
              <a:buChar char="•"/>
            </a:pPr>
            <a:r>
              <a:rPr lang="en-IN" b="0" i="0" u="none" strike="noStrike" dirty="0">
                <a:solidFill>
                  <a:srgbClr val="374151"/>
                </a:solidFill>
                <a:effectLst/>
                <a:latin typeface="Söhne"/>
              </a:rPr>
              <a:t>Born approximately from the mid-1990s to the early 2010s in India.</a:t>
            </a:r>
          </a:p>
          <a:p>
            <a:pPr marL="742950" lvl="1" indent="-285750" algn="l">
              <a:buFont typeface="Arial" panose="020B0604020202020204" pitchFamily="34" charset="0"/>
              <a:buChar char="•"/>
            </a:pPr>
            <a:r>
              <a:rPr lang="en-IN" b="0" i="0" u="none" strike="noStrike" dirty="0">
                <a:solidFill>
                  <a:srgbClr val="374151"/>
                </a:solidFill>
                <a:effectLst/>
                <a:latin typeface="Söhne"/>
              </a:rPr>
              <a:t>Shaped by a highly digitized world, witnessing the rapid evolution of technology and social media.</a:t>
            </a:r>
          </a:p>
          <a:p>
            <a:pPr marL="742950" lvl="1" indent="-285750" algn="l">
              <a:buFont typeface="Arial" panose="020B0604020202020204" pitchFamily="34" charset="0"/>
              <a:buChar char="•"/>
            </a:pPr>
            <a:r>
              <a:rPr lang="en-IN" b="0" i="0" u="none" strike="noStrike" dirty="0">
                <a:solidFill>
                  <a:srgbClr val="374151"/>
                </a:solidFill>
                <a:effectLst/>
                <a:latin typeface="Söhne"/>
              </a:rPr>
              <a:t>Known for being tech-savvy, adaptable, and accustomed to instant access to information.</a:t>
            </a:r>
          </a:p>
          <a:p>
            <a:br>
              <a:rPr lang="en-IN" dirty="0"/>
            </a:br>
            <a:endParaRPr lang="en-US" dirty="0"/>
          </a:p>
        </p:txBody>
      </p:sp>
      <p:pic>
        <p:nvPicPr>
          <p:cNvPr id="4" name="Picture 3">
            <a:extLst>
              <a:ext uri="{FF2B5EF4-FFF2-40B4-BE49-F238E27FC236}">
                <a16:creationId xmlns:a16="http://schemas.microsoft.com/office/drawing/2014/main" id="{66FE72FD-363B-B57F-0C92-97EC6748B327}"/>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4304886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A1AF9-746D-7F95-3361-DE55F5527ABA}"/>
              </a:ext>
            </a:extLst>
          </p:cNvPr>
          <p:cNvSpPr>
            <a:spLocks noGrp="1"/>
          </p:cNvSpPr>
          <p:nvPr>
            <p:ph type="title"/>
          </p:nvPr>
        </p:nvSpPr>
        <p:spPr/>
        <p:txBody>
          <a:bodyPr/>
          <a:lstStyle/>
          <a:p>
            <a:r>
              <a:rPr lang="en-IN" b="0" i="0" u="none" strike="noStrike" dirty="0">
                <a:solidFill>
                  <a:srgbClr val="374151"/>
                </a:solidFill>
                <a:effectLst/>
                <a:latin typeface="Söhne"/>
              </a:rPr>
              <a:t>Gen Z</a:t>
            </a:r>
            <a:endParaRPr lang="en-US" dirty="0"/>
          </a:p>
        </p:txBody>
      </p:sp>
      <p:sp>
        <p:nvSpPr>
          <p:cNvPr id="3" name="Content Placeholder 2">
            <a:extLst>
              <a:ext uri="{FF2B5EF4-FFF2-40B4-BE49-F238E27FC236}">
                <a16:creationId xmlns:a16="http://schemas.microsoft.com/office/drawing/2014/main" id="{16BEF304-5034-ACB8-84E5-C6AD06C9179C}"/>
              </a:ext>
            </a:extLst>
          </p:cNvPr>
          <p:cNvSpPr>
            <a:spLocks noGrp="1"/>
          </p:cNvSpPr>
          <p:nvPr>
            <p:ph idx="1"/>
          </p:nvPr>
        </p:nvSpPr>
        <p:spPr>
          <a:xfrm>
            <a:off x="2195735" y="1672210"/>
            <a:ext cx="6491065" cy="4493094"/>
          </a:xfrm>
        </p:spPr>
        <p:txBody>
          <a:bodyPr/>
          <a:lstStyle/>
          <a:p>
            <a:pPr algn="l">
              <a:buFont typeface="+mj-lt"/>
              <a:buAutoNum type="arabicPeriod"/>
            </a:pPr>
            <a:r>
              <a:rPr lang="en-IN" b="1" i="0" u="none" strike="noStrike" dirty="0">
                <a:solidFill>
                  <a:srgbClr val="374151"/>
                </a:solidFill>
                <a:effectLst/>
                <a:latin typeface="Söhne"/>
              </a:rPr>
              <a:t>Digital Natives:</a:t>
            </a:r>
            <a:r>
              <a:rPr lang="en-IN" b="0" i="0" u="none" strike="noStrike" dirty="0">
                <a:solidFill>
                  <a:srgbClr val="374151"/>
                </a:solidFill>
                <a:effectLst/>
                <a:latin typeface="Söhne"/>
              </a:rPr>
              <a:t> Gen Z grew up in a world where digital technology and the internet were already prevalent. They are highly proficient in using smartphones, social media, and various digital platforms.</a:t>
            </a:r>
          </a:p>
          <a:p>
            <a:pPr algn="l">
              <a:buFont typeface="+mj-lt"/>
              <a:buAutoNum type="arabicPeriod"/>
            </a:pPr>
            <a:r>
              <a:rPr lang="en-IN" b="0" i="0" u="none" strike="noStrike" dirty="0">
                <a:solidFill>
                  <a:srgbClr val="374151"/>
                </a:solidFill>
                <a:effectLst/>
                <a:latin typeface="Söhne"/>
              </a:rPr>
              <a:t>employment and income generation.</a:t>
            </a:r>
          </a:p>
          <a:p>
            <a:endParaRPr lang="en-US" dirty="0"/>
          </a:p>
        </p:txBody>
      </p:sp>
      <p:pic>
        <p:nvPicPr>
          <p:cNvPr id="4" name="Picture 3">
            <a:extLst>
              <a:ext uri="{FF2B5EF4-FFF2-40B4-BE49-F238E27FC236}">
                <a16:creationId xmlns:a16="http://schemas.microsoft.com/office/drawing/2014/main" id="{D24E7DAC-A211-D5C9-B552-13917CFCE85D}"/>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0262114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7621-C98B-CC1A-9353-915B506258B4}"/>
              </a:ext>
            </a:extLst>
          </p:cNvPr>
          <p:cNvSpPr>
            <a:spLocks noGrp="1"/>
          </p:cNvSpPr>
          <p:nvPr>
            <p:ph type="title"/>
          </p:nvPr>
        </p:nvSpPr>
        <p:spPr/>
        <p:txBody>
          <a:bodyPr/>
          <a:lstStyle/>
          <a:p>
            <a:r>
              <a:rPr lang="en-IN" b="0" i="0" u="none" strike="noStrike" dirty="0">
                <a:solidFill>
                  <a:srgbClr val="374151"/>
                </a:solidFill>
                <a:effectLst/>
                <a:latin typeface="Söhne"/>
              </a:rPr>
              <a:t>Gen Z</a:t>
            </a:r>
            <a:endParaRPr lang="en-US" dirty="0"/>
          </a:p>
        </p:txBody>
      </p:sp>
      <p:sp>
        <p:nvSpPr>
          <p:cNvPr id="3" name="Content Placeholder 2">
            <a:extLst>
              <a:ext uri="{FF2B5EF4-FFF2-40B4-BE49-F238E27FC236}">
                <a16:creationId xmlns:a16="http://schemas.microsoft.com/office/drawing/2014/main" id="{02EFB744-580B-E42F-03E9-2FEC200C9371}"/>
              </a:ext>
            </a:extLst>
          </p:cNvPr>
          <p:cNvSpPr>
            <a:spLocks noGrp="1"/>
          </p:cNvSpPr>
          <p:nvPr>
            <p:ph idx="1"/>
          </p:nvPr>
        </p:nvSpPr>
        <p:spPr/>
        <p:txBody>
          <a:bodyPr/>
          <a:lstStyle/>
          <a:p>
            <a:r>
              <a:rPr lang="en-IN" b="1" i="0" u="none" strike="noStrike" dirty="0">
                <a:solidFill>
                  <a:srgbClr val="374151"/>
                </a:solidFill>
                <a:effectLst/>
                <a:latin typeface="Söhne"/>
              </a:rPr>
              <a:t>Tech-Savvy:</a:t>
            </a:r>
            <a:r>
              <a:rPr lang="en-IN" b="0" i="0" u="none" strike="noStrike" dirty="0">
                <a:solidFill>
                  <a:srgbClr val="374151"/>
                </a:solidFill>
                <a:effectLst/>
                <a:latin typeface="Söhne"/>
              </a:rPr>
              <a:t> Gen Z is known for its technological prowess. They tend to be early adopters of new digital tools and are often skilled at using technology for various tasks, including communication, learning, and entertainment.</a:t>
            </a:r>
          </a:p>
          <a:p>
            <a:endParaRPr lang="en-US" dirty="0"/>
          </a:p>
        </p:txBody>
      </p:sp>
      <p:pic>
        <p:nvPicPr>
          <p:cNvPr id="4" name="Picture 3">
            <a:extLst>
              <a:ext uri="{FF2B5EF4-FFF2-40B4-BE49-F238E27FC236}">
                <a16:creationId xmlns:a16="http://schemas.microsoft.com/office/drawing/2014/main" id="{C7376D92-9563-4673-6E16-F1681CA1B5E6}"/>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8018155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58EB-D166-30F2-C518-BF6148B3A864}"/>
              </a:ext>
            </a:extLst>
          </p:cNvPr>
          <p:cNvSpPr>
            <a:spLocks noGrp="1"/>
          </p:cNvSpPr>
          <p:nvPr>
            <p:ph type="title"/>
          </p:nvPr>
        </p:nvSpPr>
        <p:spPr/>
        <p:txBody>
          <a:bodyPr/>
          <a:lstStyle/>
          <a:p>
            <a:r>
              <a:rPr lang="en-IN" b="0" i="0" u="none" strike="noStrike" dirty="0">
                <a:solidFill>
                  <a:srgbClr val="374151"/>
                </a:solidFill>
                <a:effectLst/>
                <a:latin typeface="Söhne"/>
              </a:rPr>
              <a:t>Gen Z</a:t>
            </a:r>
            <a:endParaRPr lang="en-US" dirty="0"/>
          </a:p>
        </p:txBody>
      </p:sp>
      <p:sp>
        <p:nvSpPr>
          <p:cNvPr id="3" name="Content Placeholder 2">
            <a:extLst>
              <a:ext uri="{FF2B5EF4-FFF2-40B4-BE49-F238E27FC236}">
                <a16:creationId xmlns:a16="http://schemas.microsoft.com/office/drawing/2014/main" id="{07F6CDEC-6987-FC12-8F4D-D0421A78508B}"/>
              </a:ext>
            </a:extLst>
          </p:cNvPr>
          <p:cNvSpPr>
            <a:spLocks noGrp="1"/>
          </p:cNvSpPr>
          <p:nvPr>
            <p:ph idx="1"/>
          </p:nvPr>
        </p:nvSpPr>
        <p:spPr/>
        <p:txBody>
          <a:bodyPr/>
          <a:lstStyle/>
          <a:p>
            <a:r>
              <a:rPr lang="en-IN" b="1" i="0" u="none" strike="noStrike" dirty="0">
                <a:solidFill>
                  <a:srgbClr val="374151"/>
                </a:solidFill>
                <a:effectLst/>
                <a:latin typeface="Söhne"/>
              </a:rPr>
              <a:t>Entrepreneurial Spirit:</a:t>
            </a:r>
            <a:r>
              <a:rPr lang="en-IN" b="0" i="0" u="none" strike="noStrike" dirty="0">
                <a:solidFill>
                  <a:srgbClr val="374151"/>
                </a:solidFill>
                <a:effectLst/>
                <a:latin typeface="Söhne"/>
              </a:rPr>
              <a:t> Many Gen Z individuals are entrepreneurial and value the idea of starting their own businesses or side hustles. They are attracted to opportunities for self-</a:t>
            </a:r>
            <a:endParaRPr lang="en-US" dirty="0"/>
          </a:p>
        </p:txBody>
      </p:sp>
      <p:pic>
        <p:nvPicPr>
          <p:cNvPr id="4" name="Picture 3">
            <a:extLst>
              <a:ext uri="{FF2B5EF4-FFF2-40B4-BE49-F238E27FC236}">
                <a16:creationId xmlns:a16="http://schemas.microsoft.com/office/drawing/2014/main" id="{74D1554A-4D6E-5294-DB0D-047916FD7B20}"/>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38993847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6E748-8317-E922-7CCA-469533D910E9}"/>
              </a:ext>
            </a:extLst>
          </p:cNvPr>
          <p:cNvSpPr>
            <a:spLocks noGrp="1"/>
          </p:cNvSpPr>
          <p:nvPr>
            <p:ph type="title"/>
          </p:nvPr>
        </p:nvSpPr>
        <p:spPr/>
        <p:txBody>
          <a:bodyPr/>
          <a:lstStyle/>
          <a:p>
            <a:r>
              <a:rPr lang="en-IN" b="0" i="0" u="none" strike="noStrike" dirty="0">
                <a:solidFill>
                  <a:srgbClr val="374151"/>
                </a:solidFill>
                <a:effectLst/>
                <a:latin typeface="Söhne"/>
              </a:rPr>
              <a:t>Gen Z</a:t>
            </a:r>
            <a:endParaRPr lang="en-US" dirty="0"/>
          </a:p>
        </p:txBody>
      </p:sp>
      <p:sp>
        <p:nvSpPr>
          <p:cNvPr id="3" name="Content Placeholder 2">
            <a:extLst>
              <a:ext uri="{FF2B5EF4-FFF2-40B4-BE49-F238E27FC236}">
                <a16:creationId xmlns:a16="http://schemas.microsoft.com/office/drawing/2014/main" id="{4B6BD318-2146-C71C-2EE9-47CD8AC22B1B}"/>
              </a:ext>
            </a:extLst>
          </p:cNvPr>
          <p:cNvSpPr>
            <a:spLocks noGrp="1"/>
          </p:cNvSpPr>
          <p:nvPr>
            <p:ph idx="1"/>
          </p:nvPr>
        </p:nvSpPr>
        <p:spPr/>
        <p:txBody>
          <a:bodyPr/>
          <a:lstStyle/>
          <a:p>
            <a:pPr algn="l">
              <a:buFont typeface="+mj-lt"/>
              <a:buAutoNum type="arabicPeriod"/>
            </a:pPr>
            <a:r>
              <a:rPr lang="en-IN" b="1" i="0" u="none" strike="noStrike" dirty="0">
                <a:solidFill>
                  <a:srgbClr val="374151"/>
                </a:solidFill>
                <a:effectLst/>
                <a:latin typeface="Söhne"/>
              </a:rPr>
              <a:t>Diversity and Inclusion:</a:t>
            </a:r>
            <a:r>
              <a:rPr lang="en-IN" b="0" i="0" u="none" strike="noStrike" dirty="0">
                <a:solidFill>
                  <a:srgbClr val="374151"/>
                </a:solidFill>
                <a:effectLst/>
                <a:latin typeface="Söhne"/>
              </a:rPr>
              <a:t> Gen Z is one of the most diverse generations, both culturally and socially. They tend to be more inclusive and accepting of different races, ethnicities, genders, sexual orientations, and identities.</a:t>
            </a:r>
          </a:p>
          <a:p>
            <a:endParaRPr lang="en-US" dirty="0"/>
          </a:p>
        </p:txBody>
      </p:sp>
      <p:pic>
        <p:nvPicPr>
          <p:cNvPr id="4" name="Picture 3">
            <a:extLst>
              <a:ext uri="{FF2B5EF4-FFF2-40B4-BE49-F238E27FC236}">
                <a16:creationId xmlns:a16="http://schemas.microsoft.com/office/drawing/2014/main" id="{65D43A99-430A-4AD7-C910-7AC245BA9F5D}"/>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31231358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09262-805B-528A-D693-ABF58CE12D67}"/>
              </a:ext>
            </a:extLst>
          </p:cNvPr>
          <p:cNvSpPr>
            <a:spLocks noGrp="1"/>
          </p:cNvSpPr>
          <p:nvPr>
            <p:ph type="title"/>
          </p:nvPr>
        </p:nvSpPr>
        <p:spPr/>
        <p:txBody>
          <a:bodyPr/>
          <a:lstStyle/>
          <a:p>
            <a:r>
              <a:rPr lang="en-IN" b="0" i="0" u="none" strike="noStrike" dirty="0">
                <a:solidFill>
                  <a:srgbClr val="374151"/>
                </a:solidFill>
                <a:effectLst/>
                <a:latin typeface="Söhne"/>
              </a:rPr>
              <a:t>Gen Z</a:t>
            </a:r>
            <a:endParaRPr lang="en-US" dirty="0"/>
          </a:p>
        </p:txBody>
      </p:sp>
      <p:sp>
        <p:nvSpPr>
          <p:cNvPr id="3" name="Content Placeholder 2">
            <a:extLst>
              <a:ext uri="{FF2B5EF4-FFF2-40B4-BE49-F238E27FC236}">
                <a16:creationId xmlns:a16="http://schemas.microsoft.com/office/drawing/2014/main" id="{3986C4C1-88F0-DDF8-6091-8DA6897F8257}"/>
              </a:ext>
            </a:extLst>
          </p:cNvPr>
          <p:cNvSpPr>
            <a:spLocks noGrp="1"/>
          </p:cNvSpPr>
          <p:nvPr>
            <p:ph idx="1"/>
          </p:nvPr>
        </p:nvSpPr>
        <p:spPr/>
        <p:txBody>
          <a:bodyPr/>
          <a:lstStyle/>
          <a:p>
            <a:r>
              <a:rPr lang="en-IN" b="1" i="0" u="none" strike="noStrike" dirty="0">
                <a:solidFill>
                  <a:srgbClr val="374151"/>
                </a:solidFill>
                <a:effectLst/>
                <a:latin typeface="Söhne"/>
              </a:rPr>
              <a:t>Socially Conscious:</a:t>
            </a:r>
            <a:r>
              <a:rPr lang="en-IN" b="0" i="0" u="none" strike="noStrike" dirty="0">
                <a:solidFill>
                  <a:srgbClr val="374151"/>
                </a:solidFill>
                <a:effectLst/>
                <a:latin typeface="Söhne"/>
              </a:rPr>
              <a:t> Gen Z is often socially and environmentally conscious. They are concerned about social justice issues, climate change, and human rights, and they are more likely to engage in activism and advocacy.</a:t>
            </a:r>
          </a:p>
          <a:p>
            <a:endParaRPr lang="en-US" dirty="0"/>
          </a:p>
        </p:txBody>
      </p:sp>
      <p:pic>
        <p:nvPicPr>
          <p:cNvPr id="4" name="Picture 3">
            <a:extLst>
              <a:ext uri="{FF2B5EF4-FFF2-40B4-BE49-F238E27FC236}">
                <a16:creationId xmlns:a16="http://schemas.microsoft.com/office/drawing/2014/main" id="{A0A8F3F1-E398-F557-8319-2C23B211F6BF}"/>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5956600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E0AAB-5308-8E6D-0A7B-9B3649A032E8}"/>
              </a:ext>
            </a:extLst>
          </p:cNvPr>
          <p:cNvSpPr>
            <a:spLocks noGrp="1"/>
          </p:cNvSpPr>
          <p:nvPr>
            <p:ph type="title"/>
          </p:nvPr>
        </p:nvSpPr>
        <p:spPr/>
        <p:txBody>
          <a:bodyPr/>
          <a:lstStyle/>
          <a:p>
            <a:r>
              <a:rPr lang="en-IN" b="0" i="0" u="none" strike="noStrike" dirty="0">
                <a:solidFill>
                  <a:srgbClr val="374151"/>
                </a:solidFill>
                <a:effectLst/>
                <a:latin typeface="Söhne"/>
              </a:rPr>
              <a:t>Gen Z</a:t>
            </a:r>
            <a:endParaRPr lang="en-US" dirty="0"/>
          </a:p>
        </p:txBody>
      </p:sp>
      <p:sp>
        <p:nvSpPr>
          <p:cNvPr id="3" name="Content Placeholder 2">
            <a:extLst>
              <a:ext uri="{FF2B5EF4-FFF2-40B4-BE49-F238E27FC236}">
                <a16:creationId xmlns:a16="http://schemas.microsoft.com/office/drawing/2014/main" id="{01F8D8D0-BA5F-1308-8C61-89830ECED210}"/>
              </a:ext>
            </a:extLst>
          </p:cNvPr>
          <p:cNvSpPr>
            <a:spLocks noGrp="1"/>
          </p:cNvSpPr>
          <p:nvPr>
            <p:ph idx="1"/>
          </p:nvPr>
        </p:nvSpPr>
        <p:spPr/>
        <p:txBody>
          <a:bodyPr/>
          <a:lstStyle/>
          <a:p>
            <a:r>
              <a:rPr lang="en-IN" b="1" i="0" u="none" strike="noStrike" dirty="0">
                <a:solidFill>
                  <a:srgbClr val="374151"/>
                </a:solidFill>
                <a:effectLst/>
                <a:latin typeface="Söhne"/>
              </a:rPr>
              <a:t>Pragmatic and Realistic:</a:t>
            </a:r>
            <a:r>
              <a:rPr lang="en-IN" b="0" i="0" u="none" strike="noStrike" dirty="0">
                <a:solidFill>
                  <a:srgbClr val="374151"/>
                </a:solidFill>
                <a:effectLst/>
                <a:latin typeface="Söhne"/>
              </a:rPr>
              <a:t> Gen Z came of age during times of economic uncertainty and global events like the Great Recession and the COVID-19 pandemic. As a result, they tend to be pragmatic and practical when it comes to their career and financial choices.</a:t>
            </a:r>
          </a:p>
          <a:p>
            <a:endParaRPr lang="en-US" dirty="0"/>
          </a:p>
        </p:txBody>
      </p:sp>
      <p:pic>
        <p:nvPicPr>
          <p:cNvPr id="4" name="Picture 3">
            <a:extLst>
              <a:ext uri="{FF2B5EF4-FFF2-40B4-BE49-F238E27FC236}">
                <a16:creationId xmlns:a16="http://schemas.microsoft.com/office/drawing/2014/main" id="{41BE4AFF-9F82-0015-6B62-158B8483F27C}"/>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41770580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17E08-EB48-976F-A8C3-36461448E82B}"/>
              </a:ext>
            </a:extLst>
          </p:cNvPr>
          <p:cNvSpPr>
            <a:spLocks noGrp="1"/>
          </p:cNvSpPr>
          <p:nvPr>
            <p:ph type="title"/>
          </p:nvPr>
        </p:nvSpPr>
        <p:spPr/>
        <p:txBody>
          <a:bodyPr/>
          <a:lstStyle/>
          <a:p>
            <a:r>
              <a:rPr lang="en-IN" b="0" i="0" u="none" strike="noStrike" dirty="0">
                <a:solidFill>
                  <a:srgbClr val="374151"/>
                </a:solidFill>
                <a:effectLst/>
                <a:latin typeface="Söhne"/>
              </a:rPr>
              <a:t>Gen Z</a:t>
            </a:r>
            <a:endParaRPr lang="en-US" dirty="0"/>
          </a:p>
        </p:txBody>
      </p:sp>
      <p:sp>
        <p:nvSpPr>
          <p:cNvPr id="3" name="Content Placeholder 2">
            <a:extLst>
              <a:ext uri="{FF2B5EF4-FFF2-40B4-BE49-F238E27FC236}">
                <a16:creationId xmlns:a16="http://schemas.microsoft.com/office/drawing/2014/main" id="{E7AB65E1-5A23-CBF0-A248-F0D094EE6812}"/>
              </a:ext>
            </a:extLst>
          </p:cNvPr>
          <p:cNvSpPr>
            <a:spLocks noGrp="1"/>
          </p:cNvSpPr>
          <p:nvPr>
            <p:ph idx="1"/>
          </p:nvPr>
        </p:nvSpPr>
        <p:spPr/>
        <p:txBody>
          <a:bodyPr/>
          <a:lstStyle/>
          <a:p>
            <a:pPr algn="l">
              <a:buFont typeface="+mj-lt"/>
              <a:buAutoNum type="arabicPeriod"/>
            </a:pPr>
            <a:r>
              <a:rPr lang="en-IN" b="1" i="0" u="none" strike="noStrike" dirty="0">
                <a:solidFill>
                  <a:srgbClr val="374151"/>
                </a:solidFill>
                <a:effectLst/>
                <a:latin typeface="Söhne"/>
              </a:rPr>
              <a:t>Short Attention Spans:</a:t>
            </a:r>
            <a:r>
              <a:rPr lang="en-IN" b="0" i="0" u="none" strike="noStrike" dirty="0">
                <a:solidFill>
                  <a:srgbClr val="374151"/>
                </a:solidFill>
                <a:effectLst/>
                <a:latin typeface="Söhne"/>
              </a:rPr>
              <a:t> Due to the constant bombardment of information in the digital age, Gen Z may have shorter attention spans and prefer shorter, bite-sized content. They are skilled at multitasking but may struggle with deep focus.</a:t>
            </a:r>
          </a:p>
          <a:p>
            <a:endParaRPr lang="en-US" dirty="0"/>
          </a:p>
        </p:txBody>
      </p:sp>
      <p:pic>
        <p:nvPicPr>
          <p:cNvPr id="4" name="Picture 3">
            <a:extLst>
              <a:ext uri="{FF2B5EF4-FFF2-40B4-BE49-F238E27FC236}">
                <a16:creationId xmlns:a16="http://schemas.microsoft.com/office/drawing/2014/main" id="{0FC25EF4-B4E9-8D82-4B78-5B1793989602}"/>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07633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DINK Group </a:t>
            </a:r>
          </a:p>
        </p:txBody>
      </p:sp>
      <p:pic>
        <p:nvPicPr>
          <p:cNvPr id="4" name="Content Placeholder 3" descr="dink.jpg"/>
          <p:cNvPicPr>
            <a:picLocks noGrp="1" noChangeAspect="1"/>
          </p:cNvPicPr>
          <p:nvPr>
            <p:ph idx="1"/>
          </p:nvPr>
        </p:nvPicPr>
        <p:blipFill>
          <a:blip r:embed="rId2">
            <a:extLst>
              <a:ext uri="{28A0092B-C50C-407E-A947-70E740481C1C}">
                <a14:useLocalDpi xmlns:a14="http://schemas.microsoft.com/office/drawing/2010/main" val="0"/>
              </a:ext>
            </a:extLst>
          </a:blip>
          <a:srcRect t="2897" b="2897"/>
          <a:stretch>
            <a:fillRect/>
          </a:stretch>
        </p:blipFill>
        <p:spPr>
          <a:xfrm>
            <a:off x="1143000" y="2057401"/>
            <a:ext cx="6858000" cy="2975003"/>
          </a:xfrm>
        </p:spPr>
      </p:pic>
      <p:pic>
        <p:nvPicPr>
          <p:cNvPr id="3" name="Picture 2">
            <a:extLst>
              <a:ext uri="{FF2B5EF4-FFF2-40B4-BE49-F238E27FC236}">
                <a16:creationId xmlns:a16="http://schemas.microsoft.com/office/drawing/2014/main" id="{FA78FB94-9577-5932-45FA-5D374D4DE9EE}"/>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3833299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CE4DD-B10E-3598-7ED5-20A4D2C91680}"/>
              </a:ext>
            </a:extLst>
          </p:cNvPr>
          <p:cNvSpPr>
            <a:spLocks noGrp="1"/>
          </p:cNvSpPr>
          <p:nvPr>
            <p:ph type="title"/>
          </p:nvPr>
        </p:nvSpPr>
        <p:spPr/>
        <p:txBody>
          <a:bodyPr/>
          <a:lstStyle/>
          <a:p>
            <a:r>
              <a:rPr lang="en-IN" b="0" i="0" u="none" strike="noStrike" dirty="0">
                <a:solidFill>
                  <a:srgbClr val="374151"/>
                </a:solidFill>
                <a:effectLst/>
                <a:latin typeface="Söhne"/>
              </a:rPr>
              <a:t>Gen Z</a:t>
            </a:r>
            <a:endParaRPr lang="en-US" dirty="0"/>
          </a:p>
        </p:txBody>
      </p:sp>
      <p:sp>
        <p:nvSpPr>
          <p:cNvPr id="3" name="Content Placeholder 2">
            <a:extLst>
              <a:ext uri="{FF2B5EF4-FFF2-40B4-BE49-F238E27FC236}">
                <a16:creationId xmlns:a16="http://schemas.microsoft.com/office/drawing/2014/main" id="{634BA177-A274-B79E-F784-429729284560}"/>
              </a:ext>
            </a:extLst>
          </p:cNvPr>
          <p:cNvSpPr>
            <a:spLocks noGrp="1"/>
          </p:cNvSpPr>
          <p:nvPr>
            <p:ph idx="1"/>
          </p:nvPr>
        </p:nvSpPr>
        <p:spPr/>
        <p:txBody>
          <a:bodyPr/>
          <a:lstStyle/>
          <a:p>
            <a:r>
              <a:rPr lang="en-IN" b="1" i="0" u="none" strike="noStrike" dirty="0">
                <a:solidFill>
                  <a:srgbClr val="374151"/>
                </a:solidFill>
                <a:effectLst/>
                <a:latin typeface="Söhne"/>
              </a:rPr>
              <a:t>Independent Learners:</a:t>
            </a:r>
            <a:r>
              <a:rPr lang="en-IN" b="0" i="0" u="none" strike="noStrike" dirty="0">
                <a:solidFill>
                  <a:srgbClr val="374151"/>
                </a:solidFill>
                <a:effectLst/>
                <a:latin typeface="Söhne"/>
              </a:rPr>
              <a:t> Gen Z is known for its ability to learn independently, often relying on online resources, tutorials, and educational apps. They value flexibility in education and may seek non-traditional learning pathways.</a:t>
            </a:r>
          </a:p>
          <a:p>
            <a:endParaRPr lang="en-US" dirty="0"/>
          </a:p>
        </p:txBody>
      </p:sp>
      <p:pic>
        <p:nvPicPr>
          <p:cNvPr id="4" name="Picture 3">
            <a:extLst>
              <a:ext uri="{FF2B5EF4-FFF2-40B4-BE49-F238E27FC236}">
                <a16:creationId xmlns:a16="http://schemas.microsoft.com/office/drawing/2014/main" id="{8A0950F4-0767-BC9F-D2C8-DBA48B5FC892}"/>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640061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4DC80-8CB7-26F9-D7D2-5BB08677C7DA}"/>
              </a:ext>
            </a:extLst>
          </p:cNvPr>
          <p:cNvSpPr>
            <a:spLocks noGrp="1"/>
          </p:cNvSpPr>
          <p:nvPr>
            <p:ph type="title"/>
          </p:nvPr>
        </p:nvSpPr>
        <p:spPr/>
        <p:txBody>
          <a:bodyPr/>
          <a:lstStyle/>
          <a:p>
            <a:r>
              <a:rPr lang="en-IN" b="0" i="0" u="none" strike="noStrike" dirty="0">
                <a:solidFill>
                  <a:srgbClr val="374151"/>
                </a:solidFill>
                <a:effectLst/>
                <a:latin typeface="Söhne"/>
              </a:rPr>
              <a:t>Gen Z</a:t>
            </a:r>
            <a:endParaRPr lang="en-US" dirty="0"/>
          </a:p>
        </p:txBody>
      </p:sp>
      <p:sp>
        <p:nvSpPr>
          <p:cNvPr id="3" name="Content Placeholder 2">
            <a:extLst>
              <a:ext uri="{FF2B5EF4-FFF2-40B4-BE49-F238E27FC236}">
                <a16:creationId xmlns:a16="http://schemas.microsoft.com/office/drawing/2014/main" id="{D2EB6250-48D8-B892-855B-2FF66F09250F}"/>
              </a:ext>
            </a:extLst>
          </p:cNvPr>
          <p:cNvSpPr>
            <a:spLocks noGrp="1"/>
          </p:cNvSpPr>
          <p:nvPr>
            <p:ph idx="1"/>
          </p:nvPr>
        </p:nvSpPr>
        <p:spPr/>
        <p:txBody>
          <a:bodyPr/>
          <a:lstStyle/>
          <a:p>
            <a:pPr algn="l">
              <a:buFont typeface="+mj-lt"/>
              <a:buAutoNum type="arabicPeriod"/>
            </a:pPr>
            <a:r>
              <a:rPr lang="en-IN" b="1" i="0" u="none" strike="noStrike" dirty="0">
                <a:solidFill>
                  <a:srgbClr val="374151"/>
                </a:solidFill>
                <a:effectLst/>
                <a:latin typeface="Söhne"/>
              </a:rPr>
              <a:t>Financial Prudence:</a:t>
            </a:r>
            <a:r>
              <a:rPr lang="en-IN" b="0" i="0" u="none" strike="noStrike" dirty="0">
                <a:solidFill>
                  <a:srgbClr val="374151"/>
                </a:solidFill>
                <a:effectLst/>
                <a:latin typeface="Söhne"/>
              </a:rPr>
              <a:t> Given the economic challenges they witnessed during their formative years, Gen Z tends to be financially cautious and may prioritize saving and financial stability.</a:t>
            </a:r>
          </a:p>
          <a:p>
            <a:br>
              <a:rPr lang="en-IN" dirty="0"/>
            </a:br>
            <a:endParaRPr lang="en-US" dirty="0"/>
          </a:p>
        </p:txBody>
      </p:sp>
      <p:pic>
        <p:nvPicPr>
          <p:cNvPr id="4" name="Picture 3">
            <a:extLst>
              <a:ext uri="{FF2B5EF4-FFF2-40B4-BE49-F238E27FC236}">
                <a16:creationId xmlns:a16="http://schemas.microsoft.com/office/drawing/2014/main" id="{6EFB2F5E-E5CC-A814-C6D9-711D41B6FE6B}"/>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5446879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32DB-D164-4C99-9374-52E787E991C0}"/>
              </a:ext>
            </a:extLst>
          </p:cNvPr>
          <p:cNvSpPr>
            <a:spLocks noGrp="1"/>
          </p:cNvSpPr>
          <p:nvPr>
            <p:ph type="title"/>
          </p:nvPr>
        </p:nvSpPr>
        <p:spPr/>
        <p:txBody>
          <a:bodyPr/>
          <a:lstStyle/>
          <a:p>
            <a:r>
              <a:rPr lang="en-IN" b="0" i="0" u="none" strike="noStrike" dirty="0">
                <a:solidFill>
                  <a:srgbClr val="374151"/>
                </a:solidFill>
                <a:effectLst/>
                <a:latin typeface="Söhne"/>
              </a:rPr>
              <a:t>Gen Z</a:t>
            </a:r>
            <a:endParaRPr lang="en-US" dirty="0"/>
          </a:p>
        </p:txBody>
      </p:sp>
      <p:sp>
        <p:nvSpPr>
          <p:cNvPr id="3" name="Content Placeholder 2">
            <a:extLst>
              <a:ext uri="{FF2B5EF4-FFF2-40B4-BE49-F238E27FC236}">
                <a16:creationId xmlns:a16="http://schemas.microsoft.com/office/drawing/2014/main" id="{504ABD38-FD7C-0150-A5E2-ECDD167EF9A2}"/>
              </a:ext>
            </a:extLst>
          </p:cNvPr>
          <p:cNvSpPr>
            <a:spLocks noGrp="1"/>
          </p:cNvSpPr>
          <p:nvPr>
            <p:ph idx="1"/>
          </p:nvPr>
        </p:nvSpPr>
        <p:spPr/>
        <p:txBody>
          <a:bodyPr/>
          <a:lstStyle/>
          <a:p>
            <a:r>
              <a:rPr lang="en-IN" b="1" i="0" u="none" strike="noStrike" dirty="0">
                <a:solidFill>
                  <a:srgbClr val="374151"/>
                </a:solidFill>
                <a:effectLst/>
                <a:latin typeface="Söhne"/>
              </a:rPr>
              <a:t>Political Engagement:</a:t>
            </a:r>
            <a:r>
              <a:rPr lang="en-IN" b="0" i="0" u="none" strike="noStrike" dirty="0">
                <a:solidFill>
                  <a:srgbClr val="374151"/>
                </a:solidFill>
                <a:effectLst/>
                <a:latin typeface="Söhne"/>
              </a:rPr>
              <a:t> Gen Z is becoming increasingly politically engaged and active, often using social media and grassroots organizing to advocate for their beliefs and causes.</a:t>
            </a:r>
          </a:p>
          <a:p>
            <a:endParaRPr lang="en-US" dirty="0"/>
          </a:p>
        </p:txBody>
      </p:sp>
      <p:pic>
        <p:nvPicPr>
          <p:cNvPr id="4" name="Picture 3">
            <a:extLst>
              <a:ext uri="{FF2B5EF4-FFF2-40B4-BE49-F238E27FC236}">
                <a16:creationId xmlns:a16="http://schemas.microsoft.com/office/drawing/2014/main" id="{7A752AE8-43CE-6318-5E2E-934C89686A82}"/>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42568917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generation also called </a:t>
            </a:r>
          </a:p>
        </p:txBody>
      </p:sp>
      <p:pic>
        <p:nvPicPr>
          <p:cNvPr id="4" name="Content Placeholder 3" descr="me generations.jpe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0017" y="2057401"/>
            <a:ext cx="3984815" cy="3394472"/>
          </a:xfrm>
        </p:spPr>
      </p:pic>
      <p:pic>
        <p:nvPicPr>
          <p:cNvPr id="5" name="Picture 4">
            <a:extLst>
              <a:ext uri="{FF2B5EF4-FFF2-40B4-BE49-F238E27FC236}">
                <a16:creationId xmlns:a16="http://schemas.microsoft.com/office/drawing/2014/main" id="{4881E62E-8543-8E42-968F-20AA65706888}"/>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6617821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80B64-78A5-5837-B228-4D65FAA1C66A}"/>
              </a:ext>
            </a:extLst>
          </p:cNvPr>
          <p:cNvSpPr>
            <a:spLocks noGrp="1"/>
          </p:cNvSpPr>
          <p:nvPr>
            <p:ph type="title"/>
          </p:nvPr>
        </p:nvSpPr>
        <p:spPr/>
        <p:txBody>
          <a:bodyPr/>
          <a:lstStyle/>
          <a:p>
            <a:br>
              <a:rPr lang="en-IN" b="1" i="0" u="none" strike="noStrike" dirty="0">
                <a:solidFill>
                  <a:srgbClr val="374151"/>
                </a:solidFill>
                <a:effectLst/>
                <a:latin typeface="Söhne"/>
              </a:rPr>
            </a:br>
            <a:r>
              <a:rPr lang="en-IN" b="1" i="0" u="none" strike="noStrike" dirty="0">
                <a:solidFill>
                  <a:srgbClr val="374151"/>
                </a:solidFill>
                <a:effectLst/>
                <a:latin typeface="Söhne"/>
              </a:rPr>
              <a:t>Technological Exposure during Upbringing:</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14C750BF-6CD1-2F31-B1E7-BA6B97888CC1}"/>
              </a:ext>
            </a:extLst>
          </p:cNvPr>
          <p:cNvSpPr>
            <a:spLocks noGrp="1"/>
          </p:cNvSpPr>
          <p:nvPr>
            <p:ph idx="1"/>
          </p:nvPr>
        </p:nvSpPr>
        <p:spPr/>
        <p:txBody>
          <a:bodyPr/>
          <a:lstStyle/>
          <a:p>
            <a:pPr marL="742950" lvl="1" indent="-285750" algn="l">
              <a:buFont typeface="Arial" panose="020B0604020202020204" pitchFamily="34" charset="0"/>
              <a:buChar char="•"/>
            </a:pPr>
            <a:r>
              <a:rPr lang="en-IN" b="0" i="0" u="none" strike="noStrike" dirty="0">
                <a:solidFill>
                  <a:srgbClr val="374151"/>
                </a:solidFill>
                <a:effectLst/>
                <a:latin typeface="Söhne"/>
              </a:rPr>
              <a:t>Immersed in digital technology from birth, with access to smartphones, social media, and online platforms being integral to their upbringing.</a:t>
            </a:r>
          </a:p>
          <a:p>
            <a:pPr marL="742950" lvl="1" indent="-285750" algn="l">
              <a:buFont typeface="Arial" panose="020B0604020202020204" pitchFamily="34" charset="0"/>
              <a:buChar char="•"/>
            </a:pPr>
            <a:r>
              <a:rPr lang="en-IN" b="0" i="0" u="none" strike="noStrike" dirty="0">
                <a:solidFill>
                  <a:srgbClr val="374151"/>
                </a:solidFill>
                <a:effectLst/>
                <a:latin typeface="Söhne"/>
              </a:rPr>
              <a:t>Experience a tech-driven education system with a heavy reliance on digital tools and online learning.</a:t>
            </a:r>
          </a:p>
        </p:txBody>
      </p:sp>
      <p:pic>
        <p:nvPicPr>
          <p:cNvPr id="4" name="Picture 3">
            <a:extLst>
              <a:ext uri="{FF2B5EF4-FFF2-40B4-BE49-F238E27FC236}">
                <a16:creationId xmlns:a16="http://schemas.microsoft.com/office/drawing/2014/main" id="{81932C98-D098-E492-E556-EFD3309AD084}"/>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9389821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1DA9-DA7A-CF3D-3C20-093A54E06D44}"/>
              </a:ext>
            </a:extLst>
          </p:cNvPr>
          <p:cNvSpPr>
            <a:spLocks noGrp="1"/>
          </p:cNvSpPr>
          <p:nvPr>
            <p:ph type="title"/>
          </p:nvPr>
        </p:nvSpPr>
        <p:spPr/>
        <p:txBody>
          <a:bodyPr/>
          <a:lstStyle/>
          <a:p>
            <a:br>
              <a:rPr lang="en-IN" sz="3200" b="1" i="0" u="none" strike="noStrike" dirty="0">
                <a:solidFill>
                  <a:srgbClr val="374151"/>
                </a:solidFill>
                <a:effectLst/>
                <a:latin typeface="Söhne"/>
              </a:rPr>
            </a:br>
            <a:r>
              <a:rPr lang="en-IN" sz="3200" b="1" i="0" u="none" strike="noStrike" dirty="0">
                <a:solidFill>
                  <a:srgbClr val="374151"/>
                </a:solidFill>
                <a:effectLst/>
                <a:latin typeface="Söhne"/>
              </a:rPr>
              <a:t>Generation Z's Approach to Parenting (as future parents) in India</a:t>
            </a:r>
            <a:br>
              <a:rPr lang="en-IN" sz="3200" b="0" i="0" u="none" strike="noStrike" dirty="0">
                <a:solidFill>
                  <a:srgbClr val="374151"/>
                </a:solidFill>
                <a:effectLst/>
                <a:latin typeface="Söhne"/>
              </a:rPr>
            </a:br>
            <a:endParaRPr lang="en-US" sz="3200" dirty="0"/>
          </a:p>
        </p:txBody>
      </p:sp>
      <p:sp>
        <p:nvSpPr>
          <p:cNvPr id="3" name="Content Placeholder 2">
            <a:extLst>
              <a:ext uri="{FF2B5EF4-FFF2-40B4-BE49-F238E27FC236}">
                <a16:creationId xmlns:a16="http://schemas.microsoft.com/office/drawing/2014/main" id="{9FFFB850-7FC5-E068-87B3-38D2D6010912}"/>
              </a:ext>
            </a:extLst>
          </p:cNvPr>
          <p:cNvSpPr>
            <a:spLocks noGrp="1"/>
          </p:cNvSpPr>
          <p:nvPr>
            <p:ph idx="1"/>
          </p:nvPr>
        </p:nvSpPr>
        <p:spPr/>
        <p:txBody>
          <a:bodyPr/>
          <a:lstStyle/>
          <a:p>
            <a:pPr algn="l">
              <a:buFont typeface="Arial" panose="020B0604020202020204" pitchFamily="34" charset="0"/>
              <a:buChar char="•"/>
            </a:pPr>
            <a:r>
              <a:rPr lang="en-IN" b="1" i="0" u="none" strike="noStrike" dirty="0">
                <a:solidFill>
                  <a:srgbClr val="374151"/>
                </a:solidFill>
                <a:effectLst/>
                <a:latin typeface="Söhne"/>
              </a:rPr>
              <a:t>Anticipated Psychological Inputs on Cyber Parenting:</a:t>
            </a:r>
            <a:endParaRPr lang="en-IN" b="0" i="0" u="none" strike="noStrike" dirty="0">
              <a:solidFill>
                <a:srgbClr val="374151"/>
              </a:solidFill>
              <a:effectLst/>
              <a:latin typeface="Söhne"/>
            </a:endParaRPr>
          </a:p>
          <a:p>
            <a:pPr marL="742950" lvl="1" indent="-285750" algn="l">
              <a:buFont typeface="Arial" panose="020B0604020202020204" pitchFamily="34" charset="0"/>
              <a:buChar char="•"/>
            </a:pPr>
            <a:r>
              <a:rPr lang="en-IN" b="0" i="0" u="none" strike="noStrike" dirty="0">
                <a:solidFill>
                  <a:srgbClr val="374151"/>
                </a:solidFill>
                <a:effectLst/>
                <a:latin typeface="Söhne"/>
              </a:rPr>
              <a:t>An inclination towards utilizing cutting-edge technology to enhance parenting practices.</a:t>
            </a:r>
          </a:p>
          <a:p>
            <a:pPr marL="742950" lvl="1" indent="-285750" algn="l">
              <a:buFont typeface="Arial" panose="020B0604020202020204" pitchFamily="34" charset="0"/>
              <a:buChar char="•"/>
            </a:pPr>
            <a:r>
              <a:rPr lang="en-IN" b="0" i="0" u="none" strike="noStrike" dirty="0">
                <a:solidFill>
                  <a:srgbClr val="374151"/>
                </a:solidFill>
                <a:effectLst/>
                <a:latin typeface="Söhne"/>
              </a:rPr>
              <a:t>Increased awareness of online safety and privacy concerns due to their inherent familiarity with digital platforms.</a:t>
            </a:r>
          </a:p>
          <a:p>
            <a:pPr marL="742950" lvl="1" indent="-285750" algn="l">
              <a:buFont typeface="Arial" panose="020B0604020202020204" pitchFamily="34" charset="0"/>
              <a:buChar char="•"/>
            </a:pPr>
            <a:r>
              <a:rPr lang="en-IN" b="0" i="0" u="none" strike="noStrike" dirty="0">
                <a:solidFill>
                  <a:srgbClr val="374151"/>
                </a:solidFill>
                <a:effectLst/>
                <a:latin typeface="Söhne"/>
              </a:rPr>
              <a:t>A more collaborative and connected approach to parenting using social networks and digital communities.</a:t>
            </a:r>
          </a:p>
          <a:p>
            <a:endParaRPr lang="en-US" dirty="0"/>
          </a:p>
        </p:txBody>
      </p:sp>
      <p:pic>
        <p:nvPicPr>
          <p:cNvPr id="4" name="Picture 3">
            <a:extLst>
              <a:ext uri="{FF2B5EF4-FFF2-40B4-BE49-F238E27FC236}">
                <a16:creationId xmlns:a16="http://schemas.microsoft.com/office/drawing/2014/main" id="{2156BC6A-3482-E6E1-AA81-C7B729D94103}"/>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4898868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8118E-A08C-2C7F-F645-BB7227BDEBD7}"/>
              </a:ext>
            </a:extLst>
          </p:cNvPr>
          <p:cNvSpPr>
            <a:spLocks noGrp="1"/>
          </p:cNvSpPr>
          <p:nvPr>
            <p:ph type="title"/>
          </p:nvPr>
        </p:nvSpPr>
        <p:spPr/>
        <p:txBody>
          <a:bodyPr/>
          <a:lstStyle/>
          <a:p>
            <a:br>
              <a:rPr lang="en-IN" b="1" i="0" u="none" strike="noStrike" dirty="0">
                <a:solidFill>
                  <a:srgbClr val="374151"/>
                </a:solidFill>
                <a:effectLst/>
                <a:latin typeface="Söhne"/>
              </a:rPr>
            </a:br>
            <a:r>
              <a:rPr lang="en-IN" b="1" i="0" u="none" strike="noStrike" dirty="0">
                <a:solidFill>
                  <a:srgbClr val="374151"/>
                </a:solidFill>
                <a:effectLst/>
                <a:latin typeface="Söhne"/>
              </a:rPr>
              <a:t>Preparing for Next Generation's Parenting Styles:</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F2062A74-CBE8-5F29-99D2-1FC1652F48C6}"/>
              </a:ext>
            </a:extLst>
          </p:cNvPr>
          <p:cNvSpPr>
            <a:spLocks noGrp="1"/>
          </p:cNvSpPr>
          <p:nvPr>
            <p:ph idx="1"/>
          </p:nvPr>
        </p:nvSpPr>
        <p:spPr/>
        <p:txBody>
          <a:bodyPr/>
          <a:lstStyle/>
          <a:p>
            <a:pPr marL="742950" lvl="1" indent="-285750" algn="l">
              <a:buFont typeface="Arial" panose="020B0604020202020204" pitchFamily="34" charset="0"/>
              <a:buChar char="•"/>
            </a:pPr>
            <a:r>
              <a:rPr lang="en-IN" b="0" i="0" u="none" strike="noStrike" dirty="0">
                <a:solidFill>
                  <a:srgbClr val="374151"/>
                </a:solidFill>
                <a:effectLst/>
                <a:latin typeface="Söhne"/>
              </a:rPr>
              <a:t>Embracing innovative technologies like AI, VR, and IoT to create personalized and immersive learning experiences for their children.</a:t>
            </a:r>
          </a:p>
          <a:p>
            <a:pPr marL="742950" lvl="1" indent="-285750" algn="l">
              <a:buFont typeface="Arial" panose="020B0604020202020204" pitchFamily="34" charset="0"/>
              <a:buChar char="•"/>
            </a:pPr>
            <a:r>
              <a:rPr lang="en-IN" b="0" i="0" u="none" strike="noStrike" dirty="0">
                <a:solidFill>
                  <a:srgbClr val="374151"/>
                </a:solidFill>
                <a:effectLst/>
                <a:latin typeface="Söhne"/>
              </a:rPr>
              <a:t>Prioritizing digital literacy and critical thinking skills, preparing children to navigate the evolving digital landscape responsibly.</a:t>
            </a:r>
          </a:p>
        </p:txBody>
      </p:sp>
      <p:pic>
        <p:nvPicPr>
          <p:cNvPr id="4" name="Picture 3">
            <a:extLst>
              <a:ext uri="{FF2B5EF4-FFF2-40B4-BE49-F238E27FC236}">
                <a16:creationId xmlns:a16="http://schemas.microsoft.com/office/drawing/2014/main" id="{0BDA1CA3-3811-1B62-8EA5-9AD7E460A2C6}"/>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2748430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62FD-F14E-B29B-9663-0E96A829188D}"/>
              </a:ext>
            </a:extLst>
          </p:cNvPr>
          <p:cNvSpPr>
            <a:spLocks noGrp="1"/>
          </p:cNvSpPr>
          <p:nvPr>
            <p:ph type="title"/>
          </p:nvPr>
        </p:nvSpPr>
        <p:spPr/>
        <p:txBody>
          <a:bodyPr/>
          <a:lstStyle/>
          <a:p>
            <a:r>
              <a:rPr lang="en-IN" b="1" i="0" u="none" strike="noStrike" dirty="0">
                <a:solidFill>
                  <a:srgbClr val="374151"/>
                </a:solidFill>
                <a:effectLst/>
                <a:latin typeface="Söhne"/>
              </a:rPr>
              <a:t> </a:t>
            </a:r>
            <a:br>
              <a:rPr lang="en-IN" b="1" i="0" u="none" strike="noStrike" dirty="0">
                <a:solidFill>
                  <a:srgbClr val="374151"/>
                </a:solidFill>
                <a:effectLst/>
                <a:latin typeface="Söhne"/>
              </a:rPr>
            </a:br>
            <a:r>
              <a:rPr lang="en-IN" b="1" i="0" u="none" strike="noStrike" dirty="0">
                <a:solidFill>
                  <a:srgbClr val="374151"/>
                </a:solidFill>
                <a:effectLst/>
                <a:latin typeface="Söhne"/>
              </a:rPr>
              <a:t>Challenges for Future Generation Z Parents in India</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17518AB0-0045-5AE2-96EF-7C9AF2EE797C}"/>
              </a:ext>
            </a:extLst>
          </p:cNvPr>
          <p:cNvSpPr>
            <a:spLocks noGrp="1"/>
          </p:cNvSpPr>
          <p:nvPr>
            <p:ph idx="1"/>
          </p:nvPr>
        </p:nvSpPr>
        <p:spPr/>
        <p:txBody>
          <a:bodyPr/>
          <a:lstStyle/>
          <a:p>
            <a:pPr algn="l">
              <a:buFont typeface="Arial" panose="020B0604020202020204" pitchFamily="34" charset="0"/>
              <a:buChar char="•"/>
            </a:pPr>
            <a:r>
              <a:rPr lang="en-IN" b="1" i="0" u="none" strike="noStrike" dirty="0">
                <a:solidFill>
                  <a:srgbClr val="374151"/>
                </a:solidFill>
                <a:effectLst/>
                <a:latin typeface="Söhne"/>
              </a:rPr>
              <a:t>Foreseen Challenges for Generation Z Parents:</a:t>
            </a:r>
            <a:endParaRPr lang="en-IN" b="0" i="0" u="none" strike="noStrike" dirty="0">
              <a:solidFill>
                <a:srgbClr val="374151"/>
              </a:solidFill>
              <a:effectLst/>
              <a:latin typeface="Söhne"/>
            </a:endParaRPr>
          </a:p>
          <a:p>
            <a:pPr marL="742950" lvl="1" indent="-285750" algn="l">
              <a:buFont typeface="Arial" panose="020B0604020202020204" pitchFamily="34" charset="0"/>
              <a:buChar char="•"/>
            </a:pPr>
            <a:r>
              <a:rPr lang="en-IN" b="0" i="0" u="none" strike="noStrike" dirty="0">
                <a:solidFill>
                  <a:srgbClr val="374151"/>
                </a:solidFill>
                <a:effectLst/>
                <a:latin typeface="Söhne"/>
              </a:rPr>
              <a:t>Coping with the rapid pace of technological advancements and their impact on parenting methodologies.</a:t>
            </a:r>
          </a:p>
          <a:p>
            <a:pPr marL="742950" lvl="1" indent="-285750" algn="l">
              <a:buFont typeface="Arial" panose="020B0604020202020204" pitchFamily="34" charset="0"/>
              <a:buChar char="•"/>
            </a:pPr>
            <a:r>
              <a:rPr lang="en-IN" b="0" i="0" u="none" strike="noStrike" dirty="0">
                <a:solidFill>
                  <a:srgbClr val="374151"/>
                </a:solidFill>
                <a:effectLst/>
                <a:latin typeface="Söhne"/>
              </a:rPr>
              <a:t>Striking a balance between reliance on technology for parenting and maintaining human connection and emotional bonding.</a:t>
            </a:r>
          </a:p>
          <a:p>
            <a:pPr marL="742950" lvl="1" indent="-285750" algn="l">
              <a:buFont typeface="Arial" panose="020B0604020202020204" pitchFamily="34" charset="0"/>
              <a:buChar char="•"/>
            </a:pPr>
            <a:r>
              <a:rPr lang="en-IN" b="0" i="0" u="none" strike="noStrike" dirty="0">
                <a:solidFill>
                  <a:srgbClr val="374151"/>
                </a:solidFill>
                <a:effectLst/>
                <a:latin typeface="Söhne"/>
              </a:rPr>
              <a:t>Addressing ethical dilemmas and privacy concerns associated with emerging technologies in parenting.</a:t>
            </a:r>
          </a:p>
        </p:txBody>
      </p:sp>
      <p:pic>
        <p:nvPicPr>
          <p:cNvPr id="4" name="Picture 3">
            <a:extLst>
              <a:ext uri="{FF2B5EF4-FFF2-40B4-BE49-F238E27FC236}">
                <a16:creationId xmlns:a16="http://schemas.microsoft.com/office/drawing/2014/main" id="{4669C8F2-74E0-2C92-5EF8-0077DB835DD0}"/>
              </a:ext>
            </a:extLst>
          </p:cNvPr>
          <p:cNvPicPr>
            <a:picLocks noChangeAspect="1"/>
          </p:cNvPicPr>
          <p:nvPr/>
        </p:nvPicPr>
        <p:blipFill>
          <a:blip r:embed="rId2"/>
          <a:stretch>
            <a:fillRect/>
          </a:stretch>
        </p:blipFill>
        <p:spPr>
          <a:xfrm>
            <a:off x="8388424" y="6072261"/>
            <a:ext cx="755576" cy="755576"/>
          </a:xfrm>
          <a:prstGeom prst="rect">
            <a:avLst/>
          </a:prstGeom>
        </p:spPr>
      </p:pic>
    </p:spTree>
    <p:extLst>
      <p:ext uri="{BB962C8B-B14F-4D97-AF65-F5344CB8AC3E}">
        <p14:creationId xmlns:p14="http://schemas.microsoft.com/office/powerpoint/2010/main" val="5179014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CDFC-2FC7-12AE-1E3A-F653E25C0A99}"/>
              </a:ext>
            </a:extLst>
          </p:cNvPr>
          <p:cNvSpPr>
            <a:spLocks noGrp="1"/>
          </p:cNvSpPr>
          <p:nvPr>
            <p:ph type="title"/>
          </p:nvPr>
        </p:nvSpPr>
        <p:spPr/>
        <p:txBody>
          <a:bodyPr/>
          <a:lstStyle/>
          <a:p>
            <a:br>
              <a:rPr lang="en-IN" b="1" i="0" u="none" strike="noStrike" dirty="0">
                <a:solidFill>
                  <a:srgbClr val="374151"/>
                </a:solidFill>
                <a:effectLst/>
                <a:latin typeface="Söhne"/>
              </a:rPr>
            </a:br>
            <a:r>
              <a:rPr lang="en-IN" b="1" i="0" u="none" strike="noStrike" dirty="0">
                <a:solidFill>
                  <a:srgbClr val="374151"/>
                </a:solidFill>
                <a:effectLst/>
                <a:latin typeface="Söhne"/>
              </a:rPr>
              <a:t>Technological Advancements and Their Implications:</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B71E29EA-23FE-B565-DC9D-1F928FC33BF2}"/>
              </a:ext>
            </a:extLst>
          </p:cNvPr>
          <p:cNvSpPr>
            <a:spLocks noGrp="1"/>
          </p:cNvSpPr>
          <p:nvPr>
            <p:ph idx="1"/>
          </p:nvPr>
        </p:nvSpPr>
        <p:spPr/>
        <p:txBody>
          <a:bodyPr/>
          <a:lstStyle/>
          <a:p>
            <a:pPr marL="742950" lvl="1" indent="-285750" algn="l">
              <a:buFont typeface="Arial" panose="020B0604020202020204" pitchFamily="34" charset="0"/>
              <a:buChar char="•"/>
            </a:pPr>
            <a:r>
              <a:rPr lang="en-IN" b="0" i="0" u="none" strike="noStrike" dirty="0">
                <a:solidFill>
                  <a:srgbClr val="374151"/>
                </a:solidFill>
                <a:effectLst/>
                <a:latin typeface="Söhne"/>
              </a:rPr>
              <a:t>Exploring challenges related to the integration of AI, automation, and smart devices in parenting roles.</a:t>
            </a:r>
          </a:p>
          <a:p>
            <a:pPr marL="742950" lvl="1" indent="-285750" algn="l">
              <a:buFont typeface="Arial" panose="020B0604020202020204" pitchFamily="34" charset="0"/>
              <a:buChar char="•"/>
            </a:pPr>
            <a:r>
              <a:rPr lang="en-IN" b="0" i="0" u="none" strike="noStrike" dirty="0">
                <a:solidFill>
                  <a:srgbClr val="374151"/>
                </a:solidFill>
                <a:effectLst/>
                <a:latin typeface="Söhne"/>
              </a:rPr>
              <a:t>Understanding and mitigating potential risks associated with children's exposure to advanced tech like AI-powered content and virtual environments.</a:t>
            </a:r>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100DA7CE-3C93-6853-BC4B-16E1D402279D}"/>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6750556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0306" y="1108199"/>
            <a:ext cx="3310844" cy="857250"/>
          </a:xfrm>
        </p:spPr>
        <p:txBody>
          <a:bodyPr>
            <a:normAutofit fontScale="90000"/>
          </a:bodyPr>
          <a:lstStyle/>
          <a:p>
            <a:r>
              <a:rPr lang="en-US" dirty="0"/>
              <a:t>Present Generation</a:t>
            </a:r>
          </a:p>
        </p:txBody>
      </p:sp>
      <p:pic>
        <p:nvPicPr>
          <p:cNvPr id="4" name="Content Placeholder 3" descr="APHA FINal.jpg"/>
          <p:cNvPicPr>
            <a:picLocks noGrp="1" noChangeAspect="1"/>
          </p:cNvPicPr>
          <p:nvPr>
            <p:ph idx="1"/>
          </p:nvPr>
        </p:nvPicPr>
        <p:blipFill>
          <a:blip r:embed="rId2">
            <a:extLst>
              <a:ext uri="{28A0092B-C50C-407E-A947-70E740481C1C}">
                <a14:useLocalDpi xmlns:a14="http://schemas.microsoft.com/office/drawing/2010/main" val="0"/>
              </a:ext>
            </a:extLst>
          </a:blip>
          <a:srcRect l="-7095" r="-7095"/>
          <a:stretch>
            <a:fillRect/>
          </a:stretch>
        </p:blipFill>
        <p:spPr>
          <a:xfrm>
            <a:off x="2339752" y="2386248"/>
            <a:ext cx="6133440" cy="2853398"/>
          </a:xfrm>
        </p:spPr>
      </p:pic>
      <p:pic>
        <p:nvPicPr>
          <p:cNvPr id="5" name="Picture 4">
            <a:extLst>
              <a:ext uri="{FF2B5EF4-FFF2-40B4-BE49-F238E27FC236}">
                <a16:creationId xmlns:a16="http://schemas.microsoft.com/office/drawing/2014/main" id="{408BB4A5-367F-699E-7D38-F1E46AB6E5E9}"/>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963968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Later Live in relationship</a:t>
            </a:r>
          </a:p>
        </p:txBody>
      </p:sp>
      <p:pic>
        <p:nvPicPr>
          <p:cNvPr id="4" name="Content Placeholder 3" descr="live.jpg"/>
          <p:cNvPicPr>
            <a:picLocks noGrp="1" noChangeAspect="1"/>
          </p:cNvPicPr>
          <p:nvPr>
            <p:ph idx="1"/>
          </p:nvPr>
        </p:nvPicPr>
        <p:blipFill>
          <a:blip r:embed="rId2">
            <a:extLst>
              <a:ext uri="{28A0092B-C50C-407E-A947-70E740481C1C}">
                <a14:useLocalDpi xmlns:a14="http://schemas.microsoft.com/office/drawing/2010/main" val="0"/>
              </a:ext>
            </a:extLst>
          </a:blip>
          <a:srcRect t="17387" b="17387"/>
          <a:stretch>
            <a:fillRect/>
          </a:stretch>
        </p:blipFill>
        <p:spPr>
          <a:xfrm>
            <a:off x="2239106" y="2057401"/>
            <a:ext cx="5761894" cy="2595735"/>
          </a:xfrm>
        </p:spPr>
      </p:pic>
      <p:pic>
        <p:nvPicPr>
          <p:cNvPr id="3" name="Picture 2">
            <a:extLst>
              <a:ext uri="{FF2B5EF4-FFF2-40B4-BE49-F238E27FC236}">
                <a16:creationId xmlns:a16="http://schemas.microsoft.com/office/drawing/2014/main" id="{026AC86D-670E-B0D4-C6A1-7AA610CAA044}"/>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9570412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A5371-0F41-8DA7-6E48-863BFCA260C7}"/>
              </a:ext>
            </a:extLst>
          </p:cNvPr>
          <p:cNvSpPr>
            <a:spLocks noGrp="1"/>
          </p:cNvSpPr>
          <p:nvPr>
            <p:ph type="title"/>
          </p:nvPr>
        </p:nvSpPr>
        <p:spPr/>
        <p:txBody>
          <a:bodyPr/>
          <a:lstStyle/>
          <a:p>
            <a:r>
              <a:rPr lang="en-IN" b="1" i="0" u="none" strike="noStrike" dirty="0">
                <a:solidFill>
                  <a:srgbClr val="374151"/>
                </a:solidFill>
                <a:effectLst/>
                <a:latin typeface="Söhne"/>
              </a:rPr>
              <a:t> </a:t>
            </a:r>
            <a:br>
              <a:rPr lang="en-IN" b="1" i="0" u="none" strike="noStrike" dirty="0">
                <a:solidFill>
                  <a:srgbClr val="374151"/>
                </a:solidFill>
                <a:effectLst/>
                <a:latin typeface="Söhne"/>
              </a:rPr>
            </a:br>
            <a:r>
              <a:rPr lang="en-IN" b="1" i="0" u="none" strike="noStrike" dirty="0">
                <a:solidFill>
                  <a:srgbClr val="374151"/>
                </a:solidFill>
                <a:effectLst/>
                <a:latin typeface="Söhne"/>
              </a:rPr>
              <a:t>Alpha Generation - Overview in Indian Context</a:t>
            </a:r>
            <a:br>
              <a:rPr lang="en-IN" b="0" i="0" u="none" strike="noStrike" dirty="0">
                <a:solidFill>
                  <a:srgbClr val="374151"/>
                </a:solidFill>
                <a:effectLst/>
                <a:latin typeface="Söhne"/>
              </a:rPr>
            </a:br>
            <a:endParaRPr lang="en-US" dirty="0"/>
          </a:p>
        </p:txBody>
      </p:sp>
      <p:sp>
        <p:nvSpPr>
          <p:cNvPr id="3" name="Content Placeholder 2">
            <a:extLst>
              <a:ext uri="{FF2B5EF4-FFF2-40B4-BE49-F238E27FC236}">
                <a16:creationId xmlns:a16="http://schemas.microsoft.com/office/drawing/2014/main" id="{B1D29D7A-ED55-7AAE-49FC-1BC8D73FF958}"/>
              </a:ext>
            </a:extLst>
          </p:cNvPr>
          <p:cNvSpPr>
            <a:spLocks noGrp="1"/>
          </p:cNvSpPr>
          <p:nvPr>
            <p:ph idx="1"/>
          </p:nvPr>
        </p:nvSpPr>
        <p:spPr/>
        <p:txBody>
          <a:bodyPr/>
          <a:lstStyle/>
          <a:p>
            <a:pPr marL="742950" lvl="1" indent="-285750" algn="l">
              <a:buFont typeface="Arial" panose="020B0604020202020204" pitchFamily="34" charset="0"/>
              <a:buChar char="•"/>
            </a:pPr>
            <a:r>
              <a:rPr lang="en-IN" b="0" i="0" u="none" strike="noStrike" dirty="0">
                <a:solidFill>
                  <a:srgbClr val="374151"/>
                </a:solidFill>
                <a:effectLst/>
                <a:latin typeface="Söhne"/>
              </a:rPr>
              <a:t>Born roughly from the mid-2010s to the mid-2020s in India.</a:t>
            </a:r>
          </a:p>
          <a:p>
            <a:pPr marL="742950" lvl="1" indent="-285750" algn="l">
              <a:buFont typeface="Arial" panose="020B0604020202020204" pitchFamily="34" charset="0"/>
              <a:buChar char="•"/>
            </a:pPr>
            <a:r>
              <a:rPr lang="en-IN" b="0" i="0" u="none" strike="noStrike" dirty="0">
                <a:solidFill>
                  <a:srgbClr val="374151"/>
                </a:solidFill>
                <a:effectLst/>
                <a:latin typeface="Söhne"/>
              </a:rPr>
              <a:t>Growing up in an era of unparalleled technological advancement, characterized by the omnipresence of smart devices, AI, and IoT.</a:t>
            </a:r>
          </a:p>
          <a:p>
            <a:pPr marL="742950" lvl="1" indent="-285750" algn="l">
              <a:buFont typeface="Arial" panose="020B0604020202020204" pitchFamily="34" charset="0"/>
              <a:buChar char="•"/>
            </a:pPr>
            <a:r>
              <a:rPr lang="en-IN" b="0" i="0" u="none" strike="noStrike" dirty="0">
                <a:solidFill>
                  <a:srgbClr val="374151"/>
                </a:solidFill>
                <a:effectLst/>
                <a:latin typeface="Söhne"/>
              </a:rPr>
              <a:t>Often referred to as the "tech-native" generation, as technology is seamlessly integrated into their daily lives from infancy.</a:t>
            </a:r>
          </a:p>
        </p:txBody>
      </p:sp>
      <p:pic>
        <p:nvPicPr>
          <p:cNvPr id="4" name="Picture 3">
            <a:extLst>
              <a:ext uri="{FF2B5EF4-FFF2-40B4-BE49-F238E27FC236}">
                <a16:creationId xmlns:a16="http://schemas.microsoft.com/office/drawing/2014/main" id="{C0898C6B-4A04-6BCC-CDDE-B48DCC9EDE6E}"/>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316467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6305-8947-0E3D-6654-6BC045C68931}"/>
              </a:ext>
            </a:extLst>
          </p:cNvPr>
          <p:cNvSpPr>
            <a:spLocks noGrp="1"/>
          </p:cNvSpPr>
          <p:nvPr>
            <p:ph type="title"/>
          </p:nvPr>
        </p:nvSpPr>
        <p:spPr/>
        <p:txBody>
          <a:bodyPr/>
          <a:lstStyle/>
          <a:p>
            <a:r>
              <a:rPr lang="en-US" dirty="0"/>
              <a:t>ALPHA</a:t>
            </a:r>
          </a:p>
        </p:txBody>
      </p:sp>
      <p:sp>
        <p:nvSpPr>
          <p:cNvPr id="3" name="Content Placeholder 2">
            <a:extLst>
              <a:ext uri="{FF2B5EF4-FFF2-40B4-BE49-F238E27FC236}">
                <a16:creationId xmlns:a16="http://schemas.microsoft.com/office/drawing/2014/main" id="{752E430E-78B9-0B9B-2DE0-6A74EA018527}"/>
              </a:ext>
            </a:extLst>
          </p:cNvPr>
          <p:cNvSpPr>
            <a:spLocks noGrp="1"/>
          </p:cNvSpPr>
          <p:nvPr>
            <p:ph idx="1"/>
          </p:nvPr>
        </p:nvSpPr>
        <p:spPr/>
        <p:txBody>
          <a:bodyPr/>
          <a:lstStyle/>
          <a:p>
            <a:pPr algn="l">
              <a:buFont typeface="+mj-lt"/>
              <a:buAutoNum type="arabicPeriod"/>
            </a:pPr>
            <a:r>
              <a:rPr lang="en-IN" b="0" i="0" u="none" strike="noStrike" dirty="0">
                <a:solidFill>
                  <a:srgbClr val="374151"/>
                </a:solidFill>
                <a:effectLst/>
                <a:latin typeface="Söhne"/>
              </a:rPr>
              <a:t>Technology Natives: Gen Alpha is growing up in a highly digital and tech-savvy world. They are often referred to as "digital natives" because they have been exposed to technology from a very young age and are comfortable using digital devices and the internet.</a:t>
            </a:r>
          </a:p>
          <a:p>
            <a:br>
              <a:rPr lang="en-IN" dirty="0"/>
            </a:br>
            <a:endParaRPr lang="en-US" dirty="0"/>
          </a:p>
        </p:txBody>
      </p:sp>
      <p:pic>
        <p:nvPicPr>
          <p:cNvPr id="4" name="Picture 3">
            <a:extLst>
              <a:ext uri="{FF2B5EF4-FFF2-40B4-BE49-F238E27FC236}">
                <a16:creationId xmlns:a16="http://schemas.microsoft.com/office/drawing/2014/main" id="{EB2A3A92-95E5-1131-2B8B-67AB8D792117}"/>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42403383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D2575-D39E-34F0-1433-DC8ACBB0F95C}"/>
              </a:ext>
            </a:extLst>
          </p:cNvPr>
          <p:cNvSpPr>
            <a:spLocks noGrp="1"/>
          </p:cNvSpPr>
          <p:nvPr>
            <p:ph type="title"/>
          </p:nvPr>
        </p:nvSpPr>
        <p:spPr/>
        <p:txBody>
          <a:bodyPr/>
          <a:lstStyle/>
          <a:p>
            <a:r>
              <a:rPr lang="en-US" dirty="0"/>
              <a:t>ALPHA</a:t>
            </a:r>
          </a:p>
        </p:txBody>
      </p:sp>
      <p:sp>
        <p:nvSpPr>
          <p:cNvPr id="3" name="Content Placeholder 2">
            <a:extLst>
              <a:ext uri="{FF2B5EF4-FFF2-40B4-BE49-F238E27FC236}">
                <a16:creationId xmlns:a16="http://schemas.microsoft.com/office/drawing/2014/main" id="{D8852BC6-0D3C-D667-F3E7-C8C8C29DBE66}"/>
              </a:ext>
            </a:extLst>
          </p:cNvPr>
          <p:cNvSpPr>
            <a:spLocks noGrp="1"/>
          </p:cNvSpPr>
          <p:nvPr>
            <p:ph idx="1"/>
          </p:nvPr>
        </p:nvSpPr>
        <p:spPr/>
        <p:txBody>
          <a:bodyPr/>
          <a:lstStyle/>
          <a:p>
            <a:r>
              <a:rPr lang="en-IN" b="0" i="0" u="none" strike="noStrike" dirty="0">
                <a:solidFill>
                  <a:srgbClr val="374151"/>
                </a:solidFill>
                <a:effectLst/>
                <a:latin typeface="Söhne"/>
              </a:rPr>
              <a:t>Diversity and Inclusivity: Gen Alpha is expected to be one of the most diverse generations in history, with a wide range of ethnic backgrounds and cultures represented. They are likely to be more inclusive and accepting of diversity.</a:t>
            </a:r>
          </a:p>
          <a:p>
            <a:endParaRPr lang="en-US" dirty="0"/>
          </a:p>
        </p:txBody>
      </p:sp>
      <p:pic>
        <p:nvPicPr>
          <p:cNvPr id="4" name="Picture 3">
            <a:extLst>
              <a:ext uri="{FF2B5EF4-FFF2-40B4-BE49-F238E27FC236}">
                <a16:creationId xmlns:a16="http://schemas.microsoft.com/office/drawing/2014/main" id="{158D40B4-99AA-77A6-5034-97135E45C9F3}"/>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6813250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EAA8-5D68-7E99-44B7-214D17910162}"/>
              </a:ext>
            </a:extLst>
          </p:cNvPr>
          <p:cNvSpPr>
            <a:spLocks noGrp="1"/>
          </p:cNvSpPr>
          <p:nvPr>
            <p:ph type="title"/>
          </p:nvPr>
        </p:nvSpPr>
        <p:spPr/>
        <p:txBody>
          <a:bodyPr/>
          <a:lstStyle/>
          <a:p>
            <a:r>
              <a:rPr lang="en-US" dirty="0"/>
              <a:t>ALPHA</a:t>
            </a:r>
          </a:p>
        </p:txBody>
      </p:sp>
      <p:sp>
        <p:nvSpPr>
          <p:cNvPr id="3" name="Content Placeholder 2">
            <a:extLst>
              <a:ext uri="{FF2B5EF4-FFF2-40B4-BE49-F238E27FC236}">
                <a16:creationId xmlns:a16="http://schemas.microsoft.com/office/drawing/2014/main" id="{60C6F145-B7BD-9A3C-05EF-7D5EE5BA575C}"/>
              </a:ext>
            </a:extLst>
          </p:cNvPr>
          <p:cNvSpPr>
            <a:spLocks noGrp="1"/>
          </p:cNvSpPr>
          <p:nvPr>
            <p:ph idx="1"/>
          </p:nvPr>
        </p:nvSpPr>
        <p:spPr/>
        <p:txBody>
          <a:bodyPr/>
          <a:lstStyle/>
          <a:p>
            <a:r>
              <a:rPr lang="en-IN" b="0" i="0" u="none" strike="noStrike" dirty="0">
                <a:solidFill>
                  <a:srgbClr val="374151"/>
                </a:solidFill>
                <a:effectLst/>
                <a:latin typeface="Söhne"/>
              </a:rPr>
              <a:t>Global Awareness: Due to the internet and social media, Gen Alpha has access to a wealth of information from around the world. They may have a greater awareness of global issues and be more globally connected than previous generations.</a:t>
            </a:r>
          </a:p>
          <a:p>
            <a:endParaRPr lang="en-US" dirty="0"/>
          </a:p>
        </p:txBody>
      </p:sp>
      <p:pic>
        <p:nvPicPr>
          <p:cNvPr id="4" name="Picture 3">
            <a:extLst>
              <a:ext uri="{FF2B5EF4-FFF2-40B4-BE49-F238E27FC236}">
                <a16:creationId xmlns:a16="http://schemas.microsoft.com/office/drawing/2014/main" id="{0733A24F-DF94-0DF5-07DC-5CEED3328482}"/>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7177401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3EE22-914D-F7F3-7AE2-4E2C4B092B91}"/>
              </a:ext>
            </a:extLst>
          </p:cNvPr>
          <p:cNvSpPr>
            <a:spLocks noGrp="1"/>
          </p:cNvSpPr>
          <p:nvPr>
            <p:ph type="title"/>
          </p:nvPr>
        </p:nvSpPr>
        <p:spPr/>
        <p:txBody>
          <a:bodyPr/>
          <a:lstStyle/>
          <a:p>
            <a:r>
              <a:rPr lang="en-US" dirty="0"/>
              <a:t>ALPHA</a:t>
            </a:r>
          </a:p>
        </p:txBody>
      </p:sp>
      <p:sp>
        <p:nvSpPr>
          <p:cNvPr id="3" name="Content Placeholder 2">
            <a:extLst>
              <a:ext uri="{FF2B5EF4-FFF2-40B4-BE49-F238E27FC236}">
                <a16:creationId xmlns:a16="http://schemas.microsoft.com/office/drawing/2014/main" id="{BAD70B52-3D16-6359-CA9E-1DAA1DC3DE86}"/>
              </a:ext>
            </a:extLst>
          </p:cNvPr>
          <p:cNvSpPr>
            <a:spLocks noGrp="1"/>
          </p:cNvSpPr>
          <p:nvPr>
            <p:ph idx="1"/>
          </p:nvPr>
        </p:nvSpPr>
        <p:spPr/>
        <p:txBody>
          <a:bodyPr/>
          <a:lstStyle/>
          <a:p>
            <a:r>
              <a:rPr lang="en-IN" b="0" i="0" u="none" strike="noStrike" dirty="0">
                <a:solidFill>
                  <a:srgbClr val="374151"/>
                </a:solidFill>
                <a:effectLst/>
                <a:latin typeface="Söhne"/>
              </a:rPr>
              <a:t>Environmental Consciousness: Growing up in an era of increased environmental awareness, Gen Alpha is likely to be more environmentally conscious and concerned about issues such as climate change and sustainability.</a:t>
            </a:r>
          </a:p>
          <a:p>
            <a:endParaRPr lang="en-US" dirty="0"/>
          </a:p>
        </p:txBody>
      </p:sp>
      <p:pic>
        <p:nvPicPr>
          <p:cNvPr id="4" name="Picture 3">
            <a:extLst>
              <a:ext uri="{FF2B5EF4-FFF2-40B4-BE49-F238E27FC236}">
                <a16:creationId xmlns:a16="http://schemas.microsoft.com/office/drawing/2014/main" id="{1E300673-872E-83F9-7F7F-2A9E7A0D514C}"/>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2129235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D61FB-DDA7-5474-FFD3-2F9FBADA80B0}"/>
              </a:ext>
            </a:extLst>
          </p:cNvPr>
          <p:cNvSpPr>
            <a:spLocks noGrp="1"/>
          </p:cNvSpPr>
          <p:nvPr>
            <p:ph type="title"/>
          </p:nvPr>
        </p:nvSpPr>
        <p:spPr/>
        <p:txBody>
          <a:bodyPr/>
          <a:lstStyle/>
          <a:p>
            <a:r>
              <a:rPr lang="en-US" dirty="0"/>
              <a:t>ALPHA</a:t>
            </a:r>
          </a:p>
        </p:txBody>
      </p:sp>
      <p:sp>
        <p:nvSpPr>
          <p:cNvPr id="3" name="Content Placeholder 2">
            <a:extLst>
              <a:ext uri="{FF2B5EF4-FFF2-40B4-BE49-F238E27FC236}">
                <a16:creationId xmlns:a16="http://schemas.microsoft.com/office/drawing/2014/main" id="{3B5E5988-268C-E52D-CDD1-19B668FD6E35}"/>
              </a:ext>
            </a:extLst>
          </p:cNvPr>
          <p:cNvSpPr>
            <a:spLocks noGrp="1"/>
          </p:cNvSpPr>
          <p:nvPr>
            <p:ph idx="1"/>
          </p:nvPr>
        </p:nvSpPr>
        <p:spPr/>
        <p:txBody>
          <a:bodyPr/>
          <a:lstStyle/>
          <a:p>
            <a:r>
              <a:rPr lang="en-IN" b="0" i="0" u="none" strike="noStrike" dirty="0">
                <a:solidFill>
                  <a:srgbClr val="374151"/>
                </a:solidFill>
                <a:effectLst/>
                <a:latin typeface="Söhne"/>
              </a:rPr>
              <a:t>Individuality: Gen Alpha is expected to value individuality and self-expression. They may be more open to exploring diverse interests and identities.</a:t>
            </a:r>
          </a:p>
          <a:p>
            <a:endParaRPr lang="en-US" dirty="0"/>
          </a:p>
        </p:txBody>
      </p:sp>
      <p:pic>
        <p:nvPicPr>
          <p:cNvPr id="4" name="Picture 3">
            <a:extLst>
              <a:ext uri="{FF2B5EF4-FFF2-40B4-BE49-F238E27FC236}">
                <a16:creationId xmlns:a16="http://schemas.microsoft.com/office/drawing/2014/main" id="{BC377598-9412-06EC-15E7-55CA705C5AA2}"/>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8069961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4FE8-B669-DEDD-CA9E-DC8A22E37F55}"/>
              </a:ext>
            </a:extLst>
          </p:cNvPr>
          <p:cNvSpPr>
            <a:spLocks noGrp="1"/>
          </p:cNvSpPr>
          <p:nvPr>
            <p:ph type="title"/>
          </p:nvPr>
        </p:nvSpPr>
        <p:spPr/>
        <p:txBody>
          <a:bodyPr/>
          <a:lstStyle/>
          <a:p>
            <a:r>
              <a:rPr lang="en-US" dirty="0"/>
              <a:t>ALPHA</a:t>
            </a:r>
          </a:p>
        </p:txBody>
      </p:sp>
      <p:sp>
        <p:nvSpPr>
          <p:cNvPr id="3" name="Content Placeholder 2">
            <a:extLst>
              <a:ext uri="{FF2B5EF4-FFF2-40B4-BE49-F238E27FC236}">
                <a16:creationId xmlns:a16="http://schemas.microsoft.com/office/drawing/2014/main" id="{F8DAD190-ED8F-4307-4C70-79720D99055F}"/>
              </a:ext>
            </a:extLst>
          </p:cNvPr>
          <p:cNvSpPr>
            <a:spLocks noGrp="1"/>
          </p:cNvSpPr>
          <p:nvPr>
            <p:ph idx="1"/>
          </p:nvPr>
        </p:nvSpPr>
        <p:spPr/>
        <p:txBody>
          <a:bodyPr/>
          <a:lstStyle/>
          <a:p>
            <a:r>
              <a:rPr lang="en-IN" b="0" i="0" u="none" strike="noStrike" dirty="0">
                <a:solidFill>
                  <a:srgbClr val="374151"/>
                </a:solidFill>
                <a:effectLst/>
                <a:latin typeface="Söhne"/>
              </a:rPr>
              <a:t>Education: The education landscape is evolving, and Gen Alpha is likely to experience personalized and technology-driven education. They may have more access to online learning resources and educational technology.</a:t>
            </a:r>
          </a:p>
          <a:p>
            <a:endParaRPr lang="en-US" dirty="0"/>
          </a:p>
        </p:txBody>
      </p:sp>
      <p:pic>
        <p:nvPicPr>
          <p:cNvPr id="4" name="Picture 3">
            <a:extLst>
              <a:ext uri="{FF2B5EF4-FFF2-40B4-BE49-F238E27FC236}">
                <a16:creationId xmlns:a16="http://schemas.microsoft.com/office/drawing/2014/main" id="{E6A4EA62-A533-6701-FF50-07708A403EBC}"/>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3427650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7AE2-20EA-EDA7-13DB-EE809979B76A}"/>
              </a:ext>
            </a:extLst>
          </p:cNvPr>
          <p:cNvSpPr>
            <a:spLocks noGrp="1"/>
          </p:cNvSpPr>
          <p:nvPr>
            <p:ph type="title"/>
          </p:nvPr>
        </p:nvSpPr>
        <p:spPr/>
        <p:txBody>
          <a:bodyPr/>
          <a:lstStyle/>
          <a:p>
            <a:r>
              <a:rPr lang="en-US" dirty="0"/>
              <a:t>ALPHA</a:t>
            </a:r>
          </a:p>
        </p:txBody>
      </p:sp>
      <p:sp>
        <p:nvSpPr>
          <p:cNvPr id="3" name="Content Placeholder 2">
            <a:extLst>
              <a:ext uri="{FF2B5EF4-FFF2-40B4-BE49-F238E27FC236}">
                <a16:creationId xmlns:a16="http://schemas.microsoft.com/office/drawing/2014/main" id="{FE3BFA0D-1097-8A36-2966-6827546A5846}"/>
              </a:ext>
            </a:extLst>
          </p:cNvPr>
          <p:cNvSpPr>
            <a:spLocks noGrp="1"/>
          </p:cNvSpPr>
          <p:nvPr>
            <p:ph idx="1"/>
          </p:nvPr>
        </p:nvSpPr>
        <p:spPr/>
        <p:txBody>
          <a:bodyPr/>
          <a:lstStyle/>
          <a:p>
            <a:r>
              <a:rPr lang="en-IN" b="0" i="0" u="none" strike="noStrike" dirty="0">
                <a:solidFill>
                  <a:srgbClr val="374151"/>
                </a:solidFill>
                <a:effectLst/>
                <a:latin typeface="Söhne"/>
              </a:rPr>
              <a:t>Family Dynamics: Gen Alpha is growing up in a world where non-traditional family structures are more common. They may have a broader understanding of family and relationships.</a:t>
            </a:r>
          </a:p>
          <a:p>
            <a:endParaRPr lang="en-US" dirty="0"/>
          </a:p>
        </p:txBody>
      </p:sp>
      <p:pic>
        <p:nvPicPr>
          <p:cNvPr id="4" name="Picture 3">
            <a:extLst>
              <a:ext uri="{FF2B5EF4-FFF2-40B4-BE49-F238E27FC236}">
                <a16:creationId xmlns:a16="http://schemas.microsoft.com/office/drawing/2014/main" id="{9451BAEB-0906-314F-6F9B-DCF2D3A91C27}"/>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0870969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A8423-9365-5EC7-C476-FDF7BDB66EFF}"/>
              </a:ext>
            </a:extLst>
          </p:cNvPr>
          <p:cNvSpPr>
            <a:spLocks noGrp="1"/>
          </p:cNvSpPr>
          <p:nvPr>
            <p:ph type="title"/>
          </p:nvPr>
        </p:nvSpPr>
        <p:spPr/>
        <p:txBody>
          <a:bodyPr/>
          <a:lstStyle/>
          <a:p>
            <a:r>
              <a:rPr lang="en-US" dirty="0"/>
              <a:t>ALPHA</a:t>
            </a:r>
          </a:p>
        </p:txBody>
      </p:sp>
      <p:sp>
        <p:nvSpPr>
          <p:cNvPr id="3" name="Content Placeholder 2">
            <a:extLst>
              <a:ext uri="{FF2B5EF4-FFF2-40B4-BE49-F238E27FC236}">
                <a16:creationId xmlns:a16="http://schemas.microsoft.com/office/drawing/2014/main" id="{74D999E1-633B-966E-3EE0-B36D6FBB7FE3}"/>
              </a:ext>
            </a:extLst>
          </p:cNvPr>
          <p:cNvSpPr>
            <a:spLocks noGrp="1"/>
          </p:cNvSpPr>
          <p:nvPr>
            <p:ph idx="1"/>
          </p:nvPr>
        </p:nvSpPr>
        <p:spPr/>
        <p:txBody>
          <a:bodyPr/>
          <a:lstStyle/>
          <a:p>
            <a:r>
              <a:rPr lang="en-IN" b="0" i="0" u="none" strike="noStrike" dirty="0">
                <a:solidFill>
                  <a:srgbClr val="374151"/>
                </a:solidFill>
                <a:effectLst/>
                <a:latin typeface="Söhne"/>
              </a:rPr>
              <a:t>Health and Wellness: With a focus on healthy living and well-being, Gen Alpha may have access to more information about nutrition and fitness from an early age.</a:t>
            </a:r>
          </a:p>
          <a:p>
            <a:endParaRPr lang="en-US" dirty="0"/>
          </a:p>
        </p:txBody>
      </p:sp>
      <p:pic>
        <p:nvPicPr>
          <p:cNvPr id="4" name="Picture 3">
            <a:extLst>
              <a:ext uri="{FF2B5EF4-FFF2-40B4-BE49-F238E27FC236}">
                <a16:creationId xmlns:a16="http://schemas.microsoft.com/office/drawing/2014/main" id="{58D99B84-6F14-DE28-E9EA-B96AEBB6F526}"/>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526751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4A2A-B61C-1591-C577-D9729AC2728B}"/>
              </a:ext>
            </a:extLst>
          </p:cNvPr>
          <p:cNvSpPr>
            <a:spLocks noGrp="1"/>
          </p:cNvSpPr>
          <p:nvPr>
            <p:ph type="title"/>
          </p:nvPr>
        </p:nvSpPr>
        <p:spPr/>
        <p:txBody>
          <a:bodyPr/>
          <a:lstStyle/>
          <a:p>
            <a:r>
              <a:rPr lang="en-US" dirty="0"/>
              <a:t>ALPHA</a:t>
            </a:r>
          </a:p>
        </p:txBody>
      </p:sp>
      <p:sp>
        <p:nvSpPr>
          <p:cNvPr id="3" name="Content Placeholder 2">
            <a:extLst>
              <a:ext uri="{FF2B5EF4-FFF2-40B4-BE49-F238E27FC236}">
                <a16:creationId xmlns:a16="http://schemas.microsoft.com/office/drawing/2014/main" id="{CC83E89A-D34C-38F8-B152-F0E318A91184}"/>
              </a:ext>
            </a:extLst>
          </p:cNvPr>
          <p:cNvSpPr>
            <a:spLocks noGrp="1"/>
          </p:cNvSpPr>
          <p:nvPr>
            <p:ph idx="1"/>
          </p:nvPr>
        </p:nvSpPr>
        <p:spPr/>
        <p:txBody>
          <a:bodyPr/>
          <a:lstStyle/>
          <a:p>
            <a:r>
              <a:rPr lang="en-IN" b="0" i="0" u="none" strike="noStrike" dirty="0">
                <a:solidFill>
                  <a:srgbClr val="374151"/>
                </a:solidFill>
                <a:effectLst/>
                <a:latin typeface="Söhne"/>
              </a:rPr>
              <a:t>Economic Challenges: Gen Alpha may face economic challenges such as student loan debt, high housing costs, and a rapidly changing job market. They may need to adapt to new career opportunities and work arrangements.</a:t>
            </a:r>
          </a:p>
          <a:p>
            <a:endParaRPr lang="en-US" dirty="0"/>
          </a:p>
        </p:txBody>
      </p:sp>
      <p:pic>
        <p:nvPicPr>
          <p:cNvPr id="4" name="Picture 3">
            <a:extLst>
              <a:ext uri="{FF2B5EF4-FFF2-40B4-BE49-F238E27FC236}">
                <a16:creationId xmlns:a16="http://schemas.microsoft.com/office/drawing/2014/main" id="{9146CE1D-90D5-399C-F9DF-68DFBAD31E5B}"/>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555369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Singlehood  since 2000</a:t>
            </a:r>
          </a:p>
        </p:txBody>
      </p:sp>
      <p:pic>
        <p:nvPicPr>
          <p:cNvPr id="4" name="Content Placeholder 3" descr="Is-there-such-thing-as-being-too-comfortable-in-singlehood.jpg"/>
          <p:cNvPicPr>
            <a:picLocks noGrp="1" noChangeAspect="1"/>
          </p:cNvPicPr>
          <p:nvPr>
            <p:ph idx="1"/>
          </p:nvPr>
        </p:nvPicPr>
        <p:blipFill>
          <a:blip r:embed="rId2">
            <a:extLst>
              <a:ext uri="{28A0092B-C50C-407E-A947-70E740481C1C}">
                <a14:useLocalDpi xmlns:a14="http://schemas.microsoft.com/office/drawing/2010/main" val="0"/>
              </a:ext>
            </a:extLst>
          </a:blip>
          <a:srcRect t="8710" b="8710"/>
          <a:stretch>
            <a:fillRect/>
          </a:stretch>
        </p:blipFill>
        <p:spPr>
          <a:xfrm>
            <a:off x="2353016" y="1940128"/>
            <a:ext cx="5647984" cy="2641000"/>
          </a:xfrm>
        </p:spPr>
      </p:pic>
      <p:pic>
        <p:nvPicPr>
          <p:cNvPr id="3" name="Picture 2">
            <a:extLst>
              <a:ext uri="{FF2B5EF4-FFF2-40B4-BE49-F238E27FC236}">
                <a16:creationId xmlns:a16="http://schemas.microsoft.com/office/drawing/2014/main" id="{E1652C5A-C17F-0029-0591-9432BC4F4CF3}"/>
              </a:ext>
            </a:extLst>
          </p:cNvPr>
          <p:cNvPicPr>
            <a:picLocks noChangeAspect="1"/>
          </p:cNvPicPr>
          <p:nvPr/>
        </p:nvPicPr>
        <p:blipFill>
          <a:blip r:embed="rId3"/>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5851770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3762-48ED-7B8A-4E32-4F1172AA60AA}"/>
              </a:ext>
            </a:extLst>
          </p:cNvPr>
          <p:cNvSpPr>
            <a:spLocks noGrp="1"/>
          </p:cNvSpPr>
          <p:nvPr>
            <p:ph type="title"/>
          </p:nvPr>
        </p:nvSpPr>
        <p:spPr/>
        <p:txBody>
          <a:bodyPr/>
          <a:lstStyle/>
          <a:p>
            <a:r>
              <a:rPr lang="en-US" dirty="0"/>
              <a:t>ALPHA</a:t>
            </a:r>
          </a:p>
        </p:txBody>
      </p:sp>
      <p:sp>
        <p:nvSpPr>
          <p:cNvPr id="3" name="Content Placeholder 2">
            <a:extLst>
              <a:ext uri="{FF2B5EF4-FFF2-40B4-BE49-F238E27FC236}">
                <a16:creationId xmlns:a16="http://schemas.microsoft.com/office/drawing/2014/main" id="{4D9988F7-CA7B-4B39-DEEE-3BF1B5B16417}"/>
              </a:ext>
            </a:extLst>
          </p:cNvPr>
          <p:cNvSpPr>
            <a:spLocks noGrp="1"/>
          </p:cNvSpPr>
          <p:nvPr>
            <p:ph idx="1"/>
          </p:nvPr>
        </p:nvSpPr>
        <p:spPr/>
        <p:txBody>
          <a:bodyPr/>
          <a:lstStyle/>
          <a:p>
            <a:r>
              <a:rPr lang="en-IN" b="0" i="0" u="none" strike="noStrike" dirty="0">
                <a:solidFill>
                  <a:srgbClr val="374151"/>
                </a:solidFill>
                <a:effectLst/>
                <a:latin typeface="Söhne"/>
              </a:rPr>
              <a:t>Entrepreneurship: Gen Alpha may have a strong entrepreneurial spirit, with the ability to leverage technology to create their own businesses and pursue their passions.</a:t>
            </a:r>
          </a:p>
          <a:p>
            <a:endParaRPr lang="en-US" dirty="0"/>
          </a:p>
        </p:txBody>
      </p:sp>
      <p:pic>
        <p:nvPicPr>
          <p:cNvPr id="4" name="Picture 3">
            <a:extLst>
              <a:ext uri="{FF2B5EF4-FFF2-40B4-BE49-F238E27FC236}">
                <a16:creationId xmlns:a16="http://schemas.microsoft.com/office/drawing/2014/main" id="{14386150-EB73-8B45-7AD4-6B0EB383701F}"/>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6638041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7BD32-6ACB-AD9C-5CE6-B27DFF761033}"/>
              </a:ext>
            </a:extLst>
          </p:cNvPr>
          <p:cNvSpPr>
            <a:spLocks noGrp="1"/>
          </p:cNvSpPr>
          <p:nvPr>
            <p:ph type="title"/>
          </p:nvPr>
        </p:nvSpPr>
        <p:spPr/>
        <p:txBody>
          <a:bodyPr/>
          <a:lstStyle/>
          <a:p>
            <a:r>
              <a:rPr lang="en-US" dirty="0"/>
              <a:t>PROBLEMS</a:t>
            </a:r>
          </a:p>
        </p:txBody>
      </p:sp>
      <p:sp>
        <p:nvSpPr>
          <p:cNvPr id="3" name="Content Placeholder 2">
            <a:extLst>
              <a:ext uri="{FF2B5EF4-FFF2-40B4-BE49-F238E27FC236}">
                <a16:creationId xmlns:a16="http://schemas.microsoft.com/office/drawing/2014/main" id="{AEA083E1-AF4B-A425-2AFC-DA20FAB2AA04}"/>
              </a:ext>
            </a:extLst>
          </p:cNvPr>
          <p:cNvSpPr>
            <a:spLocks noGrp="1"/>
          </p:cNvSpPr>
          <p:nvPr>
            <p:ph idx="1"/>
          </p:nvPr>
        </p:nvSpPr>
        <p:spPr/>
        <p:txBody>
          <a:bodyPr/>
          <a:lstStyle/>
          <a:p>
            <a:r>
              <a:rPr lang="en-IN" b="1" i="0" u="none" strike="noStrike" dirty="0">
                <a:solidFill>
                  <a:srgbClr val="374151"/>
                </a:solidFill>
                <a:effectLst/>
                <a:latin typeface="Söhne"/>
              </a:rPr>
              <a:t>Mental Health Concerns:</a:t>
            </a:r>
            <a:r>
              <a:rPr lang="en-IN" b="0" i="0" u="none" strike="noStrike" dirty="0">
                <a:solidFill>
                  <a:srgbClr val="374151"/>
                </a:solidFill>
                <a:effectLst/>
                <a:latin typeface="Söhne"/>
              </a:rPr>
              <a:t> The pressure to succeed and the constant comparison with others on social media can contribute to mental health issues such as anxiety, depression, and low self-esteem. Gen Alpha may need increased support and resources for managing their mental health.</a:t>
            </a:r>
          </a:p>
          <a:p>
            <a:endParaRPr lang="en-US" dirty="0"/>
          </a:p>
        </p:txBody>
      </p:sp>
      <p:pic>
        <p:nvPicPr>
          <p:cNvPr id="4" name="Picture 3">
            <a:extLst>
              <a:ext uri="{FF2B5EF4-FFF2-40B4-BE49-F238E27FC236}">
                <a16:creationId xmlns:a16="http://schemas.microsoft.com/office/drawing/2014/main" id="{DEE684D4-9AB3-0198-C2A4-3ADC20229890}"/>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2344363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C5C50-5BEB-4D3B-B40D-33D80DC65E2F}"/>
              </a:ext>
            </a:extLst>
          </p:cNvPr>
          <p:cNvSpPr>
            <a:spLocks noGrp="1"/>
          </p:cNvSpPr>
          <p:nvPr>
            <p:ph type="title"/>
          </p:nvPr>
        </p:nvSpPr>
        <p:spPr/>
        <p:txBody>
          <a:bodyPr/>
          <a:lstStyle/>
          <a:p>
            <a:r>
              <a:rPr lang="en-US" dirty="0"/>
              <a:t>PROBLEMS</a:t>
            </a:r>
          </a:p>
        </p:txBody>
      </p:sp>
      <p:sp>
        <p:nvSpPr>
          <p:cNvPr id="3" name="Content Placeholder 2">
            <a:extLst>
              <a:ext uri="{FF2B5EF4-FFF2-40B4-BE49-F238E27FC236}">
                <a16:creationId xmlns:a16="http://schemas.microsoft.com/office/drawing/2014/main" id="{3B92D598-8AAC-A597-BE0C-9D5EA6152E6B}"/>
              </a:ext>
            </a:extLst>
          </p:cNvPr>
          <p:cNvSpPr>
            <a:spLocks noGrp="1"/>
          </p:cNvSpPr>
          <p:nvPr>
            <p:ph idx="1"/>
          </p:nvPr>
        </p:nvSpPr>
        <p:spPr/>
        <p:txBody>
          <a:bodyPr/>
          <a:lstStyle/>
          <a:p>
            <a:r>
              <a:rPr lang="en-IN" b="1" i="0" u="none" strike="noStrike" dirty="0">
                <a:solidFill>
                  <a:srgbClr val="374151"/>
                </a:solidFill>
                <a:effectLst/>
                <a:latin typeface="Söhne"/>
              </a:rPr>
              <a:t>Cyberbullying:</a:t>
            </a:r>
            <a:r>
              <a:rPr lang="en-IN" b="0" i="0" u="none" strike="noStrike" dirty="0">
                <a:solidFill>
                  <a:srgbClr val="374151"/>
                </a:solidFill>
                <a:effectLst/>
                <a:latin typeface="Söhne"/>
              </a:rPr>
              <a:t> Online harassment and cyberbullying are real threats in the digital age. Gen Alpha may need guidance on how to navigate the online world safely and how to deal with cyberbullying.</a:t>
            </a:r>
          </a:p>
          <a:p>
            <a:endParaRPr lang="en-US" dirty="0"/>
          </a:p>
        </p:txBody>
      </p:sp>
      <p:pic>
        <p:nvPicPr>
          <p:cNvPr id="4" name="Picture 3">
            <a:extLst>
              <a:ext uri="{FF2B5EF4-FFF2-40B4-BE49-F238E27FC236}">
                <a16:creationId xmlns:a16="http://schemas.microsoft.com/office/drawing/2014/main" id="{49D73663-340A-A870-137A-3D86932C0946}"/>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34182493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4048-1C76-084F-892A-C8A7A6BF06C6}"/>
              </a:ext>
            </a:extLst>
          </p:cNvPr>
          <p:cNvSpPr>
            <a:spLocks noGrp="1"/>
          </p:cNvSpPr>
          <p:nvPr>
            <p:ph type="title"/>
          </p:nvPr>
        </p:nvSpPr>
        <p:spPr/>
        <p:txBody>
          <a:bodyPr/>
          <a:lstStyle/>
          <a:p>
            <a:r>
              <a:rPr lang="en-US" dirty="0"/>
              <a:t>PROBLEMS</a:t>
            </a:r>
          </a:p>
        </p:txBody>
      </p:sp>
      <p:sp>
        <p:nvSpPr>
          <p:cNvPr id="3" name="Content Placeholder 2">
            <a:extLst>
              <a:ext uri="{FF2B5EF4-FFF2-40B4-BE49-F238E27FC236}">
                <a16:creationId xmlns:a16="http://schemas.microsoft.com/office/drawing/2014/main" id="{21038B6A-96CA-D339-3D38-D1322BF8F864}"/>
              </a:ext>
            </a:extLst>
          </p:cNvPr>
          <p:cNvSpPr>
            <a:spLocks noGrp="1"/>
          </p:cNvSpPr>
          <p:nvPr>
            <p:ph idx="1"/>
          </p:nvPr>
        </p:nvSpPr>
        <p:spPr/>
        <p:txBody>
          <a:bodyPr/>
          <a:lstStyle/>
          <a:p>
            <a:r>
              <a:rPr lang="en-IN" b="1" i="0" u="none" strike="noStrike" dirty="0">
                <a:solidFill>
                  <a:srgbClr val="374151"/>
                </a:solidFill>
                <a:effectLst/>
                <a:latin typeface="Söhne"/>
              </a:rPr>
              <a:t>Environmental Challenges:</a:t>
            </a:r>
            <a:r>
              <a:rPr lang="en-IN" b="0" i="0" u="none" strike="noStrike" dirty="0">
                <a:solidFill>
                  <a:srgbClr val="374151"/>
                </a:solidFill>
                <a:effectLst/>
                <a:latin typeface="Söhne"/>
              </a:rPr>
              <a:t> Gen Alpha is growing up in a world where climate change and environmental issues are pressing concerns. They may face the consequences of these challenges, such as extreme weather events and resource scarcity.</a:t>
            </a:r>
          </a:p>
          <a:p>
            <a:endParaRPr lang="en-US" dirty="0"/>
          </a:p>
        </p:txBody>
      </p:sp>
      <p:pic>
        <p:nvPicPr>
          <p:cNvPr id="4" name="Picture 3">
            <a:extLst>
              <a:ext uri="{FF2B5EF4-FFF2-40B4-BE49-F238E27FC236}">
                <a16:creationId xmlns:a16="http://schemas.microsoft.com/office/drawing/2014/main" id="{6052BF72-7E64-B8E0-BDF3-D35230E9A2F1}"/>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4382175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56E8-A176-D4FF-086F-051AE0BF646D}"/>
              </a:ext>
            </a:extLst>
          </p:cNvPr>
          <p:cNvSpPr>
            <a:spLocks noGrp="1"/>
          </p:cNvSpPr>
          <p:nvPr>
            <p:ph type="title"/>
          </p:nvPr>
        </p:nvSpPr>
        <p:spPr/>
        <p:txBody>
          <a:bodyPr/>
          <a:lstStyle/>
          <a:p>
            <a:r>
              <a:rPr lang="en-US" dirty="0"/>
              <a:t>PROBLEMS</a:t>
            </a:r>
          </a:p>
        </p:txBody>
      </p:sp>
      <p:sp>
        <p:nvSpPr>
          <p:cNvPr id="3" name="Content Placeholder 2">
            <a:extLst>
              <a:ext uri="{FF2B5EF4-FFF2-40B4-BE49-F238E27FC236}">
                <a16:creationId xmlns:a16="http://schemas.microsoft.com/office/drawing/2014/main" id="{947A19C0-ED17-F516-4565-9E8AEE3C870F}"/>
              </a:ext>
            </a:extLst>
          </p:cNvPr>
          <p:cNvSpPr>
            <a:spLocks noGrp="1"/>
          </p:cNvSpPr>
          <p:nvPr>
            <p:ph idx="1"/>
          </p:nvPr>
        </p:nvSpPr>
        <p:spPr/>
        <p:txBody>
          <a:bodyPr/>
          <a:lstStyle/>
          <a:p>
            <a:r>
              <a:rPr lang="en-IN" b="1" i="0" u="none" strike="noStrike" dirty="0">
                <a:solidFill>
                  <a:srgbClr val="374151"/>
                </a:solidFill>
                <a:effectLst/>
                <a:latin typeface="Söhne"/>
              </a:rPr>
              <a:t>Education Pressure:</a:t>
            </a:r>
            <a:r>
              <a:rPr lang="en-IN" b="0" i="0" u="none" strike="noStrike" dirty="0">
                <a:solidFill>
                  <a:srgbClr val="374151"/>
                </a:solidFill>
                <a:effectLst/>
                <a:latin typeface="Söhne"/>
              </a:rPr>
              <a:t> The expectations placed on Gen Alpha to excel academically and prepare for competitive careers may lead to high levels of stress and anxiety. They may require support in managing academic pressure.</a:t>
            </a:r>
          </a:p>
          <a:p>
            <a:endParaRPr lang="en-US" dirty="0"/>
          </a:p>
        </p:txBody>
      </p:sp>
      <p:pic>
        <p:nvPicPr>
          <p:cNvPr id="4" name="Picture 3">
            <a:extLst>
              <a:ext uri="{FF2B5EF4-FFF2-40B4-BE49-F238E27FC236}">
                <a16:creationId xmlns:a16="http://schemas.microsoft.com/office/drawing/2014/main" id="{E46DFB79-361D-0021-CC25-60F8D53E2C1E}"/>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8736662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C2238-3B64-B548-246F-61257CDC9825}"/>
              </a:ext>
            </a:extLst>
          </p:cNvPr>
          <p:cNvSpPr>
            <a:spLocks noGrp="1"/>
          </p:cNvSpPr>
          <p:nvPr>
            <p:ph type="title"/>
          </p:nvPr>
        </p:nvSpPr>
        <p:spPr/>
        <p:txBody>
          <a:bodyPr/>
          <a:lstStyle/>
          <a:p>
            <a:r>
              <a:rPr lang="en-US" dirty="0"/>
              <a:t>PROBLEMS</a:t>
            </a:r>
          </a:p>
        </p:txBody>
      </p:sp>
      <p:sp>
        <p:nvSpPr>
          <p:cNvPr id="4" name="Content Placeholder 2">
            <a:extLst>
              <a:ext uri="{FF2B5EF4-FFF2-40B4-BE49-F238E27FC236}">
                <a16:creationId xmlns:a16="http://schemas.microsoft.com/office/drawing/2014/main" id="{217B1483-4932-7C93-DE6A-F460919B49C5}"/>
              </a:ext>
            </a:extLst>
          </p:cNvPr>
          <p:cNvSpPr>
            <a:spLocks noGrp="1"/>
          </p:cNvSpPr>
          <p:nvPr>
            <p:ph idx="1"/>
          </p:nvPr>
        </p:nvSpPr>
        <p:spPr/>
        <p:txBody>
          <a:bodyPr/>
          <a:lstStyle/>
          <a:p>
            <a:pPr algn="l">
              <a:buFont typeface="+mj-lt"/>
              <a:buAutoNum type="arabicPeriod"/>
            </a:pPr>
            <a:r>
              <a:rPr lang="en-IN" b="1" i="0" u="none" strike="noStrike" dirty="0">
                <a:solidFill>
                  <a:srgbClr val="374151"/>
                </a:solidFill>
                <a:effectLst/>
                <a:latin typeface="Söhne"/>
              </a:rPr>
              <a:t>Technology Addiction:</a:t>
            </a:r>
            <a:r>
              <a:rPr lang="en-IN" b="0" i="0" u="none" strike="noStrike" dirty="0">
                <a:solidFill>
                  <a:srgbClr val="374151"/>
                </a:solidFill>
                <a:effectLst/>
                <a:latin typeface="Söhne"/>
              </a:rPr>
              <a:t> Growing up in a highly digital and connected world, Gen Alpha may be at risk of developing technology addiction or over-dependence on screens and devices. This can have negative impacts on their physical health, mental well-being, and social interactions.</a:t>
            </a:r>
          </a:p>
          <a:p>
            <a:br>
              <a:rPr lang="en-IN" dirty="0"/>
            </a:br>
            <a:endParaRPr lang="en-US" dirty="0"/>
          </a:p>
        </p:txBody>
      </p:sp>
      <p:pic>
        <p:nvPicPr>
          <p:cNvPr id="3" name="Picture 2">
            <a:extLst>
              <a:ext uri="{FF2B5EF4-FFF2-40B4-BE49-F238E27FC236}">
                <a16:creationId xmlns:a16="http://schemas.microsoft.com/office/drawing/2014/main" id="{457FA2B0-814F-3D62-35DD-D4713A4272AA}"/>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1695907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E547E-BC49-4571-EF98-05A84DED6B74}"/>
              </a:ext>
            </a:extLst>
          </p:cNvPr>
          <p:cNvSpPr>
            <a:spLocks noGrp="1"/>
          </p:cNvSpPr>
          <p:nvPr>
            <p:ph type="title"/>
          </p:nvPr>
        </p:nvSpPr>
        <p:spPr/>
        <p:txBody>
          <a:bodyPr/>
          <a:lstStyle/>
          <a:p>
            <a:r>
              <a:rPr lang="en-US" dirty="0"/>
              <a:t>PROBLEMS</a:t>
            </a:r>
          </a:p>
        </p:txBody>
      </p:sp>
      <p:sp>
        <p:nvSpPr>
          <p:cNvPr id="3" name="Content Placeholder 2">
            <a:extLst>
              <a:ext uri="{FF2B5EF4-FFF2-40B4-BE49-F238E27FC236}">
                <a16:creationId xmlns:a16="http://schemas.microsoft.com/office/drawing/2014/main" id="{BA800BEE-E219-1C38-EA55-57D3D6D2C014}"/>
              </a:ext>
            </a:extLst>
          </p:cNvPr>
          <p:cNvSpPr>
            <a:spLocks noGrp="1"/>
          </p:cNvSpPr>
          <p:nvPr>
            <p:ph idx="1"/>
          </p:nvPr>
        </p:nvSpPr>
        <p:spPr/>
        <p:txBody>
          <a:bodyPr/>
          <a:lstStyle/>
          <a:p>
            <a:r>
              <a:rPr lang="en-IN" b="1" i="0" u="none" strike="noStrike" dirty="0">
                <a:solidFill>
                  <a:srgbClr val="374151"/>
                </a:solidFill>
                <a:effectLst/>
                <a:latin typeface="Söhne"/>
              </a:rPr>
              <a:t>Economic Uncertainty:</a:t>
            </a:r>
            <a:r>
              <a:rPr lang="en-IN" b="0" i="0" u="none" strike="noStrike" dirty="0">
                <a:solidFill>
                  <a:srgbClr val="374151"/>
                </a:solidFill>
                <a:effectLst/>
                <a:latin typeface="Söhne"/>
              </a:rPr>
              <a:t> Economic conditions can impact job prospects and financial stability. Gen Alpha may face economic challenges, including high student loan debt and the need to adapt to changing job markets.</a:t>
            </a:r>
          </a:p>
          <a:p>
            <a:endParaRPr lang="en-US" dirty="0"/>
          </a:p>
        </p:txBody>
      </p:sp>
      <p:pic>
        <p:nvPicPr>
          <p:cNvPr id="4" name="Picture 3">
            <a:extLst>
              <a:ext uri="{FF2B5EF4-FFF2-40B4-BE49-F238E27FC236}">
                <a16:creationId xmlns:a16="http://schemas.microsoft.com/office/drawing/2014/main" id="{A7019D62-F438-5365-F7A2-85C6243946BB}"/>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21880787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C012-C6E0-3914-6703-51060F2C8E47}"/>
              </a:ext>
            </a:extLst>
          </p:cNvPr>
          <p:cNvSpPr>
            <a:spLocks noGrp="1"/>
          </p:cNvSpPr>
          <p:nvPr>
            <p:ph type="title"/>
          </p:nvPr>
        </p:nvSpPr>
        <p:spPr/>
        <p:txBody>
          <a:bodyPr/>
          <a:lstStyle/>
          <a:p>
            <a:r>
              <a:rPr lang="en-US" dirty="0"/>
              <a:t>PROBLEMS</a:t>
            </a:r>
          </a:p>
        </p:txBody>
      </p:sp>
      <p:sp>
        <p:nvSpPr>
          <p:cNvPr id="3" name="Content Placeholder 2">
            <a:extLst>
              <a:ext uri="{FF2B5EF4-FFF2-40B4-BE49-F238E27FC236}">
                <a16:creationId xmlns:a16="http://schemas.microsoft.com/office/drawing/2014/main" id="{98EC99F3-2D9E-6DE1-AD5E-B64DE838F172}"/>
              </a:ext>
            </a:extLst>
          </p:cNvPr>
          <p:cNvSpPr>
            <a:spLocks noGrp="1"/>
          </p:cNvSpPr>
          <p:nvPr>
            <p:ph idx="1"/>
          </p:nvPr>
        </p:nvSpPr>
        <p:spPr/>
        <p:txBody>
          <a:bodyPr/>
          <a:lstStyle/>
          <a:p>
            <a:r>
              <a:rPr lang="en-IN" b="1" i="0" u="none" strike="noStrike" dirty="0">
                <a:solidFill>
                  <a:srgbClr val="374151"/>
                </a:solidFill>
                <a:effectLst/>
                <a:latin typeface="Söhne"/>
              </a:rPr>
              <a:t>Privacy Concerns:</a:t>
            </a:r>
            <a:r>
              <a:rPr lang="en-IN" b="0" i="0" u="none" strike="noStrike" dirty="0">
                <a:solidFill>
                  <a:srgbClr val="374151"/>
                </a:solidFill>
                <a:effectLst/>
                <a:latin typeface="Söhne"/>
              </a:rPr>
              <a:t> Growing up with technology also means being constantly monitored and having personal data collected. Gen Alpha may need to navigate complex privacy issues and understand the implications of sharing personal information online.</a:t>
            </a:r>
          </a:p>
          <a:p>
            <a:endParaRPr lang="en-US" dirty="0"/>
          </a:p>
        </p:txBody>
      </p:sp>
      <p:pic>
        <p:nvPicPr>
          <p:cNvPr id="4" name="Picture 3">
            <a:extLst>
              <a:ext uri="{FF2B5EF4-FFF2-40B4-BE49-F238E27FC236}">
                <a16:creationId xmlns:a16="http://schemas.microsoft.com/office/drawing/2014/main" id="{01DDDCE3-16EF-C55D-2A34-C13DB0D71E72}"/>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2364645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07DA-4142-BC48-BAC6-2173CD5766CF}"/>
              </a:ext>
            </a:extLst>
          </p:cNvPr>
          <p:cNvSpPr>
            <a:spLocks noGrp="1"/>
          </p:cNvSpPr>
          <p:nvPr>
            <p:ph type="title"/>
          </p:nvPr>
        </p:nvSpPr>
        <p:spPr/>
        <p:txBody>
          <a:bodyPr/>
          <a:lstStyle/>
          <a:p>
            <a:r>
              <a:rPr lang="en-US" dirty="0"/>
              <a:t>PROBLEMS</a:t>
            </a:r>
          </a:p>
        </p:txBody>
      </p:sp>
      <p:sp>
        <p:nvSpPr>
          <p:cNvPr id="3" name="Content Placeholder 2">
            <a:extLst>
              <a:ext uri="{FF2B5EF4-FFF2-40B4-BE49-F238E27FC236}">
                <a16:creationId xmlns:a16="http://schemas.microsoft.com/office/drawing/2014/main" id="{9EAE1EED-4296-8ADE-D3FC-2C4C62AB2F05}"/>
              </a:ext>
            </a:extLst>
          </p:cNvPr>
          <p:cNvSpPr>
            <a:spLocks noGrp="1"/>
          </p:cNvSpPr>
          <p:nvPr>
            <p:ph idx="1"/>
          </p:nvPr>
        </p:nvSpPr>
        <p:spPr/>
        <p:txBody>
          <a:bodyPr/>
          <a:lstStyle/>
          <a:p>
            <a:r>
              <a:rPr lang="en-IN" b="1" i="0" u="none" strike="noStrike" dirty="0">
                <a:solidFill>
                  <a:srgbClr val="374151"/>
                </a:solidFill>
                <a:effectLst/>
                <a:latin typeface="Söhne"/>
              </a:rPr>
              <a:t>Societal and Political Divisions:</a:t>
            </a:r>
            <a:r>
              <a:rPr lang="en-IN" b="0" i="0" u="none" strike="noStrike" dirty="0">
                <a:solidFill>
                  <a:srgbClr val="374151"/>
                </a:solidFill>
                <a:effectLst/>
                <a:latin typeface="Söhne"/>
              </a:rPr>
              <a:t> Gen Alpha will inherit a world with political and social divisions. They may need to develop critical thinking skills and learn how to engage in constructive dialogue to address these divisions.</a:t>
            </a:r>
          </a:p>
          <a:p>
            <a:endParaRPr lang="en-US" dirty="0"/>
          </a:p>
        </p:txBody>
      </p:sp>
      <p:pic>
        <p:nvPicPr>
          <p:cNvPr id="4" name="Picture 3">
            <a:extLst>
              <a:ext uri="{FF2B5EF4-FFF2-40B4-BE49-F238E27FC236}">
                <a16:creationId xmlns:a16="http://schemas.microsoft.com/office/drawing/2014/main" id="{37D7985B-B0E9-8748-B911-83587E2FB3C0}"/>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32473608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E0E8C-8F45-BBA2-8168-0D81687ACF13}"/>
              </a:ext>
            </a:extLst>
          </p:cNvPr>
          <p:cNvSpPr>
            <a:spLocks noGrp="1"/>
          </p:cNvSpPr>
          <p:nvPr>
            <p:ph type="title"/>
          </p:nvPr>
        </p:nvSpPr>
        <p:spPr/>
        <p:txBody>
          <a:bodyPr/>
          <a:lstStyle/>
          <a:p>
            <a:r>
              <a:rPr lang="en-US" dirty="0"/>
              <a:t>PROBLEMS</a:t>
            </a:r>
          </a:p>
        </p:txBody>
      </p:sp>
      <p:sp>
        <p:nvSpPr>
          <p:cNvPr id="3" name="Content Placeholder 2">
            <a:extLst>
              <a:ext uri="{FF2B5EF4-FFF2-40B4-BE49-F238E27FC236}">
                <a16:creationId xmlns:a16="http://schemas.microsoft.com/office/drawing/2014/main" id="{281E8070-3845-746D-1A62-5ACD5A6B394F}"/>
              </a:ext>
            </a:extLst>
          </p:cNvPr>
          <p:cNvSpPr>
            <a:spLocks noGrp="1"/>
          </p:cNvSpPr>
          <p:nvPr>
            <p:ph idx="1"/>
          </p:nvPr>
        </p:nvSpPr>
        <p:spPr/>
        <p:txBody>
          <a:bodyPr/>
          <a:lstStyle/>
          <a:p>
            <a:r>
              <a:rPr lang="en-IN" b="1" i="0" u="none" strike="noStrike" dirty="0">
                <a:solidFill>
                  <a:srgbClr val="374151"/>
                </a:solidFill>
                <a:effectLst/>
                <a:latin typeface="Söhne"/>
              </a:rPr>
              <a:t>Global Crises:</a:t>
            </a:r>
            <a:r>
              <a:rPr lang="en-IN" b="0" i="0" u="none" strike="noStrike" dirty="0">
                <a:solidFill>
                  <a:srgbClr val="374151"/>
                </a:solidFill>
                <a:effectLst/>
                <a:latin typeface="Söhne"/>
              </a:rPr>
              <a:t> Gen Alpha may experience and have to respond to global crises such as pandemics, economic recessions, and geopolitical conflicts. These events can have long-lasting impacts on their lives and future prospects.</a:t>
            </a:r>
          </a:p>
          <a:p>
            <a:endParaRPr lang="en-US" dirty="0"/>
          </a:p>
        </p:txBody>
      </p:sp>
      <p:pic>
        <p:nvPicPr>
          <p:cNvPr id="4" name="Picture 3">
            <a:extLst>
              <a:ext uri="{FF2B5EF4-FFF2-40B4-BE49-F238E27FC236}">
                <a16:creationId xmlns:a16="http://schemas.microsoft.com/office/drawing/2014/main" id="{4BD791DA-2AB9-FC38-704D-B37A93AE306A}"/>
              </a:ext>
            </a:extLst>
          </p:cNvPr>
          <p:cNvPicPr>
            <a:picLocks noChangeAspect="1"/>
          </p:cNvPicPr>
          <p:nvPr/>
        </p:nvPicPr>
        <p:blipFill>
          <a:blip r:embed="rId2"/>
          <a:stretch>
            <a:fillRect/>
          </a:stretch>
        </p:blipFill>
        <p:spPr>
          <a:xfrm>
            <a:off x="8100392" y="5784229"/>
            <a:ext cx="1043608" cy="1043608"/>
          </a:xfrm>
          <a:prstGeom prst="rect">
            <a:avLst/>
          </a:prstGeom>
        </p:spPr>
      </p:pic>
    </p:spTree>
    <p:extLst>
      <p:ext uri="{BB962C8B-B14F-4D97-AF65-F5344CB8AC3E}">
        <p14:creationId xmlns:p14="http://schemas.microsoft.com/office/powerpoint/2010/main" val="1176732268"/>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3589</Words>
  <Application>Microsoft Macintosh PowerPoint</Application>
  <PresentationFormat>On-screen Show (4:3)</PresentationFormat>
  <Paragraphs>294</Paragraphs>
  <Slides>117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117</vt:i4>
      </vt:variant>
    </vt:vector>
  </HeadingPairs>
  <TitlesOfParts>
    <vt:vector size="122" baseType="lpstr">
      <vt:lpstr>Arial</vt:lpstr>
      <vt:lpstr>Calibri</vt:lpstr>
      <vt:lpstr>Söhne</vt:lpstr>
      <vt:lpstr>Diseño predeterminado</vt:lpstr>
      <vt:lpstr>Presentation</vt:lpstr>
      <vt:lpstr>   THE CYBER  PARENTING GUIDE UNDERSTANDING THE BOOMERS TO GEN Z       Prof. Raakesh. Kriplani      Pioneer Psychologist and Cyber Psychologist  </vt:lpstr>
      <vt:lpstr>What we will cover today.</vt:lpstr>
      <vt:lpstr>Before 1950s integrated family clan</vt:lpstr>
      <vt:lpstr>1970’S complete family</vt:lpstr>
      <vt:lpstr>1980S we shrink into 4 members</vt:lpstr>
      <vt:lpstr>1990S into 3</vt:lpstr>
      <vt:lpstr>DINK Group </vt:lpstr>
      <vt:lpstr>Later Live in relationship</vt:lpstr>
      <vt:lpstr>Concept of Singlehood  since 2000</vt:lpstr>
      <vt:lpstr>Entered into Self obsession </vt:lpstr>
      <vt:lpstr>New -ME GENERATION </vt:lpstr>
      <vt:lpstr>   Entry of Tv </vt:lpstr>
      <vt:lpstr>Old family integrated serials 80s</vt:lpstr>
      <vt:lpstr>1990s- change in values through soaps and  TV</vt:lpstr>
      <vt:lpstr>Family communication -1980</vt:lpstr>
      <vt:lpstr>Cards company restricted our Expression </vt:lpstr>
      <vt:lpstr>And Mobile revolution in 1990 with Pin and chats </vt:lpstr>
      <vt:lpstr>Abbreviated message.</vt:lpstr>
      <vt:lpstr>Started -Short message .</vt:lpstr>
      <vt:lpstr>Expressio n throughEmojis</vt:lpstr>
      <vt:lpstr>WE ALSO HAVE STARTED FACING-LONELINESS</vt:lpstr>
      <vt:lpstr>THREE DEMANDS-SINCE 1990/2000</vt:lpstr>
      <vt:lpstr>CONCEPT OF SUPER KID</vt:lpstr>
      <vt:lpstr>Demand for super husband</vt:lpstr>
      <vt:lpstr>Demand for super wife..</vt:lpstr>
      <vt:lpstr>   AS A RESULT </vt:lpstr>
      <vt:lpstr>TYPES </vt:lpstr>
      <vt:lpstr>Types of generation</vt:lpstr>
      <vt:lpstr>Generational Overview - Indian Context </vt:lpstr>
      <vt:lpstr>BABY BOOMERS</vt:lpstr>
      <vt:lpstr> Characteristics of the Baby Boomer Generation in India: </vt:lpstr>
      <vt:lpstr>Technological Exposure during Upbringing in India: </vt:lpstr>
      <vt:lpstr>BABY BOOMERS</vt:lpstr>
      <vt:lpstr>Parenting Approaches in India's Baby Boomer Generation: </vt:lpstr>
      <vt:lpstr>Challenges Arising from the Digital Age for Baby Boomer Parents in India: </vt:lpstr>
      <vt:lpstr>Generation Gap and Communication:</vt:lpstr>
      <vt:lpstr>BABY BOOMERS</vt:lpstr>
      <vt:lpstr>Adaptation Struggles:</vt:lpstr>
      <vt:lpstr>Educational Support</vt:lpstr>
      <vt:lpstr>SOCIAL</vt:lpstr>
      <vt:lpstr>Adaptation Struggles and Concerns: </vt:lpstr>
      <vt:lpstr>TYPES OF GENERATIONS.</vt:lpstr>
      <vt:lpstr>Gen X –  1961 – 1981</vt:lpstr>
      <vt:lpstr>Characteristics of Generation X in India: </vt:lpstr>
      <vt:lpstr> Technological Exposure during Upbringing: </vt:lpstr>
      <vt:lpstr>  Generation X's Approach to Parenting in India </vt:lpstr>
      <vt:lpstr> Technology Adaptation in Parenting Styles: </vt:lpstr>
      <vt:lpstr>  Challenges Faced by Generation X Parents in India </vt:lpstr>
      <vt:lpstr>  Challenges Faced by Generation X Parents in India </vt:lpstr>
      <vt:lpstr>  Balancing Technology with Parenting Approaches </vt:lpstr>
      <vt:lpstr>  Coping Strategies for Generation X Parents </vt:lpstr>
      <vt:lpstr>1980 to 2000</vt:lpstr>
      <vt:lpstr> Characteristics of Millennials in India: </vt:lpstr>
      <vt:lpstr>Types of Generations </vt:lpstr>
      <vt:lpstr>More Characteristics of the Millennialism</vt:lpstr>
      <vt:lpstr> Technological Exposure during Upbringing: </vt:lpstr>
      <vt:lpstr>  Millennials' Approach to Parenting in India </vt:lpstr>
      <vt:lpstr> Integration of Technology into Parenting Styles: </vt:lpstr>
      <vt:lpstr>Challenges Faced by Millennial Parents in India </vt:lpstr>
      <vt:lpstr> Impact of Technological Immersion on Parenting Practices: </vt:lpstr>
      <vt:lpstr>AND WE ARE TALKING ABOUT.</vt:lpstr>
      <vt:lpstr> Generation Z - Overview in Indian Context </vt:lpstr>
      <vt:lpstr>Gen Z</vt:lpstr>
      <vt:lpstr>Gen Z</vt:lpstr>
      <vt:lpstr>Gen Z</vt:lpstr>
      <vt:lpstr>Gen Z</vt:lpstr>
      <vt:lpstr>Gen Z</vt:lpstr>
      <vt:lpstr>Gen Z</vt:lpstr>
      <vt:lpstr>Gen Z</vt:lpstr>
      <vt:lpstr>Gen Z</vt:lpstr>
      <vt:lpstr>Gen Z</vt:lpstr>
      <vt:lpstr>Gen Z</vt:lpstr>
      <vt:lpstr>This generation also called </vt:lpstr>
      <vt:lpstr> Technological Exposure during Upbringing: </vt:lpstr>
      <vt:lpstr> Generation Z's Approach to Parenting (as future parents) in India </vt:lpstr>
      <vt:lpstr> Preparing for Next Generation's Parenting Styles: </vt:lpstr>
      <vt:lpstr>  Challenges for Future Generation Z Parents in India </vt:lpstr>
      <vt:lpstr> Technological Advancements and Their Implications: </vt:lpstr>
      <vt:lpstr>Present Generation</vt:lpstr>
      <vt:lpstr>  Alpha Generation - Overview in Indian Context </vt:lpstr>
      <vt:lpstr>ALPHA</vt:lpstr>
      <vt:lpstr>ALPHA</vt:lpstr>
      <vt:lpstr>ALPHA</vt:lpstr>
      <vt:lpstr>ALPHA</vt:lpstr>
      <vt:lpstr>ALPHA</vt:lpstr>
      <vt:lpstr>ALPHA</vt:lpstr>
      <vt:lpstr>ALPHA</vt:lpstr>
      <vt:lpstr>ALPHA</vt:lpstr>
      <vt:lpstr>ALPHA</vt:lpstr>
      <vt:lpstr>ALPHA</vt:lpstr>
      <vt:lpstr>PROBLEMS</vt:lpstr>
      <vt:lpstr>PROBLEMS</vt:lpstr>
      <vt:lpstr>PROBLEMS</vt:lpstr>
      <vt:lpstr>PROBLEMS</vt:lpstr>
      <vt:lpstr>PROBLEMS</vt:lpstr>
      <vt:lpstr>PROBLEMS</vt:lpstr>
      <vt:lpstr>PROBLEMS</vt:lpstr>
      <vt:lpstr>PROBLEMS</vt:lpstr>
      <vt:lpstr>PROBLEMS</vt:lpstr>
      <vt:lpstr> Current Technological Exposure: </vt:lpstr>
      <vt:lpstr> Understanding Alpha Generation's Tech Proficiency in Indian Context </vt:lpstr>
      <vt:lpstr>PowerPoint Presentation</vt:lpstr>
      <vt:lpstr> Implications for Future Parenting and Teaching: </vt:lpstr>
      <vt:lpstr> Insights from Alpha Generation in Indian Context</vt:lpstr>
      <vt:lpstr> Potential Behavioral Changes and Adaptations: </vt:lpstr>
      <vt:lpstr> Implications for Future Parenting and Teaching: </vt:lpstr>
      <vt:lpstr>  Insights from Alpha Generation in Indian Context </vt:lpstr>
      <vt:lpstr> Potential Behavioral Changes and Adaptations: </vt:lpstr>
      <vt:lpstr>      AND 2025 ONWARDS ITS BETA</vt:lpstr>
      <vt:lpstr>Alpha is</vt:lpstr>
      <vt:lpstr>Gen z is</vt:lpstr>
      <vt:lpstr>Millennials are </vt:lpstr>
      <vt:lpstr>Gen x</vt:lpstr>
      <vt:lpstr>FINALLY !!</vt:lpstr>
      <vt:lpstr>  For any Query post program 9923755499 is the number to ask the Question</vt:lpstr>
      <vt:lpstr>Or you can refer to the our authored book </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Microsoft Office User</cp:lastModifiedBy>
  <cp:revision>24</cp:revision>
  <dcterms:created xsi:type="dcterms:W3CDTF">2010-05-23T14:28:12Z</dcterms:created>
  <dcterms:modified xsi:type="dcterms:W3CDTF">2023-12-07T04:37:32Z</dcterms:modified>
</cp:coreProperties>
</file>