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694" r:id="rId2"/>
    <p:sldId id="660" r:id="rId3"/>
    <p:sldId id="431" r:id="rId4"/>
    <p:sldId id="800" r:id="rId5"/>
    <p:sldId id="456" r:id="rId6"/>
    <p:sldId id="863" r:id="rId7"/>
    <p:sldId id="869" r:id="rId8"/>
    <p:sldId id="871" r:id="rId9"/>
    <p:sldId id="457" r:id="rId10"/>
    <p:sldId id="459" r:id="rId11"/>
    <p:sldId id="460" r:id="rId12"/>
    <p:sldId id="811" r:id="rId13"/>
    <p:sldId id="461" r:id="rId14"/>
    <p:sldId id="850" r:id="rId15"/>
    <p:sldId id="837" r:id="rId16"/>
    <p:sldId id="839" r:id="rId17"/>
    <p:sldId id="842" r:id="rId18"/>
    <p:sldId id="829" r:id="rId19"/>
    <p:sldId id="432" r:id="rId20"/>
    <p:sldId id="885" r:id="rId21"/>
    <p:sldId id="884" r:id="rId22"/>
    <p:sldId id="883" r:id="rId23"/>
    <p:sldId id="891" r:id="rId24"/>
    <p:sldId id="434" r:id="rId25"/>
    <p:sldId id="437" r:id="rId26"/>
    <p:sldId id="438" r:id="rId27"/>
    <p:sldId id="439" r:id="rId28"/>
    <p:sldId id="440" r:id="rId29"/>
    <p:sldId id="441" r:id="rId30"/>
    <p:sldId id="442" r:id="rId31"/>
    <p:sldId id="512" r:id="rId32"/>
    <p:sldId id="1317" r:id="rId33"/>
    <p:sldId id="1313" r:id="rId34"/>
    <p:sldId id="1318" r:id="rId35"/>
    <p:sldId id="1308" r:id="rId36"/>
    <p:sldId id="1285" r:id="rId37"/>
    <p:sldId id="1286" r:id="rId38"/>
    <p:sldId id="1319" r:id="rId39"/>
    <p:sldId id="1301" r:id="rId40"/>
    <p:sldId id="1287" r:id="rId41"/>
    <p:sldId id="1288" r:id="rId42"/>
    <p:sldId id="1297" r:id="rId43"/>
    <p:sldId id="1303" r:id="rId44"/>
    <p:sldId id="1289" r:id="rId45"/>
    <p:sldId id="1361" r:id="rId46"/>
    <p:sldId id="1304" r:id="rId47"/>
    <p:sldId id="1306" r:id="rId48"/>
    <p:sldId id="1302" r:id="rId49"/>
    <p:sldId id="1292" r:id="rId50"/>
    <p:sldId id="1290" r:id="rId51"/>
    <p:sldId id="1296" r:id="rId52"/>
    <p:sldId id="1315" r:id="rId53"/>
    <p:sldId id="1291" r:id="rId54"/>
    <p:sldId id="1293" r:id="rId55"/>
    <p:sldId id="1299" r:id="rId56"/>
    <p:sldId id="1300" r:id="rId57"/>
    <p:sldId id="1305" r:id="rId58"/>
    <p:sldId id="1309" r:id="rId59"/>
    <p:sldId id="1314" r:id="rId60"/>
    <p:sldId id="1307" r:id="rId61"/>
    <p:sldId id="1310" r:id="rId62"/>
    <p:sldId id="1312" r:id="rId63"/>
    <p:sldId id="1336" r:id="rId64"/>
    <p:sldId id="689" r:id="rId65"/>
    <p:sldId id="690" r:id="rId66"/>
    <p:sldId id="691" r:id="rId67"/>
    <p:sldId id="1320" r:id="rId68"/>
    <p:sldId id="692" r:id="rId69"/>
    <p:sldId id="1283" r:id="rId70"/>
    <p:sldId id="1284" r:id="rId71"/>
    <p:sldId id="940" r:id="rId72"/>
    <p:sldId id="1321" r:id="rId73"/>
    <p:sldId id="941" r:id="rId74"/>
    <p:sldId id="942" r:id="rId75"/>
    <p:sldId id="943" r:id="rId76"/>
    <p:sldId id="944" r:id="rId77"/>
    <p:sldId id="945" r:id="rId78"/>
    <p:sldId id="949" r:id="rId79"/>
    <p:sldId id="956" r:id="rId80"/>
    <p:sldId id="950" r:id="rId81"/>
    <p:sldId id="953" r:id="rId82"/>
    <p:sldId id="959" r:id="rId83"/>
    <p:sldId id="422" r:id="rId84"/>
    <p:sldId id="423" r:id="rId85"/>
    <p:sldId id="414" r:id="rId86"/>
    <p:sldId id="415" r:id="rId87"/>
    <p:sldId id="416" r:id="rId88"/>
    <p:sldId id="417" r:id="rId89"/>
    <p:sldId id="419" r:id="rId90"/>
    <p:sldId id="444" r:id="rId91"/>
    <p:sldId id="445" r:id="rId92"/>
    <p:sldId id="446" r:id="rId93"/>
    <p:sldId id="1691" r:id="rId94"/>
    <p:sldId id="1692" r:id="rId95"/>
    <p:sldId id="426" r:id="rId96"/>
    <p:sldId id="1341" r:id="rId97"/>
    <p:sldId id="1342" r:id="rId98"/>
    <p:sldId id="1693" r:id="rId99"/>
    <p:sldId id="1698" r:id="rId100"/>
    <p:sldId id="1699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30"/>
  </p:normalViewPr>
  <p:slideViewPr>
    <p:cSldViewPr snapToGrid="0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D399-D8C7-1FDB-9B24-2D6F8E5FF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88FFE-35EE-6F63-2A2E-B2B491B9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43CA-BDB6-0503-1D31-8FC61F0F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A7C-BE27-3183-DE75-E5934941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D6191-0784-9CCC-95B5-6E026162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F109-B481-9BCD-3BAE-4B631F78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45249-3795-BA1B-FC47-8E2173049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01FE0-4245-D62E-A2F6-E9694130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878C2-3CD8-9401-213E-8507DA4C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C7C57-1650-AE64-E984-1D195AFA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68DD12-03C6-6835-3699-4C99DF571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0308E-0EE2-91D6-BC05-01A6D27B8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38B7B-4976-F4A3-D812-E5C2042C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2CBD-BF31-D1D6-163C-E1DF34BF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65E3-6AD5-DA2C-EAAA-8DC87D7E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868" y="274638"/>
            <a:ext cx="955853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8647-947A-4479-B905-823411638AF0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BC44-163F-4CFE-A256-2BF8B9D45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23868" y="1600203"/>
            <a:ext cx="955853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13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A479-6D37-18C6-5955-9F683FBF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05FBD-BEFA-29C6-AD3A-190AC3FA5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9C53F-2522-C22C-0199-5D3F1AFB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F4D53-4E47-DDA5-4E29-8FD9A22C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B83C9-8A6D-358A-E80B-C8D0B1A0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4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CB1E-8F6F-3008-DA0E-6886140C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A3D9A-D029-49F0-6ADF-E8D9A38D4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3D24-64E5-AE6E-ADC7-65BB76BD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66568-A4C5-BA9F-DD1A-0BA55EAF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90B9-A1C9-A599-86BE-8C5AE756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9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0003-A2F3-E44D-1057-4BDDED26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92427-6564-64DB-4FFD-552E40AD4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283B1-C731-A85B-C26F-447FBFE5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E59C1-E373-34BE-45B3-E84C0361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0AE8C-6810-4A03-3765-238A6332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C5203-1203-2149-B75E-5C5A3935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62CD-31D8-42D7-559F-82C510D8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6EEFF-2F5B-9D4F-909F-00182483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F9744-570C-9B8B-C697-79964635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180D1-BF0E-A57F-0590-FECC262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EFFB8-B862-C1D8-70BD-60451458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96470-0C7F-5B9F-1C36-E7D93151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69C89-B12C-130C-F943-25568563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1CEA0-E277-47FC-5F55-AAAD8099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8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05E4-9115-51F5-6BB7-5AFC1AC9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6E76E-9657-C7D5-2FD9-D41B264E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0D84F-17B8-F375-421E-2AE35A91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A6101-8EA6-A803-8528-4FEF9CAA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67521-853C-1A7D-19A2-EFD6AB31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640A2-BAB9-7758-C93B-3D600402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12023-7068-1233-769D-953571F2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AE9F-17F2-A125-9FD6-9F24E065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1D56-2D1F-5D9F-0B17-77466A1C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9742A-674A-2C67-D2B8-2856BC450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F3873-6BBA-D4C8-CD11-34CC37BB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593C3-6BF7-9880-4C63-0CBBA72D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A0CA7-D0CD-18C0-7392-C6C27151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5F4B-F124-E37D-A01B-204DE133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67AF5-9541-B81C-2383-2A541156B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520E7-244F-EA85-68ED-8DF8C1797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CEAC2-CE79-82E1-43A9-284F1CC6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49EB5-AE1A-5FB2-B9B8-81B5A25A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F5365-7168-3AB4-A856-50BEE5EA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6B54D-9F85-6803-A9F4-DD9E957A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4905F-A8A4-2A1B-F7C8-11091D25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0D35-B40F-6C0D-5AD8-137834CF7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FFD6-251C-9743-B99F-AEE03407663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97C1-82BD-9509-6C6D-477581F92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FA4E4-79C9-2286-E371-5DA07B5DA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0F46-2F80-4F4D-A0DF-ACD262B6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B7B7-0EEE-D16F-2D69-AD8C0C6C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3- CHALLENGES AND PROBLEMS IN PARENTING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08CFB-9EA3-C9C7-1212-D270DC24D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3" y="1556793"/>
            <a:ext cx="4525963" cy="45259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93C69F-A767-64CC-C6A8-693CB5728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048" y="3575602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6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pam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682083"/>
            <a:ext cx="4367294" cy="349383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390E43-624B-12CA-D384-843C73F2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600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FF81-7A13-4242-5E6B-AD7B5BDB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 you can refer to the our authored book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95A517-E55E-4A47-2599-4EEFC86DD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904" y="1417639"/>
            <a:ext cx="3284522" cy="4940741"/>
          </a:xfrm>
        </p:spPr>
      </p:pic>
    </p:spTree>
    <p:extLst>
      <p:ext uri="{BB962C8B-B14F-4D97-AF65-F5344CB8AC3E}">
        <p14:creationId xmlns:p14="http://schemas.microsoft.com/office/powerpoint/2010/main" val="362351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Dopamine for likes</a:t>
            </a:r>
          </a:p>
        </p:txBody>
      </p:sp>
      <p:pic>
        <p:nvPicPr>
          <p:cNvPr id="4" name="Content Placeholder 3" descr="lik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61" y="2457450"/>
            <a:ext cx="4647248" cy="2833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39F3A-7A73-2409-3D76-782AEDD2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other addictions</a:t>
            </a:r>
          </a:p>
        </p:txBody>
      </p:sp>
      <p:pic>
        <p:nvPicPr>
          <p:cNvPr id="4" name="Content Placeholder 3" descr="4-causes-of-internet-addiction-healthyplac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52" y="2457450"/>
            <a:ext cx="5037666" cy="2833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E1AB4-4716-3C4B-4548-F7F55761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7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0" y="1063229"/>
            <a:ext cx="3311748" cy="130532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Commitment </a:t>
            </a:r>
            <a:br>
              <a:rPr lang="en-US" dirty="0"/>
            </a:br>
            <a:r>
              <a:rPr lang="en-US" dirty="0"/>
              <a:t>and trust </a:t>
            </a:r>
            <a:br>
              <a:rPr lang="en-US" dirty="0"/>
            </a:br>
            <a:r>
              <a:rPr lang="en-US" dirty="0"/>
              <a:t>chemical.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oxytoc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3350212" y="2996952"/>
            <a:ext cx="5859879" cy="339447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89F491-5589-85F9-419E-ED5A16F06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9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Adrenaline / oxytocin</a:t>
            </a:r>
          </a:p>
        </p:txBody>
      </p:sp>
      <p:pic>
        <p:nvPicPr>
          <p:cNvPr id="4" name="Content Placeholder 3" descr="OXY+pic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22" y="2457450"/>
            <a:ext cx="4830526" cy="2833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477AB1-AC08-8DA6-7E69-BDCCABC1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Endorphin</a:t>
            </a:r>
          </a:p>
        </p:txBody>
      </p:sp>
      <p:pic>
        <p:nvPicPr>
          <p:cNvPr id="4" name="Content Placeholder 3" descr="download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8" y="2286001"/>
            <a:ext cx="2955227" cy="295522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412FF-C2F5-E67B-484E-E673738C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6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-</a:t>
            </a:r>
          </a:p>
        </p:txBody>
      </p:sp>
      <p:pic>
        <p:nvPicPr>
          <p:cNvPr id="4" name="Content Placeholder 3" descr="brain - endorphi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627758"/>
            <a:ext cx="5135456" cy="360248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03F3DD-9291-0025-1596-A5CFD2E18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is release</a:t>
            </a:r>
          </a:p>
        </p:txBody>
      </p:sp>
      <p:pic>
        <p:nvPicPr>
          <p:cNvPr id="4" name="Content Placeholder 3" descr="endorphinrelease_highintensityintervaltraining_hii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71" y="2457450"/>
            <a:ext cx="2773028" cy="2833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854AB8-2CFC-0827-2072-81C3B59F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7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</a:t>
            </a:r>
          </a:p>
        </p:txBody>
      </p:sp>
      <p:pic>
        <p:nvPicPr>
          <p:cNvPr id="4" name="Content Placeholder 3" descr="what-are-endorphins-5025072_final-8cd50903312745ab88221df25ffcab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20" y="2457450"/>
            <a:ext cx="4250531" cy="2833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1C20C0-D133-8754-9D10-C644B08E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5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861" y="1063230"/>
            <a:ext cx="4716281" cy="558520"/>
          </a:xfrm>
        </p:spPr>
        <p:txBody>
          <a:bodyPr>
            <a:normAutofit fontScale="90000"/>
          </a:bodyPr>
          <a:lstStyle/>
          <a:p>
            <a:r>
              <a:rPr lang="en-US" dirty="0"/>
              <a:t>Mind-Software</a:t>
            </a:r>
          </a:p>
        </p:txBody>
      </p:sp>
      <p:pic>
        <p:nvPicPr>
          <p:cNvPr id="4" name="Picture 5" descr="sub c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785" y="2420888"/>
            <a:ext cx="5191843" cy="37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A2D72-D9CF-4F7E-8F3F-28771DF4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/ mind concept</a:t>
            </a:r>
          </a:p>
        </p:txBody>
      </p:sp>
      <p:pic>
        <p:nvPicPr>
          <p:cNvPr id="4" name="Content Placeholder 3" descr="mi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85" y="2588419"/>
            <a:ext cx="4572000" cy="25717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37A6D-177C-6CE1-F580-3D019757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958" y="3429000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0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and subconscious mind </a:t>
            </a:r>
          </a:p>
        </p:txBody>
      </p:sp>
      <p:pic>
        <p:nvPicPr>
          <p:cNvPr id="4" name="Content Placeholder 3" descr="Sub-1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132856"/>
            <a:ext cx="5564872" cy="312692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B53C52-A5AF-0325-CF65-2AFFA457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2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virus in mind </a:t>
            </a:r>
          </a:p>
        </p:txBody>
      </p:sp>
      <p:pic>
        <p:nvPicPr>
          <p:cNvPr id="4" name="Content Placeholder 3" descr="virus-of-the-mind-300x20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782940"/>
            <a:ext cx="4586094" cy="311854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0736A-5A8B-015D-18DE-37AABE62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8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</a:p>
        </p:txBody>
      </p:sp>
      <p:pic>
        <p:nvPicPr>
          <p:cNvPr id="4" name="Content Placeholder 3" descr="download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2376066"/>
            <a:ext cx="5641267" cy="210586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33D6D-1615-2557-4D09-57559C256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in mind</a:t>
            </a:r>
          </a:p>
        </p:txBody>
      </p:sp>
      <p:pic>
        <p:nvPicPr>
          <p:cNvPr id="4" name="Content Placeholder 3" descr="Henry+Murray+and+Psychological+Need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05" y="2091691"/>
            <a:ext cx="4666576" cy="349834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31875-1037-6931-EBA4-4EE299D18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0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304" y="1106492"/>
            <a:ext cx="3715937" cy="5992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We need to understand  Adolescent age</a:t>
            </a:r>
          </a:p>
        </p:txBody>
      </p:sp>
      <p:pic>
        <p:nvPicPr>
          <p:cNvPr id="4" name="Content Placeholder 3" descr="Why-Adolescence-Is-Called-Transitional-Age-620x3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98" y="2457450"/>
            <a:ext cx="5667375" cy="28336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0C4F6-8522-D464-CA05-D39B84D9E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79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80" y="1443534"/>
            <a:ext cx="4052966" cy="548041"/>
          </a:xfrm>
        </p:spPr>
        <p:txBody>
          <a:bodyPr>
            <a:normAutofit fontScale="90000"/>
          </a:bodyPr>
          <a:lstStyle/>
          <a:p>
            <a:r>
              <a:rPr lang="en-US" dirty="0"/>
              <a:t>Mind has needs</a:t>
            </a:r>
          </a:p>
        </p:txBody>
      </p:sp>
      <p:pic>
        <p:nvPicPr>
          <p:cNvPr id="4" name="Content Placeholder 3" descr="WantsNee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34" y="2204864"/>
            <a:ext cx="4190831" cy="349417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48EFD-561A-A8E6-D2A6-A0168E5A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9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09" y="1450496"/>
            <a:ext cx="4480185" cy="558520"/>
          </a:xfrm>
        </p:spPr>
        <p:txBody>
          <a:bodyPr>
            <a:normAutofit fontScale="90000"/>
          </a:bodyPr>
          <a:lstStyle/>
          <a:p>
            <a:r>
              <a:rPr lang="en-US" dirty="0"/>
              <a:t>Teen boy’s wishes</a:t>
            </a:r>
          </a:p>
        </p:txBody>
      </p:sp>
      <p:pic>
        <p:nvPicPr>
          <p:cNvPr id="4" name="Content Placeholder 3" descr="father s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27" y="2059725"/>
            <a:ext cx="4376067" cy="291737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A0F8A-E310-5592-F6EA-FCAA6AAA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51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045" y="1320004"/>
            <a:ext cx="4513913" cy="513549"/>
          </a:xfrm>
        </p:spPr>
        <p:txBody>
          <a:bodyPr>
            <a:normAutofit fontScale="90000"/>
          </a:bodyPr>
          <a:lstStyle/>
          <a:p>
            <a:r>
              <a:rPr lang="en-US" dirty="0"/>
              <a:t>Mother Stalking</a:t>
            </a:r>
          </a:p>
        </p:txBody>
      </p:sp>
      <p:pic>
        <p:nvPicPr>
          <p:cNvPr id="4" name="Content Placeholder 3" descr="nagging-parent-e14598735052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7499"/>
          <a:stretch>
            <a:fillRect/>
          </a:stretch>
        </p:blipFill>
        <p:spPr>
          <a:xfrm>
            <a:off x="3833963" y="2102089"/>
            <a:ext cx="6223881" cy="342289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1A1EE-55DC-FBD7-98BD-28D1C0712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3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053" y="1243110"/>
            <a:ext cx="298491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Identity Check</a:t>
            </a:r>
          </a:p>
        </p:txBody>
      </p:sp>
      <p:pic>
        <p:nvPicPr>
          <p:cNvPr id="4" name="Content Placeholder 3" descr="problem-skin-concept-sad-woman-looking-mirror-bathroom-613427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292615"/>
            <a:ext cx="5050148" cy="334046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B75EB-751B-E232-82F7-12174B84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87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750" y="1302936"/>
            <a:ext cx="3774710" cy="11507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Janmo</a:t>
            </a:r>
            <a:r>
              <a:rPr lang="en-US" dirty="0"/>
              <a:t> Ka Rishta.</a:t>
            </a:r>
          </a:p>
        </p:txBody>
      </p:sp>
      <p:pic>
        <p:nvPicPr>
          <p:cNvPr id="6" name="Content Placeholder 5" descr="1*WgVjy4IOQpykeOaXke6fY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30" y="2636913"/>
            <a:ext cx="4705350" cy="242887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80D587-8D30-344E-9AAE-A688AD672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2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417" y="1205771"/>
            <a:ext cx="4373380" cy="857250"/>
          </a:xfrm>
        </p:spPr>
        <p:txBody>
          <a:bodyPr/>
          <a:lstStyle/>
          <a:p>
            <a:r>
              <a:rPr lang="en-US" dirty="0"/>
              <a:t>Brain-Hardware</a:t>
            </a:r>
          </a:p>
        </p:txBody>
      </p:sp>
      <p:pic>
        <p:nvPicPr>
          <p:cNvPr id="4" name="Picture 4" descr="br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 bwMode="auto">
          <a:xfrm>
            <a:off x="3937417" y="1988840"/>
            <a:ext cx="5936104" cy="349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35DFD-B163-B6A1-4258-544492EE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6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422" y="1137349"/>
            <a:ext cx="5019930" cy="1160408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LIKING, ATTRACTION, </a:t>
            </a:r>
            <a:br>
              <a:rPr lang="en-US" sz="2400" b="1" dirty="0"/>
            </a:br>
            <a:r>
              <a:rPr lang="en-US" sz="2400" b="1" dirty="0"/>
              <a:t>LOVE, INFATUATION,</a:t>
            </a:r>
            <a:br>
              <a:rPr lang="en-US" sz="2400" b="1" dirty="0"/>
            </a:br>
            <a:r>
              <a:rPr lang="en-US" sz="2400" b="1" dirty="0"/>
              <a:t> COMMITTED</a:t>
            </a:r>
            <a:br>
              <a:rPr lang="en-US" sz="2400" b="1" dirty="0"/>
            </a:br>
            <a:r>
              <a:rPr lang="en-US" sz="2400" b="1" dirty="0"/>
              <a:t> RELATIONSHIP. </a:t>
            </a:r>
          </a:p>
        </p:txBody>
      </p:sp>
      <p:pic>
        <p:nvPicPr>
          <p:cNvPr id="4" name="Picture 3" descr="falling-in-lo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96" y="2577856"/>
            <a:ext cx="5605704" cy="3421334"/>
          </a:xfrm>
          <a:prstGeom prst="rect">
            <a:avLst/>
          </a:prstGeom>
        </p:spPr>
      </p:pic>
      <p:pic>
        <p:nvPicPr>
          <p:cNvPr id="6" name="Picture 5" descr="97803000458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96" y="2497537"/>
            <a:ext cx="1756158" cy="2147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1AB9B-13A4-C3A5-FAF2-C84B3C557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4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0" y="1216409"/>
            <a:ext cx="30861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YES CULTURE.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02819B-9EFF-DAAB-BA41-A29696101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932" y="2386014"/>
            <a:ext cx="4067175" cy="406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03919-64E8-5A99-0398-A8F2E2F1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10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2DDC-7996-5EF0-5DC8-91EF8BAB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facing in schools now 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4890D4-3386-36ED-1321-ECE137D00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816" y="1438671"/>
            <a:ext cx="4592082" cy="459208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E6E9C1-589F-ECC3-3AAE-ED137621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61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5E33-8BCB-2DB2-1F3F-95F48201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LEARNING GAP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EC6A66-8D4E-893E-8E9C-07D8B362A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594" y="1844825"/>
            <a:ext cx="6295400" cy="352542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B242EF-B662-9924-8C66-0B68B75B2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8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441C-2728-DCFB-1FDC-734E8777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and </a:t>
            </a:r>
            <a:r>
              <a:rPr lang="en-US" dirty="0" err="1"/>
              <a:t>maths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2ED848-0F94-0E92-2FB6-4BF960381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744" y="2276872"/>
            <a:ext cx="6293374" cy="315922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69E3C3-6578-7440-033B-1321E807B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1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F32B-5B5D-BBD5-2CAC-F4BAB628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ONLY RULE is..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ADDD2-0357-AF20-ACFA-1F80E4738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785" y="1988841"/>
            <a:ext cx="4618435" cy="25863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A75F7-54D1-6D27-C225-5A582A3D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778C-6814-401D-7AC6-6EC94D05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SUBSTANCE ABUSE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191D9-2C00-8F0E-1F39-1F3C0EABD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776" y="1772816"/>
            <a:ext cx="5256584" cy="356215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CFDE9-5C3E-512C-460A-1EE610CC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6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96B3-E304-E1DC-659C-E151172F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ABUSIVE LANGUAGE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2A547E-2856-B23F-C5DE-D29CF1C85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769" y="1477066"/>
            <a:ext cx="4812193" cy="390386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DB8D1-73E5-FA4C-A264-B952A1B8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0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6598-AE47-9FF0-7AF8-4D7C2164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identity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6F5648-1870-DCB2-CF1D-864E906BF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801" y="1196753"/>
            <a:ext cx="4173229" cy="417322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0C7CC1-EEC0-CDD0-50E2-65B5B10F8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3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5D47-39CE-BB89-B391-97CBFED4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738197-0BAC-F7AC-BC0E-6CFD1481B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785" y="2442368"/>
            <a:ext cx="4572000" cy="23812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D9306-A007-B3A0-E535-1FE8595A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and chemical</a:t>
            </a:r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6" r="-14356"/>
          <a:stretch>
            <a:fillRect/>
          </a:stretch>
        </p:blipFill>
        <p:spPr>
          <a:xfrm>
            <a:off x="2943890" y="2100654"/>
            <a:ext cx="6172200" cy="339447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411D1-3348-BD5E-AA58-994519899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5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5336-5F14-62A1-17A9-99F505F0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JORDAN SHOES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45A75-02B4-1F22-9E6D-D23C84422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816" y="1268760"/>
            <a:ext cx="2833688" cy="28336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64457-557F-A66B-EC4E-630C8F82A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23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2F08-2759-AC40-689E-8AAA4F3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AIRPORDS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97F6B8-192C-0594-3212-B37107221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8573" y="2826544"/>
            <a:ext cx="2181225" cy="20955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D20EAF-6111-2929-F5D0-F8C96540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8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BE23-F438-5684-C8DC-0DF08E0E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DOG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5319F1-DB2F-0748-CFC8-C5409CDD3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832" y="1844825"/>
            <a:ext cx="3446462" cy="343114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ED825-2FEB-D531-6DBA-2BE0C7BD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1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A46E-3F11-A9FF-CD70-C8658689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IPHONE AND GADGETS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8DDAB-4708-BB63-1115-DFF5CEAF4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827" y="2416078"/>
            <a:ext cx="3116591" cy="311659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B39E68-86A3-5BC2-9AFF-F1C18C82C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42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EE62-DCCB-AB97-F4EF-90DD33E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I AM SURE YOU DONT KNOW HIM?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9D249F-0A9A-3F90-D5C3-896AE1C18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7888" y="1772816"/>
            <a:ext cx="2833688" cy="28336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E2C97-8C80-54D7-48C1-8342B2E4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24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3CB3-03CD-18D2-D5BD-FC795BBF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EVERY CHILD WANTS TO BE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62FBF-95A0-51C3-9AA4-626B34630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768" y="1772816"/>
            <a:ext cx="5504610" cy="309634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C43C7-F627-E9FF-8C4B-40490509D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7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69440-1AEA-520F-ADA5-4FA0DC66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GEN Z AND ALPHA TALK ABOUT  MONEY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032E8-9904-AAFF-AED4-68EA72D28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785" y="1772817"/>
            <a:ext cx="4769241" cy="26707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9F53AC-5950-910F-8725-D7E0B7B14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69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55D2-8E64-B981-4B97-5F7236CD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MOST VIEWED YOU TUBE HOW TO BILLIONAIRES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58094-BAFF-0996-127C-FF26D98FC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785" y="1556792"/>
            <a:ext cx="4516835" cy="252942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3A0D8C-EEAE-E260-3CAE-283250F8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2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B101-C191-0D6B-796F-43AFB62F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WAKING UP AT MIDNIGTH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1B916-270E-A81A-2B24-15C09174A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816" y="1700809"/>
            <a:ext cx="4269116" cy="284090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EB2A9B-A0C3-4E8D-AA38-408DABE31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82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AF90-A7E4-0B9D-EE21-9B93E0BC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EXCESSIVE SCREEN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9785B5-42AB-4FC7-3FF4-5592AF5A8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736" y="1428900"/>
            <a:ext cx="5619596" cy="349351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0D09BB-AC21-24A6-B438-340A5F76D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680" y="1334441"/>
            <a:ext cx="239009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Reward chemical </a:t>
            </a:r>
          </a:p>
        </p:txBody>
      </p:sp>
      <p:pic>
        <p:nvPicPr>
          <p:cNvPr id="4" name="Content Placeholder 3" descr="dopami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62" y="2457450"/>
            <a:ext cx="5007647" cy="2833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992DF-C5B8-A40C-8827-D3C19C0A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8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BFF9-48BA-045E-FF5A-806376A9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ANGER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B55B6-C9C6-4ED3-A8F8-319176DED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5840" y="1408451"/>
            <a:ext cx="4308872" cy="286735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2EF88B-4571-8B12-28A8-AB06FB8A9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8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6833-EE22-1937-F53E-AAE054C7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School indiscipline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08C2F-2442-A116-BF23-6AB304E08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264" y="2538196"/>
            <a:ext cx="4283472" cy="28504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84B25-56C8-B2FE-052B-E99AD396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8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DD2A-BA69-B251-0BCD-1AD731BB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VAPING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04371-6DD4-83BD-CEA0-EA0811359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164" y="1556792"/>
            <a:ext cx="5221189" cy="34744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92BE8-D50F-825F-FA31-0B0A6F0B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9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279A-A15F-FD5C-97CE-2DE2ADF6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CAREER CONFUSION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CF9E0F-9A34-9A5A-07B4-B90139B9B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4300" y="2520156"/>
            <a:ext cx="4970860" cy="248543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079E55-760B-81E2-E296-E2033B1B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0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3CC2-CFA2-BBB2-B232-5BC8D267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Depression/ANXIETY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12F6C6-CA10-474A-5BC9-BA8D2F9C0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785" y="1772817"/>
            <a:ext cx="4769241" cy="26707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33EE92-A3C0-3C89-F24F-B5A3BF132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2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1566-A5AB-C3E2-F7D0-55D892FE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Fatigue and lethargic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341F2-642E-C820-B1C4-92050D28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3" y="1431909"/>
            <a:ext cx="4470937" cy="297520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79064-B27F-453E-B380-C27EE48A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3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D41C-3E06-4A56-68E8-262413A5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DISOBEDIENCE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97CD03-969D-8AEA-529E-0A52334B0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2" y="1556792"/>
            <a:ext cx="4042172" cy="302772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940C8-626C-3060-2BEF-6303200A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01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D91B-5258-4F6B-7287-F6DAE21A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OBESITY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51F48F-9E8E-A01D-07EF-FA645F480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777" y="1700808"/>
            <a:ext cx="5735063" cy="381642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ACA0D-99F4-58B4-48A2-60569A490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6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F769-B736-7429-18D3-22348A8A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DATING IN CHILDREN IN EARLY 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C75ED-471A-A3AF-13D2-B323344A3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7888" y="1556792"/>
            <a:ext cx="3221158" cy="43924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4EFC63-DB80-D589-4632-84469C49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3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1348-A805-006C-C1EB-F48A865A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94690-CDDD-2E1F-7787-6F8EDCEE2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1" y="2655093"/>
            <a:ext cx="4339035" cy="242986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722451-4772-357F-CBA3-AAC3D692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3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Dopamine </a:t>
            </a:r>
          </a:p>
        </p:txBody>
      </p:sp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35" y="3031332"/>
            <a:ext cx="2705100" cy="168592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CC9C97-49CB-6DC1-7290-687216C3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465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645A3-CEE2-95A2-A70E-45139EB4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ANGER AGAINST PARENTS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C70003-F9AD-477C-1453-E8A540D99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736" y="1700808"/>
            <a:ext cx="6358928" cy="331236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5169A-AA4F-B8DE-909E-ED65FE84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936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0F2C-F898-C9EE-41C1-3D123769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DEMAND FOR SEPARATE 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661F4-712B-13EB-6586-6074231BB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848" y="2132856"/>
            <a:ext cx="3835496" cy="28336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17EB77-273B-BF40-54EA-4666338ED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9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D636-C482-0681-DEA7-37810611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OVERTHINKING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51F0A-6102-5BDD-82A6-289B6644F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825" y="1628800"/>
            <a:ext cx="3996135" cy="298173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70EB43-BA5C-7BE5-1CE3-DC8A4449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09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1E4C-E8AD-DE66-E5A8-B6DFAEB0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NEW TREND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26918-603E-789A-9A73-E1D65A29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228" y="1628801"/>
            <a:ext cx="2785545" cy="278554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168F1-60B7-FF8A-5F98-E1F210BF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902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CLASS AND STRESS</a:t>
            </a:r>
          </a:p>
        </p:txBody>
      </p:sp>
      <p:pic>
        <p:nvPicPr>
          <p:cNvPr id="4" name="Content Placeholder 3" descr="learning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700808"/>
            <a:ext cx="2833688" cy="28336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DBA2F-86A3-5A4E-0292-5ED96D653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95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sex n corona</a:t>
            </a:r>
          </a:p>
        </p:txBody>
      </p:sp>
      <p:pic>
        <p:nvPicPr>
          <p:cNvPr id="4" name="Content Placeholder 3" descr="sex and mobil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1772816"/>
            <a:ext cx="2181225" cy="20955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C08EE-DDEA-E514-F657-DE4BD481A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54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Overloading of information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overlao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417638"/>
            <a:ext cx="6086986" cy="34087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DF42B9-D58B-B7B6-8359-C30A2DA5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872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471E-45C0-C599-9E3A-3B396FDA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Reels and shorts addiction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BB242A-7E8A-DE76-35C6-55F370ADA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3" y="1700808"/>
            <a:ext cx="4220141" cy="280831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7EFA9-65E2-F3D0-2A66-6C6393EF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59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– loading of Information</a:t>
            </a:r>
          </a:p>
        </p:txBody>
      </p:sp>
      <p:pic>
        <p:nvPicPr>
          <p:cNvPr id="4" name="Content Placeholder 3" descr="overloa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1700808"/>
            <a:ext cx="4250531" cy="28336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FB0184-E55C-AAAB-B547-56F00DDB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05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D3FC-71C7-3FDD-57AC-CC7BA963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2EEAC-550F-E58D-65A9-0B279E0A3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753" y="1417639"/>
            <a:ext cx="4849233" cy="325641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20FFE-6579-44EF-BBC2-C7AC3CBE9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  <p:pic>
        <p:nvPicPr>
          <p:cNvPr id="4" name="Content Placeholder 3" descr="Dopamine-Pathways-video-gam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8" y="2024146"/>
            <a:ext cx="3798790" cy="301529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928A34-2E71-44B0-64AA-8084D652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40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1F32-8ACB-52BD-1E03-09341AE3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854E7F-BC2F-E8F3-EC30-C98F0AAD9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728" y="1417638"/>
            <a:ext cx="6805736" cy="35283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DE530A-2D0E-F9D2-6946-2EB32E4B9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154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4" y="1063229"/>
            <a:ext cx="6264696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You know </a:t>
            </a:r>
            <a:br>
              <a:rPr lang="en-US" dirty="0"/>
            </a:br>
            <a:r>
              <a:rPr lang="en-US" dirty="0"/>
              <a:t>ONLY www. </a:t>
            </a:r>
            <a:br>
              <a:rPr lang="en-US" dirty="0"/>
            </a:br>
            <a:r>
              <a:rPr lang="en-US" dirty="0"/>
              <a:t>And not aware  about</a:t>
            </a:r>
          </a:p>
        </p:txBody>
      </p:sp>
      <p:pic>
        <p:nvPicPr>
          <p:cNvPr id="4" name="Content Placeholder 3" descr="darknet-deepweb-1500x750-1024x5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r="5883"/>
          <a:stretch>
            <a:fillRect/>
          </a:stretch>
        </p:blipFill>
        <p:spPr>
          <a:xfrm>
            <a:off x="3791745" y="2636912"/>
            <a:ext cx="6040101" cy="332182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CA2FE-FE9A-8396-660A-FC09BC2B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40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DCA5-AFB7-4485-3F96-6A786014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what is dark 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EE445B-8A49-95DC-BC71-A35800297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0667" y="2457450"/>
            <a:ext cx="4237037" cy="28336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5EE865-E52E-DFDA-09C2-73D0D7D4D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81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851" y="1202928"/>
            <a:ext cx="308937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Spy in your </a:t>
            </a:r>
            <a:br>
              <a:rPr lang="en-US" dirty="0"/>
            </a:br>
            <a:r>
              <a:rPr lang="en-US" dirty="0"/>
              <a:t>pocket</a:t>
            </a:r>
          </a:p>
        </p:txBody>
      </p:sp>
      <p:pic>
        <p:nvPicPr>
          <p:cNvPr id="4" name="Content Placeholder 3" descr="front camer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57" y="2457450"/>
            <a:ext cx="6139656" cy="28336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5EFD6-861F-EEB5-F703-59DACD694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71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91" y="966626"/>
            <a:ext cx="4452079" cy="120601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Whatsapp</a:t>
            </a:r>
            <a:br>
              <a:rPr lang="en-US" dirty="0"/>
            </a:br>
            <a:r>
              <a:rPr lang="en-US" dirty="0"/>
              <a:t> messages are read</a:t>
            </a:r>
          </a:p>
        </p:txBody>
      </p:sp>
      <p:pic>
        <p:nvPicPr>
          <p:cNvPr id="4" name="Content Placeholder 3" descr="whatsapp-hacking.jp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2420888"/>
            <a:ext cx="4250531" cy="28336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195F7-3D86-1D07-4C37-9B2C7D58B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947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1059657"/>
            <a:ext cx="1732012" cy="857250"/>
          </a:xfrm>
        </p:spPr>
        <p:txBody>
          <a:bodyPr/>
          <a:lstStyle/>
          <a:p>
            <a:r>
              <a:rPr lang="en-US" dirty="0"/>
              <a:t>ALSO</a:t>
            </a:r>
          </a:p>
        </p:txBody>
      </p:sp>
      <p:pic>
        <p:nvPicPr>
          <p:cNvPr id="4" name="Content Placeholder 3" descr="hacking-instagram-accou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11" y="2457450"/>
            <a:ext cx="5428748" cy="28336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DE8FB-948F-CED1-28D4-E6B7ABFC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930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1563" y="1141927"/>
            <a:ext cx="315865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Controlling </a:t>
            </a:r>
            <a:br>
              <a:rPr lang="en-US" dirty="0"/>
            </a:br>
            <a:r>
              <a:rPr lang="en-US" dirty="0"/>
              <a:t>your mind</a:t>
            </a:r>
          </a:p>
        </p:txBody>
      </p:sp>
      <p:pic>
        <p:nvPicPr>
          <p:cNvPr id="4" name="Content Placeholder 3" descr="bluew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2636912"/>
            <a:ext cx="5035495" cy="283368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CA4C39-6178-47B8-8364-C761B4A94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44" y="920682"/>
            <a:ext cx="900333" cy="860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0D248-D22B-206C-74BD-A285B889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4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430" y="1059949"/>
            <a:ext cx="350480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Gaming – creating a psyche </a:t>
            </a:r>
            <a:br>
              <a:rPr lang="en-US" dirty="0"/>
            </a:br>
            <a:r>
              <a:rPr lang="en-US" dirty="0"/>
              <a:t>for terrorism</a:t>
            </a:r>
          </a:p>
        </p:txBody>
      </p:sp>
      <p:pic>
        <p:nvPicPr>
          <p:cNvPr id="4" name="Content Placeholder 3" descr="PUBG-Mobi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17" y="2668130"/>
            <a:ext cx="5285027" cy="299311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4497B-3D90-FB4E-B4E5-B60EB1E02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44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221A-E8C4-0440-8DEB-A28CF612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Pubg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1B60D4-32AB-C34F-B69A-31DC319CC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3200" y="1700808"/>
            <a:ext cx="4165600" cy="23431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09D4CD-7615-65BA-8045-8AD540DC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59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9EF5-2301-C54B-ACD6-46DC8438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Call of Duty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111F4-7D3C-9943-8B11-4F08E3E21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753" y="1988840"/>
            <a:ext cx="6557871" cy="367240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01DFC-9FAC-8614-0E8F-0D03FFC7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-</a:t>
            </a:r>
          </a:p>
        </p:txBody>
      </p:sp>
      <p:pic>
        <p:nvPicPr>
          <p:cNvPr id="4" name="Content Placeholder 3" descr="hqdefaul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60" y="2457450"/>
            <a:ext cx="3778250" cy="283368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A4B36-503A-66A6-9386-564A5582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385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2C30-3696-9F44-B35A-5BEAF564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0D1B24-5939-5D4F-BCA6-EDCED5651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480" y="1700808"/>
            <a:ext cx="5760640" cy="3600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BD3812-DD7C-658A-610B-ADB5A34F3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44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6EF9-604C-CE4C-B506-5824EE3F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KILL WITH SKILL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463FA7-125F-5A45-A30A-AC7F2DC29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761" y="1916833"/>
            <a:ext cx="5466235" cy="363753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AA9B6-A2DE-9FBB-D540-DD443C3C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958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ECDF-5E56-F240-9B78-DD8FDBAF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CYBER GROOMING- CHILDREN NOT AWARE ABOUT 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A1EB1-61EA-F846-9CDC-3286CCBF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849" y="2341142"/>
            <a:ext cx="3232993" cy="323299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1C3F7-5D66-07F2-1761-A0DF2548B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266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DVT AND MMORPG</a:t>
            </a:r>
          </a:p>
        </p:txBody>
      </p:sp>
      <p:pic>
        <p:nvPicPr>
          <p:cNvPr id="4" name="Content Placeholder 3" descr="TELEMMGLPICT000169922618_trans_NvBQzQNjv4BqpVlberWd9EgFPZtcLiMQfyf2A9a6I9YchsjMeADBa0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916832"/>
            <a:ext cx="6106276" cy="381642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92EAF-C921-6E20-35BD-85FB2268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38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GAMERS  THROMBOSIS</a:t>
            </a:r>
          </a:p>
        </p:txBody>
      </p:sp>
      <p:pic>
        <p:nvPicPr>
          <p:cNvPr id="4" name="Content Placeholder 3" descr="TELEMMGLPICT000169922618_trans_NvBQzQNjv4BqpVlberWd9EgFPZtcLiMQfyf2A9a6I9YchsjMeADBa0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81" y="1988841"/>
            <a:ext cx="5991063" cy="374441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2B2F5-0945-C9F9-86C5-709F9BD5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26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Challenges : Neknominate</a:t>
            </a:r>
          </a:p>
        </p:txBody>
      </p:sp>
      <p:pic>
        <p:nvPicPr>
          <p:cNvPr id="4" name="Content Placeholder 3" descr="Neknomin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1916832"/>
            <a:ext cx="5942009" cy="388843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A0E50-6F8E-0912-C597-A2EA3F9E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7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424" y="960308"/>
            <a:ext cx="4114800" cy="1371975"/>
          </a:xfrm>
        </p:spPr>
        <p:txBody>
          <a:bodyPr/>
          <a:lstStyle/>
          <a:p>
            <a:r>
              <a:rPr lang="en-US" dirty="0"/>
              <a:t>RAPEPLAY</a:t>
            </a:r>
          </a:p>
        </p:txBody>
      </p:sp>
      <p:pic>
        <p:nvPicPr>
          <p:cNvPr id="4" name="Content Placeholder 3" descr="rapepla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111838"/>
            <a:ext cx="5054308" cy="378585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2CE76-840D-EFFA-2102-9F4AB22B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6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like</a:t>
            </a:r>
          </a:p>
        </p:txBody>
      </p:sp>
      <p:pic>
        <p:nvPicPr>
          <p:cNvPr id="4" name="Content Placeholder 3" descr="but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1417638"/>
            <a:ext cx="4440093" cy="496369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1ABC8-3901-5F6D-13A3-9C5A3EE9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02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Cubby bunny </a:t>
            </a:r>
            <a:r>
              <a:rPr lang="en-US" dirty="0" err="1"/>
              <a:t>marshmellow</a:t>
            </a:r>
            <a:endParaRPr lang="en-US" dirty="0"/>
          </a:p>
        </p:txBody>
      </p:sp>
      <p:pic>
        <p:nvPicPr>
          <p:cNvPr id="4" name="Content Placeholder 3" descr="cubby bunn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7" y="2024844"/>
            <a:ext cx="5636831" cy="421246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FCA77-52FC-50C4-78D6-A5B156FC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29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and ice</a:t>
            </a:r>
          </a:p>
        </p:txBody>
      </p:sp>
      <p:pic>
        <p:nvPicPr>
          <p:cNvPr id="4" name="Content Placeholder 3" descr="icehands-6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628800"/>
            <a:ext cx="6144682" cy="46085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2D3B1-8FCE-26F7-873A-2E23B36F8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man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64" y="2457450"/>
            <a:ext cx="5453642" cy="283368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041AD2-E0CF-5828-8A6E-BC791222B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53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D325-92FC-018C-0EB4-B3BB6652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CHAT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F58330-23CC-19EB-A467-295FEED7C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761" y="1844824"/>
            <a:ext cx="6167899" cy="41044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8BE136-D75C-D728-389A-9DD55FACD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70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240A-43B2-C047-6930-76DD01EE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79702-B129-8F3D-F7C4-F8EF14171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2" y="1628800"/>
            <a:ext cx="4715080" cy="471508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C26B2E-5888-B8BA-4C6E-DA3B3E6DE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246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138C-4D29-2741-D9FA-B4470FFE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CHATGPT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21FC80-0ECF-AB43-E0AB-AD948583A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760" y="1916832"/>
            <a:ext cx="6001632" cy="381642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6F906-D981-FD38-BB4D-0AD9BF479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247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E976-F9AD-D9AA-FF7E-BAC38565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Fake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E48DF-09CF-EE19-6DBC-6456D3CF1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537" y="1600201"/>
            <a:ext cx="6323541" cy="35569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F6AC22-27DE-AAD9-8452-74DDB6C0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09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A2F7-D276-3C04-724A-8BF965A5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 AND DEEP FAKE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B342DE-E490-493C-FEB8-A32664CE1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736" y="1772816"/>
            <a:ext cx="5994400" cy="39751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885664-02E2-268F-5A25-7C525149B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206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PHEDOPHILES ONLINE</a:t>
            </a:r>
          </a:p>
        </p:txBody>
      </p:sp>
      <p:pic>
        <p:nvPicPr>
          <p:cNvPr id="4" name="Content Placeholder 3" descr="man-with-hood-compu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556792"/>
            <a:ext cx="5474292" cy="374441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70EBB-8537-94B6-023A-3CCA809A7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2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GAMES MAKES U DELUSIONAL</a:t>
            </a:r>
          </a:p>
        </p:txBody>
      </p:sp>
      <p:pic>
        <p:nvPicPr>
          <p:cNvPr id="4" name="Content Placeholder 3" descr="gam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03" y="1772816"/>
            <a:ext cx="3689995" cy="261202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05F98-5693-D828-7C1F-FB0523ED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77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E00A-95F9-0140-680E-4E8B3954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life AND…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E60C43-4472-AFED-A5D6-08F018F4C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737" y="1441546"/>
            <a:ext cx="6746605" cy="37780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BAABE9-F460-CE78-1558-81C277AD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7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C299-1E9F-7FD4-BC49-82FC8A15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METAVERSE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110AA6-5B96-6A3D-428C-C6F60BC0C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745" y="1844824"/>
            <a:ext cx="6739949" cy="374441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65554-B436-DD55-5D84-B73FADFE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054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C42-C8E6-2844-8788-66290B14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For any Query post program</a:t>
            </a:r>
            <a:br>
              <a:rPr lang="en-US" dirty="0"/>
            </a:br>
            <a:r>
              <a:rPr lang="en-US" dirty="0"/>
              <a:t>9923755499 is the number to ask the Question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9CFB38-0AF0-A64D-91F8-30C270303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776" y="2636913"/>
            <a:ext cx="5427374" cy="271368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67FB80-7AC3-CE11-824C-4A5CE167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43" y="2907196"/>
            <a:ext cx="1043608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371</Words>
  <Application>Microsoft Macintosh PowerPoint</Application>
  <PresentationFormat>Widescreen</PresentationFormat>
  <Paragraphs>98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Calibri Light</vt:lpstr>
      <vt:lpstr>Office Theme</vt:lpstr>
      <vt:lpstr>DAY 3- CHALLENGES AND PROBLEMS IN PARENTING</vt:lpstr>
      <vt:lpstr>Brain / mind concept</vt:lpstr>
      <vt:lpstr>Brain-Hardware</vt:lpstr>
      <vt:lpstr>Brain and chemical</vt:lpstr>
      <vt:lpstr>Reward chemical </vt:lpstr>
      <vt:lpstr>Dopamine </vt:lpstr>
      <vt:lpstr>Pathways</vt:lpstr>
      <vt:lpstr>HOW IT WORKS -</vt:lpstr>
      <vt:lpstr>PowerPoint Presentation</vt:lpstr>
      <vt:lpstr>PowerPoint Presentation</vt:lpstr>
      <vt:lpstr>Dopamine for likes</vt:lpstr>
      <vt:lpstr>Like other addictions</vt:lpstr>
      <vt:lpstr>       Commitment  and trust  chemical. </vt:lpstr>
      <vt:lpstr>Adrenaline / oxytocin</vt:lpstr>
      <vt:lpstr>Endorphin</vt:lpstr>
      <vt:lpstr>Effects -</vt:lpstr>
      <vt:lpstr>How it is release</vt:lpstr>
      <vt:lpstr>Effects </vt:lpstr>
      <vt:lpstr>Mind-Software</vt:lpstr>
      <vt:lpstr>Mind and subconscious mind </vt:lpstr>
      <vt:lpstr>If virus in mind </vt:lpstr>
      <vt:lpstr>Install </vt:lpstr>
      <vt:lpstr>Needs in mind</vt:lpstr>
      <vt:lpstr>We need to understand  Adolescent age</vt:lpstr>
      <vt:lpstr>Mind has needs</vt:lpstr>
      <vt:lpstr>Teen boy’s wishes</vt:lpstr>
      <vt:lpstr>Mother Stalking</vt:lpstr>
      <vt:lpstr>Identity Check</vt:lpstr>
      <vt:lpstr>Saat Janmo Ka Rishta.</vt:lpstr>
      <vt:lpstr>LIKING, ATTRACTION,  LOVE, INFATUATION,  COMMITTED  RELATIONSHIP. </vt:lpstr>
      <vt:lpstr>THE YES CULTURE.</vt:lpstr>
      <vt:lpstr>What we are facing in schools now ….</vt:lpstr>
      <vt:lpstr>    LEARNING GAP</vt:lpstr>
      <vt:lpstr>Numbers and maths</vt:lpstr>
      <vt:lpstr>      ONLY RULE is..</vt:lpstr>
      <vt:lpstr>      SUBSTANCE ABUSE</vt:lpstr>
      <vt:lpstr>      ABUSIVE LANGUAGE</vt:lpstr>
      <vt:lpstr>Gender identity </vt:lpstr>
      <vt:lpstr>FLEX</vt:lpstr>
      <vt:lpstr>Like JORDAN SHOES</vt:lpstr>
      <vt:lpstr>Like AIRPORDS</vt:lpstr>
      <vt:lpstr>    DOG</vt:lpstr>
      <vt:lpstr>IPHONE AND GADGETS </vt:lpstr>
      <vt:lpstr>          I AM SURE YOU DONT KNOW HIM?</vt:lpstr>
      <vt:lpstr>SO EVERY CHILD WANTS TO BE</vt:lpstr>
      <vt:lpstr>         GEN Z AND ALPHA TALK ABOUT  MONEY</vt:lpstr>
      <vt:lpstr> MOST VIEWED YOU TUBE HOW TO BILLIONAIRES</vt:lpstr>
      <vt:lpstr>      WAKING UP AT MIDNIGTH</vt:lpstr>
      <vt:lpstr>  EXCESSIVE SCREEN TIME</vt:lpstr>
      <vt:lpstr>          ANGER</vt:lpstr>
      <vt:lpstr>      School indiscipline</vt:lpstr>
      <vt:lpstr>     VAPING</vt:lpstr>
      <vt:lpstr>        CAREER CONFUSION</vt:lpstr>
      <vt:lpstr>             Depression/ANXIETY</vt:lpstr>
      <vt:lpstr>     Fatigue and lethargic</vt:lpstr>
      <vt:lpstr>SCHOOL DISOBEDIENCE</vt:lpstr>
      <vt:lpstr>         OBESITY</vt:lpstr>
      <vt:lpstr>           DATING IN CHILDREN IN EARLY AGE</vt:lpstr>
      <vt:lpstr>DATING </vt:lpstr>
      <vt:lpstr> ANGER AGAINST PARENTS</vt:lpstr>
      <vt:lpstr>    DEMAND FOR SEPARATE ROOM</vt:lpstr>
      <vt:lpstr>  OVERTHINKING</vt:lpstr>
      <vt:lpstr>AND NEW TREND</vt:lpstr>
      <vt:lpstr>ONLINE CLASS AND STRESS</vt:lpstr>
      <vt:lpstr>Online sex n corona</vt:lpstr>
      <vt:lpstr>Overloading of information  </vt:lpstr>
      <vt:lpstr>Reels and shorts addiction</vt:lpstr>
      <vt:lpstr>Over – loading of Information</vt:lpstr>
      <vt:lpstr>WWW. </vt:lpstr>
      <vt:lpstr>CYBER SPACE</vt:lpstr>
      <vt:lpstr>You know  ONLY www.  And not aware  about</vt:lpstr>
      <vt:lpstr>       what is dark net</vt:lpstr>
      <vt:lpstr>Spy in your  pocket</vt:lpstr>
      <vt:lpstr>Whatsapp  messages are read</vt:lpstr>
      <vt:lpstr>ALSO</vt:lpstr>
      <vt:lpstr>Controlling  your mind</vt:lpstr>
      <vt:lpstr>Gaming – creating a psyche  for terrorism</vt:lpstr>
      <vt:lpstr>Pubg</vt:lpstr>
      <vt:lpstr> Call of Duty</vt:lpstr>
      <vt:lpstr>GTA</vt:lpstr>
      <vt:lpstr>KILL WITH SKILL</vt:lpstr>
      <vt:lpstr> CYBER GROOMING- CHILDREN NOT AWARE ABOUT IT</vt:lpstr>
      <vt:lpstr>DVT AND MMORPG</vt:lpstr>
      <vt:lpstr>GAMERS  THROMBOSIS</vt:lpstr>
      <vt:lpstr>New Challenges : Neknominate</vt:lpstr>
      <vt:lpstr>RAPEPLAY</vt:lpstr>
      <vt:lpstr>More like</vt:lpstr>
      <vt:lpstr>Cubby bunny marshmellow</vt:lpstr>
      <vt:lpstr>Salt and ice</vt:lpstr>
      <vt:lpstr>SNAP CHAT</vt:lpstr>
      <vt:lpstr>INSTAGRAM</vt:lpstr>
      <vt:lpstr>CHATGPT</vt:lpstr>
      <vt:lpstr>Deep Fake</vt:lpstr>
      <vt:lpstr>AI  AND DEEP FAKE</vt:lpstr>
      <vt:lpstr>PHEDOPHILES ONLINE</vt:lpstr>
      <vt:lpstr>GAMES MAKES U DELUSIONAL</vt:lpstr>
      <vt:lpstr>Second life AND…</vt:lpstr>
      <vt:lpstr>METAVERSE</vt:lpstr>
      <vt:lpstr>  For any Query post program 9923755499 is the number to ask the Question</vt:lpstr>
      <vt:lpstr>Or you can refer to the our authored book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3- CHALLENGES AND PROBLEMS IN PARENTING</dc:title>
  <dc:creator>Microsoft Office User</dc:creator>
  <cp:lastModifiedBy>Microsoft Office User</cp:lastModifiedBy>
  <cp:revision>1</cp:revision>
  <dcterms:created xsi:type="dcterms:W3CDTF">2023-12-07T04:12:28Z</dcterms:created>
  <dcterms:modified xsi:type="dcterms:W3CDTF">2023-12-07T04:20:23Z</dcterms:modified>
</cp:coreProperties>
</file>