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0" r:id="rId4"/>
    <p:sldId id="258" r:id="rId5"/>
    <p:sldId id="281" r:id="rId6"/>
    <p:sldId id="259" r:id="rId7"/>
    <p:sldId id="260" r:id="rId8"/>
    <p:sldId id="261" r:id="rId9"/>
    <p:sldId id="282" r:id="rId10"/>
    <p:sldId id="262" r:id="rId11"/>
    <p:sldId id="263" r:id="rId12"/>
    <p:sldId id="283" r:id="rId13"/>
    <p:sldId id="264" r:id="rId14"/>
    <p:sldId id="284" r:id="rId15"/>
    <p:sldId id="265" r:id="rId16"/>
    <p:sldId id="285" r:id="rId17"/>
    <p:sldId id="266" r:id="rId18"/>
    <p:sldId id="286" r:id="rId19"/>
    <p:sldId id="267" r:id="rId20"/>
    <p:sldId id="268" r:id="rId21"/>
    <p:sldId id="269" r:id="rId22"/>
    <p:sldId id="287" r:id="rId23"/>
    <p:sldId id="270" r:id="rId24"/>
    <p:sldId id="271" r:id="rId25"/>
    <p:sldId id="272" r:id="rId26"/>
    <p:sldId id="273" r:id="rId27"/>
    <p:sldId id="274" r:id="rId28"/>
    <p:sldId id="275" r:id="rId29"/>
    <p:sldId id="276" r:id="rId30"/>
    <p:sldId id="277" r:id="rId31"/>
    <p:sldId id="278" r:id="rId32"/>
    <p:sldId id="288" r:id="rId33"/>
    <p:sldId id="27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2/4/2024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2/4/2024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2/4/2024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04800"/>
            <a:ext cx="6400800" cy="1829761"/>
          </a:xfrm>
        </p:spPr>
        <p:txBody>
          <a:bodyPr/>
          <a:lstStyle/>
          <a:p>
            <a:pPr marL="182880" indent="0" algn="ctr">
              <a:buNone/>
            </a:pPr>
            <a:r>
              <a:rPr lang="en-US" dirty="0"/>
              <a:t>AI based Attacks </a:t>
            </a:r>
          </a:p>
        </p:txBody>
      </p:sp>
      <p:sp>
        <p:nvSpPr>
          <p:cNvPr id="3" name="Subtitle 2"/>
          <p:cNvSpPr>
            <a:spLocks noGrp="1"/>
          </p:cNvSpPr>
          <p:nvPr>
            <p:ph type="subTitle" idx="1"/>
          </p:nvPr>
        </p:nvSpPr>
        <p:spPr/>
        <p:txBody>
          <a:bodyPr>
            <a:normAutofit fontScale="92500" lnSpcReduction="20000"/>
          </a:bodyPr>
          <a:lstStyle/>
          <a:p>
            <a:pPr algn="ctr"/>
            <a:r>
              <a:rPr lang="en-US" dirty="0" err="1"/>
              <a:t>Amit</a:t>
            </a:r>
            <a:r>
              <a:rPr lang="en-US" dirty="0"/>
              <a:t> </a:t>
            </a:r>
            <a:r>
              <a:rPr lang="en-US" dirty="0" err="1"/>
              <a:t>Sankholia</a:t>
            </a:r>
            <a:endParaRPr lang="en-US" dirty="0"/>
          </a:p>
          <a:p>
            <a:pPr algn="ctr"/>
            <a:r>
              <a:rPr lang="en-US" dirty="0"/>
              <a:t>Dy. Director</a:t>
            </a:r>
          </a:p>
          <a:p>
            <a:pPr algn="ctr"/>
            <a:r>
              <a:rPr lang="en-US" dirty="0"/>
              <a:t>Indian Cyber Crime Coordination Centre</a:t>
            </a:r>
          </a:p>
        </p:txBody>
      </p:sp>
    </p:spTree>
    <p:extLst>
      <p:ext uri="{BB962C8B-B14F-4D97-AF65-F5344CB8AC3E}">
        <p14:creationId xmlns:p14="http://schemas.microsoft.com/office/powerpoint/2010/main" val="162752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70000"/>
              </a:lnSpc>
            </a:pPr>
            <a:r>
              <a:rPr lang="en-US" sz="1400" b="1" dirty="0"/>
              <a:t>Increasing Sophistication</a:t>
            </a:r>
            <a:r>
              <a:rPr lang="en-US" sz="1400" dirty="0"/>
              <a:t>: Cyber threats have evolved from simple, easily detectable attacks to highly sophisticated and nuanced strategies. Attackers now employ advanced techniques making it challenging for traditional security measures to keep up.</a:t>
            </a:r>
          </a:p>
          <a:p>
            <a:pPr>
              <a:lnSpc>
                <a:spcPct val="170000"/>
              </a:lnSpc>
            </a:pPr>
            <a:r>
              <a:rPr lang="en-US" sz="1400" b="1" dirty="0"/>
              <a:t>Diversification of Targets</a:t>
            </a:r>
            <a:r>
              <a:rPr lang="en-US" sz="1400" dirty="0"/>
              <a:t>: The range of targets for cyber threats has expanded beyond individual users to encompass large enterprises, critical infrastructure, and even entire nations. This diversification poses significant risks as cybercriminals seek financial gain, political motives, or simply to create widespread disruption.</a:t>
            </a:r>
          </a:p>
          <a:p>
            <a:pPr>
              <a:lnSpc>
                <a:spcPct val="170000"/>
              </a:lnSpc>
            </a:pPr>
            <a:r>
              <a:rPr lang="en-US" sz="1400" b="1" dirty="0"/>
              <a:t>Global Interconnectedness</a:t>
            </a:r>
            <a:r>
              <a:rPr lang="en-US" sz="1400" dirty="0"/>
              <a:t>: The evolution of cyber threats is closely tied to the growing interconnectedness of the global digital landscape. The internet's expansion and the increasing reliance on interconnected devices have created a broader attack surface, allowing cyber threats to propagate rapidly and impact diverse sectors across the globe.</a:t>
            </a:r>
          </a:p>
        </p:txBody>
      </p:sp>
      <p:sp>
        <p:nvSpPr>
          <p:cNvPr id="3" name="Title 2"/>
          <p:cNvSpPr>
            <a:spLocks noGrp="1"/>
          </p:cNvSpPr>
          <p:nvPr>
            <p:ph type="title"/>
          </p:nvPr>
        </p:nvSpPr>
        <p:spPr/>
        <p:txBody>
          <a:bodyPr/>
          <a:lstStyle/>
          <a:p>
            <a:r>
              <a:rPr lang="en-US" dirty="0"/>
              <a:t>Evolution of Cyber Threats</a:t>
            </a:r>
          </a:p>
        </p:txBody>
      </p:sp>
    </p:spTree>
    <p:extLst>
      <p:ext uri="{BB962C8B-B14F-4D97-AF65-F5344CB8AC3E}">
        <p14:creationId xmlns:p14="http://schemas.microsoft.com/office/powerpoint/2010/main" val="303204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dirty="0"/>
              <a:t>Adversarial Machine Learning</a:t>
            </a:r>
          </a:p>
          <a:p>
            <a:pPr>
              <a:lnSpc>
                <a:spcPct val="200000"/>
              </a:lnSpc>
            </a:pPr>
            <a:r>
              <a:rPr lang="en-US" dirty="0"/>
              <a:t> Deep fake Attacks</a:t>
            </a:r>
          </a:p>
          <a:p>
            <a:pPr>
              <a:lnSpc>
                <a:spcPct val="200000"/>
              </a:lnSpc>
            </a:pPr>
            <a:r>
              <a:rPr lang="en-US" dirty="0"/>
              <a:t> AI-Powered Malware</a:t>
            </a:r>
          </a:p>
        </p:txBody>
      </p:sp>
      <p:sp>
        <p:nvSpPr>
          <p:cNvPr id="3" name="Title 2"/>
          <p:cNvSpPr>
            <a:spLocks noGrp="1"/>
          </p:cNvSpPr>
          <p:nvPr>
            <p:ph type="title"/>
          </p:nvPr>
        </p:nvSpPr>
        <p:spPr/>
        <p:txBody>
          <a:bodyPr/>
          <a:lstStyle/>
          <a:p>
            <a:r>
              <a:rPr lang="en-US" dirty="0"/>
              <a:t>Types: AI Attacks</a:t>
            </a:r>
          </a:p>
        </p:txBody>
      </p:sp>
    </p:spTree>
    <p:extLst>
      <p:ext uri="{BB962C8B-B14F-4D97-AF65-F5344CB8AC3E}">
        <p14:creationId xmlns:p14="http://schemas.microsoft.com/office/powerpoint/2010/main" val="3917303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95" y="0"/>
            <a:ext cx="915500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54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8229600" cy="4525963"/>
          </a:xfrm>
        </p:spPr>
        <p:txBody>
          <a:bodyPr>
            <a:noAutofit/>
          </a:bodyPr>
          <a:lstStyle/>
          <a:p>
            <a:pPr>
              <a:lnSpc>
                <a:spcPct val="170000"/>
              </a:lnSpc>
            </a:pPr>
            <a:r>
              <a:rPr lang="en-US" sz="1400" b="1" dirty="0"/>
              <a:t>Purposeful Manipulation</a:t>
            </a:r>
            <a:r>
              <a:rPr lang="en-US" sz="1400" dirty="0"/>
              <a:t>: Adversarial machine learning involves attackers purposefully manipulating input data to deceive machine learning models. By making subtle alterations to input features, adversaries aim to exploit vulnerabilities and cause the model to misclassify or make incorrect predictions.</a:t>
            </a:r>
          </a:p>
          <a:p>
            <a:pPr>
              <a:lnSpc>
                <a:spcPct val="170000"/>
              </a:lnSpc>
            </a:pPr>
            <a:r>
              <a:rPr lang="en-US" sz="1400" b="1" dirty="0"/>
              <a:t>Evasion and Misclassification</a:t>
            </a:r>
            <a:r>
              <a:rPr lang="en-US" sz="1400" dirty="0"/>
              <a:t>: Adversarial attacks often focus on evading detection or causing misclassification. Attackers use techniques like adding imperceptible noise to images or tweaking input values to trick machine learning algorithms into producing inaccurate results, compromising the reliability of the model. </a:t>
            </a:r>
          </a:p>
          <a:p>
            <a:pPr>
              <a:lnSpc>
                <a:spcPct val="170000"/>
              </a:lnSpc>
            </a:pPr>
            <a:r>
              <a:rPr lang="en-US" sz="1400" b="1" dirty="0"/>
              <a:t>Continuous Cat-and-Mouse Game</a:t>
            </a:r>
            <a:r>
              <a:rPr lang="en-US" sz="1400" dirty="0"/>
              <a:t>: As machine learning models improve in detecting adversarial attacks, adversaries adapt their methods, leading to a continuous cat-and-mouse game between attackers and defenders. This dynamic challenges the development of robust machine learning models that can withstand evolving adversarial strategies.</a:t>
            </a:r>
          </a:p>
        </p:txBody>
      </p:sp>
      <p:sp>
        <p:nvSpPr>
          <p:cNvPr id="3" name="Title 2"/>
          <p:cNvSpPr>
            <a:spLocks noGrp="1"/>
          </p:cNvSpPr>
          <p:nvPr>
            <p:ph type="title"/>
          </p:nvPr>
        </p:nvSpPr>
        <p:spPr/>
        <p:txBody>
          <a:bodyPr/>
          <a:lstStyle/>
          <a:p>
            <a:r>
              <a:rPr lang="en-US" dirty="0"/>
              <a:t>Adversarial Machine Learning</a:t>
            </a:r>
          </a:p>
        </p:txBody>
      </p:sp>
    </p:spTree>
    <p:extLst>
      <p:ext uri="{BB962C8B-B14F-4D97-AF65-F5344CB8AC3E}">
        <p14:creationId xmlns:p14="http://schemas.microsoft.com/office/powerpoint/2010/main" val="298351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97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nSpc>
                <a:spcPct val="170000"/>
              </a:lnSpc>
            </a:pPr>
            <a:r>
              <a:rPr lang="en-US" dirty="0" err="1"/>
              <a:t>Deepfake</a:t>
            </a:r>
            <a:r>
              <a:rPr lang="en-US" dirty="0"/>
              <a:t> attacks pose a substantial threat to individuals and organizations by leveraging advanced AI to create convincingly realistic manipulated content. </a:t>
            </a:r>
          </a:p>
          <a:p>
            <a:pPr>
              <a:lnSpc>
                <a:spcPct val="170000"/>
              </a:lnSpc>
            </a:pPr>
            <a:r>
              <a:rPr lang="en-US" dirty="0"/>
              <a:t>These maliciously crafted videos or audio recordings can damage reputations, spread misinformation, and incite mistrust. Individuals may face personal harm as their identities are exploited, while organizations risk brand damage, financial losses, and the erosion of public trust. </a:t>
            </a:r>
          </a:p>
          <a:p>
            <a:pPr>
              <a:lnSpc>
                <a:spcPct val="170000"/>
              </a:lnSpc>
            </a:pPr>
            <a:r>
              <a:rPr lang="en-US" dirty="0"/>
              <a:t>The potential for </a:t>
            </a:r>
            <a:r>
              <a:rPr lang="en-US" dirty="0" err="1"/>
              <a:t>deepfakes</a:t>
            </a:r>
            <a:r>
              <a:rPr lang="en-US" dirty="0"/>
              <a:t> to deceive and manipulate poses significant challenges for </a:t>
            </a:r>
            <a:r>
              <a:rPr lang="en-US" dirty="0" err="1"/>
              <a:t>cybersecurity</a:t>
            </a:r>
            <a:r>
              <a:rPr lang="en-US" dirty="0"/>
              <a:t> and underscores the critical need for advanced detection and mitigation measures to protect against the multifaceted impacts of these deceptive AI-driven attacks.</a:t>
            </a:r>
          </a:p>
        </p:txBody>
      </p:sp>
      <p:sp>
        <p:nvSpPr>
          <p:cNvPr id="3" name="Title 2"/>
          <p:cNvSpPr>
            <a:spLocks noGrp="1"/>
          </p:cNvSpPr>
          <p:nvPr>
            <p:ph type="title"/>
          </p:nvPr>
        </p:nvSpPr>
        <p:spPr/>
        <p:txBody>
          <a:bodyPr/>
          <a:lstStyle/>
          <a:p>
            <a:r>
              <a:rPr lang="en-US" dirty="0"/>
              <a:t>Deep fake Attacks</a:t>
            </a:r>
          </a:p>
        </p:txBody>
      </p:sp>
    </p:spTree>
    <p:extLst>
      <p:ext uri="{BB962C8B-B14F-4D97-AF65-F5344CB8AC3E}">
        <p14:creationId xmlns:p14="http://schemas.microsoft.com/office/powerpoint/2010/main" val="4272228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99"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45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AI-driven malware represents a paradigm shift in cyber threats. Infused with artificial intelligence capabilities, this malware adapts, learns, and evolves, making it highly sophisticated and difficult to detect.</a:t>
            </a:r>
          </a:p>
          <a:p>
            <a:r>
              <a:rPr lang="en-US" dirty="0"/>
              <a:t> Its autonomous nature allows for dynamic, targeted attacks, posing a significant challenge to traditional </a:t>
            </a:r>
            <a:r>
              <a:rPr lang="en-US" dirty="0" err="1"/>
              <a:t>cybersecurity</a:t>
            </a:r>
            <a:r>
              <a:rPr lang="en-US" dirty="0"/>
              <a:t> measures, necessitating advanced defense strategies.</a:t>
            </a:r>
          </a:p>
        </p:txBody>
      </p:sp>
      <p:sp>
        <p:nvSpPr>
          <p:cNvPr id="3" name="Title 2"/>
          <p:cNvSpPr>
            <a:spLocks noGrp="1"/>
          </p:cNvSpPr>
          <p:nvPr>
            <p:ph type="title"/>
          </p:nvPr>
        </p:nvSpPr>
        <p:spPr/>
        <p:txBody>
          <a:bodyPr/>
          <a:lstStyle/>
          <a:p>
            <a:r>
              <a:rPr lang="en-US" dirty="0"/>
              <a:t>AI-Powered Malware</a:t>
            </a:r>
          </a:p>
        </p:txBody>
      </p:sp>
    </p:spTree>
    <p:extLst>
      <p:ext uri="{BB962C8B-B14F-4D97-AF65-F5344CB8AC3E}">
        <p14:creationId xmlns:p14="http://schemas.microsoft.com/office/powerpoint/2010/main" val="297333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1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899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Detecting AI-based attacks presents challenges due to their adaptive nature. These attacks dynamically evolve, leveraging machine learning to mimic normal behavior and evade traditional detection methods. </a:t>
            </a:r>
          </a:p>
          <a:p>
            <a:r>
              <a:rPr lang="en-US" dirty="0"/>
              <a:t>The use of adversarial techniques, where attackers manipulate input data to confuse models, adds complexity. </a:t>
            </a:r>
          </a:p>
          <a:p>
            <a:r>
              <a:rPr lang="en-US" dirty="0"/>
              <a:t>As AI becomes integral to </a:t>
            </a:r>
            <a:r>
              <a:rPr lang="en-US" dirty="0" err="1"/>
              <a:t>cybersecurity</a:t>
            </a:r>
            <a:r>
              <a:rPr lang="en-US" dirty="0"/>
              <a:t>, distinguishing between legitimate AI activities and malicious intent becomes intricate. </a:t>
            </a:r>
          </a:p>
          <a:p>
            <a:r>
              <a:rPr lang="en-US" dirty="0"/>
              <a:t>The rapid evolution of attack strategies demands continuous updates in detection mechanisms. Addressing these difficulties requires a multifaceted approach, combining advanced algorithms, continuous monitoring, and a thorough understanding of AI's dual role in defending against and facilitating cyber threats.</a:t>
            </a:r>
          </a:p>
        </p:txBody>
      </p:sp>
      <p:sp>
        <p:nvSpPr>
          <p:cNvPr id="3" name="Title 2"/>
          <p:cNvSpPr>
            <a:spLocks noGrp="1"/>
          </p:cNvSpPr>
          <p:nvPr>
            <p:ph type="title"/>
          </p:nvPr>
        </p:nvSpPr>
        <p:spPr/>
        <p:txBody>
          <a:bodyPr/>
          <a:lstStyle/>
          <a:p>
            <a:r>
              <a:rPr lang="en-US" dirty="0"/>
              <a:t>Detection Challenges</a:t>
            </a:r>
          </a:p>
        </p:txBody>
      </p:sp>
    </p:spTree>
    <p:extLst>
      <p:ext uri="{BB962C8B-B14F-4D97-AF65-F5344CB8AC3E}">
        <p14:creationId xmlns:p14="http://schemas.microsoft.com/office/powerpoint/2010/main" val="184745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624078" indent="-514350">
              <a:buFont typeface="+mj-lt"/>
              <a:buAutoNum type="arabicPeriod"/>
            </a:pPr>
            <a:r>
              <a:rPr lang="en-US" dirty="0"/>
              <a:t>Introduction to Artificial Intelligence</a:t>
            </a:r>
          </a:p>
          <a:p>
            <a:pPr marL="624078" indent="-514350">
              <a:buFont typeface="+mj-lt"/>
              <a:buAutoNum type="arabicPeriod"/>
            </a:pPr>
            <a:r>
              <a:rPr lang="en-US" dirty="0"/>
              <a:t>Understanding AI in Cyber-security </a:t>
            </a:r>
          </a:p>
          <a:p>
            <a:pPr marL="624078" indent="-514350">
              <a:buFont typeface="+mj-lt"/>
              <a:buAutoNum type="arabicPeriod"/>
            </a:pPr>
            <a:r>
              <a:rPr lang="en-US" dirty="0"/>
              <a:t>Evolution of Cyber Threats</a:t>
            </a:r>
          </a:p>
          <a:p>
            <a:pPr marL="624078" indent="-514350">
              <a:buFont typeface="+mj-lt"/>
              <a:buAutoNum type="arabicPeriod"/>
            </a:pPr>
            <a:r>
              <a:rPr lang="en-US" dirty="0"/>
              <a:t>Types of AI based attacks</a:t>
            </a:r>
          </a:p>
          <a:p>
            <a:pPr marL="624078" indent="-514350">
              <a:buFont typeface="+mj-lt"/>
              <a:buAutoNum type="arabicPeriod"/>
            </a:pPr>
            <a:r>
              <a:rPr lang="en-US" dirty="0"/>
              <a:t>Adversarial ML</a:t>
            </a:r>
          </a:p>
          <a:p>
            <a:pPr marL="624078" indent="-514350">
              <a:buFont typeface="+mj-lt"/>
              <a:buAutoNum type="arabicPeriod"/>
            </a:pPr>
            <a:r>
              <a:rPr lang="en-US" dirty="0"/>
              <a:t>Deep fake Attacks</a:t>
            </a:r>
          </a:p>
          <a:p>
            <a:pPr marL="624078" indent="-514350">
              <a:buFont typeface="+mj-lt"/>
              <a:buAutoNum type="arabicPeriod"/>
            </a:pPr>
            <a:r>
              <a:rPr lang="en-US" dirty="0"/>
              <a:t>AI powered malwares</a:t>
            </a:r>
          </a:p>
          <a:p>
            <a:pPr marL="624078" indent="-514350">
              <a:buFont typeface="+mj-lt"/>
              <a:buAutoNum type="arabicPeriod"/>
            </a:pPr>
            <a:r>
              <a:rPr lang="en-US" dirty="0"/>
              <a:t>Detection Challenges </a:t>
            </a:r>
          </a:p>
          <a:p>
            <a:pPr marL="624078" indent="-514350">
              <a:buFont typeface="+mj-lt"/>
              <a:buAutoNum type="arabicPeriod"/>
            </a:pPr>
            <a:r>
              <a:rPr lang="en-US" dirty="0"/>
              <a:t>Future Trends</a:t>
            </a:r>
          </a:p>
          <a:p>
            <a:pPr marL="624078" indent="-514350">
              <a:buFont typeface="+mj-lt"/>
              <a:buAutoNum type="arabicPeriod"/>
            </a:pPr>
            <a:r>
              <a:rPr lang="en-US" dirty="0"/>
              <a:t>Conclusion</a:t>
            </a:r>
          </a:p>
          <a:p>
            <a:pPr marL="624078" indent="-514350">
              <a:buFont typeface="+mj-lt"/>
              <a:buAutoNum type="arabicPeriod"/>
            </a:pPr>
            <a:r>
              <a:rPr lang="en-US" dirty="0"/>
              <a:t>Q&amp;A</a:t>
            </a:r>
          </a:p>
        </p:txBody>
      </p:sp>
      <p:sp>
        <p:nvSpPr>
          <p:cNvPr id="2" name="Title 1"/>
          <p:cNvSpPr>
            <a:spLocks noGrp="1"/>
          </p:cNvSpPr>
          <p:nvPr>
            <p:ph type="title"/>
          </p:nvPr>
        </p:nvSpPr>
        <p:spPr/>
        <p:txBody>
          <a:bodyPr/>
          <a:lstStyle/>
          <a:p>
            <a:pPr marL="0" indent="0">
              <a:buNone/>
            </a:pPr>
            <a:r>
              <a:rPr lang="en-US" dirty="0"/>
              <a:t>Table of Contents</a:t>
            </a:r>
          </a:p>
        </p:txBody>
      </p:sp>
    </p:spTree>
    <p:extLst>
      <p:ext uri="{BB962C8B-B14F-4D97-AF65-F5344CB8AC3E}">
        <p14:creationId xmlns:p14="http://schemas.microsoft.com/office/powerpoint/2010/main" val="94513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Anticipating the evolution of AI-based attacks demands foresight into emerging technologies and potential adversarial strategies. </a:t>
            </a:r>
          </a:p>
          <a:p>
            <a:r>
              <a:rPr lang="en-US" dirty="0"/>
              <a:t>As AI capabilities advance, attackers are likely to exploit novel techniques, including more sophisticated adversarial machine learning and the synthesis of hyper-realistic </a:t>
            </a:r>
            <a:r>
              <a:rPr lang="en-US" dirty="0" err="1"/>
              <a:t>deepfakes</a:t>
            </a:r>
            <a:r>
              <a:rPr lang="en-US" dirty="0"/>
              <a:t>. </a:t>
            </a:r>
          </a:p>
          <a:p>
            <a:r>
              <a:rPr lang="en-US" dirty="0"/>
              <a:t>The integration of AI in </a:t>
            </a:r>
            <a:r>
              <a:rPr lang="en-US" dirty="0" err="1"/>
              <a:t>cybersecurity</a:t>
            </a:r>
            <a:r>
              <a:rPr lang="en-US" dirty="0"/>
              <a:t> tools necessitates a proactive stance, predicting how attackers might leverage these advancements. Constant research and collaboration between </a:t>
            </a:r>
            <a:r>
              <a:rPr lang="en-US" dirty="0" err="1"/>
              <a:t>cybersecurity</a:t>
            </a:r>
            <a:r>
              <a:rPr lang="en-US" dirty="0"/>
              <a:t> experts are essential to stay ahead, developing robust defenses and adaptive strategies. </a:t>
            </a:r>
          </a:p>
          <a:p>
            <a:r>
              <a:rPr lang="en-US" dirty="0"/>
              <a:t>Vigilance in monitoring emerging trends and understanding the evolving threat landscape are crucial elements in anticipating and mitigating the future evolution of AI-based cyber attacks</a:t>
            </a:r>
          </a:p>
        </p:txBody>
      </p:sp>
      <p:sp>
        <p:nvSpPr>
          <p:cNvPr id="3" name="Title 2"/>
          <p:cNvSpPr>
            <a:spLocks noGrp="1"/>
          </p:cNvSpPr>
          <p:nvPr>
            <p:ph type="title"/>
          </p:nvPr>
        </p:nvSpPr>
        <p:spPr/>
        <p:txBody>
          <a:bodyPr/>
          <a:lstStyle/>
          <a:p>
            <a:r>
              <a:rPr lang="en-US" dirty="0"/>
              <a:t>Future Trends</a:t>
            </a:r>
          </a:p>
        </p:txBody>
      </p:sp>
    </p:spTree>
    <p:extLst>
      <p:ext uri="{BB962C8B-B14F-4D97-AF65-F5344CB8AC3E}">
        <p14:creationId xmlns:p14="http://schemas.microsoft.com/office/powerpoint/2010/main" val="198170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12837"/>
            <a:ext cx="8915400" cy="4525963"/>
          </a:xfrm>
        </p:spPr>
        <p:txBody>
          <a:bodyPr>
            <a:noAutofit/>
          </a:bodyPr>
          <a:lstStyle/>
          <a:p>
            <a:pPr>
              <a:lnSpc>
                <a:spcPct val="150000"/>
              </a:lnSpc>
              <a:buFont typeface="Wingdings" pitchFamily="2" charset="2"/>
              <a:buChar char="v"/>
            </a:pPr>
            <a:r>
              <a:rPr lang="en-US" sz="1600" b="1" dirty="0"/>
              <a:t>Invest in Advanced Threat Detection</a:t>
            </a:r>
            <a:r>
              <a:rPr lang="en-US" sz="1600" dirty="0"/>
              <a:t>: Organizations should prioritize the deployment of advanced threat detection systems that leverage AI for anomaly detection and behavior analysis. These systems can identify subtle patterns indicative of AI-based attacks, enhancing the ability to detect and respond to evolving cyber threats.</a:t>
            </a:r>
          </a:p>
          <a:p>
            <a:pPr>
              <a:lnSpc>
                <a:spcPct val="150000"/>
              </a:lnSpc>
              <a:buFont typeface="Wingdings" pitchFamily="2" charset="2"/>
              <a:buChar char="v"/>
            </a:pPr>
            <a:r>
              <a:rPr lang="en-US" sz="1600" b="1" dirty="0"/>
              <a:t>Continuous Employee Training</a:t>
            </a:r>
            <a:r>
              <a:rPr lang="en-US" sz="1600" dirty="0"/>
              <a:t>:  As AI-based attacks often exploit human vulnerabilities through tactics like phishing, continuous employee training is crucial. Educating staff on recognizing and reporting suspicious activities, particularly those involving AI-driven manipulation, helps fortify the human element of </a:t>
            </a:r>
            <a:r>
              <a:rPr lang="en-US" sz="1600" dirty="0" err="1"/>
              <a:t>cybersecurity</a:t>
            </a:r>
            <a:r>
              <a:rPr lang="en-US" sz="1600" dirty="0"/>
              <a:t>.</a:t>
            </a:r>
          </a:p>
          <a:p>
            <a:pPr>
              <a:lnSpc>
                <a:spcPct val="150000"/>
              </a:lnSpc>
              <a:buFont typeface="Wingdings" pitchFamily="2" charset="2"/>
              <a:buChar char="v"/>
            </a:pPr>
            <a:r>
              <a:rPr lang="en-US" sz="1600" b="1" dirty="0"/>
              <a:t>Implement Adaptive Security Measures</a:t>
            </a:r>
            <a:r>
              <a:rPr lang="en-US" sz="1600" dirty="0"/>
              <a:t>:   Employ adaptive security measures that evolve in response to emerging threats. Regularly update and upgrade </a:t>
            </a:r>
            <a:r>
              <a:rPr lang="en-US" sz="1600" dirty="0" err="1"/>
              <a:t>cybersecurity</a:t>
            </a:r>
            <a:r>
              <a:rPr lang="en-US" sz="1600" dirty="0"/>
              <a:t> protocols, leveraging AI-driven solutions that learn from new data and adjust defenses accordingly. This dynamic approach is essential for staying resilient against the ever-evolving tactics of AI-powered adversaries.</a:t>
            </a:r>
          </a:p>
        </p:txBody>
      </p:sp>
      <p:sp>
        <p:nvSpPr>
          <p:cNvPr id="3" name="Title 2"/>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203149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671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AutoNum type="arabicPeriod"/>
            </a:pPr>
            <a:r>
              <a:rPr lang="en-US" dirty="0"/>
              <a:t>Which of the following is an example of an AI-based </a:t>
            </a:r>
            <a:r>
              <a:rPr lang="en-US" dirty="0" err="1"/>
              <a:t>cyberattack</a:t>
            </a:r>
            <a:r>
              <a:rPr lang="en-US" dirty="0"/>
              <a:t>?</a:t>
            </a:r>
          </a:p>
          <a:p>
            <a:pPr marL="109728" indent="0">
              <a:buNone/>
            </a:pPr>
            <a:r>
              <a:rPr lang="en-US" dirty="0"/>
              <a:t> a) Phishing   </a:t>
            </a:r>
          </a:p>
          <a:p>
            <a:pPr marL="109728" indent="0">
              <a:buNone/>
            </a:pPr>
            <a:r>
              <a:rPr lang="en-US" dirty="0"/>
              <a:t> b) </a:t>
            </a:r>
            <a:r>
              <a:rPr lang="en-US" dirty="0" err="1"/>
              <a:t>Ransomware</a:t>
            </a:r>
            <a:r>
              <a:rPr lang="en-US" dirty="0"/>
              <a:t>   </a:t>
            </a:r>
          </a:p>
          <a:p>
            <a:pPr marL="109728" indent="0">
              <a:buNone/>
            </a:pPr>
            <a:r>
              <a:rPr lang="en-US" dirty="0"/>
              <a:t> c) Adversarial Machine Learning   </a:t>
            </a:r>
          </a:p>
          <a:p>
            <a:pPr marL="109728" indent="0">
              <a:buNone/>
            </a:pPr>
            <a:r>
              <a:rPr lang="en-US" dirty="0"/>
              <a:t> d) </a:t>
            </a:r>
            <a:r>
              <a:rPr lang="en-US" dirty="0" err="1"/>
              <a:t>DDoS</a:t>
            </a:r>
            <a:r>
              <a:rPr lang="en-US" dirty="0"/>
              <a:t> attacks</a:t>
            </a:r>
          </a:p>
        </p:txBody>
      </p:sp>
      <p:sp>
        <p:nvSpPr>
          <p:cNvPr id="3" name="Title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3361164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2. What is the primary purpose of </a:t>
            </a:r>
            <a:r>
              <a:rPr lang="en-US" dirty="0" err="1"/>
              <a:t>deepfake</a:t>
            </a:r>
            <a:r>
              <a:rPr lang="en-US" dirty="0"/>
              <a:t> technology in the context of </a:t>
            </a:r>
            <a:r>
              <a:rPr lang="en-US" dirty="0" err="1"/>
              <a:t>cybersecurity</a:t>
            </a:r>
            <a:r>
              <a:rPr lang="en-US" dirty="0"/>
              <a:t>? </a:t>
            </a:r>
          </a:p>
          <a:p>
            <a:pPr marL="109728" indent="0">
              <a:buNone/>
            </a:pPr>
            <a:r>
              <a:rPr lang="en-US" dirty="0"/>
              <a:t> </a:t>
            </a:r>
          </a:p>
          <a:p>
            <a:pPr marL="109728" indent="0">
              <a:buNone/>
            </a:pPr>
            <a:r>
              <a:rPr lang="en-US" dirty="0"/>
              <a:t>a) Data encryption   </a:t>
            </a:r>
          </a:p>
          <a:p>
            <a:pPr marL="109728" indent="0">
              <a:buNone/>
            </a:pPr>
            <a:r>
              <a:rPr lang="en-US" dirty="0"/>
              <a:t>b) User authentication   </a:t>
            </a:r>
          </a:p>
          <a:p>
            <a:pPr marL="109728" indent="0">
              <a:buNone/>
            </a:pPr>
            <a:r>
              <a:rPr lang="en-US" dirty="0"/>
              <a:t>c) Identity deception   </a:t>
            </a:r>
          </a:p>
          <a:p>
            <a:pPr marL="109728" indent="0">
              <a:buNone/>
            </a:pPr>
            <a:r>
              <a:rPr lang="en-US" dirty="0"/>
              <a:t>d) Network intrusion</a:t>
            </a:r>
          </a:p>
        </p:txBody>
      </p:sp>
      <p:sp>
        <p:nvSpPr>
          <p:cNvPr id="3" name="Title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07995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3. AI-powered malware is characterized by:</a:t>
            </a:r>
          </a:p>
          <a:p>
            <a:pPr marL="109728" indent="0">
              <a:buNone/>
            </a:pPr>
            <a:endParaRPr lang="en-US" dirty="0"/>
          </a:p>
          <a:p>
            <a:pPr marL="109728" indent="0">
              <a:buNone/>
            </a:pPr>
            <a:endParaRPr lang="en-US" dirty="0"/>
          </a:p>
          <a:p>
            <a:pPr marL="109728" indent="0">
              <a:buNone/>
            </a:pPr>
            <a:r>
              <a:rPr lang="en-US" dirty="0"/>
              <a:t> a) Static behavior   </a:t>
            </a:r>
          </a:p>
          <a:p>
            <a:pPr marL="109728" indent="0">
              <a:buNone/>
            </a:pPr>
            <a:r>
              <a:rPr lang="en-US" dirty="0"/>
              <a:t> b) Limited sophistication   </a:t>
            </a:r>
          </a:p>
          <a:p>
            <a:pPr marL="109728" indent="0">
              <a:buNone/>
            </a:pPr>
            <a:r>
              <a:rPr lang="en-US" dirty="0"/>
              <a:t> c) Dynamic adaptation   </a:t>
            </a:r>
          </a:p>
          <a:p>
            <a:pPr marL="109728" indent="0">
              <a:buNone/>
            </a:pPr>
            <a:r>
              <a:rPr lang="en-US" dirty="0"/>
              <a:t> d) Slow propagation</a:t>
            </a:r>
          </a:p>
        </p:txBody>
      </p:sp>
      <p:sp>
        <p:nvSpPr>
          <p:cNvPr id="3" name="Title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85915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4. How do AI-driven attacks challenge traditional threat detection methods?</a:t>
            </a:r>
          </a:p>
          <a:p>
            <a:pPr marL="109728" indent="0">
              <a:buNone/>
            </a:pPr>
            <a:r>
              <a:rPr lang="en-US" dirty="0"/>
              <a:t> a) By reducing false positives   </a:t>
            </a:r>
          </a:p>
          <a:p>
            <a:pPr marL="109728" indent="0">
              <a:buNone/>
            </a:pPr>
            <a:r>
              <a:rPr lang="en-US" dirty="0"/>
              <a:t> b) By relying on signature-based detection   </a:t>
            </a:r>
          </a:p>
          <a:p>
            <a:pPr marL="109728" indent="0">
              <a:buNone/>
            </a:pPr>
            <a:r>
              <a:rPr lang="en-US" dirty="0"/>
              <a:t> c) By prioritizing known attack vectors </a:t>
            </a:r>
          </a:p>
          <a:p>
            <a:pPr marL="109728" indent="0">
              <a:buNone/>
            </a:pPr>
            <a:r>
              <a:rPr lang="en-US" dirty="0"/>
              <a:t> d) By constantly evolving and adapting   </a:t>
            </a:r>
          </a:p>
          <a:p>
            <a:pPr marL="109728" indent="0">
              <a:buNone/>
            </a:pPr>
            <a:endParaRPr lang="en-US" dirty="0"/>
          </a:p>
        </p:txBody>
      </p:sp>
      <p:sp>
        <p:nvSpPr>
          <p:cNvPr id="3" name="Title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3138300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5. In adversarial machine learning attacks, what is the main goal of the attacker?</a:t>
            </a:r>
          </a:p>
          <a:p>
            <a:pPr marL="109728" indent="0">
              <a:buNone/>
            </a:pPr>
            <a:r>
              <a:rPr lang="en-US" dirty="0"/>
              <a:t> a) Data encryption   </a:t>
            </a:r>
          </a:p>
          <a:p>
            <a:pPr marL="109728" indent="0">
              <a:buNone/>
            </a:pPr>
            <a:r>
              <a:rPr lang="en-US" dirty="0"/>
              <a:t> b) Manipulating machine learning models   </a:t>
            </a:r>
          </a:p>
          <a:p>
            <a:pPr marL="109728" indent="0">
              <a:buNone/>
            </a:pPr>
            <a:r>
              <a:rPr lang="en-US" dirty="0"/>
              <a:t> c) Launching </a:t>
            </a:r>
            <a:r>
              <a:rPr lang="en-US" dirty="0" err="1"/>
              <a:t>DDoS</a:t>
            </a:r>
            <a:r>
              <a:rPr lang="en-US" dirty="0"/>
              <a:t> attacks   </a:t>
            </a:r>
          </a:p>
          <a:p>
            <a:pPr marL="109728" indent="0">
              <a:buNone/>
            </a:pPr>
            <a:r>
              <a:rPr lang="en-US" dirty="0"/>
              <a:t> d) Spreading malware</a:t>
            </a:r>
          </a:p>
        </p:txBody>
      </p:sp>
      <p:sp>
        <p:nvSpPr>
          <p:cNvPr id="3" name="Title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820903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6. What is a key difficulty in detecting adversarial machine learning attacks?</a:t>
            </a:r>
          </a:p>
          <a:p>
            <a:pPr marL="109728" indent="0">
              <a:buNone/>
            </a:pPr>
            <a:r>
              <a:rPr lang="en-US" dirty="0"/>
              <a:t> a) Lack of skilled </a:t>
            </a:r>
            <a:r>
              <a:rPr lang="en-US" dirty="0" err="1"/>
              <a:t>cybersecurity</a:t>
            </a:r>
            <a:r>
              <a:rPr lang="en-US" dirty="0"/>
              <a:t> professionals </a:t>
            </a:r>
          </a:p>
          <a:p>
            <a:pPr marL="109728" indent="0">
              <a:buNone/>
            </a:pPr>
            <a:r>
              <a:rPr lang="en-US" dirty="0"/>
              <a:t> b) Overreliance on AI algorithms   </a:t>
            </a:r>
          </a:p>
          <a:p>
            <a:pPr marL="109728" indent="0">
              <a:buNone/>
            </a:pPr>
            <a:r>
              <a:rPr lang="en-US" dirty="0"/>
              <a:t> c) Limited computing resources   </a:t>
            </a:r>
          </a:p>
          <a:p>
            <a:pPr marL="109728" indent="0">
              <a:buNone/>
            </a:pPr>
            <a:r>
              <a:rPr lang="en-US" dirty="0"/>
              <a:t> d) Difficulty in distinguishing malicious from</a:t>
            </a:r>
          </a:p>
          <a:p>
            <a:pPr marL="109728" indent="0">
              <a:buNone/>
            </a:pPr>
            <a:r>
              <a:rPr lang="en-US" dirty="0"/>
              <a:t>     normal data</a:t>
            </a:r>
          </a:p>
        </p:txBody>
      </p:sp>
      <p:sp>
        <p:nvSpPr>
          <p:cNvPr id="3" name="Title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62371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7. Why is continuous monitoring crucial in defending against AI-based cyber threats?</a:t>
            </a:r>
          </a:p>
          <a:p>
            <a:pPr marL="109728" indent="0">
              <a:buNone/>
            </a:pPr>
            <a:r>
              <a:rPr lang="en-US" dirty="0"/>
              <a:t> a) To prevent malware infections   </a:t>
            </a:r>
          </a:p>
          <a:p>
            <a:pPr marL="109728" indent="0">
              <a:buNone/>
            </a:pPr>
            <a:r>
              <a:rPr lang="en-US" dirty="0"/>
              <a:t> b) To identify patterns and anomalies over time   </a:t>
            </a:r>
          </a:p>
          <a:p>
            <a:pPr marL="109728" indent="0">
              <a:buNone/>
            </a:pPr>
            <a:r>
              <a:rPr lang="en-US" dirty="0"/>
              <a:t> c) To update antivirus signatures   </a:t>
            </a:r>
          </a:p>
          <a:p>
            <a:pPr marL="109728" indent="0">
              <a:buNone/>
            </a:pPr>
            <a:r>
              <a:rPr lang="en-US" dirty="0"/>
              <a:t> d) To enhance network speed</a:t>
            </a:r>
          </a:p>
        </p:txBody>
      </p:sp>
      <p:sp>
        <p:nvSpPr>
          <p:cNvPr id="3" name="Title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681218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0" y="0"/>
            <a:ext cx="91569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830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8. Which of the following is a real-world example of AI impacting a cyber attack?</a:t>
            </a:r>
          </a:p>
          <a:p>
            <a:pPr marL="109728" indent="0">
              <a:buNone/>
            </a:pPr>
            <a:endParaRPr lang="en-US" dirty="0"/>
          </a:p>
          <a:p>
            <a:pPr marL="109728" indent="0">
              <a:buNone/>
            </a:pPr>
            <a:r>
              <a:rPr lang="en-US" dirty="0"/>
              <a:t> a) </a:t>
            </a:r>
            <a:r>
              <a:rPr lang="en-US" dirty="0" err="1"/>
              <a:t>Heartbleed</a:t>
            </a:r>
            <a:r>
              <a:rPr lang="en-US" dirty="0"/>
              <a:t> vulnerability   </a:t>
            </a:r>
          </a:p>
          <a:p>
            <a:pPr marL="109728" indent="0">
              <a:buNone/>
            </a:pPr>
            <a:r>
              <a:rPr lang="en-US" dirty="0"/>
              <a:t> b) </a:t>
            </a:r>
            <a:r>
              <a:rPr lang="en-US" dirty="0" err="1"/>
              <a:t>Stuxnet</a:t>
            </a:r>
            <a:r>
              <a:rPr lang="en-US" dirty="0"/>
              <a:t> worm   </a:t>
            </a:r>
          </a:p>
          <a:p>
            <a:pPr marL="109728" indent="0">
              <a:buNone/>
            </a:pPr>
            <a:r>
              <a:rPr lang="en-US" dirty="0"/>
              <a:t> c) </a:t>
            </a:r>
            <a:r>
              <a:rPr lang="en-US" dirty="0" err="1"/>
              <a:t>WannaCry</a:t>
            </a:r>
            <a:r>
              <a:rPr lang="en-US" dirty="0"/>
              <a:t> </a:t>
            </a:r>
            <a:r>
              <a:rPr lang="en-US" dirty="0" err="1"/>
              <a:t>ransomware</a:t>
            </a:r>
            <a:r>
              <a:rPr lang="en-US" dirty="0"/>
              <a:t>   </a:t>
            </a:r>
          </a:p>
          <a:p>
            <a:pPr marL="109728" indent="0">
              <a:buNone/>
            </a:pPr>
            <a:r>
              <a:rPr lang="en-US" dirty="0"/>
              <a:t> d) None of above</a:t>
            </a:r>
          </a:p>
        </p:txBody>
      </p:sp>
      <p:sp>
        <p:nvSpPr>
          <p:cNvPr id="3" name="Title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907441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9. How does AI enhance the sophistication of modern cyber threats?</a:t>
            </a:r>
          </a:p>
          <a:p>
            <a:pPr marL="109728" indent="0">
              <a:buNone/>
            </a:pPr>
            <a:r>
              <a:rPr lang="en-US" dirty="0"/>
              <a:t> a) By simplifying attack techniques   </a:t>
            </a:r>
          </a:p>
          <a:p>
            <a:pPr marL="109728" indent="0">
              <a:buNone/>
            </a:pPr>
            <a:r>
              <a:rPr lang="en-US" dirty="0"/>
              <a:t> b) By relying on outdated algorithms   </a:t>
            </a:r>
          </a:p>
          <a:p>
            <a:pPr marL="109728" indent="0">
              <a:buNone/>
            </a:pPr>
            <a:r>
              <a:rPr lang="en-US" dirty="0"/>
              <a:t> c) By automating and adapting attack strategies   </a:t>
            </a:r>
          </a:p>
          <a:p>
            <a:pPr marL="109728" indent="0">
              <a:buNone/>
            </a:pPr>
            <a:r>
              <a:rPr lang="en-US" dirty="0"/>
              <a:t> d) By reducing attack surface</a:t>
            </a:r>
          </a:p>
        </p:txBody>
      </p:sp>
      <p:sp>
        <p:nvSpPr>
          <p:cNvPr id="3" name="Title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892120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624078" indent="-514350">
              <a:buFont typeface="+mj-lt"/>
              <a:buAutoNum type="arabicPeriod"/>
            </a:pPr>
            <a:r>
              <a:rPr lang="en-US" dirty="0"/>
              <a:t>c) Adversarial Machine Learning</a:t>
            </a:r>
          </a:p>
          <a:p>
            <a:pPr marL="624078" indent="-514350">
              <a:buFont typeface="+mj-lt"/>
              <a:buAutoNum type="arabicPeriod"/>
            </a:pPr>
            <a:r>
              <a:rPr lang="en-US" dirty="0"/>
              <a:t>c) Identity deception</a:t>
            </a:r>
          </a:p>
          <a:p>
            <a:pPr marL="624078" indent="-514350">
              <a:buFont typeface="+mj-lt"/>
              <a:buAutoNum type="arabicPeriod"/>
            </a:pPr>
            <a:r>
              <a:rPr lang="en-US" dirty="0"/>
              <a:t>c) Dynamic adaptation  </a:t>
            </a:r>
          </a:p>
          <a:p>
            <a:pPr marL="624078" indent="-514350">
              <a:buFont typeface="+mj-lt"/>
              <a:buAutoNum type="arabicPeriod"/>
            </a:pPr>
            <a:r>
              <a:rPr lang="en-US" dirty="0"/>
              <a:t>d) By constantly evolving and adapting</a:t>
            </a:r>
          </a:p>
          <a:p>
            <a:pPr marL="624078" indent="-514350">
              <a:buFont typeface="+mj-lt"/>
              <a:buAutoNum type="arabicPeriod"/>
            </a:pPr>
            <a:r>
              <a:rPr lang="en-US" dirty="0"/>
              <a:t>b) Manipulating machine learning models</a:t>
            </a:r>
          </a:p>
          <a:p>
            <a:pPr marL="624078" indent="-514350">
              <a:buFont typeface="+mj-lt"/>
              <a:buAutoNum type="arabicPeriod"/>
            </a:pPr>
            <a:r>
              <a:rPr lang="en-US" dirty="0"/>
              <a:t>d) Difficulty in distinguishing malicious from normal data</a:t>
            </a:r>
          </a:p>
          <a:p>
            <a:pPr marL="624078" indent="-514350">
              <a:buFont typeface="+mj-lt"/>
              <a:buAutoNum type="arabicPeriod"/>
            </a:pPr>
            <a:r>
              <a:rPr lang="en-US" dirty="0"/>
              <a:t>b) To identify patterns and anomalies over time</a:t>
            </a:r>
          </a:p>
          <a:p>
            <a:pPr marL="624078" indent="-514350">
              <a:buFont typeface="+mj-lt"/>
              <a:buAutoNum type="arabicPeriod"/>
            </a:pPr>
            <a:r>
              <a:rPr lang="en-US" dirty="0"/>
              <a:t>d) None of above</a:t>
            </a:r>
          </a:p>
          <a:p>
            <a:pPr marL="624078" indent="-514350">
              <a:buFont typeface="+mj-lt"/>
              <a:buAutoNum type="arabicPeriod"/>
            </a:pPr>
            <a:r>
              <a:rPr lang="en-US" dirty="0"/>
              <a:t>c) By automating and adapting attack strategies</a:t>
            </a:r>
          </a:p>
          <a:p>
            <a:pPr marL="624078" indent="-514350">
              <a:buFont typeface="+mj-lt"/>
              <a:buAutoNum type="arabicPeriod"/>
            </a:pPr>
            <a:endParaRPr lang="en-US" dirty="0"/>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err="1"/>
              <a:t>Ansers</a:t>
            </a:r>
            <a:endParaRPr lang="en-US" dirty="0"/>
          </a:p>
        </p:txBody>
      </p:sp>
    </p:spTree>
    <p:extLst>
      <p:ext uri="{BB962C8B-B14F-4D97-AF65-F5344CB8AC3E}">
        <p14:creationId xmlns:p14="http://schemas.microsoft.com/office/powerpoint/2010/main" val="1278603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481328"/>
            <a:ext cx="8229600" cy="4525963"/>
          </a:xfrm>
        </p:spPr>
        <p:txBody>
          <a:bodyPr>
            <a:noAutofit/>
          </a:bodyPr>
          <a:lstStyle/>
          <a:p>
            <a:pPr marL="109728" indent="0">
              <a:buNone/>
            </a:pPr>
            <a:r>
              <a:rPr lang="en-US" sz="13800" dirty="0">
                <a:latin typeface="Algerian" pitchFamily="82" charset="0"/>
              </a:rPr>
              <a:t>THANKS</a:t>
            </a:r>
          </a:p>
        </p:txBody>
      </p:sp>
    </p:spTree>
    <p:extLst>
      <p:ext uri="{BB962C8B-B14F-4D97-AF65-F5344CB8AC3E}">
        <p14:creationId xmlns:p14="http://schemas.microsoft.com/office/powerpoint/2010/main" val="852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nSpc>
                <a:spcPct val="170000"/>
              </a:lnSpc>
            </a:pPr>
            <a:r>
              <a:rPr lang="en-US" b="1" dirty="0"/>
              <a:t>Artificial Intelligence </a:t>
            </a:r>
            <a:r>
              <a:rPr lang="en-US" dirty="0"/>
              <a:t>(AI) refers to the development of computer systems that can perform tasks that typically require human intelligence. These tasks include learning, reasoning, problem-solving, understanding natural language, and perception.</a:t>
            </a:r>
          </a:p>
          <a:p>
            <a:pPr>
              <a:lnSpc>
                <a:spcPct val="170000"/>
              </a:lnSpc>
            </a:pPr>
            <a:r>
              <a:rPr lang="en-US" b="1" dirty="0"/>
              <a:t>Learning and Adaptation</a:t>
            </a:r>
            <a:r>
              <a:rPr lang="en-US" dirty="0"/>
              <a:t>: AI systems employ machine learning algorithms to analyze data, identify patterns, and make decisions. They can adapt and improve their performance over time without explicit programming, learning from experience.</a:t>
            </a:r>
          </a:p>
          <a:p>
            <a:pPr>
              <a:lnSpc>
                <a:spcPct val="170000"/>
              </a:lnSpc>
            </a:pPr>
            <a:r>
              <a:rPr lang="en-US" dirty="0"/>
              <a:t> </a:t>
            </a:r>
            <a:r>
              <a:rPr lang="en-US" b="1" dirty="0"/>
              <a:t>Applications</a:t>
            </a:r>
            <a:r>
              <a:rPr lang="en-US" dirty="0"/>
              <a:t>: AI finds diverse applications, ranging from speech recognition and image processing to autonomous vehicles and strategic game playing. It encompasses both narrow AI, designed for specific tasks, and general AI, aiming to replicate human cognitive abilities across a broad range of activities.</a:t>
            </a:r>
          </a:p>
        </p:txBody>
      </p:sp>
      <p:sp>
        <p:nvSpPr>
          <p:cNvPr id="3" name="Title 2"/>
          <p:cNvSpPr>
            <a:spLocks noGrp="1"/>
          </p:cNvSpPr>
          <p:nvPr>
            <p:ph type="title"/>
          </p:nvPr>
        </p:nvSpPr>
        <p:spPr/>
        <p:txBody>
          <a:bodyPr/>
          <a:lstStyle/>
          <a:p>
            <a:r>
              <a:rPr lang="en-US" dirty="0"/>
              <a:t>What is Artificial Intelligence</a:t>
            </a:r>
          </a:p>
        </p:txBody>
      </p:sp>
    </p:spTree>
    <p:extLst>
      <p:ext uri="{BB962C8B-B14F-4D97-AF65-F5344CB8AC3E}">
        <p14:creationId xmlns:p14="http://schemas.microsoft.com/office/powerpoint/2010/main" val="237364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91" y="0"/>
            <a:ext cx="92303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36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lnSpc>
                <a:spcPct val="170000"/>
              </a:lnSpc>
              <a:buNone/>
            </a:pPr>
            <a:r>
              <a:rPr lang="en-US" dirty="0"/>
              <a:t>The integration of AI in cyber security represents a dynamic shift in how organizations defend against evolving threats. AI is employed to enhance detection, response, and prevention capabilities:</a:t>
            </a:r>
          </a:p>
          <a:p>
            <a:pPr marL="624078" indent="-514350">
              <a:lnSpc>
                <a:spcPct val="170000"/>
              </a:lnSpc>
              <a:buFont typeface="+mj-lt"/>
              <a:buAutoNum type="arabicPeriod"/>
            </a:pPr>
            <a:r>
              <a:rPr lang="en-US" b="1" dirty="0"/>
              <a:t>Threat Detection</a:t>
            </a:r>
            <a:r>
              <a:rPr lang="en-US" dirty="0"/>
              <a:t>: AI algorithms analyze vast amounts of data to identify patterns indicative of cyber threats. Machine learning models can detect anomalies, helping to identify previously unknown threats.</a:t>
            </a:r>
          </a:p>
          <a:p>
            <a:pPr marL="624078" indent="-514350">
              <a:lnSpc>
                <a:spcPct val="170000"/>
              </a:lnSpc>
              <a:buFont typeface="+mj-lt"/>
              <a:buAutoNum type="arabicPeriod"/>
            </a:pPr>
            <a:r>
              <a:rPr lang="en-US" b="1" dirty="0"/>
              <a:t>Behavioral Analysis</a:t>
            </a:r>
            <a:r>
              <a:rPr lang="en-US" dirty="0"/>
              <a:t>:  AI enables the monitoring of user and system behavior, allowing for the identification of deviations from normal patterns. This proactive approach enhances the ability to spot potential threats before they escalate.</a:t>
            </a:r>
          </a:p>
        </p:txBody>
      </p:sp>
      <p:sp>
        <p:nvSpPr>
          <p:cNvPr id="3" name="Title 2"/>
          <p:cNvSpPr>
            <a:spLocks noGrp="1"/>
          </p:cNvSpPr>
          <p:nvPr>
            <p:ph type="title"/>
          </p:nvPr>
        </p:nvSpPr>
        <p:spPr/>
        <p:txBody>
          <a:bodyPr>
            <a:normAutofit/>
          </a:bodyPr>
          <a:lstStyle/>
          <a:p>
            <a:r>
              <a:rPr lang="en-US" sz="3600" dirty="0"/>
              <a:t>Understanding AI in Cyber-Security</a:t>
            </a:r>
          </a:p>
        </p:txBody>
      </p:sp>
    </p:spTree>
    <p:extLst>
      <p:ext uri="{BB962C8B-B14F-4D97-AF65-F5344CB8AC3E}">
        <p14:creationId xmlns:p14="http://schemas.microsoft.com/office/powerpoint/2010/main" val="416918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lnSpc>
                <a:spcPct val="170000"/>
              </a:lnSpc>
              <a:buNone/>
            </a:pPr>
            <a:r>
              <a:rPr lang="en-US" dirty="0"/>
              <a:t>3. </a:t>
            </a:r>
            <a:r>
              <a:rPr lang="en-US" b="1" dirty="0"/>
              <a:t>Automation and Response</a:t>
            </a:r>
            <a:r>
              <a:rPr lang="en-US" dirty="0"/>
              <a:t>: AI-driven automation streamlines incident response by quickly analyzing and categorizing security incidents. Automated responses can be triggered for immediate mitigation, reducing the response time to cyber threats.</a:t>
            </a:r>
          </a:p>
          <a:p>
            <a:pPr marL="109728" indent="0">
              <a:lnSpc>
                <a:spcPct val="170000"/>
              </a:lnSpc>
              <a:buNone/>
            </a:pPr>
            <a:r>
              <a:rPr lang="en-US" dirty="0"/>
              <a:t>4</a:t>
            </a:r>
            <a:r>
              <a:rPr lang="en-US" b="1" dirty="0"/>
              <a:t>. Adaptive Security Measures</a:t>
            </a:r>
            <a:r>
              <a:rPr lang="en-US" dirty="0"/>
              <a:t>: AI systems continuously learn from new data, adapting to emerging threats and evolving attack techniques. This adaptability is crucial in addressing the dynamic nature of </a:t>
            </a:r>
            <a:r>
              <a:rPr lang="en-US" dirty="0" err="1"/>
              <a:t>cybersecurity</a:t>
            </a:r>
            <a:r>
              <a:rPr lang="en-US" dirty="0"/>
              <a:t> threats.</a:t>
            </a:r>
          </a:p>
          <a:p>
            <a:pPr marL="109728" indent="0">
              <a:lnSpc>
                <a:spcPct val="170000"/>
              </a:lnSpc>
              <a:buNone/>
            </a:pPr>
            <a:r>
              <a:rPr lang="en-US" dirty="0"/>
              <a:t>5. </a:t>
            </a:r>
            <a:r>
              <a:rPr lang="en-US" b="1" dirty="0"/>
              <a:t>User Authentication</a:t>
            </a:r>
            <a:r>
              <a:rPr lang="en-US" dirty="0"/>
              <a:t>:  AI plays a role in enhancing user authentication by implementing multi-factor authentication and biometric recognition, reducing the risk of unauthorized access.</a:t>
            </a:r>
          </a:p>
        </p:txBody>
      </p:sp>
      <p:sp>
        <p:nvSpPr>
          <p:cNvPr id="4" name="Title 2"/>
          <p:cNvSpPr>
            <a:spLocks noGrp="1"/>
          </p:cNvSpPr>
          <p:nvPr>
            <p:ph type="title"/>
          </p:nvPr>
        </p:nvSpPr>
        <p:spPr/>
        <p:txBody>
          <a:bodyPr>
            <a:normAutofit/>
          </a:bodyPr>
          <a:lstStyle/>
          <a:p>
            <a:r>
              <a:rPr lang="en-US" sz="2800" dirty="0"/>
              <a:t>Understanding AI in Cyber-Security: </a:t>
            </a:r>
            <a:r>
              <a:rPr lang="en-US" sz="2800" dirty="0" err="1"/>
              <a:t>Contd</a:t>
            </a:r>
            <a:r>
              <a:rPr lang="en-US" sz="2800" dirty="0"/>
              <a:t>:</a:t>
            </a:r>
          </a:p>
        </p:txBody>
      </p:sp>
    </p:spTree>
    <p:extLst>
      <p:ext uri="{BB962C8B-B14F-4D97-AF65-F5344CB8AC3E}">
        <p14:creationId xmlns:p14="http://schemas.microsoft.com/office/powerpoint/2010/main" val="329835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lnSpc>
                <a:spcPct val="160000"/>
              </a:lnSpc>
              <a:buNone/>
            </a:pPr>
            <a:r>
              <a:rPr lang="en-US" dirty="0"/>
              <a:t>6. </a:t>
            </a:r>
            <a:r>
              <a:rPr lang="en-US" b="1" dirty="0"/>
              <a:t>Malware Detection</a:t>
            </a:r>
            <a:r>
              <a:rPr lang="en-US" dirty="0"/>
              <a:t>: AI-powered systems excel in identifying sophisticated malware by analyzing code patterns and behaviors. This capability improves the identification of malicious software, including those leveraging AI themselves.</a:t>
            </a:r>
          </a:p>
          <a:p>
            <a:pPr marL="109728" indent="0">
              <a:lnSpc>
                <a:spcPct val="160000"/>
              </a:lnSpc>
              <a:buNone/>
            </a:pPr>
            <a:r>
              <a:rPr lang="en-US" dirty="0"/>
              <a:t>7. </a:t>
            </a:r>
            <a:r>
              <a:rPr lang="en-US" b="1" dirty="0"/>
              <a:t>Predictive Analysis</a:t>
            </a:r>
            <a:r>
              <a:rPr lang="en-US" dirty="0"/>
              <a:t>: AI enables predictive analysis, forecasting potential threats based on historical data and current trends. This helps organizations proactively strengthen their defenses against future cyber attacks.</a:t>
            </a:r>
          </a:p>
        </p:txBody>
      </p:sp>
      <p:sp>
        <p:nvSpPr>
          <p:cNvPr id="4" name="Title 2"/>
          <p:cNvSpPr>
            <a:spLocks noGrp="1"/>
          </p:cNvSpPr>
          <p:nvPr>
            <p:ph type="title"/>
          </p:nvPr>
        </p:nvSpPr>
        <p:spPr/>
        <p:txBody>
          <a:bodyPr>
            <a:normAutofit/>
          </a:bodyPr>
          <a:lstStyle/>
          <a:p>
            <a:r>
              <a:rPr lang="en-US" sz="2800" dirty="0"/>
              <a:t>Understanding AI in Cyber-Security: </a:t>
            </a:r>
            <a:r>
              <a:rPr lang="en-US" sz="2800" dirty="0" err="1"/>
              <a:t>Contd</a:t>
            </a:r>
            <a:r>
              <a:rPr lang="en-US" sz="2800" dirty="0"/>
              <a:t>:</a:t>
            </a:r>
          </a:p>
        </p:txBody>
      </p:sp>
    </p:spTree>
    <p:extLst>
      <p:ext uri="{BB962C8B-B14F-4D97-AF65-F5344CB8AC3E}">
        <p14:creationId xmlns:p14="http://schemas.microsoft.com/office/powerpoint/2010/main" val="333858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8" y="0"/>
            <a:ext cx="915947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4364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141</TotalTime>
  <Words>1707</Words>
  <Application>Microsoft Office PowerPoint</Application>
  <PresentationFormat>On-screen Show (4:3)</PresentationFormat>
  <Paragraphs>134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AI based Attacks </vt:lpstr>
      <vt:lpstr>Table of Contents</vt:lpstr>
      <vt:lpstr>PowerPoint Presentation</vt:lpstr>
      <vt:lpstr>What is Artificial Intelligence</vt:lpstr>
      <vt:lpstr>PowerPoint Presentation</vt:lpstr>
      <vt:lpstr>Understanding AI in Cyber-Security</vt:lpstr>
      <vt:lpstr>Understanding AI in Cyber-Security: Contd:</vt:lpstr>
      <vt:lpstr>Understanding AI in Cyber-Security: Contd:</vt:lpstr>
      <vt:lpstr>PowerPoint Presentation</vt:lpstr>
      <vt:lpstr>Evolution of Cyber Threats</vt:lpstr>
      <vt:lpstr>Types: AI Attacks</vt:lpstr>
      <vt:lpstr>PowerPoint Presentation</vt:lpstr>
      <vt:lpstr>Adversarial Machine Learning</vt:lpstr>
      <vt:lpstr>PowerPoint Presentation</vt:lpstr>
      <vt:lpstr>Deep fake Attacks</vt:lpstr>
      <vt:lpstr>PowerPoint Presentation</vt:lpstr>
      <vt:lpstr>AI-Powered Malware</vt:lpstr>
      <vt:lpstr>PowerPoint Presentation</vt:lpstr>
      <vt:lpstr>Detection Challenges</vt:lpstr>
      <vt:lpstr>Future Trends</vt:lpstr>
      <vt:lpstr>Conclusion</vt:lpstr>
      <vt:lpstr>PowerPoint Presentation</vt:lpstr>
      <vt:lpstr>Q&amp;A</vt:lpstr>
      <vt:lpstr>Q&amp;A</vt:lpstr>
      <vt:lpstr>Q&amp;A</vt:lpstr>
      <vt:lpstr>Q&amp;A</vt:lpstr>
      <vt:lpstr>Q&amp;A</vt:lpstr>
      <vt:lpstr>Q&amp;A</vt:lpstr>
      <vt:lpstr>Q&amp;A</vt:lpstr>
      <vt:lpstr>Q&amp;A</vt:lpstr>
      <vt:lpstr>Q&amp;A</vt:lpstr>
      <vt:lpstr>Ansers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Attacks </dc:title>
  <dc:creator>AMIT SANKHOLIA</dc:creator>
  <cp:lastModifiedBy>Amit Sankholia</cp:lastModifiedBy>
  <cp:revision>32</cp:revision>
  <dcterms:created xsi:type="dcterms:W3CDTF">2006-08-16T00:00:00Z</dcterms:created>
  <dcterms:modified xsi:type="dcterms:W3CDTF">2024-02-04T14:36:14Z</dcterms:modified>
</cp:coreProperties>
</file>