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9" roundtripDataSignature="AMtx7mgXF0PFhkUy5apItREQr3ZZokDW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" name="Google Shape;17;p25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" name="Google Shape;18;p25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" name="Google Shape;19;p25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" name="Google Shape;20;p25"/>
          <p:cNvSpPr txBox="1"/>
          <p:nvPr>
            <p:ph idx="1" type="subTitle"/>
          </p:nvPr>
        </p:nvSpPr>
        <p:spPr>
          <a:xfrm>
            <a:off x="1965060" y="5052546"/>
            <a:ext cx="7516013" cy="882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440"/>
              </a:spcBef>
              <a:spcAft>
                <a:spcPts val="0"/>
              </a:spcAft>
              <a:buSzPts val="2860"/>
              <a:buNone/>
              <a:defRPr sz="2200">
                <a:solidFill>
                  <a:schemeClr val="dk2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2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234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SzPts val="208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300"/>
              </a:spcAft>
              <a:buSzPts val="182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1" name="Google Shape;21;p25"/>
          <p:cNvSpPr txBox="1"/>
          <p:nvPr>
            <p:ph idx="10" type="dt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5"/>
          <p:cNvSpPr txBox="1"/>
          <p:nvPr>
            <p:ph idx="11" type="ftr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5"/>
          <p:cNvSpPr txBox="1"/>
          <p:nvPr>
            <p:ph idx="12" type="sldNum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25"/>
          <p:cNvSpPr txBox="1"/>
          <p:nvPr>
            <p:ph type="ctrTitle"/>
          </p:nvPr>
        </p:nvSpPr>
        <p:spPr>
          <a:xfrm>
            <a:off x="1090109" y="3132290"/>
            <a:ext cx="9567135" cy="17931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912"/>
              <a:buChar char="*"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4"/>
          <p:cNvSpPr txBox="1"/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4"/>
          <p:cNvSpPr txBox="1"/>
          <p:nvPr>
            <p:ph idx="1" type="body"/>
          </p:nvPr>
        </p:nvSpPr>
        <p:spPr>
          <a:xfrm rot="5400000">
            <a:off x="5069840" y="-1798321"/>
            <a:ext cx="3474720" cy="85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  <p:sp>
        <p:nvSpPr>
          <p:cNvPr id="87" name="Google Shape;87;p34"/>
          <p:cNvSpPr txBox="1"/>
          <p:nvPr>
            <p:ph idx="10" type="dt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4"/>
          <p:cNvSpPr txBox="1"/>
          <p:nvPr>
            <p:ph idx="11" type="ftr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4"/>
          <p:cNvSpPr txBox="1"/>
          <p:nvPr>
            <p:ph idx="12" type="sldNum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5"/>
          <p:cNvSpPr txBox="1"/>
          <p:nvPr>
            <p:ph type="title"/>
          </p:nvPr>
        </p:nvSpPr>
        <p:spPr>
          <a:xfrm rot="5400000">
            <a:off x="290775" y="1624088"/>
            <a:ext cx="5238339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888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5"/>
          <p:cNvSpPr txBox="1"/>
          <p:nvPr>
            <p:ph idx="1" type="body"/>
          </p:nvPr>
        </p:nvSpPr>
        <p:spPr>
          <a:xfrm rot="5400000">
            <a:off x="5204311" y="-40640"/>
            <a:ext cx="4894729" cy="64390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  <p:sp>
        <p:nvSpPr>
          <p:cNvPr id="93" name="Google Shape;93;p35"/>
          <p:cNvSpPr txBox="1"/>
          <p:nvPr>
            <p:ph idx="10" type="dt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5"/>
          <p:cNvSpPr txBox="1"/>
          <p:nvPr>
            <p:ph idx="11" type="ftr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5"/>
          <p:cNvSpPr txBox="1"/>
          <p:nvPr>
            <p:ph idx="12" type="sldNum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 txBox="1"/>
          <p:nvPr>
            <p:ph idx="10" type="dt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6"/>
          <p:cNvSpPr txBox="1"/>
          <p:nvPr>
            <p:ph idx="11" type="ftr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6"/>
          <p:cNvSpPr txBox="1"/>
          <p:nvPr>
            <p:ph idx="12" type="sldNum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26"/>
          <p:cNvSpPr txBox="1"/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6"/>
          <p:cNvSpPr txBox="1"/>
          <p:nvPr>
            <p:ph idx="1" type="body"/>
          </p:nvPr>
        </p:nvSpPr>
        <p:spPr>
          <a:xfrm>
            <a:off x="1524000" y="731520"/>
            <a:ext cx="85344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" name="Google Shape;33;p2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" name="Google Shape;34;p27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" name="Google Shape;35;p27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" name="Google Shape;36;p27"/>
          <p:cNvSpPr txBox="1"/>
          <p:nvPr>
            <p:ph type="title"/>
          </p:nvPr>
        </p:nvSpPr>
        <p:spPr>
          <a:xfrm>
            <a:off x="2710927" y="2172648"/>
            <a:ext cx="7955555" cy="24233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888"/>
              <a:buChar char="*"/>
              <a:defRPr b="1" sz="46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7"/>
          <p:cNvSpPr txBox="1"/>
          <p:nvPr>
            <p:ph idx="1" type="body"/>
          </p:nvPr>
        </p:nvSpPr>
        <p:spPr>
          <a:xfrm>
            <a:off x="2696584" y="4607511"/>
            <a:ext cx="7960659" cy="8354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2600"/>
              <a:buNone/>
              <a:defRPr sz="20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23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300"/>
              </a:spcBef>
              <a:spcAft>
                <a:spcPts val="30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" name="Google Shape;38;p27"/>
          <p:cNvSpPr txBox="1"/>
          <p:nvPr>
            <p:ph idx="10" type="dt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7"/>
          <p:cNvSpPr txBox="1"/>
          <p:nvPr>
            <p:ph idx="11" type="ftr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7"/>
          <p:cNvSpPr txBox="1"/>
          <p:nvPr>
            <p:ph idx="12" type="sldNum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8"/>
          <p:cNvSpPr txBox="1"/>
          <p:nvPr>
            <p:ph idx="10" type="dt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8"/>
          <p:cNvSpPr txBox="1"/>
          <p:nvPr>
            <p:ph idx="11" type="ftr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8"/>
          <p:cNvSpPr txBox="1"/>
          <p:nvPr>
            <p:ph idx="12" type="sldNum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28"/>
          <p:cNvSpPr txBox="1"/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8"/>
          <p:cNvSpPr txBox="1"/>
          <p:nvPr>
            <p:ph idx="1" type="body"/>
          </p:nvPr>
        </p:nvSpPr>
        <p:spPr>
          <a:xfrm>
            <a:off x="1523999" y="731519"/>
            <a:ext cx="4462272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  <p:sp>
        <p:nvSpPr>
          <p:cNvPr id="47" name="Google Shape;47;p28"/>
          <p:cNvSpPr txBox="1"/>
          <p:nvPr>
            <p:ph idx="2" type="body"/>
          </p:nvPr>
        </p:nvSpPr>
        <p:spPr>
          <a:xfrm>
            <a:off x="6193536" y="731520"/>
            <a:ext cx="4462272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indent="-377189" lvl="3" marL="18288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indent="-377189" lvl="4" marL="22860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indent="-377189" lvl="5" marL="2743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indent="-377189" lvl="6" marL="3200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indent="-377190" lvl="7" marL="3657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indent="-377190" lvl="8" marL="411480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9"/>
          <p:cNvSpPr txBox="1"/>
          <p:nvPr>
            <p:ph idx="1" type="body"/>
          </p:nvPr>
        </p:nvSpPr>
        <p:spPr>
          <a:xfrm>
            <a:off x="1524000" y="731520"/>
            <a:ext cx="4462272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3120"/>
              <a:buNone/>
              <a:defRPr b="1" i="0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6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234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300"/>
              </a:spcAft>
              <a:buSzPts val="2080"/>
              <a:buNone/>
              <a:defRPr b="1" sz="1600"/>
            </a:lvl9pPr>
          </a:lstStyle>
          <a:p/>
        </p:txBody>
      </p:sp>
      <p:sp>
        <p:nvSpPr>
          <p:cNvPr id="50" name="Google Shape;50;p29"/>
          <p:cNvSpPr txBox="1"/>
          <p:nvPr>
            <p:ph idx="2" type="body"/>
          </p:nvPr>
        </p:nvSpPr>
        <p:spPr>
          <a:xfrm>
            <a:off x="1541929" y="1400327"/>
            <a:ext cx="4462272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2pPr>
            <a:lvl3pPr indent="-360680" lvl="2" marL="13716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3pPr>
            <a:lvl4pPr indent="-360680" lvl="3" marL="18288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indent="-360679" lvl="4" marL="22860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5pPr>
            <a:lvl6pPr indent="-360679" lvl="5" marL="27432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6pPr>
            <a:lvl7pPr indent="-360679" lvl="6" marL="32004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7pPr>
            <a:lvl8pPr indent="-360679" lvl="7" marL="36576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8pPr>
            <a:lvl9pPr indent="-360679" lvl="8" marL="4114800" algn="l">
              <a:spcBef>
                <a:spcPts val="320"/>
              </a:spcBef>
              <a:spcAft>
                <a:spcPts val="300"/>
              </a:spcAft>
              <a:buSzPts val="2080"/>
              <a:buChar char="*"/>
              <a:defRPr sz="1600"/>
            </a:lvl9pPr>
          </a:lstStyle>
          <a:p/>
        </p:txBody>
      </p:sp>
      <p:sp>
        <p:nvSpPr>
          <p:cNvPr id="51" name="Google Shape;51;p29"/>
          <p:cNvSpPr txBox="1"/>
          <p:nvPr>
            <p:ph idx="3" type="body"/>
          </p:nvPr>
        </p:nvSpPr>
        <p:spPr>
          <a:xfrm>
            <a:off x="6196403" y="731520"/>
            <a:ext cx="4462272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3120"/>
              <a:buNone/>
              <a:defRPr b="1" i="0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6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234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208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300"/>
              </a:spcAft>
              <a:buSzPts val="2080"/>
              <a:buNone/>
              <a:defRPr b="1" sz="1600"/>
            </a:lvl9pPr>
          </a:lstStyle>
          <a:p/>
        </p:txBody>
      </p:sp>
      <p:sp>
        <p:nvSpPr>
          <p:cNvPr id="52" name="Google Shape;52;p29"/>
          <p:cNvSpPr txBox="1"/>
          <p:nvPr>
            <p:ph idx="4" type="body"/>
          </p:nvPr>
        </p:nvSpPr>
        <p:spPr>
          <a:xfrm>
            <a:off x="6193367" y="1399032"/>
            <a:ext cx="4462272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7190" lvl="0" marL="4572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1pPr>
            <a:lvl2pPr indent="-377190" lvl="1" marL="9144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2pPr>
            <a:lvl3pPr indent="-360680" lvl="2" marL="13716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3pPr>
            <a:lvl4pPr indent="-360680" lvl="3" marL="18288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indent="-360679" lvl="4" marL="22860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5pPr>
            <a:lvl6pPr indent="-360679" lvl="5" marL="27432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6pPr>
            <a:lvl7pPr indent="-360679" lvl="6" marL="32004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7pPr>
            <a:lvl8pPr indent="-360679" lvl="7" marL="36576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8pPr>
            <a:lvl9pPr indent="-360679" lvl="8" marL="4114800" algn="l">
              <a:spcBef>
                <a:spcPts val="320"/>
              </a:spcBef>
              <a:spcAft>
                <a:spcPts val="300"/>
              </a:spcAft>
              <a:buSzPts val="2080"/>
              <a:buChar char="*"/>
              <a:defRPr sz="1600"/>
            </a:lvl9pPr>
          </a:lstStyle>
          <a:p/>
        </p:txBody>
      </p:sp>
      <p:sp>
        <p:nvSpPr>
          <p:cNvPr id="53" name="Google Shape;53;p29"/>
          <p:cNvSpPr txBox="1"/>
          <p:nvPr>
            <p:ph idx="10" type="dt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9"/>
          <p:cNvSpPr txBox="1"/>
          <p:nvPr>
            <p:ph idx="11" type="ftr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9"/>
          <p:cNvSpPr txBox="1"/>
          <p:nvPr>
            <p:ph idx="12" type="sldNum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29"/>
          <p:cNvSpPr txBox="1"/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0"/>
          <p:cNvSpPr txBox="1"/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0"/>
          <p:cNvSpPr txBox="1"/>
          <p:nvPr>
            <p:ph idx="10" type="dt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0"/>
          <p:cNvSpPr txBox="1"/>
          <p:nvPr>
            <p:ph idx="11" type="ftr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0"/>
          <p:cNvSpPr txBox="1"/>
          <p:nvPr>
            <p:ph idx="12" type="sldNum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1"/>
          <p:cNvSpPr txBox="1"/>
          <p:nvPr>
            <p:ph idx="10" type="dt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1"/>
          <p:cNvSpPr txBox="1"/>
          <p:nvPr>
            <p:ph idx="11" type="ftr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1"/>
          <p:cNvSpPr txBox="1"/>
          <p:nvPr>
            <p:ph idx="12" type="sldNum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2"/>
          <p:cNvSpPr txBox="1"/>
          <p:nvPr>
            <p:ph type="title"/>
          </p:nvPr>
        </p:nvSpPr>
        <p:spPr>
          <a:xfrm>
            <a:off x="1118794" y="2209801"/>
            <a:ext cx="4848113" cy="12584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584"/>
              <a:buChar char="*"/>
              <a:defRPr b="1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2"/>
          <p:cNvSpPr txBox="1"/>
          <p:nvPr>
            <p:ph idx="1" type="body"/>
          </p:nvPr>
        </p:nvSpPr>
        <p:spPr>
          <a:xfrm>
            <a:off x="6124688" y="731520"/>
            <a:ext cx="5356113" cy="4894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0210" lvl="0" marL="457200" algn="l">
              <a:spcBef>
                <a:spcPts val="440"/>
              </a:spcBef>
              <a:spcAft>
                <a:spcPts val="0"/>
              </a:spcAft>
              <a:buSzPts val="2860"/>
              <a:buChar char="*"/>
              <a:defRPr sz="2200"/>
            </a:lvl1pPr>
            <a:lvl2pPr indent="-393700" lvl="1" marL="9144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2pPr>
            <a:lvl3pPr indent="-377189" lvl="2" marL="137160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3pPr>
            <a:lvl4pPr indent="-360680" lvl="3" marL="182880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indent="-344170" lvl="4" marL="2286000" algn="l">
              <a:spcBef>
                <a:spcPts val="300"/>
              </a:spcBef>
              <a:spcAft>
                <a:spcPts val="0"/>
              </a:spcAft>
              <a:buSzPts val="1820"/>
              <a:buChar char="*"/>
              <a:defRPr sz="1400"/>
            </a:lvl5pPr>
            <a:lvl6pPr indent="-393700" lvl="5" marL="27432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6pPr>
            <a:lvl7pPr indent="-393700" lvl="6" marL="32004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7pPr>
            <a:lvl8pPr indent="-393700" lvl="7" marL="36576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8pPr>
            <a:lvl9pPr indent="-393700" lvl="8" marL="4114800" algn="l">
              <a:spcBef>
                <a:spcPts val="400"/>
              </a:spcBef>
              <a:spcAft>
                <a:spcPts val="300"/>
              </a:spcAft>
              <a:buSzPts val="2600"/>
              <a:buChar char="*"/>
              <a:defRPr sz="2000"/>
            </a:lvl9pPr>
          </a:lstStyle>
          <a:p/>
        </p:txBody>
      </p:sp>
      <p:sp>
        <p:nvSpPr>
          <p:cNvPr id="69" name="Google Shape;69;p32"/>
          <p:cNvSpPr txBox="1"/>
          <p:nvPr>
            <p:ph idx="2" type="body"/>
          </p:nvPr>
        </p:nvSpPr>
        <p:spPr>
          <a:xfrm>
            <a:off x="1434354" y="3497802"/>
            <a:ext cx="4518213" cy="21395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820"/>
              <a:buNone/>
              <a:defRPr sz="14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560"/>
              <a:buNone/>
              <a:defRPr sz="12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300"/>
              <a:buNone/>
              <a:defRPr sz="10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8pPr>
            <a:lvl9pPr indent="-228600" lvl="8" marL="4114800" algn="l">
              <a:spcBef>
                <a:spcPts val="300"/>
              </a:spcBef>
              <a:spcAft>
                <a:spcPts val="300"/>
              </a:spcAft>
              <a:buSzPts val="1170"/>
              <a:buNone/>
              <a:defRPr sz="900"/>
            </a:lvl9pPr>
          </a:lstStyle>
          <a:p/>
        </p:txBody>
      </p:sp>
      <p:sp>
        <p:nvSpPr>
          <p:cNvPr id="70" name="Google Shape;70;p32"/>
          <p:cNvSpPr txBox="1"/>
          <p:nvPr>
            <p:ph idx="10" type="dt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2"/>
          <p:cNvSpPr txBox="1"/>
          <p:nvPr>
            <p:ph idx="11" type="ftr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2"/>
          <p:cNvSpPr txBox="1"/>
          <p:nvPr>
            <p:ph idx="12" type="sldNum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3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5" name="Google Shape;75;p33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6" name="Google Shape;76;p33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7" name="Google Shape;77;p3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8" name="Google Shape;78;p33"/>
          <p:cNvSpPr/>
          <p:nvPr>
            <p:ph idx="2" type="pic"/>
          </p:nvPr>
        </p:nvSpPr>
        <p:spPr>
          <a:xfrm>
            <a:off x="5966900" y="1143000"/>
            <a:ext cx="5486400" cy="3127806"/>
          </a:xfrm>
          <a:prstGeom prst="roundRect">
            <a:avLst>
              <a:gd fmla="val 4230" name="adj"/>
            </a:avLst>
          </a:prstGeom>
          <a:solidFill>
            <a:srgbClr val="8BC9F7"/>
          </a:solidFill>
          <a:ln>
            <a:noFill/>
          </a:ln>
          <a:effectLst>
            <a:reflection blurRad="0" dir="0" dist="0" endA="300" endPos="28000" kx="0" rotWithShape="0" algn="bl" stA="23000" stPos="0" sy="-100000" ky="0"/>
          </a:effectLst>
        </p:spPr>
      </p:sp>
      <p:sp>
        <p:nvSpPr>
          <p:cNvPr id="79" name="Google Shape;79;p33"/>
          <p:cNvSpPr txBox="1"/>
          <p:nvPr>
            <p:ph idx="1" type="body"/>
          </p:nvPr>
        </p:nvSpPr>
        <p:spPr>
          <a:xfrm>
            <a:off x="1170516" y="1010486"/>
            <a:ext cx="4925485" cy="21630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360680" lvl="0" marL="457200" algn="l">
              <a:spcBef>
                <a:spcPts val="320"/>
              </a:spcBef>
              <a:spcAft>
                <a:spcPts val="0"/>
              </a:spcAft>
              <a:buSzPts val="2080"/>
              <a:buFont typeface="Georgia"/>
              <a:buChar char="*"/>
              <a:defRPr sz="16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560"/>
              <a:buNone/>
              <a:defRPr sz="12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300"/>
              <a:buNone/>
              <a:defRPr sz="10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8pPr>
            <a:lvl9pPr indent="-228600" lvl="8" marL="4114800" algn="l">
              <a:spcBef>
                <a:spcPts val="300"/>
              </a:spcBef>
              <a:spcAft>
                <a:spcPts val="300"/>
              </a:spcAft>
              <a:buSzPts val="1170"/>
              <a:buNone/>
              <a:defRPr sz="900"/>
            </a:lvl9pPr>
          </a:lstStyle>
          <a:p/>
        </p:txBody>
      </p:sp>
      <p:sp>
        <p:nvSpPr>
          <p:cNvPr id="80" name="Google Shape;80;p33"/>
          <p:cNvSpPr txBox="1"/>
          <p:nvPr>
            <p:ph idx="10" type="dt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3"/>
          <p:cNvSpPr txBox="1"/>
          <p:nvPr>
            <p:ph idx="11" type="ftr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3"/>
          <p:cNvSpPr txBox="1"/>
          <p:nvPr>
            <p:ph idx="12" type="sldNum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p33"/>
          <p:cNvSpPr txBox="1"/>
          <p:nvPr>
            <p:ph type="title"/>
          </p:nvPr>
        </p:nvSpPr>
        <p:spPr>
          <a:xfrm>
            <a:off x="969691" y="4464421"/>
            <a:ext cx="851138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888"/>
              <a:buChar char="*"/>
              <a:defRPr b="1" sz="4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99D4FE"/>
            </a:gs>
            <a:gs pos="60000">
              <a:srgbClr val="FFFFFF"/>
            </a:gs>
            <a:gs pos="100000">
              <a:srgbClr val="54BDF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" name="Google Shape;7;p24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" name="Google Shape;8;p24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" name="Google Shape;9;p24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6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" name="Google Shape;10;p24"/>
          <p:cNvSpPr txBox="1"/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Google Shape;11;p24"/>
          <p:cNvSpPr txBox="1"/>
          <p:nvPr>
            <p:ph idx="1" type="body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0210" lvl="0" marL="457200" marR="0" rtl="0" algn="l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937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77189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6068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417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4417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44170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44170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44170" lvl="8" marL="4114800" marR="0" rtl="0" algn="l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" name="Google Shape;12;p24"/>
          <p:cNvSpPr txBox="1"/>
          <p:nvPr>
            <p:ph idx="10" type="dt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" name="Google Shape;13;p24"/>
          <p:cNvSpPr txBox="1"/>
          <p:nvPr>
            <p:ph idx="11" type="ftr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" name="Google Shape;14;p24"/>
          <p:cNvSpPr txBox="1"/>
          <p:nvPr>
            <p:ph idx="12" type="sldNum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4.jpg"/><Relationship Id="rId5" Type="http://schemas.openxmlformats.org/officeDocument/2006/relationships/image" Target="../media/image7.png"/><Relationship Id="rId6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5.png"/><Relationship Id="rId7" Type="http://schemas.openxmlformats.org/officeDocument/2006/relationships/image" Target="../media/image2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3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Relationship Id="rId4" Type="http://schemas.openxmlformats.org/officeDocument/2006/relationships/image" Target="../media/image3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"/>
          <p:cNvGrpSpPr/>
          <p:nvPr/>
        </p:nvGrpSpPr>
        <p:grpSpPr>
          <a:xfrm>
            <a:off x="0" y="-1"/>
            <a:ext cx="12192000" cy="6600826"/>
            <a:chOff x="0" y="-1"/>
            <a:chExt cx="12192000" cy="6600826"/>
          </a:xfrm>
        </p:grpSpPr>
        <p:sp>
          <p:nvSpPr>
            <p:cNvPr id="101" name="Google Shape;101;p1"/>
            <p:cNvSpPr/>
            <p:nvPr/>
          </p:nvSpPr>
          <p:spPr>
            <a:xfrm>
              <a:off x="0" y="-1"/>
              <a:ext cx="12192000" cy="3877733"/>
            </a:xfrm>
            <a:prstGeom prst="flowChartDocument">
              <a:avLst/>
            </a:prstGeom>
            <a:gradFill>
              <a:gsLst>
                <a:gs pos="0">
                  <a:srgbClr val="000F36"/>
                </a:gs>
                <a:gs pos="33000">
                  <a:srgbClr val="002F51"/>
                </a:gs>
                <a:gs pos="100000">
                  <a:srgbClr val="000F36"/>
                </a:gs>
              </a:gsLst>
              <a:path path="circle">
                <a:fillToRect r="100%" t="100%"/>
              </a:path>
              <a:tileRect b="-100%" l="-100%"/>
            </a:gradFill>
            <a:ln cap="flat" cmpd="sng" w="15875">
              <a:solidFill>
                <a:srgbClr val="1D2C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233362" y="238125"/>
              <a:ext cx="11725276" cy="63627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C5D3ED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" name="Google Shape;103;p1"/>
          <p:cNvSpPr/>
          <p:nvPr/>
        </p:nvSpPr>
        <p:spPr>
          <a:xfrm>
            <a:off x="228561" y="4097556"/>
            <a:ext cx="1489037" cy="365760"/>
          </a:xfrm>
          <a:custGeom>
            <a:rect b="b" l="l" r="r" t="t"/>
            <a:pathLst>
              <a:path extrusionOk="0" h="156984" w="1536012">
                <a:moveTo>
                  <a:pt x="0" y="0"/>
                </a:moveTo>
                <a:lnTo>
                  <a:pt x="1536012" y="0"/>
                </a:lnTo>
                <a:lnTo>
                  <a:pt x="1536012" y="156984"/>
                </a:lnTo>
                <a:lnTo>
                  <a:pt x="0" y="156984"/>
                </a:lnTo>
                <a:close/>
              </a:path>
            </a:pathLst>
          </a:custGeom>
          <a:gradFill>
            <a:gsLst>
              <a:gs pos="0">
                <a:srgbClr val="000F36"/>
              </a:gs>
              <a:gs pos="33000">
                <a:srgbClr val="002F51"/>
              </a:gs>
              <a:gs pos="100000">
                <a:srgbClr val="000F36"/>
              </a:gs>
            </a:gsLst>
            <a:path path="circle">
              <a:fillToRect r="100%" t="100%"/>
            </a:path>
            <a:tileRect b="-100%" l="-100%"/>
          </a:gradFill>
          <a:ln cap="flat" cmpd="sng" w="15875">
            <a:solidFill>
              <a:srgbClr val="1D2C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0475" lIns="60950" spcFirstLastPara="1" rIns="60950" wrap="square" tIns="304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3276637" y="4100322"/>
            <a:ext cx="8686801" cy="342918"/>
          </a:xfrm>
          <a:custGeom>
            <a:rect b="b" l="l" r="r" t="t"/>
            <a:pathLst>
              <a:path extrusionOk="0" h="135474" w="2135072">
                <a:moveTo>
                  <a:pt x="0" y="0"/>
                </a:moveTo>
                <a:lnTo>
                  <a:pt x="2135072" y="0"/>
                </a:lnTo>
                <a:lnTo>
                  <a:pt x="2135072" y="135474"/>
                </a:lnTo>
                <a:lnTo>
                  <a:pt x="0" y="135474"/>
                </a:lnTo>
                <a:close/>
              </a:path>
            </a:pathLst>
          </a:custGeom>
          <a:gradFill>
            <a:gsLst>
              <a:gs pos="0">
                <a:srgbClr val="000F36"/>
              </a:gs>
              <a:gs pos="33000">
                <a:srgbClr val="002F51"/>
              </a:gs>
              <a:gs pos="100000">
                <a:srgbClr val="000F36"/>
              </a:gs>
            </a:gsLst>
            <a:path path="circle">
              <a:fillToRect r="100%" t="100%"/>
            </a:path>
            <a:tileRect b="-100%" l="-100%"/>
          </a:gradFill>
          <a:ln cap="flat" cmpd="sng" w="15875">
            <a:solidFill>
              <a:srgbClr val="1D2C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0475" lIns="60950" spcFirstLastPara="1" rIns="60950" wrap="square" tIns="304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05" name="Google Shape;10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1924" y="423641"/>
            <a:ext cx="1849752" cy="72834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"/>
          <p:cNvSpPr txBox="1"/>
          <p:nvPr/>
        </p:nvSpPr>
        <p:spPr>
          <a:xfrm>
            <a:off x="973080" y="2159000"/>
            <a:ext cx="10670100" cy="18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3A7A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Presentation on </a:t>
            </a:r>
            <a:endParaRPr/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3A7A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ONLINE BANKING AND CYBER SECURITY CONCERNS</a:t>
            </a:r>
            <a:endParaRPr b="1" sz="3600">
              <a:solidFill>
                <a:srgbClr val="003A7A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07" name="Google Shape;107;p1"/>
          <p:cNvSpPr/>
          <p:nvPr/>
        </p:nvSpPr>
        <p:spPr>
          <a:xfrm>
            <a:off x="1456800" y="4683140"/>
            <a:ext cx="2899319" cy="342918"/>
          </a:xfrm>
          <a:custGeom>
            <a:rect b="b" l="l" r="r" t="t"/>
            <a:pathLst>
              <a:path extrusionOk="0" h="135474" w="2135072">
                <a:moveTo>
                  <a:pt x="0" y="0"/>
                </a:moveTo>
                <a:lnTo>
                  <a:pt x="2135072" y="0"/>
                </a:lnTo>
                <a:lnTo>
                  <a:pt x="2135072" y="135474"/>
                </a:lnTo>
                <a:lnTo>
                  <a:pt x="0" y="135474"/>
                </a:lnTo>
                <a:close/>
              </a:path>
            </a:pathLst>
          </a:custGeom>
          <a:gradFill>
            <a:gsLst>
              <a:gs pos="0">
                <a:srgbClr val="000F36"/>
              </a:gs>
              <a:gs pos="33000">
                <a:srgbClr val="002F51"/>
              </a:gs>
              <a:gs pos="100000">
                <a:srgbClr val="000F36"/>
              </a:gs>
            </a:gsLst>
            <a:path path="circle">
              <a:fillToRect r="100%" t="100%"/>
            </a:path>
            <a:tileRect b="-100%" l="-100%"/>
          </a:gradFill>
          <a:ln cap="flat" cmpd="sng" w="15875">
            <a:solidFill>
              <a:srgbClr val="1D2C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0475" lIns="60950" spcFirstLastPara="1" rIns="60950" wrap="square" tIns="304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08" name="Google Shape;10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83724" y="257176"/>
            <a:ext cx="1270001" cy="871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90179" y="423641"/>
            <a:ext cx="1160183" cy="617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80239" y="544511"/>
            <a:ext cx="1577423" cy="567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text, application, chat or text message&#10;&#10;Description automatically generated" id="224" name="Google Shape;22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49482" y="690170"/>
            <a:ext cx="3310229" cy="2716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74767" y="3450907"/>
            <a:ext cx="3284944" cy="28384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, application&#10;&#10;Description automatically generated" id="226" name="Google Shape;226;p10"/>
          <p:cNvPicPr preferRelativeResize="0"/>
          <p:nvPr>
            <p:ph idx="4294967295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28278" y="690170"/>
            <a:ext cx="3074233" cy="60630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, application, chat or text message&#10;&#10;Description automatically generated" id="227" name="Google Shape;227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757" y="690170"/>
            <a:ext cx="2769437" cy="54321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&#10;&#10;Description automatically generated" id="228" name="Google Shape;228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931567" y="677845"/>
            <a:ext cx="2743200" cy="4431374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0"/>
          <p:cNvSpPr/>
          <p:nvPr/>
        </p:nvSpPr>
        <p:spPr>
          <a:xfrm>
            <a:off x="218467" y="6139406"/>
            <a:ext cx="2414016" cy="604293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5875">
            <a:solidFill>
              <a:srgbClr val="1D2C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Loan SMS - Harassment</a:t>
            </a:r>
            <a:endParaRPr sz="240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230" name="Google Shape;230;p10"/>
          <p:cNvSpPr txBox="1"/>
          <p:nvPr/>
        </p:nvSpPr>
        <p:spPr>
          <a:xfrm>
            <a:off x="787400" y="108466"/>
            <a:ext cx="106045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SOCIAL ENGINEERING: LOVE, GREED, FEAR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000" y="1733005"/>
            <a:ext cx="3528586" cy="2822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67121" y="1380831"/>
            <a:ext cx="4506685" cy="2822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4999" y="4659909"/>
            <a:ext cx="5227864" cy="2004951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1"/>
          <p:cNvSpPr txBox="1"/>
          <p:nvPr/>
        </p:nvSpPr>
        <p:spPr>
          <a:xfrm>
            <a:off x="634999" y="1275569"/>
            <a:ext cx="3472543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Mobile Application</a:t>
            </a:r>
            <a:endParaRPr/>
          </a:p>
        </p:txBody>
      </p:sp>
      <p:sp>
        <p:nvSpPr>
          <p:cNvPr id="239" name="Google Shape;239;p11"/>
          <p:cNvSpPr txBox="1"/>
          <p:nvPr/>
        </p:nvSpPr>
        <p:spPr>
          <a:xfrm>
            <a:off x="7502975" y="969060"/>
            <a:ext cx="2000251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Remote Control</a:t>
            </a:r>
            <a:endParaRPr/>
          </a:p>
        </p:txBody>
      </p:sp>
      <p:sp>
        <p:nvSpPr>
          <p:cNvPr id="240" name="Google Shape;240;p11"/>
          <p:cNvSpPr txBox="1"/>
          <p:nvPr/>
        </p:nvSpPr>
        <p:spPr>
          <a:xfrm>
            <a:off x="647699" y="4667731"/>
            <a:ext cx="3665765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Call based OTP Theft</a:t>
            </a:r>
            <a:endParaRPr/>
          </a:p>
        </p:txBody>
      </p:sp>
      <p:sp>
        <p:nvSpPr>
          <p:cNvPr id="241" name="Google Shape;241;p11"/>
          <p:cNvSpPr txBox="1"/>
          <p:nvPr/>
        </p:nvSpPr>
        <p:spPr>
          <a:xfrm>
            <a:off x="7532912" y="4274025"/>
            <a:ext cx="3848102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Phishing – Real Time OTP </a:t>
            </a:r>
            <a:endParaRPr/>
          </a:p>
        </p:txBody>
      </p:sp>
      <p:sp>
        <p:nvSpPr>
          <p:cNvPr id="242" name="Google Shape;242;p11"/>
          <p:cNvSpPr txBox="1"/>
          <p:nvPr/>
        </p:nvSpPr>
        <p:spPr>
          <a:xfrm>
            <a:off x="7532912" y="4918811"/>
            <a:ext cx="3848102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OTP over email</a:t>
            </a:r>
            <a:endParaRPr/>
          </a:p>
        </p:txBody>
      </p:sp>
      <p:sp>
        <p:nvSpPr>
          <p:cNvPr id="243" name="Google Shape;243;p11"/>
          <p:cNvSpPr txBox="1"/>
          <p:nvPr/>
        </p:nvSpPr>
        <p:spPr>
          <a:xfrm>
            <a:off x="7532912" y="5537380"/>
            <a:ext cx="3848102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Mobile Number Update</a:t>
            </a:r>
            <a:endParaRPr/>
          </a:p>
        </p:txBody>
      </p:sp>
      <p:sp>
        <p:nvSpPr>
          <p:cNvPr id="244" name="Google Shape;244;p11"/>
          <p:cNvSpPr txBox="1"/>
          <p:nvPr/>
        </p:nvSpPr>
        <p:spPr>
          <a:xfrm>
            <a:off x="7532912" y="6188918"/>
            <a:ext cx="3848102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Call Conference Based</a:t>
            </a:r>
            <a:endParaRPr/>
          </a:p>
        </p:txBody>
      </p:sp>
      <p:sp>
        <p:nvSpPr>
          <p:cNvPr id="245" name="Google Shape;245;p11"/>
          <p:cNvSpPr/>
          <p:nvPr/>
        </p:nvSpPr>
        <p:spPr>
          <a:xfrm>
            <a:off x="3715658" y="1275569"/>
            <a:ext cx="402771" cy="369332"/>
          </a:xfrm>
          <a:prstGeom prst="ellipse">
            <a:avLst/>
          </a:prstGeom>
          <a:solidFill>
            <a:schemeClr val="accent1"/>
          </a:solidFill>
          <a:ln cap="flat" cmpd="sng" w="15875">
            <a:solidFill>
              <a:srgbClr val="1D2C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</a:t>
            </a:r>
            <a:endParaRPr/>
          </a:p>
        </p:txBody>
      </p:sp>
      <p:sp>
        <p:nvSpPr>
          <p:cNvPr id="246" name="Google Shape;246;p11"/>
          <p:cNvSpPr/>
          <p:nvPr/>
        </p:nvSpPr>
        <p:spPr>
          <a:xfrm>
            <a:off x="7157358" y="971747"/>
            <a:ext cx="402771" cy="369332"/>
          </a:xfrm>
          <a:prstGeom prst="ellipse">
            <a:avLst/>
          </a:prstGeom>
          <a:solidFill>
            <a:schemeClr val="accent1"/>
          </a:solidFill>
          <a:ln cap="flat" cmpd="sng" w="15875">
            <a:solidFill>
              <a:srgbClr val="1D2C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endParaRPr/>
          </a:p>
        </p:txBody>
      </p:sp>
      <p:sp>
        <p:nvSpPr>
          <p:cNvPr id="247" name="Google Shape;247;p11"/>
          <p:cNvSpPr/>
          <p:nvPr/>
        </p:nvSpPr>
        <p:spPr>
          <a:xfrm>
            <a:off x="3876730" y="4654431"/>
            <a:ext cx="402771" cy="369332"/>
          </a:xfrm>
          <a:prstGeom prst="ellipse">
            <a:avLst/>
          </a:prstGeom>
          <a:solidFill>
            <a:schemeClr val="accent1"/>
          </a:solidFill>
          <a:ln cap="flat" cmpd="sng" w="15875">
            <a:solidFill>
              <a:srgbClr val="1D2C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r>
            <a:endParaRPr/>
          </a:p>
        </p:txBody>
      </p:sp>
      <p:sp>
        <p:nvSpPr>
          <p:cNvPr id="248" name="Google Shape;248;p11"/>
          <p:cNvSpPr/>
          <p:nvPr/>
        </p:nvSpPr>
        <p:spPr>
          <a:xfrm>
            <a:off x="7130141" y="4282838"/>
            <a:ext cx="402771" cy="369332"/>
          </a:xfrm>
          <a:prstGeom prst="ellipse">
            <a:avLst/>
          </a:prstGeom>
          <a:solidFill>
            <a:schemeClr val="accent1"/>
          </a:solidFill>
          <a:ln cap="flat" cmpd="sng" w="15875">
            <a:solidFill>
              <a:srgbClr val="1D2C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4</a:t>
            </a:r>
            <a:endParaRPr/>
          </a:p>
        </p:txBody>
      </p:sp>
      <p:sp>
        <p:nvSpPr>
          <p:cNvPr id="249" name="Google Shape;249;p11"/>
          <p:cNvSpPr/>
          <p:nvPr/>
        </p:nvSpPr>
        <p:spPr>
          <a:xfrm>
            <a:off x="7130141" y="4918811"/>
            <a:ext cx="402771" cy="369332"/>
          </a:xfrm>
          <a:prstGeom prst="ellipse">
            <a:avLst/>
          </a:prstGeom>
          <a:solidFill>
            <a:schemeClr val="accent1"/>
          </a:solidFill>
          <a:ln cap="flat" cmpd="sng" w="15875">
            <a:solidFill>
              <a:srgbClr val="1D2C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5</a:t>
            </a:r>
            <a:endParaRPr/>
          </a:p>
        </p:txBody>
      </p:sp>
      <p:sp>
        <p:nvSpPr>
          <p:cNvPr id="250" name="Google Shape;250;p11"/>
          <p:cNvSpPr/>
          <p:nvPr/>
        </p:nvSpPr>
        <p:spPr>
          <a:xfrm>
            <a:off x="7157358" y="5570349"/>
            <a:ext cx="402771" cy="369332"/>
          </a:xfrm>
          <a:prstGeom prst="ellipse">
            <a:avLst/>
          </a:prstGeom>
          <a:solidFill>
            <a:schemeClr val="accent1"/>
          </a:solidFill>
          <a:ln cap="flat" cmpd="sng" w="15875">
            <a:solidFill>
              <a:srgbClr val="1D2C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6</a:t>
            </a:r>
            <a:endParaRPr/>
          </a:p>
        </p:txBody>
      </p:sp>
      <p:sp>
        <p:nvSpPr>
          <p:cNvPr id="251" name="Google Shape;251;p11"/>
          <p:cNvSpPr/>
          <p:nvPr/>
        </p:nvSpPr>
        <p:spPr>
          <a:xfrm>
            <a:off x="7137201" y="6188918"/>
            <a:ext cx="402771" cy="369332"/>
          </a:xfrm>
          <a:prstGeom prst="ellipse">
            <a:avLst/>
          </a:prstGeom>
          <a:solidFill>
            <a:schemeClr val="accent1"/>
          </a:solidFill>
          <a:ln cap="flat" cmpd="sng" w="15875">
            <a:solidFill>
              <a:srgbClr val="1D2C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7</a:t>
            </a:r>
            <a:endParaRPr/>
          </a:p>
        </p:txBody>
      </p:sp>
      <p:sp>
        <p:nvSpPr>
          <p:cNvPr id="252" name="Google Shape;252;p11"/>
          <p:cNvSpPr/>
          <p:nvPr/>
        </p:nvSpPr>
        <p:spPr>
          <a:xfrm>
            <a:off x="177800" y="174849"/>
            <a:ext cx="8153400" cy="1157288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13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OTP BYPASS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"/>
          <p:cNvSpPr/>
          <p:nvPr/>
        </p:nvSpPr>
        <p:spPr>
          <a:xfrm>
            <a:off x="546100" y="285969"/>
            <a:ext cx="11010900" cy="566548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242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66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SECURITY MEASURES IN ONLINE BANKING</a:t>
            </a:r>
            <a:endParaRPr/>
          </a:p>
        </p:txBody>
      </p:sp>
      <p:sp>
        <p:nvSpPr>
          <p:cNvPr id="258" name="Google Shape;258;p12"/>
          <p:cNvSpPr txBox="1"/>
          <p:nvPr/>
        </p:nvSpPr>
        <p:spPr>
          <a:xfrm>
            <a:off x="766202" y="1396860"/>
            <a:ext cx="6077602" cy="666849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76200" spcFirstLastPara="1" rIns="76200" wrap="square" tIns="38100">
            <a:spAutoFit/>
          </a:bodyPr>
          <a:lstStyle/>
          <a:p>
            <a:pPr indent="0" lvl="0" marL="0" marR="0" rtl="0" algn="l">
              <a:lnSpc>
                <a:spcPct val="166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Biometric verification methods, such as fingerprint and facial recognition, bolster the security of online banking transactions.</a:t>
            </a:r>
            <a:endParaRPr/>
          </a:p>
        </p:txBody>
      </p:sp>
      <p:sp>
        <p:nvSpPr>
          <p:cNvPr id="259" name="Google Shape;259;p12"/>
          <p:cNvSpPr txBox="1"/>
          <p:nvPr/>
        </p:nvSpPr>
        <p:spPr>
          <a:xfrm>
            <a:off x="1198570" y="2264681"/>
            <a:ext cx="6302866" cy="666849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76200" spcFirstLastPara="1" rIns="76200" wrap="square" tIns="38100">
            <a:spAutoFit/>
          </a:bodyPr>
          <a:lstStyle/>
          <a:p>
            <a:pPr indent="0" lvl="0" marL="0" marR="0" rtl="0" algn="l">
              <a:lnSpc>
                <a:spcPct val="166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Employing multiple authentication factors, such as passwords and OTPs, enhances the security of online banking systems.</a:t>
            </a:r>
            <a:endParaRPr/>
          </a:p>
        </p:txBody>
      </p:sp>
      <p:sp>
        <p:nvSpPr>
          <p:cNvPr id="260" name="Google Shape;260;p12"/>
          <p:cNvSpPr txBox="1"/>
          <p:nvPr/>
        </p:nvSpPr>
        <p:spPr>
          <a:xfrm>
            <a:off x="719818" y="1153826"/>
            <a:ext cx="36301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Biometric Authentication</a:t>
            </a:r>
            <a:endParaRPr/>
          </a:p>
        </p:txBody>
      </p:sp>
      <p:sp>
        <p:nvSpPr>
          <p:cNvPr id="261" name="Google Shape;261;p12"/>
          <p:cNvSpPr txBox="1"/>
          <p:nvPr/>
        </p:nvSpPr>
        <p:spPr>
          <a:xfrm>
            <a:off x="1751908" y="3113850"/>
            <a:ext cx="6057798" cy="666849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76200" spcFirstLastPara="1" rIns="76200" wrap="square" tIns="38100">
            <a:spAutoFit/>
          </a:bodyPr>
          <a:lstStyle/>
          <a:p>
            <a:pPr indent="0" lvl="0" marL="0" marR="0" rtl="0" algn="l">
              <a:lnSpc>
                <a:spcPct val="166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Robust server infrastructure with encryption and firewalls forms the foundation for secure online banking operations.</a:t>
            </a:r>
            <a:endParaRPr/>
          </a:p>
        </p:txBody>
      </p:sp>
      <p:sp>
        <p:nvSpPr>
          <p:cNvPr id="262" name="Google Shape;262;p12"/>
          <p:cNvSpPr txBox="1"/>
          <p:nvPr/>
        </p:nvSpPr>
        <p:spPr>
          <a:xfrm>
            <a:off x="1185094" y="2011142"/>
            <a:ext cx="3695684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Multi-factor Security</a:t>
            </a:r>
            <a:endParaRPr/>
          </a:p>
        </p:txBody>
      </p:sp>
      <p:sp>
        <p:nvSpPr>
          <p:cNvPr id="263" name="Google Shape;263;p12"/>
          <p:cNvSpPr txBox="1"/>
          <p:nvPr/>
        </p:nvSpPr>
        <p:spPr>
          <a:xfrm>
            <a:off x="1725274" y="2841622"/>
            <a:ext cx="37030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Secure Server Infrastructure</a:t>
            </a:r>
            <a:endParaRPr/>
          </a:p>
        </p:txBody>
      </p:sp>
      <p:pic>
        <p:nvPicPr>
          <p:cNvPr id="264" name="Google Shape;26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95475" y="1733245"/>
            <a:ext cx="3017220" cy="2955418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2"/>
          <p:cNvSpPr/>
          <p:nvPr/>
        </p:nvSpPr>
        <p:spPr>
          <a:xfrm>
            <a:off x="2580575" y="4044014"/>
            <a:ext cx="5453608" cy="1184672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l">
              <a:lnSpc>
                <a:spcPct val="166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Utilizing secure encryption protocols to protect sensitive data during online transactions and communications.</a:t>
            </a:r>
            <a:endParaRPr/>
          </a:p>
        </p:txBody>
      </p:sp>
      <p:sp>
        <p:nvSpPr>
          <p:cNvPr id="266" name="Google Shape;266;p12"/>
          <p:cNvSpPr/>
          <p:nvPr/>
        </p:nvSpPr>
        <p:spPr>
          <a:xfrm>
            <a:off x="2580575" y="3737039"/>
            <a:ext cx="6946233" cy="431961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l">
              <a:lnSpc>
                <a:spcPct val="126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Encryption Protocols</a:t>
            </a:r>
            <a:endParaRPr/>
          </a:p>
        </p:txBody>
      </p:sp>
      <p:sp>
        <p:nvSpPr>
          <p:cNvPr id="267" name="Google Shape;267;p12"/>
          <p:cNvSpPr/>
          <p:nvPr/>
        </p:nvSpPr>
        <p:spPr>
          <a:xfrm>
            <a:off x="3467533" y="4961081"/>
            <a:ext cx="5589442" cy="1184672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l">
              <a:lnSpc>
                <a:spcPct val="166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Implementing firewalls to prevent unauthorized access and intrusions into the online banking system.</a:t>
            </a:r>
            <a:endParaRPr/>
          </a:p>
        </p:txBody>
      </p:sp>
      <p:sp>
        <p:nvSpPr>
          <p:cNvPr id="268" name="Google Shape;268;p12"/>
          <p:cNvSpPr/>
          <p:nvPr/>
        </p:nvSpPr>
        <p:spPr>
          <a:xfrm>
            <a:off x="3444643" y="4678311"/>
            <a:ext cx="6635124" cy="421412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l">
              <a:lnSpc>
                <a:spcPct val="126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Firewall Protection</a:t>
            </a:r>
            <a:endParaRPr/>
          </a:p>
        </p:txBody>
      </p:sp>
      <p:sp>
        <p:nvSpPr>
          <p:cNvPr id="269" name="Google Shape;269;p12"/>
          <p:cNvSpPr/>
          <p:nvPr/>
        </p:nvSpPr>
        <p:spPr>
          <a:xfrm>
            <a:off x="4237098" y="5932514"/>
            <a:ext cx="6673557" cy="603435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l">
              <a:lnSpc>
                <a:spcPct val="166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Frequent updates to security systems and software to address vulnerabilities and strengthen defenses against cyber threats.</a:t>
            </a:r>
            <a:endParaRPr/>
          </a:p>
        </p:txBody>
      </p:sp>
      <p:sp>
        <p:nvSpPr>
          <p:cNvPr id="270" name="Google Shape;270;p12"/>
          <p:cNvSpPr/>
          <p:nvPr/>
        </p:nvSpPr>
        <p:spPr>
          <a:xfrm>
            <a:off x="4220223" y="5609034"/>
            <a:ext cx="6946232" cy="421411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l">
              <a:lnSpc>
                <a:spcPct val="126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Regular Security Updates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3"/>
          <p:cNvSpPr/>
          <p:nvPr/>
        </p:nvSpPr>
        <p:spPr>
          <a:xfrm>
            <a:off x="698500" y="646096"/>
            <a:ext cx="10961325" cy="1157288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242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66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MULTI-FACTOR AUTHENTICATION</a:t>
            </a:r>
            <a:endParaRPr/>
          </a:p>
        </p:txBody>
      </p:sp>
      <p:sp>
        <p:nvSpPr>
          <p:cNvPr id="276" name="Google Shape;276;p13"/>
          <p:cNvSpPr txBox="1"/>
          <p:nvPr/>
        </p:nvSpPr>
        <p:spPr>
          <a:xfrm>
            <a:off x="330592" y="2344502"/>
            <a:ext cx="3703019" cy="1230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76200" spcFirstLastPara="1" rIns="76200" wrap="square" tIns="38100">
            <a:spAutoFit/>
          </a:bodyPr>
          <a:lstStyle/>
          <a:p>
            <a:pPr indent="0" lvl="0" marL="0" marR="0" rtl="0" algn="ctr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Implementing additional layers of identity verification to prevent unauthorized access and account breaches.</a:t>
            </a:r>
            <a:endParaRPr/>
          </a:p>
        </p:txBody>
      </p:sp>
      <p:sp>
        <p:nvSpPr>
          <p:cNvPr id="277" name="Google Shape;277;p13"/>
          <p:cNvSpPr txBox="1"/>
          <p:nvPr/>
        </p:nvSpPr>
        <p:spPr>
          <a:xfrm>
            <a:off x="4178385" y="3546518"/>
            <a:ext cx="3548484" cy="1226811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76200" spcFirstLastPara="1" rIns="76200" wrap="square" tIns="38100">
            <a:spAutoFit/>
          </a:bodyPr>
          <a:lstStyle/>
          <a:p>
            <a:pPr indent="0" lvl="0" marL="0" marR="0" rtl="0" algn="ctr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Factors include knowledge (passwords), possession (phones), and inherence (biometrics), reinforcing online banking security.</a:t>
            </a:r>
            <a:endParaRPr/>
          </a:p>
        </p:txBody>
      </p:sp>
      <p:sp>
        <p:nvSpPr>
          <p:cNvPr id="278" name="Google Shape;278;p13"/>
          <p:cNvSpPr txBox="1"/>
          <p:nvPr/>
        </p:nvSpPr>
        <p:spPr>
          <a:xfrm>
            <a:off x="443933" y="1751178"/>
            <a:ext cx="3290325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Role in Enhancing Security</a:t>
            </a:r>
            <a:endParaRPr/>
          </a:p>
        </p:txBody>
      </p:sp>
      <p:sp>
        <p:nvSpPr>
          <p:cNvPr id="279" name="Google Shape;279;p13"/>
          <p:cNvSpPr txBox="1"/>
          <p:nvPr/>
        </p:nvSpPr>
        <p:spPr>
          <a:xfrm>
            <a:off x="7975200" y="4849973"/>
            <a:ext cx="3825661" cy="152535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76200" spcFirstLastPara="1" rIns="76200" wrap="square" tIns="38100">
            <a:spAutoFit/>
          </a:bodyPr>
          <a:lstStyle/>
          <a:p>
            <a:pPr indent="0" lvl="0" marL="0" marR="0" rtl="0" algn="ctr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Integration of two-factor authentication is essential for mitigating unauthorized access and enhancing the security of online banking platforms.</a:t>
            </a:r>
            <a:endParaRPr/>
          </a:p>
        </p:txBody>
      </p:sp>
      <p:sp>
        <p:nvSpPr>
          <p:cNvPr id="280" name="Google Shape;280;p13"/>
          <p:cNvSpPr txBox="1"/>
          <p:nvPr/>
        </p:nvSpPr>
        <p:spPr>
          <a:xfrm>
            <a:off x="4325221" y="2903671"/>
            <a:ext cx="3548483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Types of Authentication Factors</a:t>
            </a:r>
            <a:endParaRPr/>
          </a:p>
        </p:txBody>
      </p:sp>
      <p:sp>
        <p:nvSpPr>
          <p:cNvPr id="281" name="Google Shape;281;p13"/>
          <p:cNvSpPr txBox="1"/>
          <p:nvPr/>
        </p:nvSpPr>
        <p:spPr>
          <a:xfrm>
            <a:off x="8217101" y="4299864"/>
            <a:ext cx="3290325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Integration in Online Banking</a:t>
            </a:r>
            <a:endParaRPr/>
          </a:p>
        </p:txBody>
      </p:sp>
      <p:pic>
        <p:nvPicPr>
          <p:cNvPr id="282" name="Google Shape;28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02188" y="1596952"/>
            <a:ext cx="2292517" cy="2292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4"/>
          <p:cNvSpPr/>
          <p:nvPr/>
        </p:nvSpPr>
        <p:spPr>
          <a:xfrm>
            <a:off x="571500" y="327863"/>
            <a:ext cx="11061699" cy="831086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l">
              <a:lnSpc>
                <a:spcPct val="1242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66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ROLE OF ENCRYPTION IN ONLINE BANKING</a:t>
            </a:r>
            <a:endParaRPr/>
          </a:p>
        </p:txBody>
      </p:sp>
      <p:sp>
        <p:nvSpPr>
          <p:cNvPr id="288" name="Google Shape;288;p14"/>
          <p:cNvSpPr/>
          <p:nvPr/>
        </p:nvSpPr>
        <p:spPr>
          <a:xfrm>
            <a:off x="713738" y="1420899"/>
            <a:ext cx="6879325" cy="1184672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l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Utilizing strong cryptographic algorithms ensures the confidentiality and integrity of sensitive financial data in online banking.</a:t>
            </a:r>
            <a:endParaRPr/>
          </a:p>
        </p:txBody>
      </p:sp>
      <p:sp>
        <p:nvSpPr>
          <p:cNvPr id="289" name="Google Shape;289;p14"/>
          <p:cNvSpPr/>
          <p:nvPr/>
        </p:nvSpPr>
        <p:spPr>
          <a:xfrm>
            <a:off x="1025581" y="2559885"/>
            <a:ext cx="6860446" cy="622692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l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Encryption facilitates secure transmission of financial information over digital channels, safeguarding it from unauthorized interception.</a:t>
            </a:r>
            <a:endParaRPr/>
          </a:p>
        </p:txBody>
      </p:sp>
      <p:sp>
        <p:nvSpPr>
          <p:cNvPr id="290" name="Google Shape;290;p14"/>
          <p:cNvSpPr/>
          <p:nvPr/>
        </p:nvSpPr>
        <p:spPr>
          <a:xfrm>
            <a:off x="1480876" y="3700341"/>
            <a:ext cx="6467280" cy="666025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l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SSL certificates are vital for establishing a secure connection between users' browsers and online banking servers, preventing data breaches.</a:t>
            </a:r>
            <a:endParaRPr/>
          </a:p>
        </p:txBody>
      </p:sp>
      <p:sp>
        <p:nvSpPr>
          <p:cNvPr id="291" name="Google Shape;291;p14"/>
          <p:cNvSpPr/>
          <p:nvPr/>
        </p:nvSpPr>
        <p:spPr>
          <a:xfrm>
            <a:off x="711255" y="1031949"/>
            <a:ext cx="6946233" cy="431961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l">
              <a:lnSpc>
                <a:spcPct val="113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Encryption Mechanisms</a:t>
            </a:r>
            <a:endParaRPr/>
          </a:p>
        </p:txBody>
      </p:sp>
      <p:sp>
        <p:nvSpPr>
          <p:cNvPr id="292" name="Google Shape;292;p14"/>
          <p:cNvSpPr/>
          <p:nvPr/>
        </p:nvSpPr>
        <p:spPr>
          <a:xfrm>
            <a:off x="1025581" y="2152783"/>
            <a:ext cx="6635124" cy="421412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l">
              <a:lnSpc>
                <a:spcPct val="113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Secure Data Transmission</a:t>
            </a:r>
            <a:endParaRPr/>
          </a:p>
        </p:txBody>
      </p:sp>
      <p:sp>
        <p:nvSpPr>
          <p:cNvPr id="293" name="Google Shape;293;p14"/>
          <p:cNvSpPr/>
          <p:nvPr/>
        </p:nvSpPr>
        <p:spPr>
          <a:xfrm>
            <a:off x="1480876" y="3292798"/>
            <a:ext cx="6946232" cy="421411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l">
              <a:lnSpc>
                <a:spcPct val="113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Importance of SSL Certificates</a:t>
            </a:r>
            <a:endParaRPr/>
          </a:p>
        </p:txBody>
      </p:sp>
      <p:sp>
        <p:nvSpPr>
          <p:cNvPr id="294" name="Google Shape;294;p14"/>
          <p:cNvSpPr/>
          <p:nvPr/>
        </p:nvSpPr>
        <p:spPr>
          <a:xfrm>
            <a:off x="8408793" y="1656465"/>
            <a:ext cx="3439243" cy="3640772"/>
          </a:xfrm>
          <a:custGeom>
            <a:rect b="b" l="l" r="r" t="t"/>
            <a:pathLst>
              <a:path extrusionOk="0" h="2900243" w="2743200">
                <a:moveTo>
                  <a:pt x="2743200" y="0"/>
                </a:moveTo>
                <a:lnTo>
                  <a:pt x="406964" y="0"/>
                </a:lnTo>
                <a:lnTo>
                  <a:pt x="405397" y="1720"/>
                </a:lnTo>
                <a:cubicBezTo>
                  <a:pt x="152137" y="307959"/>
                  <a:pt x="0" y="700565"/>
                  <a:pt x="0" y="1128630"/>
                </a:cubicBezTo>
                <a:cubicBezTo>
                  <a:pt x="0" y="2107065"/>
                  <a:pt x="794838" y="2900243"/>
                  <a:pt x="1775320" y="2900243"/>
                </a:cubicBezTo>
                <a:cubicBezTo>
                  <a:pt x="2081721" y="2900243"/>
                  <a:pt x="2369992" y="2822784"/>
                  <a:pt x="2621543" y="2686419"/>
                </a:cubicBezTo>
                <a:lnTo>
                  <a:pt x="2743200" y="2612665"/>
                </a:lnTo>
                <a:lnTo>
                  <a:pt x="2743200" y="0"/>
                </a:lnTo>
                <a:close/>
              </a:path>
            </a:pathLst>
          </a:custGeom>
          <a:solidFill>
            <a:srgbClr val="E4E4E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206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295" name="Google Shape;295;p14"/>
          <p:cNvSpPr/>
          <p:nvPr/>
        </p:nvSpPr>
        <p:spPr>
          <a:xfrm>
            <a:off x="8717150" y="4234958"/>
            <a:ext cx="566736" cy="573131"/>
          </a:xfrm>
          <a:prstGeom prst="ellipse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206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296" name="Google Shape;29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94139" y="1915808"/>
            <a:ext cx="3076741" cy="3010929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4"/>
          <p:cNvSpPr/>
          <p:nvPr/>
        </p:nvSpPr>
        <p:spPr>
          <a:xfrm>
            <a:off x="1981671" y="4999857"/>
            <a:ext cx="6400488" cy="649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Implementing robust cryptographic algorithms to secure data and communications in online banking systems.</a:t>
            </a:r>
            <a:endParaRPr/>
          </a:p>
        </p:txBody>
      </p:sp>
      <p:sp>
        <p:nvSpPr>
          <p:cNvPr id="298" name="Google Shape;298;p14"/>
          <p:cNvSpPr/>
          <p:nvPr/>
        </p:nvSpPr>
        <p:spPr>
          <a:xfrm>
            <a:off x="1981670" y="4573746"/>
            <a:ext cx="6135009" cy="369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3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Cryptographic Algorithms</a:t>
            </a:r>
            <a:endParaRPr/>
          </a:p>
        </p:txBody>
      </p:sp>
      <p:sp>
        <p:nvSpPr>
          <p:cNvPr id="299" name="Google Shape;299;p14"/>
          <p:cNvSpPr/>
          <p:nvPr/>
        </p:nvSpPr>
        <p:spPr>
          <a:xfrm>
            <a:off x="2681720" y="5696992"/>
            <a:ext cx="5106384" cy="369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3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Protection against Unauthorized Access</a:t>
            </a:r>
            <a:endParaRPr/>
          </a:p>
        </p:txBody>
      </p:sp>
      <p:sp>
        <p:nvSpPr>
          <p:cNvPr id="300" name="Google Shape;300;p14"/>
          <p:cNvSpPr/>
          <p:nvPr/>
        </p:nvSpPr>
        <p:spPr>
          <a:xfrm>
            <a:off x="2681719" y="6036078"/>
            <a:ext cx="6054895" cy="649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Encryption serves as a barrier against unauthorized access, ensuring that only authorized parties can interpret the data.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5"/>
          <p:cNvSpPr/>
          <p:nvPr/>
        </p:nvSpPr>
        <p:spPr>
          <a:xfrm>
            <a:off x="711200" y="339910"/>
            <a:ext cx="10921999" cy="1157288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242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66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BEST PRACTICES FOR SAFE ONLINE BANKING</a:t>
            </a:r>
            <a:endParaRPr/>
          </a:p>
        </p:txBody>
      </p:sp>
      <p:sp>
        <p:nvSpPr>
          <p:cNvPr id="306" name="Google Shape;306;p15"/>
          <p:cNvSpPr txBox="1"/>
          <p:nvPr/>
        </p:nvSpPr>
        <p:spPr>
          <a:xfrm>
            <a:off x="2318263" y="4218244"/>
            <a:ext cx="6086177" cy="961802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76200" spcFirstLastPara="1" rIns="76200" wrap="square" tIns="38100">
            <a:spAutoFit/>
          </a:bodyPr>
          <a:lstStyle/>
          <a:p>
            <a:pPr indent="0" lvl="0" marL="0" marR="0" rtl="0" algn="l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Regularly updating software and security applications mitigates vulnerabilities and strengthens online banking security.</a:t>
            </a:r>
            <a:endParaRPr/>
          </a:p>
        </p:txBody>
      </p:sp>
      <p:sp>
        <p:nvSpPr>
          <p:cNvPr id="307" name="Google Shape;307;p15"/>
          <p:cNvSpPr txBox="1"/>
          <p:nvPr/>
        </p:nvSpPr>
        <p:spPr>
          <a:xfrm>
            <a:off x="835533" y="1844158"/>
            <a:ext cx="5231120" cy="935449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76200" spcFirstLastPara="1" rIns="76200" wrap="square" tIns="38100">
            <a:spAutoFit/>
          </a:bodyPr>
          <a:lstStyle/>
          <a:p>
            <a:pPr indent="0" lvl="0" marL="0" marR="0" rtl="0" algn="l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Adopting strong, unique passwords and regularly updating them is critical for safeguarding online banking accounts.</a:t>
            </a:r>
            <a:endParaRPr/>
          </a:p>
        </p:txBody>
      </p:sp>
      <p:sp>
        <p:nvSpPr>
          <p:cNvPr id="308" name="Google Shape;308;p15"/>
          <p:cNvSpPr txBox="1"/>
          <p:nvPr/>
        </p:nvSpPr>
        <p:spPr>
          <a:xfrm>
            <a:off x="835533" y="1560698"/>
            <a:ext cx="5002264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Secure Password Management</a:t>
            </a:r>
            <a:endParaRPr/>
          </a:p>
        </p:txBody>
      </p:sp>
      <p:sp>
        <p:nvSpPr>
          <p:cNvPr id="309" name="Google Shape;309;p15"/>
          <p:cNvSpPr txBox="1"/>
          <p:nvPr/>
        </p:nvSpPr>
        <p:spPr>
          <a:xfrm>
            <a:off x="1629222" y="3033955"/>
            <a:ext cx="5231120" cy="961802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76200" spcFirstLastPara="1" rIns="76200" wrap="square" tIns="38100">
            <a:spAutoFit/>
          </a:bodyPr>
          <a:lstStyle/>
          <a:p>
            <a:pPr indent="0" lvl="0" marL="0" marR="0" rtl="0" algn="l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Frequent monitoring of account activities helps detect and prevent unauthorized transactions or suspicious behavior.</a:t>
            </a:r>
            <a:endParaRPr/>
          </a:p>
        </p:txBody>
      </p:sp>
      <p:sp>
        <p:nvSpPr>
          <p:cNvPr id="310" name="Google Shape;310;p15"/>
          <p:cNvSpPr txBox="1"/>
          <p:nvPr/>
        </p:nvSpPr>
        <p:spPr>
          <a:xfrm>
            <a:off x="1603822" y="2739750"/>
            <a:ext cx="5002264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Regular Account Monitoring</a:t>
            </a:r>
            <a:endParaRPr/>
          </a:p>
        </p:txBody>
      </p:sp>
      <p:sp>
        <p:nvSpPr>
          <p:cNvPr id="311" name="Google Shape;311;p15"/>
          <p:cNvSpPr txBox="1"/>
          <p:nvPr/>
        </p:nvSpPr>
        <p:spPr>
          <a:xfrm>
            <a:off x="2318263" y="3942482"/>
            <a:ext cx="5002264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Software and Security Updates</a:t>
            </a:r>
            <a:endParaRPr b="1" sz="2000">
              <a:solidFill>
                <a:srgbClr val="00206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312" name="Google Shape;312;p15"/>
          <p:cNvSpPr txBox="1"/>
          <p:nvPr/>
        </p:nvSpPr>
        <p:spPr>
          <a:xfrm>
            <a:off x="3072072" y="5491479"/>
            <a:ext cx="6086177" cy="961802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76200" spcFirstLastPara="1" rIns="76200" wrap="square" tIns="38100">
            <a:spAutoFit/>
          </a:bodyPr>
          <a:lstStyle/>
          <a:p>
            <a:pPr indent="0" lvl="0" marL="0" marR="0" rtl="0" algn="l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Educating online banking users about cybersecurity best practices and potential risks to foster a security-conscious mindset.</a:t>
            </a:r>
            <a:endParaRPr/>
          </a:p>
        </p:txBody>
      </p:sp>
      <p:sp>
        <p:nvSpPr>
          <p:cNvPr id="313" name="Google Shape;313;p15"/>
          <p:cNvSpPr txBox="1"/>
          <p:nvPr/>
        </p:nvSpPr>
        <p:spPr>
          <a:xfrm>
            <a:off x="3072072" y="5164917"/>
            <a:ext cx="4433628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Security Awareness Education</a:t>
            </a:r>
            <a:endParaRPr/>
          </a:p>
        </p:txBody>
      </p:sp>
      <p:pic>
        <p:nvPicPr>
          <p:cNvPr id="314" name="Google Shape;31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04440" y="1960808"/>
            <a:ext cx="2976129" cy="3269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6"/>
          <p:cNvSpPr/>
          <p:nvPr/>
        </p:nvSpPr>
        <p:spPr>
          <a:xfrm>
            <a:off x="495300" y="278845"/>
            <a:ext cx="11250221" cy="1157288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242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66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REGULATIONS AND COMPLIANCE IN ONLINE BANKING</a:t>
            </a:r>
            <a:endParaRPr/>
          </a:p>
        </p:txBody>
      </p:sp>
      <p:sp>
        <p:nvSpPr>
          <p:cNvPr id="320" name="Google Shape;320;p16"/>
          <p:cNvSpPr/>
          <p:nvPr/>
        </p:nvSpPr>
        <p:spPr>
          <a:xfrm>
            <a:off x="627959" y="1494152"/>
            <a:ext cx="6204150" cy="33974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l">
              <a:lnSpc>
                <a:spcPct val="113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Compliance Requirements</a:t>
            </a:r>
            <a:endParaRPr/>
          </a:p>
        </p:txBody>
      </p:sp>
      <p:sp>
        <p:nvSpPr>
          <p:cNvPr id="321" name="Google Shape;321;p16"/>
          <p:cNvSpPr/>
          <p:nvPr/>
        </p:nvSpPr>
        <p:spPr>
          <a:xfrm>
            <a:off x="627961" y="1839046"/>
            <a:ext cx="4790829" cy="148084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l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Online banking institutions must adhere to regulatory requirements to ensure the security and integrity of financial transactions.</a:t>
            </a:r>
            <a:endParaRPr sz="1500">
              <a:solidFill>
                <a:srgbClr val="3F3F3F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322" name="Google Shape;322;p16"/>
          <p:cNvSpPr/>
          <p:nvPr/>
        </p:nvSpPr>
        <p:spPr>
          <a:xfrm flipH="1" rot="10800000">
            <a:off x="7167485" y="2328017"/>
            <a:ext cx="980958" cy="1878104"/>
          </a:xfrm>
          <a:custGeom>
            <a:rect b="b" l="l" r="r" t="t"/>
            <a:pathLst>
              <a:path extrusionOk="0" h="2454393" w="1675550">
                <a:moveTo>
                  <a:pt x="61312" y="158041"/>
                </a:moveTo>
                <a:cubicBezTo>
                  <a:pt x="84641" y="158041"/>
                  <a:pt x="104657" y="172510"/>
                  <a:pt x="113207" y="193130"/>
                </a:cubicBezTo>
                <a:lnTo>
                  <a:pt x="114890" y="201632"/>
                </a:lnTo>
                <a:lnTo>
                  <a:pt x="118593" y="201340"/>
                </a:lnTo>
                <a:cubicBezTo>
                  <a:pt x="192724" y="1142733"/>
                  <a:pt x="778154" y="1967243"/>
                  <a:pt x="1642486" y="2347567"/>
                </a:cubicBezTo>
                <a:lnTo>
                  <a:pt x="1641918" y="2348857"/>
                </a:lnTo>
                <a:lnTo>
                  <a:pt x="1658040" y="2355339"/>
                </a:lnTo>
                <a:cubicBezTo>
                  <a:pt x="1668858" y="2365839"/>
                  <a:pt x="1675550" y="2380345"/>
                  <a:pt x="1675550" y="2396368"/>
                </a:cubicBezTo>
                <a:cubicBezTo>
                  <a:pt x="1675550" y="2428414"/>
                  <a:pt x="1648785" y="2454393"/>
                  <a:pt x="1615768" y="2454393"/>
                </a:cubicBezTo>
                <a:lnTo>
                  <a:pt x="1598530" y="2447463"/>
                </a:lnTo>
                <a:lnTo>
                  <a:pt x="1596320" y="2452485"/>
                </a:lnTo>
                <a:cubicBezTo>
                  <a:pt x="693359" y="2055164"/>
                  <a:pt x="81765" y="1193804"/>
                  <a:pt x="4322" y="210339"/>
                </a:cubicBezTo>
                <a:lnTo>
                  <a:pt x="6038" y="210204"/>
                </a:lnTo>
                <a:lnTo>
                  <a:pt x="9417" y="193130"/>
                </a:lnTo>
                <a:cubicBezTo>
                  <a:pt x="17967" y="172510"/>
                  <a:pt x="37984" y="158041"/>
                  <a:pt x="61312" y="158041"/>
                </a:cubicBezTo>
                <a:close/>
                <a:moveTo>
                  <a:pt x="62211" y="0"/>
                </a:moveTo>
                <a:cubicBezTo>
                  <a:pt x="96569" y="0"/>
                  <a:pt x="124422" y="27034"/>
                  <a:pt x="124422" y="60382"/>
                </a:cubicBezTo>
                <a:cubicBezTo>
                  <a:pt x="124422" y="93730"/>
                  <a:pt x="96569" y="120764"/>
                  <a:pt x="62211" y="120764"/>
                </a:cubicBezTo>
                <a:cubicBezTo>
                  <a:pt x="27853" y="120764"/>
                  <a:pt x="0" y="93730"/>
                  <a:pt x="0" y="60382"/>
                </a:cubicBezTo>
                <a:cubicBezTo>
                  <a:pt x="0" y="27034"/>
                  <a:pt x="27853" y="0"/>
                  <a:pt x="62211" y="0"/>
                </a:cubicBezTo>
                <a:close/>
              </a:path>
            </a:pathLst>
          </a:custGeom>
          <a:solidFill>
            <a:srgbClr val="3F3F3F">
              <a:alpha val="5960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F3F3F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323" name="Google Shape;323;p16"/>
          <p:cNvSpPr/>
          <p:nvPr/>
        </p:nvSpPr>
        <p:spPr>
          <a:xfrm flipH="1">
            <a:off x="9871954" y="3797719"/>
            <a:ext cx="980958" cy="1878104"/>
          </a:xfrm>
          <a:custGeom>
            <a:rect b="b" l="l" r="r" t="t"/>
            <a:pathLst>
              <a:path extrusionOk="0" h="2454393" w="1675550">
                <a:moveTo>
                  <a:pt x="61312" y="158041"/>
                </a:moveTo>
                <a:cubicBezTo>
                  <a:pt x="84641" y="158041"/>
                  <a:pt x="104657" y="172510"/>
                  <a:pt x="113207" y="193130"/>
                </a:cubicBezTo>
                <a:lnTo>
                  <a:pt x="114890" y="201632"/>
                </a:lnTo>
                <a:lnTo>
                  <a:pt x="118593" y="201340"/>
                </a:lnTo>
                <a:cubicBezTo>
                  <a:pt x="192724" y="1142733"/>
                  <a:pt x="778154" y="1967243"/>
                  <a:pt x="1642486" y="2347567"/>
                </a:cubicBezTo>
                <a:lnTo>
                  <a:pt x="1641918" y="2348857"/>
                </a:lnTo>
                <a:lnTo>
                  <a:pt x="1658040" y="2355339"/>
                </a:lnTo>
                <a:cubicBezTo>
                  <a:pt x="1668858" y="2365839"/>
                  <a:pt x="1675550" y="2380345"/>
                  <a:pt x="1675550" y="2396368"/>
                </a:cubicBezTo>
                <a:cubicBezTo>
                  <a:pt x="1675550" y="2428414"/>
                  <a:pt x="1648785" y="2454393"/>
                  <a:pt x="1615768" y="2454393"/>
                </a:cubicBezTo>
                <a:lnTo>
                  <a:pt x="1598530" y="2447463"/>
                </a:lnTo>
                <a:lnTo>
                  <a:pt x="1596320" y="2452485"/>
                </a:lnTo>
                <a:cubicBezTo>
                  <a:pt x="693359" y="2055164"/>
                  <a:pt x="81765" y="1193804"/>
                  <a:pt x="4322" y="210339"/>
                </a:cubicBezTo>
                <a:lnTo>
                  <a:pt x="6038" y="210204"/>
                </a:lnTo>
                <a:lnTo>
                  <a:pt x="9417" y="193130"/>
                </a:lnTo>
                <a:cubicBezTo>
                  <a:pt x="17967" y="172510"/>
                  <a:pt x="37984" y="158041"/>
                  <a:pt x="61312" y="158041"/>
                </a:cubicBezTo>
                <a:close/>
                <a:moveTo>
                  <a:pt x="62211" y="0"/>
                </a:moveTo>
                <a:cubicBezTo>
                  <a:pt x="96569" y="0"/>
                  <a:pt x="124422" y="27034"/>
                  <a:pt x="124422" y="60382"/>
                </a:cubicBezTo>
                <a:cubicBezTo>
                  <a:pt x="124422" y="93730"/>
                  <a:pt x="96569" y="120764"/>
                  <a:pt x="62211" y="120764"/>
                </a:cubicBezTo>
                <a:cubicBezTo>
                  <a:pt x="27853" y="120764"/>
                  <a:pt x="0" y="93730"/>
                  <a:pt x="0" y="60382"/>
                </a:cubicBezTo>
                <a:cubicBezTo>
                  <a:pt x="0" y="27034"/>
                  <a:pt x="27853" y="0"/>
                  <a:pt x="62211" y="0"/>
                </a:cubicBezTo>
                <a:close/>
              </a:path>
            </a:pathLst>
          </a:custGeom>
          <a:solidFill>
            <a:srgbClr val="3F3F3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F3F3F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324" name="Google Shape;324;p16"/>
          <p:cNvSpPr/>
          <p:nvPr/>
        </p:nvSpPr>
        <p:spPr>
          <a:xfrm>
            <a:off x="596393" y="5442693"/>
            <a:ext cx="6400488" cy="1480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Adhering to data privacy laws safeguards customers' personal and financial information, promoting trust in online banking services.</a:t>
            </a:r>
            <a:endParaRPr sz="1500">
              <a:solidFill>
                <a:srgbClr val="3F3F3F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325" name="Google Shape;325;p16"/>
          <p:cNvSpPr/>
          <p:nvPr/>
        </p:nvSpPr>
        <p:spPr>
          <a:xfrm>
            <a:off x="1625017" y="3266996"/>
            <a:ext cx="5106384" cy="369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3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Anti-Money Laundering (AML)</a:t>
            </a:r>
            <a:endParaRPr b="1" sz="2000">
              <a:solidFill>
                <a:srgbClr val="00206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326" name="Google Shape;326;p16"/>
          <p:cNvSpPr/>
          <p:nvPr/>
        </p:nvSpPr>
        <p:spPr>
          <a:xfrm>
            <a:off x="1625017" y="3611890"/>
            <a:ext cx="4790829" cy="1480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Implementing AML practices mitigates the risk of illegal financial transactions and enhances the security of online banking systems.</a:t>
            </a:r>
            <a:endParaRPr sz="1500">
              <a:solidFill>
                <a:srgbClr val="3F3F3F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327" name="Google Shape;327;p16"/>
          <p:cNvSpPr/>
          <p:nvPr/>
        </p:nvSpPr>
        <p:spPr>
          <a:xfrm>
            <a:off x="596392" y="5097799"/>
            <a:ext cx="6135009" cy="369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3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Data Privacy Regulations</a:t>
            </a:r>
            <a:endParaRPr b="1" sz="2000">
              <a:solidFill>
                <a:srgbClr val="00206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328" name="Google Shape;32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2409" y="2328017"/>
            <a:ext cx="3305024" cy="3347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7"/>
          <p:cNvSpPr/>
          <p:nvPr/>
        </p:nvSpPr>
        <p:spPr>
          <a:xfrm>
            <a:off x="467053" y="486183"/>
            <a:ext cx="11330730" cy="1157288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242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66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CASE STUDIES OF CYBER SECURITY BREACHES</a:t>
            </a:r>
            <a:endParaRPr/>
          </a:p>
        </p:txBody>
      </p:sp>
      <p:sp>
        <p:nvSpPr>
          <p:cNvPr id="334" name="Google Shape;334;p17"/>
          <p:cNvSpPr txBox="1"/>
          <p:nvPr/>
        </p:nvSpPr>
        <p:spPr>
          <a:xfrm>
            <a:off x="394219" y="2548956"/>
            <a:ext cx="3703019" cy="1230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76200" spcFirstLastPara="1" rIns="76200" wrap="square" tIns="38100">
            <a:spAutoFit/>
          </a:bodyPr>
          <a:lstStyle/>
          <a:p>
            <a:pPr indent="0" lvl="0" marL="0" marR="0" rtl="0" algn="ctr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Cybersecurity breaches have significant repercussions, including financial losses, reputational damage, and customer distrust.</a:t>
            </a:r>
            <a:endParaRPr/>
          </a:p>
        </p:txBody>
      </p:sp>
      <p:sp>
        <p:nvSpPr>
          <p:cNvPr id="335" name="Google Shape;335;p17"/>
          <p:cNvSpPr txBox="1"/>
          <p:nvPr/>
        </p:nvSpPr>
        <p:spPr>
          <a:xfrm>
            <a:off x="4208788" y="3581399"/>
            <a:ext cx="3548484" cy="1256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76200" spcFirstLastPara="1" rIns="76200" wrap="square" tIns="38100">
            <a:spAutoFit/>
          </a:bodyPr>
          <a:lstStyle/>
          <a:p>
            <a:pPr indent="0" lvl="0" marL="0" marR="0" rtl="0" algn="ctr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Analyzing cyber breach case studies enables institutions to identify vulnerabilities and strengthen their online banking security measures.</a:t>
            </a:r>
            <a:endParaRPr/>
          </a:p>
        </p:txBody>
      </p:sp>
      <p:sp>
        <p:nvSpPr>
          <p:cNvPr id="336" name="Google Shape;336;p17"/>
          <p:cNvSpPr txBox="1"/>
          <p:nvPr/>
        </p:nvSpPr>
        <p:spPr>
          <a:xfrm>
            <a:off x="467053" y="1757771"/>
            <a:ext cx="3630185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Impact on Financial Institutions</a:t>
            </a:r>
            <a:endParaRPr/>
          </a:p>
        </p:txBody>
      </p:sp>
      <p:sp>
        <p:nvSpPr>
          <p:cNvPr id="337" name="Google Shape;337;p17"/>
          <p:cNvSpPr txBox="1"/>
          <p:nvPr/>
        </p:nvSpPr>
        <p:spPr>
          <a:xfrm>
            <a:off x="8094763" y="4965392"/>
            <a:ext cx="3703020" cy="1256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76200" spcFirstLastPara="1" rIns="76200" wrap="square" tIns="38100">
            <a:spAutoFit/>
          </a:bodyPr>
          <a:lstStyle/>
          <a:p>
            <a:pPr indent="0" lvl="0" marL="0" marR="0" rtl="0" algn="ctr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Effectively addressing customer concerns following security breaches is key to rebuilding trust and maintaining clientele.</a:t>
            </a:r>
            <a:endParaRPr/>
          </a:p>
        </p:txBody>
      </p:sp>
      <p:sp>
        <p:nvSpPr>
          <p:cNvPr id="338" name="Google Shape;338;p17"/>
          <p:cNvSpPr txBox="1"/>
          <p:nvPr/>
        </p:nvSpPr>
        <p:spPr>
          <a:xfrm>
            <a:off x="4028930" y="3122378"/>
            <a:ext cx="36956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Lessons Learned</a:t>
            </a:r>
            <a:endParaRPr b="1" sz="2000">
              <a:solidFill>
                <a:srgbClr val="00206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339" name="Google Shape;339;p17"/>
          <p:cNvSpPr txBox="1"/>
          <p:nvPr/>
        </p:nvSpPr>
        <p:spPr>
          <a:xfrm>
            <a:off x="8183540" y="4290364"/>
            <a:ext cx="3703019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Addressing Customer Concerns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18"/>
          <p:cNvPicPr preferRelativeResize="0"/>
          <p:nvPr/>
        </p:nvPicPr>
        <p:blipFill rotWithShape="1">
          <a:blip r:embed="rId3">
            <a:alphaModFix/>
          </a:blip>
          <a:srcRect b="33729" l="0" r="0" t="0"/>
          <a:stretch/>
        </p:blipFill>
        <p:spPr>
          <a:xfrm>
            <a:off x="368300" y="378164"/>
            <a:ext cx="5537200" cy="3030858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345" name="Google Shape;34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1673" y="3760274"/>
            <a:ext cx="5553827" cy="2513525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346" name="Google Shape;346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48402" y="397128"/>
            <a:ext cx="5589301" cy="3011893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347" name="Google Shape;347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48402" y="3760273"/>
            <a:ext cx="5589301" cy="2513525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9"/>
          <p:cNvSpPr/>
          <p:nvPr/>
        </p:nvSpPr>
        <p:spPr>
          <a:xfrm>
            <a:off x="530245" y="675582"/>
            <a:ext cx="10967394" cy="1157288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242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66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FUTURE TRENDS IN ONLINE BANKING SECURITY</a:t>
            </a:r>
            <a:endParaRPr/>
          </a:p>
        </p:txBody>
      </p:sp>
      <p:sp>
        <p:nvSpPr>
          <p:cNvPr id="353" name="Google Shape;353;p19"/>
          <p:cNvSpPr txBox="1"/>
          <p:nvPr/>
        </p:nvSpPr>
        <p:spPr>
          <a:xfrm>
            <a:off x="530244" y="2809648"/>
            <a:ext cx="3703019" cy="1230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76200" spcFirstLastPara="1" rIns="76200" wrap="square" tIns="38100">
            <a:spAutoFit/>
          </a:bodyPr>
          <a:lstStyle/>
          <a:p>
            <a:pPr indent="0" lvl="0" marL="0" marR="0" rtl="0" algn="ctr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Increased use of biometric authentication and identification will redefine the security landscape for online banking.</a:t>
            </a:r>
            <a:endParaRPr/>
          </a:p>
        </p:txBody>
      </p:sp>
      <p:sp>
        <p:nvSpPr>
          <p:cNvPr id="354" name="Google Shape;354;p19"/>
          <p:cNvSpPr txBox="1"/>
          <p:nvPr/>
        </p:nvSpPr>
        <p:spPr>
          <a:xfrm>
            <a:off x="4354705" y="4390362"/>
            <a:ext cx="3548484" cy="1226811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76200" spcFirstLastPara="1" rIns="76200" wrap="square" tIns="38100">
            <a:spAutoFit/>
          </a:bodyPr>
          <a:lstStyle/>
          <a:p>
            <a:pPr indent="0" lvl="0" marL="0" marR="0" rtl="0" algn="ctr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AI applications will play a pivotal role in predicting and preventing cyber threats, augmenting online banking security measures.</a:t>
            </a:r>
            <a:endParaRPr/>
          </a:p>
        </p:txBody>
      </p:sp>
      <p:sp>
        <p:nvSpPr>
          <p:cNvPr id="355" name="Google Shape;355;p19"/>
          <p:cNvSpPr txBox="1"/>
          <p:nvPr/>
        </p:nvSpPr>
        <p:spPr>
          <a:xfrm>
            <a:off x="530245" y="2086572"/>
            <a:ext cx="3290325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Adoption of Biometric Technologies</a:t>
            </a:r>
            <a:endParaRPr/>
          </a:p>
        </p:txBody>
      </p:sp>
      <p:sp>
        <p:nvSpPr>
          <p:cNvPr id="356" name="Google Shape;356;p19"/>
          <p:cNvSpPr txBox="1"/>
          <p:nvPr/>
        </p:nvSpPr>
        <p:spPr>
          <a:xfrm>
            <a:off x="8014473" y="2894191"/>
            <a:ext cx="3825661" cy="1230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76200" spcFirstLastPara="1" rIns="76200" wrap="square" tIns="38100">
            <a:spAutoFit/>
          </a:bodyPr>
          <a:lstStyle/>
          <a:p>
            <a:pPr indent="0" lvl="0" marL="0" marR="0" rtl="0" algn="ctr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Leveraging blockchain technology will enhance the transparency, security, and immutability of online banking transactions.</a:t>
            </a:r>
            <a:endParaRPr/>
          </a:p>
        </p:txBody>
      </p:sp>
      <p:pic>
        <p:nvPicPr>
          <p:cNvPr descr="A black background with a black square&#10;&#10;Description automatically generated with medium confidence" id="357" name="Google Shape;35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0485" y="6123008"/>
            <a:ext cx="12292301" cy="542535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19"/>
          <p:cNvSpPr txBox="1"/>
          <p:nvPr/>
        </p:nvSpPr>
        <p:spPr>
          <a:xfrm>
            <a:off x="4344546" y="3646088"/>
            <a:ext cx="3290325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Role of AI in Cybersecurity</a:t>
            </a:r>
            <a:endParaRPr/>
          </a:p>
        </p:txBody>
      </p:sp>
      <p:sp>
        <p:nvSpPr>
          <p:cNvPr id="359" name="Google Shape;359;p19"/>
          <p:cNvSpPr txBox="1"/>
          <p:nvPr/>
        </p:nvSpPr>
        <p:spPr>
          <a:xfrm>
            <a:off x="8207314" y="2086572"/>
            <a:ext cx="3290325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Blockchain for Secure Transactions</a:t>
            </a:r>
            <a:endParaRPr b="1" sz="2000">
              <a:solidFill>
                <a:srgbClr val="00206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"/>
          <p:cNvSpPr/>
          <p:nvPr/>
        </p:nvSpPr>
        <p:spPr>
          <a:xfrm>
            <a:off x="554804" y="185346"/>
            <a:ext cx="10970646" cy="710118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242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66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UNDERSTANDING &amp; INTRODUCTION TO ONLINE BANKING</a:t>
            </a:r>
            <a:endParaRPr/>
          </a:p>
        </p:txBody>
      </p:sp>
      <p:sp>
        <p:nvSpPr>
          <p:cNvPr id="116" name="Google Shape;116;p2"/>
          <p:cNvSpPr/>
          <p:nvPr/>
        </p:nvSpPr>
        <p:spPr>
          <a:xfrm>
            <a:off x="580357" y="1507976"/>
            <a:ext cx="6204150" cy="33974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l">
              <a:lnSpc>
                <a:spcPct val="113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History of Online Banking</a:t>
            </a:r>
            <a:endParaRPr/>
          </a:p>
        </p:txBody>
      </p:sp>
      <p:sp>
        <p:nvSpPr>
          <p:cNvPr id="117" name="Google Shape;117;p2"/>
          <p:cNvSpPr/>
          <p:nvPr/>
        </p:nvSpPr>
        <p:spPr>
          <a:xfrm>
            <a:off x="928554" y="1846716"/>
            <a:ext cx="9523546" cy="661556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l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Online banking dates back to the 1980s with the introduction of telebanking and ATMs.</a:t>
            </a:r>
            <a:endParaRPr/>
          </a:p>
        </p:txBody>
      </p:sp>
      <p:sp>
        <p:nvSpPr>
          <p:cNvPr id="118" name="Google Shape;118;p2"/>
          <p:cNvSpPr/>
          <p:nvPr/>
        </p:nvSpPr>
        <p:spPr>
          <a:xfrm flipH="1" rot="10800000">
            <a:off x="9246775" y="3994828"/>
            <a:ext cx="465771" cy="1477896"/>
          </a:xfrm>
          <a:custGeom>
            <a:rect b="b" l="l" r="r" t="t"/>
            <a:pathLst>
              <a:path extrusionOk="0" h="2454393" w="1675550">
                <a:moveTo>
                  <a:pt x="61312" y="158041"/>
                </a:moveTo>
                <a:cubicBezTo>
                  <a:pt x="84641" y="158041"/>
                  <a:pt x="104657" y="172510"/>
                  <a:pt x="113207" y="193130"/>
                </a:cubicBezTo>
                <a:lnTo>
                  <a:pt x="114890" y="201632"/>
                </a:lnTo>
                <a:lnTo>
                  <a:pt x="118593" y="201340"/>
                </a:lnTo>
                <a:cubicBezTo>
                  <a:pt x="192724" y="1142733"/>
                  <a:pt x="778154" y="1967243"/>
                  <a:pt x="1642486" y="2347567"/>
                </a:cubicBezTo>
                <a:lnTo>
                  <a:pt x="1641918" y="2348857"/>
                </a:lnTo>
                <a:lnTo>
                  <a:pt x="1658040" y="2355339"/>
                </a:lnTo>
                <a:cubicBezTo>
                  <a:pt x="1668858" y="2365839"/>
                  <a:pt x="1675550" y="2380345"/>
                  <a:pt x="1675550" y="2396368"/>
                </a:cubicBezTo>
                <a:cubicBezTo>
                  <a:pt x="1675550" y="2428414"/>
                  <a:pt x="1648785" y="2454393"/>
                  <a:pt x="1615768" y="2454393"/>
                </a:cubicBezTo>
                <a:lnTo>
                  <a:pt x="1598530" y="2447463"/>
                </a:lnTo>
                <a:lnTo>
                  <a:pt x="1596320" y="2452485"/>
                </a:lnTo>
                <a:cubicBezTo>
                  <a:pt x="693359" y="2055164"/>
                  <a:pt x="81765" y="1193804"/>
                  <a:pt x="4322" y="210339"/>
                </a:cubicBezTo>
                <a:lnTo>
                  <a:pt x="6038" y="210204"/>
                </a:lnTo>
                <a:lnTo>
                  <a:pt x="9417" y="193130"/>
                </a:lnTo>
                <a:cubicBezTo>
                  <a:pt x="17967" y="172510"/>
                  <a:pt x="37984" y="158041"/>
                  <a:pt x="61312" y="158041"/>
                </a:cubicBezTo>
                <a:close/>
                <a:moveTo>
                  <a:pt x="62211" y="0"/>
                </a:moveTo>
                <a:cubicBezTo>
                  <a:pt x="96569" y="0"/>
                  <a:pt x="124422" y="27034"/>
                  <a:pt x="124422" y="60382"/>
                </a:cubicBezTo>
                <a:cubicBezTo>
                  <a:pt x="124422" y="93730"/>
                  <a:pt x="96569" y="120764"/>
                  <a:pt x="62211" y="120764"/>
                </a:cubicBezTo>
                <a:cubicBezTo>
                  <a:pt x="27853" y="120764"/>
                  <a:pt x="0" y="93730"/>
                  <a:pt x="0" y="60382"/>
                </a:cubicBezTo>
                <a:cubicBezTo>
                  <a:pt x="0" y="27034"/>
                  <a:pt x="27853" y="0"/>
                  <a:pt x="62211" y="0"/>
                </a:cubicBezTo>
                <a:close/>
              </a:path>
            </a:pathLst>
          </a:custGeom>
          <a:solidFill>
            <a:srgbClr val="3F3F3F">
              <a:alpha val="5960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F3F3F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19" name="Google Shape;119;p2"/>
          <p:cNvSpPr/>
          <p:nvPr/>
        </p:nvSpPr>
        <p:spPr>
          <a:xfrm flipH="1">
            <a:off x="11376528" y="4581376"/>
            <a:ext cx="599571" cy="1616851"/>
          </a:xfrm>
          <a:custGeom>
            <a:rect b="b" l="l" r="r" t="t"/>
            <a:pathLst>
              <a:path extrusionOk="0" h="2454393" w="1675550">
                <a:moveTo>
                  <a:pt x="61312" y="158041"/>
                </a:moveTo>
                <a:cubicBezTo>
                  <a:pt x="84641" y="158041"/>
                  <a:pt x="104657" y="172510"/>
                  <a:pt x="113207" y="193130"/>
                </a:cubicBezTo>
                <a:lnTo>
                  <a:pt x="114890" y="201632"/>
                </a:lnTo>
                <a:lnTo>
                  <a:pt x="118593" y="201340"/>
                </a:lnTo>
                <a:cubicBezTo>
                  <a:pt x="192724" y="1142733"/>
                  <a:pt x="778154" y="1967243"/>
                  <a:pt x="1642486" y="2347567"/>
                </a:cubicBezTo>
                <a:lnTo>
                  <a:pt x="1641918" y="2348857"/>
                </a:lnTo>
                <a:lnTo>
                  <a:pt x="1658040" y="2355339"/>
                </a:lnTo>
                <a:cubicBezTo>
                  <a:pt x="1668858" y="2365839"/>
                  <a:pt x="1675550" y="2380345"/>
                  <a:pt x="1675550" y="2396368"/>
                </a:cubicBezTo>
                <a:cubicBezTo>
                  <a:pt x="1675550" y="2428414"/>
                  <a:pt x="1648785" y="2454393"/>
                  <a:pt x="1615768" y="2454393"/>
                </a:cubicBezTo>
                <a:lnTo>
                  <a:pt x="1598530" y="2447463"/>
                </a:lnTo>
                <a:lnTo>
                  <a:pt x="1596320" y="2452485"/>
                </a:lnTo>
                <a:cubicBezTo>
                  <a:pt x="693359" y="2055164"/>
                  <a:pt x="81765" y="1193804"/>
                  <a:pt x="4322" y="210339"/>
                </a:cubicBezTo>
                <a:lnTo>
                  <a:pt x="6038" y="210204"/>
                </a:lnTo>
                <a:lnTo>
                  <a:pt x="9417" y="193130"/>
                </a:lnTo>
                <a:cubicBezTo>
                  <a:pt x="17967" y="172510"/>
                  <a:pt x="37984" y="158041"/>
                  <a:pt x="61312" y="158041"/>
                </a:cubicBezTo>
                <a:close/>
                <a:moveTo>
                  <a:pt x="62211" y="0"/>
                </a:moveTo>
                <a:cubicBezTo>
                  <a:pt x="96569" y="0"/>
                  <a:pt x="124422" y="27034"/>
                  <a:pt x="124422" y="60382"/>
                </a:cubicBezTo>
                <a:cubicBezTo>
                  <a:pt x="124422" y="93730"/>
                  <a:pt x="96569" y="120764"/>
                  <a:pt x="62211" y="120764"/>
                </a:cubicBezTo>
                <a:cubicBezTo>
                  <a:pt x="27853" y="120764"/>
                  <a:pt x="0" y="93730"/>
                  <a:pt x="0" y="60382"/>
                </a:cubicBezTo>
                <a:cubicBezTo>
                  <a:pt x="0" y="27034"/>
                  <a:pt x="27853" y="0"/>
                  <a:pt x="62211" y="0"/>
                </a:cubicBezTo>
                <a:close/>
              </a:path>
            </a:pathLst>
          </a:custGeom>
          <a:solidFill>
            <a:srgbClr val="3F3F3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F3F3F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20" name="Google Shape;120;p2"/>
          <p:cNvSpPr/>
          <p:nvPr/>
        </p:nvSpPr>
        <p:spPr>
          <a:xfrm>
            <a:off x="924960" y="3347489"/>
            <a:ext cx="9806540" cy="7007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Convenience, accessibility, and real-time transaction monitoring are key benefits of online banking.</a:t>
            </a:r>
            <a:endParaRPr/>
          </a:p>
        </p:txBody>
      </p:sp>
      <p:sp>
        <p:nvSpPr>
          <p:cNvPr id="121" name="Google Shape;121;p2"/>
          <p:cNvSpPr/>
          <p:nvPr/>
        </p:nvSpPr>
        <p:spPr>
          <a:xfrm>
            <a:off x="580357" y="2297831"/>
            <a:ext cx="5106384" cy="369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3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Types of Online Accounts</a:t>
            </a:r>
            <a:endParaRPr/>
          </a:p>
        </p:txBody>
      </p:sp>
      <p:sp>
        <p:nvSpPr>
          <p:cNvPr id="122" name="Google Shape;122;p2"/>
          <p:cNvSpPr/>
          <p:nvPr/>
        </p:nvSpPr>
        <p:spPr>
          <a:xfrm>
            <a:off x="917883" y="2606291"/>
            <a:ext cx="10054917" cy="656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Online banking accounts can include checking, savings, mortgages, and investment accounts.</a:t>
            </a:r>
            <a:endParaRPr/>
          </a:p>
        </p:txBody>
      </p:sp>
      <p:sp>
        <p:nvSpPr>
          <p:cNvPr id="123" name="Google Shape;123;p2"/>
          <p:cNvSpPr/>
          <p:nvPr/>
        </p:nvSpPr>
        <p:spPr>
          <a:xfrm>
            <a:off x="554804" y="3019400"/>
            <a:ext cx="6135009" cy="369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3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Advantages of Online Banking</a:t>
            </a:r>
            <a:endParaRPr/>
          </a:p>
        </p:txBody>
      </p:sp>
      <p:pic>
        <p:nvPicPr>
          <p:cNvPr id="124" name="Google Shape;12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01629" y="3794635"/>
            <a:ext cx="2420736" cy="245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"/>
          <p:cNvSpPr/>
          <p:nvPr/>
        </p:nvSpPr>
        <p:spPr>
          <a:xfrm>
            <a:off x="580357" y="3794635"/>
            <a:ext cx="6204150" cy="33974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l">
              <a:lnSpc>
                <a:spcPct val="113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Convenience of Access</a:t>
            </a:r>
            <a:endParaRPr/>
          </a:p>
        </p:txBody>
      </p:sp>
      <p:sp>
        <p:nvSpPr>
          <p:cNvPr id="126" name="Google Shape;126;p2"/>
          <p:cNvSpPr/>
          <p:nvPr/>
        </p:nvSpPr>
        <p:spPr>
          <a:xfrm>
            <a:off x="918850" y="4115159"/>
            <a:ext cx="8923650" cy="700727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l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Online banking offers 24/7 access to account information and transaction capabilities.</a:t>
            </a:r>
            <a:endParaRPr/>
          </a:p>
        </p:txBody>
      </p:sp>
      <p:sp>
        <p:nvSpPr>
          <p:cNvPr id="127" name="Google Shape;127;p2"/>
          <p:cNvSpPr/>
          <p:nvPr/>
        </p:nvSpPr>
        <p:spPr>
          <a:xfrm>
            <a:off x="568348" y="4586513"/>
            <a:ext cx="5106384" cy="369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3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Digital Transactions</a:t>
            </a:r>
            <a:endParaRPr/>
          </a:p>
        </p:txBody>
      </p:sp>
      <p:sp>
        <p:nvSpPr>
          <p:cNvPr id="128" name="Google Shape;128;p2"/>
          <p:cNvSpPr/>
          <p:nvPr/>
        </p:nvSpPr>
        <p:spPr>
          <a:xfrm>
            <a:off x="912259" y="4923253"/>
            <a:ext cx="8258315" cy="7007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It involves carrying out bank transactions through the internet using electronic devices such as smartphones, tablets, or computers.</a:t>
            </a:r>
            <a:endParaRPr/>
          </a:p>
        </p:txBody>
      </p:sp>
      <p:sp>
        <p:nvSpPr>
          <p:cNvPr id="129" name="Google Shape;129;p2"/>
          <p:cNvSpPr/>
          <p:nvPr/>
        </p:nvSpPr>
        <p:spPr>
          <a:xfrm>
            <a:off x="880749" y="6058575"/>
            <a:ext cx="9777810" cy="861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Includes features such as fund transfers, bill payments, and account management via the internet.</a:t>
            </a:r>
            <a:endParaRPr/>
          </a:p>
        </p:txBody>
      </p:sp>
      <p:sp>
        <p:nvSpPr>
          <p:cNvPr id="130" name="Google Shape;130;p2"/>
          <p:cNvSpPr/>
          <p:nvPr/>
        </p:nvSpPr>
        <p:spPr>
          <a:xfrm>
            <a:off x="554804" y="5675571"/>
            <a:ext cx="6135009" cy="369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3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Virtual Banking Features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0"/>
          <p:cNvSpPr/>
          <p:nvPr/>
        </p:nvSpPr>
        <p:spPr>
          <a:xfrm>
            <a:off x="977900" y="410107"/>
            <a:ext cx="10210799" cy="1157288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242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66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CONCLUSION</a:t>
            </a:r>
            <a:endParaRPr/>
          </a:p>
        </p:txBody>
      </p:sp>
      <p:sp>
        <p:nvSpPr>
          <p:cNvPr id="365" name="Google Shape;365;p20"/>
          <p:cNvSpPr txBox="1"/>
          <p:nvPr/>
        </p:nvSpPr>
        <p:spPr>
          <a:xfrm>
            <a:off x="698619" y="2272303"/>
            <a:ext cx="3575693" cy="1226811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76200" spcFirstLastPara="1" rIns="76200" wrap="square" tIns="38100">
            <a:spAutoFit/>
          </a:bodyPr>
          <a:lstStyle/>
          <a:p>
            <a:pPr indent="0" lvl="0" marL="0" marR="0" rtl="0" algn="ctr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Implementing robust security measures and compliance with regulations is imperative for mitigating online banking risks.</a:t>
            </a:r>
            <a:endParaRPr/>
          </a:p>
        </p:txBody>
      </p:sp>
      <p:sp>
        <p:nvSpPr>
          <p:cNvPr id="366" name="Google Shape;366;p20"/>
          <p:cNvSpPr txBox="1"/>
          <p:nvPr/>
        </p:nvSpPr>
        <p:spPr>
          <a:xfrm>
            <a:off x="605584" y="1554254"/>
            <a:ext cx="3579852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Risk Mitigation Strategies</a:t>
            </a:r>
            <a:endParaRPr/>
          </a:p>
        </p:txBody>
      </p:sp>
      <p:sp>
        <p:nvSpPr>
          <p:cNvPr id="367" name="Google Shape;367;p20"/>
          <p:cNvSpPr txBox="1"/>
          <p:nvPr/>
        </p:nvSpPr>
        <p:spPr>
          <a:xfrm>
            <a:off x="3874553" y="3536205"/>
            <a:ext cx="4761148" cy="931858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76200" spcFirstLastPara="1" rIns="76200" wrap="square" tIns="38100">
            <a:spAutoFit/>
          </a:bodyPr>
          <a:lstStyle/>
          <a:p>
            <a:pPr indent="0" lvl="0" marL="0" marR="0" rtl="0" algn="ctr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Educating customers about online security best practices and building trust are fundamental for sustainable online banking operations.</a:t>
            </a:r>
            <a:endParaRPr/>
          </a:p>
        </p:txBody>
      </p:sp>
      <p:sp>
        <p:nvSpPr>
          <p:cNvPr id="368" name="Google Shape;368;p20"/>
          <p:cNvSpPr txBox="1"/>
          <p:nvPr/>
        </p:nvSpPr>
        <p:spPr>
          <a:xfrm>
            <a:off x="4520095" y="2824372"/>
            <a:ext cx="3470065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Customer Education and Trust</a:t>
            </a:r>
            <a:endParaRPr/>
          </a:p>
        </p:txBody>
      </p:sp>
      <p:sp>
        <p:nvSpPr>
          <p:cNvPr id="369" name="Google Shape;369;p20"/>
          <p:cNvSpPr txBox="1"/>
          <p:nvPr/>
        </p:nvSpPr>
        <p:spPr>
          <a:xfrm>
            <a:off x="8235942" y="2187689"/>
            <a:ext cx="3575693" cy="1551707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76200" spcFirstLastPara="1" rIns="76200" wrap="square" tIns="38100">
            <a:spAutoFit/>
          </a:bodyPr>
          <a:lstStyle/>
          <a:p>
            <a:pPr indent="0" lvl="0" marL="0" marR="0" rtl="0" algn="ctr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Continuous monitoring and proactive adoption of security technologies are essential to safeguard the integrity of online banking.</a:t>
            </a:r>
            <a:endParaRPr/>
          </a:p>
        </p:txBody>
      </p:sp>
      <p:sp>
        <p:nvSpPr>
          <p:cNvPr id="370" name="Google Shape;370;p20"/>
          <p:cNvSpPr txBox="1"/>
          <p:nvPr/>
        </p:nvSpPr>
        <p:spPr>
          <a:xfrm>
            <a:off x="8311583" y="1736761"/>
            <a:ext cx="3579852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Constant Vigilance</a:t>
            </a:r>
            <a:endParaRPr/>
          </a:p>
        </p:txBody>
      </p:sp>
      <p:pic>
        <p:nvPicPr>
          <p:cNvPr id="371" name="Google Shape;37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14495" y="4167558"/>
            <a:ext cx="2292517" cy="2292517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20"/>
          <p:cNvSpPr txBox="1"/>
          <p:nvPr/>
        </p:nvSpPr>
        <p:spPr>
          <a:xfrm>
            <a:off x="3790214" y="5255357"/>
            <a:ext cx="4929824" cy="961802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76200" spcFirstLastPara="1" rIns="76200" wrap="square" tIns="38100">
            <a:spAutoFit/>
          </a:bodyPr>
          <a:lstStyle/>
          <a:p>
            <a:pPr indent="0" lvl="0" marL="0" marR="0" rtl="0" algn="ctr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Recognizing the need for ongoing adaptation and improvement of security measures to address evolving cyber threats in online banking.</a:t>
            </a:r>
            <a:endParaRPr/>
          </a:p>
        </p:txBody>
      </p:sp>
      <p:sp>
        <p:nvSpPr>
          <p:cNvPr id="373" name="Google Shape;373;p20"/>
          <p:cNvSpPr txBox="1"/>
          <p:nvPr/>
        </p:nvSpPr>
        <p:spPr>
          <a:xfrm>
            <a:off x="4467280" y="4720000"/>
            <a:ext cx="3575693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Continuous Adaptation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23"/>
          <p:cNvGrpSpPr/>
          <p:nvPr/>
        </p:nvGrpSpPr>
        <p:grpSpPr>
          <a:xfrm>
            <a:off x="0" y="-1"/>
            <a:ext cx="12192000" cy="6670676"/>
            <a:chOff x="0" y="-1"/>
            <a:chExt cx="12192000" cy="6670676"/>
          </a:xfrm>
        </p:grpSpPr>
        <p:sp>
          <p:nvSpPr>
            <p:cNvPr id="389" name="Google Shape;389;p23"/>
            <p:cNvSpPr/>
            <p:nvPr/>
          </p:nvSpPr>
          <p:spPr>
            <a:xfrm>
              <a:off x="0" y="-1"/>
              <a:ext cx="12192000" cy="3877733"/>
            </a:xfrm>
            <a:prstGeom prst="flowChartDocument">
              <a:avLst/>
            </a:prstGeom>
            <a:gradFill>
              <a:gsLst>
                <a:gs pos="0">
                  <a:srgbClr val="000F36"/>
                </a:gs>
                <a:gs pos="33000">
                  <a:srgbClr val="002F51"/>
                </a:gs>
                <a:gs pos="100000">
                  <a:srgbClr val="000F36"/>
                </a:gs>
              </a:gsLst>
              <a:path path="circle">
                <a:fillToRect r="100%" t="100%"/>
              </a:path>
              <a:tileRect b="-100%" l="-100%"/>
            </a:gradFill>
            <a:ln cap="flat" cmpd="sng" w="15875">
              <a:solidFill>
                <a:srgbClr val="1D2C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23"/>
            <p:cNvSpPr/>
            <p:nvPr/>
          </p:nvSpPr>
          <p:spPr>
            <a:xfrm>
              <a:off x="177800" y="187326"/>
              <a:ext cx="11836400" cy="6483349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C5D3ED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1" name="Google Shape;391;p23"/>
          <p:cNvSpPr/>
          <p:nvPr/>
        </p:nvSpPr>
        <p:spPr>
          <a:xfrm>
            <a:off x="5207373" y="2565400"/>
            <a:ext cx="4368800" cy="1727200"/>
          </a:xfrm>
          <a:prstGeom prst="rect">
            <a:avLst/>
          </a:prstGeom>
          <a:solidFill>
            <a:srgbClr val="223C5A"/>
          </a:solidFill>
          <a:ln cap="flat" cmpd="sng" w="15875">
            <a:solidFill>
              <a:srgbClr val="1D2C66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30475" lIns="60950" spcFirstLastPara="1" rIns="60950" wrap="square" tIns="304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2" name="Google Shape;392;p23"/>
          <p:cNvSpPr txBox="1"/>
          <p:nvPr/>
        </p:nvSpPr>
        <p:spPr>
          <a:xfrm>
            <a:off x="5562973" y="2946400"/>
            <a:ext cx="3657600" cy="965200"/>
          </a:xfrm>
          <a:prstGeom prst="rect">
            <a:avLst/>
          </a:prstGeom>
          <a:solidFill>
            <a:srgbClr val="DBE4F4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30475" lIns="60950" spcFirstLastPara="1" rIns="60950" wrap="square" tIns="304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D4D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172D4D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/>
          </a:p>
        </p:txBody>
      </p:sp>
      <p:pic>
        <p:nvPicPr>
          <p:cNvPr id="393" name="Google Shape;39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1444" y="2876030"/>
            <a:ext cx="2830329" cy="101863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"/>
          <p:cNvSpPr/>
          <p:nvPr/>
        </p:nvSpPr>
        <p:spPr>
          <a:xfrm>
            <a:off x="615343" y="415395"/>
            <a:ext cx="10961316" cy="1157288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242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66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EVOLUTION OF ONLINE BANKING</a:t>
            </a:r>
            <a:endParaRPr/>
          </a:p>
        </p:txBody>
      </p:sp>
      <p:sp>
        <p:nvSpPr>
          <p:cNvPr id="136" name="Google Shape;136;p3"/>
          <p:cNvSpPr txBox="1"/>
          <p:nvPr/>
        </p:nvSpPr>
        <p:spPr>
          <a:xfrm>
            <a:off x="545140" y="4965788"/>
            <a:ext cx="3703019" cy="1230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76200" spcFirstLastPara="1" rIns="76200" wrap="square" tIns="38100">
            <a:spAutoFit/>
          </a:bodyPr>
          <a:lstStyle/>
          <a:p>
            <a:pPr indent="0" lvl="0" marL="0" marR="0" rtl="0" algn="ctr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Online banking has evolved from basic account viewing to sophisticated digital platforms offering extensive financial services.</a:t>
            </a:r>
            <a:endParaRPr/>
          </a:p>
        </p:txBody>
      </p:sp>
      <p:sp>
        <p:nvSpPr>
          <p:cNvPr id="137" name="Google Shape;137;p3"/>
          <p:cNvSpPr txBox="1"/>
          <p:nvPr/>
        </p:nvSpPr>
        <p:spPr>
          <a:xfrm>
            <a:off x="4428017" y="4965788"/>
            <a:ext cx="3548484" cy="1230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76200" spcFirstLastPara="1" rIns="76200" wrap="square" tIns="38100">
            <a:spAutoFit/>
          </a:bodyPr>
          <a:lstStyle/>
          <a:p>
            <a:pPr indent="0" lvl="0" marL="0" marR="0" rtl="0" algn="ctr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The proliferation of smartphones led to the development of mobile banking apps, transforming the banking experience.</a:t>
            </a:r>
            <a:endParaRPr sz="1500">
              <a:solidFill>
                <a:srgbClr val="3F3F3F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38" name="Google Shape;138;p3"/>
          <p:cNvSpPr txBox="1"/>
          <p:nvPr/>
        </p:nvSpPr>
        <p:spPr>
          <a:xfrm>
            <a:off x="617974" y="4176091"/>
            <a:ext cx="3630185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Shift to Digital Platforms</a:t>
            </a:r>
            <a:endParaRPr/>
          </a:p>
        </p:txBody>
      </p:sp>
      <p:sp>
        <p:nvSpPr>
          <p:cNvPr id="139" name="Google Shape;139;p3"/>
          <p:cNvSpPr txBox="1"/>
          <p:nvPr/>
        </p:nvSpPr>
        <p:spPr>
          <a:xfrm>
            <a:off x="8156359" y="4965788"/>
            <a:ext cx="3703020" cy="1230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76200" spcFirstLastPara="1" rIns="76200" wrap="square" tIns="38100">
            <a:spAutoFit/>
          </a:bodyPr>
          <a:lstStyle/>
          <a:p>
            <a:pPr indent="0" lvl="0" marL="0" marR="0" rtl="0" algn="ctr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Online banking has embraced fintech innovations, such as AI, blockchain, and biometric authentication, for enhanced security and convenience.</a:t>
            </a:r>
            <a:endParaRPr sz="1500">
              <a:solidFill>
                <a:srgbClr val="3F3F3F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4248159" y="4174603"/>
            <a:ext cx="3695684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Emergence of Mobile Banking</a:t>
            </a:r>
            <a:endParaRPr b="1" sz="2000">
              <a:solidFill>
                <a:srgbClr val="00206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41" name="Google Shape;141;p3"/>
          <p:cNvSpPr txBox="1"/>
          <p:nvPr/>
        </p:nvSpPr>
        <p:spPr>
          <a:xfrm>
            <a:off x="8172359" y="4174603"/>
            <a:ext cx="3703019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Integration of Fintech Solutions</a:t>
            </a:r>
            <a:endParaRPr/>
          </a:p>
        </p:txBody>
      </p:sp>
      <p:pic>
        <p:nvPicPr>
          <p:cNvPr id="142" name="Google Shape;14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6018" y="1569866"/>
            <a:ext cx="2292517" cy="2292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82750" y="1569866"/>
            <a:ext cx="2292517" cy="2292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89482" y="1569866"/>
            <a:ext cx="2292517" cy="2292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"/>
          <p:cNvSpPr/>
          <p:nvPr/>
        </p:nvSpPr>
        <p:spPr>
          <a:xfrm>
            <a:off x="406400" y="422642"/>
            <a:ext cx="11379200" cy="64738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242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66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RISKS ASSOCIATED WITH ONLINE BANKING</a:t>
            </a:r>
            <a:endParaRPr/>
          </a:p>
        </p:txBody>
      </p:sp>
      <p:sp>
        <p:nvSpPr>
          <p:cNvPr id="150" name="Google Shape;150;p4"/>
          <p:cNvSpPr/>
          <p:nvPr/>
        </p:nvSpPr>
        <p:spPr>
          <a:xfrm>
            <a:off x="625019" y="1782925"/>
            <a:ext cx="6311866" cy="1184672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l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Sensitive customer information is at risk of being compromised through data breaches, leading to financial loss and identity theft.</a:t>
            </a:r>
            <a:endParaRPr/>
          </a:p>
        </p:txBody>
      </p:sp>
      <p:sp>
        <p:nvSpPr>
          <p:cNvPr id="151" name="Google Shape;151;p4"/>
          <p:cNvSpPr/>
          <p:nvPr/>
        </p:nvSpPr>
        <p:spPr>
          <a:xfrm>
            <a:off x="1025761" y="3052006"/>
            <a:ext cx="6710238" cy="1184672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l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Online banking users are susceptible to phishing scams and fraudulent activities aimed at obtaining sensitive account information.</a:t>
            </a:r>
            <a:endParaRPr/>
          </a:p>
        </p:txBody>
      </p:sp>
      <p:sp>
        <p:nvSpPr>
          <p:cNvPr id="152" name="Google Shape;152;p4"/>
          <p:cNvSpPr/>
          <p:nvPr/>
        </p:nvSpPr>
        <p:spPr>
          <a:xfrm>
            <a:off x="1622990" y="4273592"/>
            <a:ext cx="5650610" cy="1184672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l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Theft of funds and identity fraud are potential risks associated with online banking, necessitating robust security measures.</a:t>
            </a:r>
            <a:endParaRPr/>
          </a:p>
        </p:txBody>
      </p:sp>
      <p:sp>
        <p:nvSpPr>
          <p:cNvPr id="153" name="Google Shape;153;p4"/>
          <p:cNvSpPr/>
          <p:nvPr/>
        </p:nvSpPr>
        <p:spPr>
          <a:xfrm>
            <a:off x="622535" y="1396683"/>
            <a:ext cx="6946233" cy="431961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l">
              <a:lnSpc>
                <a:spcPct val="113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Data Breaches</a:t>
            </a:r>
            <a:endParaRPr/>
          </a:p>
        </p:txBody>
      </p:sp>
      <p:sp>
        <p:nvSpPr>
          <p:cNvPr id="154" name="Google Shape;154;p4"/>
          <p:cNvSpPr/>
          <p:nvPr/>
        </p:nvSpPr>
        <p:spPr>
          <a:xfrm>
            <a:off x="1022544" y="2676314"/>
            <a:ext cx="6635124" cy="421412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l">
              <a:lnSpc>
                <a:spcPct val="113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Phishing and Fraudulent Activities</a:t>
            </a:r>
            <a:endParaRPr/>
          </a:p>
        </p:txBody>
      </p:sp>
      <p:sp>
        <p:nvSpPr>
          <p:cNvPr id="155" name="Google Shape;155;p4"/>
          <p:cNvSpPr/>
          <p:nvPr/>
        </p:nvSpPr>
        <p:spPr>
          <a:xfrm>
            <a:off x="1622990" y="3874270"/>
            <a:ext cx="6946232" cy="421411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l">
              <a:lnSpc>
                <a:spcPct val="113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Cyber Theft and Identity Fraud</a:t>
            </a:r>
            <a:endParaRPr/>
          </a:p>
        </p:txBody>
      </p:sp>
      <p:sp>
        <p:nvSpPr>
          <p:cNvPr id="156" name="Google Shape;156;p4"/>
          <p:cNvSpPr/>
          <p:nvPr/>
        </p:nvSpPr>
        <p:spPr>
          <a:xfrm>
            <a:off x="8523093" y="2628205"/>
            <a:ext cx="3439243" cy="3640772"/>
          </a:xfrm>
          <a:custGeom>
            <a:rect b="b" l="l" r="r" t="t"/>
            <a:pathLst>
              <a:path extrusionOk="0" h="2900243" w="2743200">
                <a:moveTo>
                  <a:pt x="2743200" y="0"/>
                </a:moveTo>
                <a:lnTo>
                  <a:pt x="406964" y="0"/>
                </a:lnTo>
                <a:lnTo>
                  <a:pt x="405397" y="1720"/>
                </a:lnTo>
                <a:cubicBezTo>
                  <a:pt x="152137" y="307959"/>
                  <a:pt x="0" y="700565"/>
                  <a:pt x="0" y="1128630"/>
                </a:cubicBezTo>
                <a:cubicBezTo>
                  <a:pt x="0" y="2107065"/>
                  <a:pt x="794838" y="2900243"/>
                  <a:pt x="1775320" y="2900243"/>
                </a:cubicBezTo>
                <a:cubicBezTo>
                  <a:pt x="2081721" y="2900243"/>
                  <a:pt x="2369992" y="2822784"/>
                  <a:pt x="2621543" y="2686419"/>
                </a:cubicBezTo>
                <a:lnTo>
                  <a:pt x="2743200" y="2612665"/>
                </a:lnTo>
                <a:lnTo>
                  <a:pt x="2743200" y="0"/>
                </a:lnTo>
                <a:close/>
              </a:path>
            </a:pathLst>
          </a:custGeom>
          <a:solidFill>
            <a:srgbClr val="E4E4E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57" name="Google Shape;157;p4"/>
          <p:cNvSpPr/>
          <p:nvPr/>
        </p:nvSpPr>
        <p:spPr>
          <a:xfrm>
            <a:off x="8869399" y="5509903"/>
            <a:ext cx="566736" cy="573131"/>
          </a:xfrm>
          <a:prstGeom prst="ellipse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FFFF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158" name="Google Shape;15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3883" y="2476479"/>
            <a:ext cx="3704917" cy="3709642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4"/>
          <p:cNvSpPr txBox="1"/>
          <p:nvPr/>
        </p:nvSpPr>
        <p:spPr>
          <a:xfrm>
            <a:off x="2228452" y="5672934"/>
            <a:ext cx="4635810" cy="935449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76200" spcFirstLastPara="1" rIns="76200" wrap="square" tIns="38100">
            <a:spAutoFit/>
          </a:bodyPr>
          <a:lstStyle/>
          <a:p>
            <a:pPr indent="0" lvl="0" marL="0" marR="0" rtl="0" algn="l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Online banking is vulnerable to financial scams such as unauthorized transactions and account takeovers.</a:t>
            </a:r>
            <a:endParaRPr/>
          </a:p>
        </p:txBody>
      </p:sp>
      <p:sp>
        <p:nvSpPr>
          <p:cNvPr id="160" name="Google Shape;160;p4"/>
          <p:cNvSpPr txBox="1"/>
          <p:nvPr/>
        </p:nvSpPr>
        <p:spPr>
          <a:xfrm>
            <a:off x="1482912" y="5338393"/>
            <a:ext cx="36956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Financial Fraud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/>
          <p:nvPr/>
        </p:nvSpPr>
        <p:spPr>
          <a:xfrm>
            <a:off x="609600" y="609498"/>
            <a:ext cx="10883149" cy="1157288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242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66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UNDERSTANDING CYBER SECURITY</a:t>
            </a:r>
            <a:endParaRPr/>
          </a:p>
        </p:txBody>
      </p:sp>
      <p:sp>
        <p:nvSpPr>
          <p:cNvPr id="166" name="Google Shape;166;p5"/>
          <p:cNvSpPr txBox="1"/>
          <p:nvPr/>
        </p:nvSpPr>
        <p:spPr>
          <a:xfrm>
            <a:off x="3194441" y="4854024"/>
            <a:ext cx="5231120" cy="935449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76200" spcFirstLastPara="1" rIns="76200" wrap="square" tIns="38100">
            <a:spAutoFit/>
          </a:bodyPr>
          <a:lstStyle/>
          <a:p>
            <a:pPr indent="0" lvl="0" marL="0" marR="0" rtl="0" algn="ctr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Implementing robust authentication protocols helps verify the identity of users accessing online banking services.</a:t>
            </a:r>
            <a:endParaRPr/>
          </a:p>
        </p:txBody>
      </p:sp>
      <p:sp>
        <p:nvSpPr>
          <p:cNvPr id="167" name="Google Shape;167;p5"/>
          <p:cNvSpPr txBox="1"/>
          <p:nvPr/>
        </p:nvSpPr>
        <p:spPr>
          <a:xfrm>
            <a:off x="770837" y="2818056"/>
            <a:ext cx="5231120" cy="935449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76200" spcFirstLastPara="1" rIns="76200" wrap="square" tIns="38100">
            <a:spAutoFit/>
          </a:bodyPr>
          <a:lstStyle/>
          <a:p>
            <a:pPr indent="0" lvl="0" marL="0" marR="0" rtl="0" algn="l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Understanding the evolving cyber threat landscape is essential for implementing effective security strategies in online banking.</a:t>
            </a:r>
            <a:endParaRPr sz="1500">
              <a:solidFill>
                <a:srgbClr val="3F3F3F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68" name="Google Shape;168;p5"/>
          <p:cNvSpPr txBox="1"/>
          <p:nvPr/>
        </p:nvSpPr>
        <p:spPr>
          <a:xfrm>
            <a:off x="770836" y="2135432"/>
            <a:ext cx="5002264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Cyber Threat Landscape</a:t>
            </a:r>
            <a:endParaRPr/>
          </a:p>
        </p:txBody>
      </p:sp>
      <p:sp>
        <p:nvSpPr>
          <p:cNvPr id="169" name="Google Shape;169;p5"/>
          <p:cNvSpPr txBox="1"/>
          <p:nvPr/>
        </p:nvSpPr>
        <p:spPr>
          <a:xfrm>
            <a:off x="6303479" y="2799394"/>
            <a:ext cx="5231120" cy="935449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76200" spcFirstLastPara="1" rIns="76200" wrap="square" tIns="38100">
            <a:spAutoFit/>
          </a:bodyPr>
          <a:lstStyle/>
          <a:p>
            <a:pPr indent="0" lvl="0" marL="0" marR="0" rtl="0" algn="l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Advanced encryption techniques are crucial for securing sensitive financial data transmitted through online banking channels.</a:t>
            </a:r>
            <a:endParaRPr sz="1500">
              <a:solidFill>
                <a:srgbClr val="3F3F3F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70" name="Google Shape;170;p5"/>
          <p:cNvSpPr txBox="1"/>
          <p:nvPr/>
        </p:nvSpPr>
        <p:spPr>
          <a:xfrm>
            <a:off x="6287286" y="2135432"/>
            <a:ext cx="5002264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Data Encryption Techniques</a:t>
            </a:r>
            <a:endParaRPr b="1" sz="2000">
              <a:solidFill>
                <a:srgbClr val="00206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71" name="Google Shape;171;p5"/>
          <p:cNvSpPr txBox="1"/>
          <p:nvPr/>
        </p:nvSpPr>
        <p:spPr>
          <a:xfrm>
            <a:off x="3194440" y="4107293"/>
            <a:ext cx="5002264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Authentication Protocols and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App permissions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"/>
          <p:cNvSpPr/>
          <p:nvPr/>
        </p:nvSpPr>
        <p:spPr>
          <a:xfrm>
            <a:off x="165100" y="385854"/>
            <a:ext cx="12026900" cy="1157288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242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66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COMMON CYBER THREATS IN ONLINE BANKING</a:t>
            </a:r>
            <a:endParaRPr/>
          </a:p>
        </p:txBody>
      </p:sp>
      <p:sp>
        <p:nvSpPr>
          <p:cNvPr id="177" name="Google Shape;177;p6"/>
          <p:cNvSpPr/>
          <p:nvPr/>
        </p:nvSpPr>
        <p:spPr>
          <a:xfrm>
            <a:off x="965680" y="1529538"/>
            <a:ext cx="6204150" cy="33974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l">
              <a:lnSpc>
                <a:spcPct val="113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Malware Attacks</a:t>
            </a:r>
            <a:endParaRPr/>
          </a:p>
        </p:txBody>
      </p:sp>
      <p:sp>
        <p:nvSpPr>
          <p:cNvPr id="178" name="Google Shape;178;p6"/>
          <p:cNvSpPr/>
          <p:nvPr/>
        </p:nvSpPr>
        <p:spPr>
          <a:xfrm>
            <a:off x="965680" y="1906800"/>
            <a:ext cx="4790829" cy="148084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l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Malicious software is used to infiltrate online banking systems, leading to financial fraud and data theft.</a:t>
            </a:r>
            <a:endParaRPr/>
          </a:p>
        </p:txBody>
      </p:sp>
      <p:sp>
        <p:nvSpPr>
          <p:cNvPr id="179" name="Google Shape;179;p6"/>
          <p:cNvSpPr/>
          <p:nvPr/>
        </p:nvSpPr>
        <p:spPr>
          <a:xfrm flipH="1" rot="-9920745">
            <a:off x="8427216" y="1457359"/>
            <a:ext cx="980958" cy="1878104"/>
          </a:xfrm>
          <a:custGeom>
            <a:rect b="b" l="l" r="r" t="t"/>
            <a:pathLst>
              <a:path extrusionOk="0" h="2454393" w="1675550">
                <a:moveTo>
                  <a:pt x="61312" y="158041"/>
                </a:moveTo>
                <a:cubicBezTo>
                  <a:pt x="84641" y="158041"/>
                  <a:pt x="104657" y="172510"/>
                  <a:pt x="113207" y="193130"/>
                </a:cubicBezTo>
                <a:lnTo>
                  <a:pt x="114890" y="201632"/>
                </a:lnTo>
                <a:lnTo>
                  <a:pt x="118593" y="201340"/>
                </a:lnTo>
                <a:cubicBezTo>
                  <a:pt x="192724" y="1142733"/>
                  <a:pt x="778154" y="1967243"/>
                  <a:pt x="1642486" y="2347567"/>
                </a:cubicBezTo>
                <a:lnTo>
                  <a:pt x="1641918" y="2348857"/>
                </a:lnTo>
                <a:lnTo>
                  <a:pt x="1658040" y="2355339"/>
                </a:lnTo>
                <a:cubicBezTo>
                  <a:pt x="1668858" y="2365839"/>
                  <a:pt x="1675550" y="2380345"/>
                  <a:pt x="1675550" y="2396368"/>
                </a:cubicBezTo>
                <a:cubicBezTo>
                  <a:pt x="1675550" y="2428414"/>
                  <a:pt x="1648785" y="2454393"/>
                  <a:pt x="1615768" y="2454393"/>
                </a:cubicBezTo>
                <a:lnTo>
                  <a:pt x="1598530" y="2447463"/>
                </a:lnTo>
                <a:lnTo>
                  <a:pt x="1596320" y="2452485"/>
                </a:lnTo>
                <a:cubicBezTo>
                  <a:pt x="693359" y="2055164"/>
                  <a:pt x="81765" y="1193804"/>
                  <a:pt x="4322" y="210339"/>
                </a:cubicBezTo>
                <a:lnTo>
                  <a:pt x="6038" y="210204"/>
                </a:lnTo>
                <a:lnTo>
                  <a:pt x="9417" y="193130"/>
                </a:lnTo>
                <a:cubicBezTo>
                  <a:pt x="17967" y="172510"/>
                  <a:pt x="37984" y="158041"/>
                  <a:pt x="61312" y="158041"/>
                </a:cubicBezTo>
                <a:close/>
                <a:moveTo>
                  <a:pt x="62211" y="0"/>
                </a:moveTo>
                <a:cubicBezTo>
                  <a:pt x="96569" y="0"/>
                  <a:pt x="124422" y="27034"/>
                  <a:pt x="124422" y="60382"/>
                </a:cubicBezTo>
                <a:cubicBezTo>
                  <a:pt x="124422" y="93730"/>
                  <a:pt x="96569" y="120764"/>
                  <a:pt x="62211" y="120764"/>
                </a:cubicBezTo>
                <a:cubicBezTo>
                  <a:pt x="27853" y="120764"/>
                  <a:pt x="0" y="93730"/>
                  <a:pt x="0" y="60382"/>
                </a:cubicBezTo>
                <a:cubicBezTo>
                  <a:pt x="0" y="27034"/>
                  <a:pt x="27853" y="0"/>
                  <a:pt x="62211" y="0"/>
                </a:cubicBezTo>
                <a:close/>
              </a:path>
            </a:pathLst>
          </a:custGeom>
          <a:solidFill>
            <a:srgbClr val="3F3F3F">
              <a:alpha val="5960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F3F3F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80" name="Google Shape;180;p6"/>
          <p:cNvSpPr/>
          <p:nvPr/>
        </p:nvSpPr>
        <p:spPr>
          <a:xfrm flipH="1">
            <a:off x="10735841" y="3344673"/>
            <a:ext cx="980958" cy="1878104"/>
          </a:xfrm>
          <a:custGeom>
            <a:rect b="b" l="l" r="r" t="t"/>
            <a:pathLst>
              <a:path extrusionOk="0" h="2454393" w="1675550">
                <a:moveTo>
                  <a:pt x="61312" y="158041"/>
                </a:moveTo>
                <a:cubicBezTo>
                  <a:pt x="84641" y="158041"/>
                  <a:pt x="104657" y="172510"/>
                  <a:pt x="113207" y="193130"/>
                </a:cubicBezTo>
                <a:lnTo>
                  <a:pt x="114890" y="201632"/>
                </a:lnTo>
                <a:lnTo>
                  <a:pt x="118593" y="201340"/>
                </a:lnTo>
                <a:cubicBezTo>
                  <a:pt x="192724" y="1142733"/>
                  <a:pt x="778154" y="1967243"/>
                  <a:pt x="1642486" y="2347567"/>
                </a:cubicBezTo>
                <a:lnTo>
                  <a:pt x="1641918" y="2348857"/>
                </a:lnTo>
                <a:lnTo>
                  <a:pt x="1658040" y="2355339"/>
                </a:lnTo>
                <a:cubicBezTo>
                  <a:pt x="1668858" y="2365839"/>
                  <a:pt x="1675550" y="2380345"/>
                  <a:pt x="1675550" y="2396368"/>
                </a:cubicBezTo>
                <a:cubicBezTo>
                  <a:pt x="1675550" y="2428414"/>
                  <a:pt x="1648785" y="2454393"/>
                  <a:pt x="1615768" y="2454393"/>
                </a:cubicBezTo>
                <a:lnTo>
                  <a:pt x="1598530" y="2447463"/>
                </a:lnTo>
                <a:lnTo>
                  <a:pt x="1596320" y="2452485"/>
                </a:lnTo>
                <a:cubicBezTo>
                  <a:pt x="693359" y="2055164"/>
                  <a:pt x="81765" y="1193804"/>
                  <a:pt x="4322" y="210339"/>
                </a:cubicBezTo>
                <a:lnTo>
                  <a:pt x="6038" y="210204"/>
                </a:lnTo>
                <a:lnTo>
                  <a:pt x="9417" y="193130"/>
                </a:lnTo>
                <a:cubicBezTo>
                  <a:pt x="17967" y="172510"/>
                  <a:pt x="37984" y="158041"/>
                  <a:pt x="61312" y="158041"/>
                </a:cubicBezTo>
                <a:close/>
                <a:moveTo>
                  <a:pt x="62211" y="0"/>
                </a:moveTo>
                <a:cubicBezTo>
                  <a:pt x="96569" y="0"/>
                  <a:pt x="124422" y="27034"/>
                  <a:pt x="124422" y="60382"/>
                </a:cubicBezTo>
                <a:cubicBezTo>
                  <a:pt x="124422" y="93730"/>
                  <a:pt x="96569" y="120764"/>
                  <a:pt x="62211" y="120764"/>
                </a:cubicBezTo>
                <a:cubicBezTo>
                  <a:pt x="27853" y="120764"/>
                  <a:pt x="0" y="93730"/>
                  <a:pt x="0" y="60382"/>
                </a:cubicBezTo>
                <a:cubicBezTo>
                  <a:pt x="0" y="27034"/>
                  <a:pt x="27853" y="0"/>
                  <a:pt x="62211" y="0"/>
                </a:cubicBezTo>
                <a:close/>
              </a:path>
            </a:pathLst>
          </a:custGeom>
          <a:solidFill>
            <a:srgbClr val="3F3F3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F3F3F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81" name="Google Shape;181;p6"/>
          <p:cNvSpPr/>
          <p:nvPr/>
        </p:nvSpPr>
        <p:spPr>
          <a:xfrm>
            <a:off x="2422739" y="4614495"/>
            <a:ext cx="6400488" cy="1480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Ransomware poses a significant threat to online banking systems, causing financial disruptions and data extortion.</a:t>
            </a:r>
            <a:endParaRPr/>
          </a:p>
        </p:txBody>
      </p:sp>
      <p:sp>
        <p:nvSpPr>
          <p:cNvPr id="182" name="Google Shape;182;p6"/>
          <p:cNvSpPr/>
          <p:nvPr/>
        </p:nvSpPr>
        <p:spPr>
          <a:xfrm>
            <a:off x="1660897" y="2957488"/>
            <a:ext cx="5106384" cy="369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3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Social Engineering Tactics</a:t>
            </a:r>
            <a:endParaRPr/>
          </a:p>
        </p:txBody>
      </p:sp>
      <p:sp>
        <p:nvSpPr>
          <p:cNvPr id="183" name="Google Shape;183;p6"/>
          <p:cNvSpPr/>
          <p:nvPr/>
        </p:nvSpPr>
        <p:spPr>
          <a:xfrm>
            <a:off x="1660897" y="3335255"/>
            <a:ext cx="5902877" cy="1480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Cybercriminals employ social engineering to manipulate users into disclosing sensitive financial information.</a:t>
            </a:r>
            <a:endParaRPr/>
          </a:p>
        </p:txBody>
      </p:sp>
      <p:sp>
        <p:nvSpPr>
          <p:cNvPr id="184" name="Google Shape;184;p6"/>
          <p:cNvSpPr/>
          <p:nvPr/>
        </p:nvSpPr>
        <p:spPr>
          <a:xfrm>
            <a:off x="2422739" y="4219588"/>
            <a:ext cx="6135009" cy="369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3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Ransomware Incidents</a:t>
            </a:r>
            <a:endParaRPr/>
          </a:p>
        </p:txBody>
      </p:sp>
      <p:pic>
        <p:nvPicPr>
          <p:cNvPr id="185" name="Google Shape;18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51704" y="1760364"/>
            <a:ext cx="3175288" cy="3495666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6"/>
          <p:cNvSpPr txBox="1"/>
          <p:nvPr/>
        </p:nvSpPr>
        <p:spPr>
          <a:xfrm>
            <a:off x="3476955" y="5395067"/>
            <a:ext cx="4874749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Phishing Scams &amp; OTP Bypass</a:t>
            </a:r>
            <a:endParaRPr/>
          </a:p>
        </p:txBody>
      </p:sp>
      <p:sp>
        <p:nvSpPr>
          <p:cNvPr id="187" name="Google Shape;187;p6"/>
          <p:cNvSpPr txBox="1"/>
          <p:nvPr/>
        </p:nvSpPr>
        <p:spPr>
          <a:xfrm>
            <a:off x="3513437" y="5805355"/>
            <a:ext cx="6507685" cy="666849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76200" spcFirstLastPara="1" rIns="76200" wrap="square" tIns="38100">
            <a:spAutoFit/>
          </a:bodyPr>
          <a:lstStyle/>
          <a:p>
            <a:pPr indent="0" lvl="0" marL="0" marR="0" rtl="0" algn="l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Phishing involves fraudulent attempts to obtain sensitive information such as usernames, passwords, and credit card details.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2669858"/>
            <a:ext cx="4255526" cy="2811799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id="193" name="Google Shape;19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2098" y="1355897"/>
            <a:ext cx="4257653" cy="5138728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cxnSp>
        <p:nvCxnSpPr>
          <p:cNvPr id="194" name="Google Shape;194;p7"/>
          <p:cNvCxnSpPr/>
          <p:nvPr/>
        </p:nvCxnSpPr>
        <p:spPr>
          <a:xfrm flipH="1" rot="10800000">
            <a:off x="4877247" y="1355897"/>
            <a:ext cx="2054851" cy="126239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5" name="Google Shape;195;p7"/>
          <p:cNvCxnSpPr/>
          <p:nvPr/>
        </p:nvCxnSpPr>
        <p:spPr>
          <a:xfrm>
            <a:off x="4898603" y="5481657"/>
            <a:ext cx="2021374" cy="101296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6" name="Google Shape;196;p7"/>
          <p:cNvSpPr txBox="1"/>
          <p:nvPr/>
        </p:nvSpPr>
        <p:spPr>
          <a:xfrm>
            <a:off x="588906" y="2218692"/>
            <a:ext cx="3540661" cy="39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0475" lIns="60950" spcFirstLastPara="1" rIns="60950" wrap="square" tIns="30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orgia"/>
              <a:buNone/>
            </a:pPr>
            <a:r>
              <a:rPr b="1" i="1" lang="en-US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Fin-CERT, Banks, LEAs, Regulators</a:t>
            </a:r>
            <a:endParaRPr b="1"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7" name="Google Shape;197;p7"/>
          <p:cNvSpPr/>
          <p:nvPr/>
        </p:nvSpPr>
        <p:spPr>
          <a:xfrm>
            <a:off x="114300" y="374189"/>
            <a:ext cx="12026900" cy="1157288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13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BANKING MALWARES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"/>
          <p:cNvSpPr txBox="1"/>
          <p:nvPr>
            <p:ph type="title"/>
          </p:nvPr>
        </p:nvSpPr>
        <p:spPr>
          <a:xfrm>
            <a:off x="629291" y="323489"/>
            <a:ext cx="10271764" cy="1281112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24277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4692"/>
              <a:buFont typeface="Georgia"/>
              <a:buChar char="*"/>
            </a:pPr>
            <a:r>
              <a:rPr b="1" i="0" lang="en-US" sz="3666" u="none" cap="none" strike="noStrike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PHISHING AND SOCIAL ENGINEERING</a:t>
            </a:r>
            <a:endParaRPr/>
          </a:p>
        </p:txBody>
      </p:sp>
      <p:sp>
        <p:nvSpPr>
          <p:cNvPr id="203" name="Google Shape;203;p8"/>
          <p:cNvSpPr txBox="1"/>
          <p:nvPr/>
        </p:nvSpPr>
        <p:spPr>
          <a:xfrm>
            <a:off x="429456" y="2384743"/>
            <a:ext cx="3703019" cy="1230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76200" spcFirstLastPara="1" rIns="76200" wrap="square" tIns="38100">
            <a:spAutoFit/>
          </a:bodyPr>
          <a:lstStyle/>
          <a:p>
            <a:pPr indent="0" lvl="0" marL="0" marR="0" rtl="0" algn="ctr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Understanding and identifying deceptive tactics used in phishing and social engineering schemes to deceive online banking users.</a:t>
            </a:r>
            <a:endParaRPr/>
          </a:p>
        </p:txBody>
      </p:sp>
      <p:sp>
        <p:nvSpPr>
          <p:cNvPr id="204" name="Google Shape;204;p8"/>
          <p:cNvSpPr txBox="1"/>
          <p:nvPr/>
        </p:nvSpPr>
        <p:spPr>
          <a:xfrm>
            <a:off x="4206075" y="3670921"/>
            <a:ext cx="3548484" cy="1230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76200" spcFirstLastPara="1" rIns="76200" wrap="square" tIns="38100">
            <a:spAutoFit/>
          </a:bodyPr>
          <a:lstStyle/>
          <a:p>
            <a:pPr indent="0" lvl="0" marL="0" marR="0" rtl="0" algn="ctr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Exploring the psychological tactics employed by cybercriminals to manipulate individuals into divulging confidential information.</a:t>
            </a:r>
            <a:endParaRPr/>
          </a:p>
        </p:txBody>
      </p:sp>
      <p:sp>
        <p:nvSpPr>
          <p:cNvPr id="205" name="Google Shape;205;p8"/>
          <p:cNvSpPr txBox="1"/>
          <p:nvPr/>
        </p:nvSpPr>
        <p:spPr>
          <a:xfrm>
            <a:off x="502290" y="1747446"/>
            <a:ext cx="3630185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Fraudulent Schemes</a:t>
            </a:r>
            <a:endParaRPr/>
          </a:p>
        </p:txBody>
      </p:sp>
      <p:sp>
        <p:nvSpPr>
          <p:cNvPr id="206" name="Google Shape;206;p8"/>
          <p:cNvSpPr txBox="1"/>
          <p:nvPr/>
        </p:nvSpPr>
        <p:spPr>
          <a:xfrm>
            <a:off x="8209625" y="4694285"/>
            <a:ext cx="3703020" cy="1230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76200" spcFirstLastPara="1" rIns="76200" wrap="square" tIns="38100">
            <a:spAutoFit/>
          </a:bodyPr>
          <a:lstStyle/>
          <a:p>
            <a:pPr indent="0" lvl="0" marL="0" marR="0" rtl="0" algn="ctr">
              <a:lnSpc>
                <a:spcPct val="155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Recognizing the risks associated with fraudulent emails and deceptive communications designed to exploit online banking users.</a:t>
            </a:r>
            <a:endParaRPr/>
          </a:p>
        </p:txBody>
      </p:sp>
      <p:sp>
        <p:nvSpPr>
          <p:cNvPr id="207" name="Google Shape;207;p8"/>
          <p:cNvSpPr txBox="1"/>
          <p:nvPr/>
        </p:nvSpPr>
        <p:spPr>
          <a:xfrm>
            <a:off x="4132475" y="2888979"/>
            <a:ext cx="3695684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Psychological Manipulation</a:t>
            </a:r>
            <a:endParaRPr b="1" sz="2000">
              <a:solidFill>
                <a:srgbClr val="00206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208" name="Google Shape;208;p8"/>
          <p:cNvSpPr txBox="1"/>
          <p:nvPr/>
        </p:nvSpPr>
        <p:spPr>
          <a:xfrm>
            <a:off x="8209625" y="3961257"/>
            <a:ext cx="3703019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Email and Communication Risks</a:t>
            </a:r>
            <a:endParaRPr/>
          </a:p>
        </p:txBody>
      </p:sp>
      <p:pic>
        <p:nvPicPr>
          <p:cNvPr id="209" name="Google Shape;20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97193" y="1322627"/>
            <a:ext cx="2292517" cy="2292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"/>
          <p:cNvSpPr/>
          <p:nvPr/>
        </p:nvSpPr>
        <p:spPr>
          <a:xfrm>
            <a:off x="8803792" y="3455896"/>
            <a:ext cx="3388208" cy="3406341"/>
          </a:xfrm>
          <a:custGeom>
            <a:rect b="b" l="l" r="r" t="t"/>
            <a:pathLst>
              <a:path extrusionOk="0" h="3406341" w="3388208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5" name="Google Shape;215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9D4FE"/>
              </a:gs>
              <a:gs pos="60000">
                <a:srgbClr val="FFFFFF"/>
              </a:gs>
              <a:gs pos="100000">
                <a:srgbClr val="54BDFF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16" name="Google Shape;21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4523" y="1988545"/>
            <a:ext cx="2277646" cy="4422614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9"/>
          <p:cNvSpPr/>
          <p:nvPr/>
        </p:nvSpPr>
        <p:spPr>
          <a:xfrm>
            <a:off x="723789" y="1850572"/>
            <a:ext cx="3799115" cy="381000"/>
          </a:xfrm>
          <a:prstGeom prst="rect">
            <a:avLst/>
          </a:prstGeom>
          <a:noFill/>
          <a:ln cap="flat" cmpd="sng" w="158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18" name="Google Shape;21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23769" y="1541704"/>
            <a:ext cx="7288831" cy="5087696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9"/>
          <p:cNvSpPr/>
          <p:nvPr/>
        </p:nvSpPr>
        <p:spPr>
          <a:xfrm>
            <a:off x="114300" y="145589"/>
            <a:ext cx="12026900" cy="1157288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76200" spcFirstLastPara="1" rIns="76200" wrap="square" tIns="38100">
            <a:noAutofit/>
          </a:bodyPr>
          <a:lstStyle/>
          <a:p>
            <a:pPr indent="0" lvl="0" marL="0" marR="0" rtl="0" algn="ctr">
              <a:lnSpc>
                <a:spcPct val="126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CREDENTIAL HARVESTING WITH PHISHING – HOW DOES IT WORK?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pstream">
  <a:themeElements>
    <a:clrScheme name="Slipstream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2024-02-04T17:37:32Z</dcterms:created>
  <dc:creator>Aditya Verma</dc:creator>
</cp:coreProperties>
</file>