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3" r:id="rId2"/>
    <p:sldMasterId id="2147483706" r:id="rId3"/>
  </p:sldMasterIdLst>
  <p:notesMasterIdLst>
    <p:notesMasterId r:id="rId55"/>
  </p:notesMasterIdLst>
  <p:sldIdLst>
    <p:sldId id="305" r:id="rId4"/>
    <p:sldId id="257" r:id="rId5"/>
    <p:sldId id="315" r:id="rId6"/>
    <p:sldId id="279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14" r:id="rId36"/>
    <p:sldId id="306" r:id="rId37"/>
    <p:sldId id="307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2" r:id="rId53"/>
    <p:sldId id="304" r:id="rId5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2EB6-0756-4D9D-B39E-8EB1907985DA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C7D22-4D4C-4F55-9A79-95FED9A01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43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5440" y="4400280"/>
            <a:ext cx="5481720" cy="35960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3884400" y="8685000"/>
            <a:ext cx="296712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178FB1E-3BE7-4C4E-A5AF-541A6784477D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1A2811E-F42B-4786-8302-50F424A2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178FB1E-3BE7-4C4E-A5AF-541A6784477D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1A2811E-F42B-4786-8302-50F424A2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178FB1E-3BE7-4C4E-A5AF-541A6784477D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1A2811E-F42B-4786-8302-50F424A2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72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68894"/>
            <a:ext cx="7584843" cy="1536172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r">
              <a:lnSpc>
                <a:spcPct val="100000"/>
              </a:lnSpc>
              <a:buNone/>
              <a:defRPr sz="4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600" y="4005064"/>
            <a:ext cx="7584843" cy="67207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600" b="1" dirty="0"/>
              <a:t>OF YOUR PRESENTATION HERE</a:t>
            </a:r>
            <a:endParaRPr lang="en-US" altLang="ko-KR" sz="16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351585" y="-8587"/>
            <a:ext cx="3110476" cy="6861176"/>
          </a:xfrm>
          <a:custGeom>
            <a:avLst/>
            <a:gdLst>
              <a:gd name="connsiteX0" fmla="*/ 0 w 504056"/>
              <a:gd name="connsiteY0" fmla="*/ 0 h 5139442"/>
              <a:gd name="connsiteX1" fmla="*/ 504056 w 504056"/>
              <a:gd name="connsiteY1" fmla="*/ 0 h 5139442"/>
              <a:gd name="connsiteX2" fmla="*/ 504056 w 504056"/>
              <a:gd name="connsiteY2" fmla="*/ 5139442 h 5139442"/>
              <a:gd name="connsiteX3" fmla="*/ 0 w 504056"/>
              <a:gd name="connsiteY3" fmla="*/ 5139442 h 5139442"/>
              <a:gd name="connsiteX4" fmla="*/ 0 w 504056"/>
              <a:gd name="connsiteY4" fmla="*/ 0 h 5139442"/>
              <a:gd name="connsiteX0" fmla="*/ 2015544 w 2519600"/>
              <a:gd name="connsiteY0" fmla="*/ 0 h 5139442"/>
              <a:gd name="connsiteX1" fmla="*/ 2519600 w 2519600"/>
              <a:gd name="connsiteY1" fmla="*/ 0 h 5139442"/>
              <a:gd name="connsiteX2" fmla="*/ 2519600 w 2519600"/>
              <a:gd name="connsiteY2" fmla="*/ 5139442 h 5139442"/>
              <a:gd name="connsiteX3" fmla="*/ 0 w 2519600"/>
              <a:gd name="connsiteY3" fmla="*/ 5139442 h 5139442"/>
              <a:gd name="connsiteX4" fmla="*/ 2015544 w 2519600"/>
              <a:gd name="connsiteY4" fmla="*/ 0 h 5139442"/>
              <a:gd name="connsiteX0" fmla="*/ 2015544 w 2519600"/>
              <a:gd name="connsiteY0" fmla="*/ 0 h 5139442"/>
              <a:gd name="connsiteX1" fmla="*/ 2519600 w 2519600"/>
              <a:gd name="connsiteY1" fmla="*/ 0 h 5139442"/>
              <a:gd name="connsiteX2" fmla="*/ 562011 w 2519600"/>
              <a:gd name="connsiteY2" fmla="*/ 5133003 h 5139442"/>
              <a:gd name="connsiteX3" fmla="*/ 0 w 2519600"/>
              <a:gd name="connsiteY3" fmla="*/ 5139442 h 5139442"/>
              <a:gd name="connsiteX4" fmla="*/ 2015544 w 2519600"/>
              <a:gd name="connsiteY4" fmla="*/ 0 h 5139442"/>
              <a:gd name="connsiteX0" fmla="*/ 2015544 w 2519600"/>
              <a:gd name="connsiteY0" fmla="*/ 0 h 5145882"/>
              <a:gd name="connsiteX1" fmla="*/ 2519600 w 2519600"/>
              <a:gd name="connsiteY1" fmla="*/ 0 h 5145882"/>
              <a:gd name="connsiteX2" fmla="*/ 562011 w 2519600"/>
              <a:gd name="connsiteY2" fmla="*/ 5145882 h 5145882"/>
              <a:gd name="connsiteX3" fmla="*/ 0 w 2519600"/>
              <a:gd name="connsiteY3" fmla="*/ 5139442 h 5145882"/>
              <a:gd name="connsiteX4" fmla="*/ 2015544 w 2519600"/>
              <a:gd name="connsiteY4" fmla="*/ 0 h 5145882"/>
              <a:gd name="connsiteX0" fmla="*/ 2015544 w 2519600"/>
              <a:gd name="connsiteY0" fmla="*/ 0 h 5139442"/>
              <a:gd name="connsiteX1" fmla="*/ 2519600 w 2519600"/>
              <a:gd name="connsiteY1" fmla="*/ 0 h 5139442"/>
              <a:gd name="connsiteX2" fmla="*/ 304434 w 2519600"/>
              <a:gd name="connsiteY2" fmla="*/ 5139442 h 5139442"/>
              <a:gd name="connsiteX3" fmla="*/ 0 w 2519600"/>
              <a:gd name="connsiteY3" fmla="*/ 5139442 h 5139442"/>
              <a:gd name="connsiteX4" fmla="*/ 2015544 w 2519600"/>
              <a:gd name="connsiteY4" fmla="*/ 0 h 5139442"/>
              <a:gd name="connsiteX0" fmla="*/ 2015544 w 2332857"/>
              <a:gd name="connsiteY0" fmla="*/ 6440 h 5145882"/>
              <a:gd name="connsiteX1" fmla="*/ 2332857 w 2332857"/>
              <a:gd name="connsiteY1" fmla="*/ 0 h 5145882"/>
              <a:gd name="connsiteX2" fmla="*/ 304434 w 2332857"/>
              <a:gd name="connsiteY2" fmla="*/ 5145882 h 5145882"/>
              <a:gd name="connsiteX3" fmla="*/ 0 w 2332857"/>
              <a:gd name="connsiteY3" fmla="*/ 5145882 h 5145882"/>
              <a:gd name="connsiteX4" fmla="*/ 2015544 w 2332857"/>
              <a:gd name="connsiteY4" fmla="*/ 6440 h 5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2857" h="5145882">
                <a:moveTo>
                  <a:pt x="2015544" y="6440"/>
                </a:moveTo>
                <a:lnTo>
                  <a:pt x="2332857" y="0"/>
                </a:lnTo>
                <a:lnTo>
                  <a:pt x="304434" y="5145882"/>
                </a:lnTo>
                <a:lnTo>
                  <a:pt x="0" y="5145882"/>
                </a:lnTo>
                <a:lnTo>
                  <a:pt x="2015544" y="64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08" y="0"/>
            <a:ext cx="5147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83310"/>
            <a:ext cx="12192000" cy="768084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47405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arallelogram 5"/>
          <p:cNvSpPr/>
          <p:nvPr userDrawn="1"/>
        </p:nvSpPr>
        <p:spPr>
          <a:xfrm>
            <a:off x="571145" y="-11083"/>
            <a:ext cx="9243504" cy="6880165"/>
          </a:xfrm>
          <a:custGeom>
            <a:avLst/>
            <a:gdLst>
              <a:gd name="connsiteX0" fmla="*/ 0 w 5976664"/>
              <a:gd name="connsiteY0" fmla="*/ 5143500 h 5143500"/>
              <a:gd name="connsiteX1" fmla="*/ 1285875 w 5976664"/>
              <a:gd name="connsiteY1" fmla="*/ 0 h 5143500"/>
              <a:gd name="connsiteX2" fmla="*/ 5976664 w 5976664"/>
              <a:gd name="connsiteY2" fmla="*/ 0 h 5143500"/>
              <a:gd name="connsiteX3" fmla="*/ 4690789 w 5976664"/>
              <a:gd name="connsiteY3" fmla="*/ 5143500 h 5143500"/>
              <a:gd name="connsiteX4" fmla="*/ 0 w 5976664"/>
              <a:gd name="connsiteY4" fmla="*/ 5143500 h 5143500"/>
              <a:gd name="connsiteX0" fmla="*/ 0 w 5976664"/>
              <a:gd name="connsiteY0" fmla="*/ 5143500 h 5143500"/>
              <a:gd name="connsiteX1" fmla="*/ 1202748 w 5976664"/>
              <a:gd name="connsiteY1" fmla="*/ 0 h 5143500"/>
              <a:gd name="connsiteX2" fmla="*/ 5976664 w 5976664"/>
              <a:gd name="connsiteY2" fmla="*/ 0 h 5143500"/>
              <a:gd name="connsiteX3" fmla="*/ 4690789 w 5976664"/>
              <a:gd name="connsiteY3" fmla="*/ 5143500 h 5143500"/>
              <a:gd name="connsiteX4" fmla="*/ 0 w 5976664"/>
              <a:gd name="connsiteY4" fmla="*/ 5143500 h 5143500"/>
              <a:gd name="connsiteX0" fmla="*/ 0 w 6791312"/>
              <a:gd name="connsiteY0" fmla="*/ 5118562 h 5143500"/>
              <a:gd name="connsiteX1" fmla="*/ 2017396 w 6791312"/>
              <a:gd name="connsiteY1" fmla="*/ 0 h 5143500"/>
              <a:gd name="connsiteX2" fmla="*/ 6791312 w 6791312"/>
              <a:gd name="connsiteY2" fmla="*/ 0 h 5143500"/>
              <a:gd name="connsiteX3" fmla="*/ 5505437 w 6791312"/>
              <a:gd name="connsiteY3" fmla="*/ 5143500 h 5143500"/>
              <a:gd name="connsiteX4" fmla="*/ 0 w 6791312"/>
              <a:gd name="connsiteY4" fmla="*/ 5118562 h 5143500"/>
              <a:gd name="connsiteX0" fmla="*/ 0 w 6791312"/>
              <a:gd name="connsiteY0" fmla="*/ 5118562 h 5135187"/>
              <a:gd name="connsiteX1" fmla="*/ 2017396 w 6791312"/>
              <a:gd name="connsiteY1" fmla="*/ 0 h 5135187"/>
              <a:gd name="connsiteX2" fmla="*/ 6791312 w 6791312"/>
              <a:gd name="connsiteY2" fmla="*/ 0 h 5135187"/>
              <a:gd name="connsiteX3" fmla="*/ 5114739 w 6791312"/>
              <a:gd name="connsiteY3" fmla="*/ 5135187 h 5135187"/>
              <a:gd name="connsiteX4" fmla="*/ 0 w 6791312"/>
              <a:gd name="connsiteY4" fmla="*/ 5118562 h 5135187"/>
              <a:gd name="connsiteX0" fmla="*/ 0 w 6791312"/>
              <a:gd name="connsiteY0" fmla="*/ 5118562 h 5118562"/>
              <a:gd name="connsiteX1" fmla="*/ 2017396 w 6791312"/>
              <a:gd name="connsiteY1" fmla="*/ 0 h 5118562"/>
              <a:gd name="connsiteX2" fmla="*/ 6791312 w 6791312"/>
              <a:gd name="connsiteY2" fmla="*/ 0 h 5118562"/>
              <a:gd name="connsiteX3" fmla="*/ 4740666 w 6791312"/>
              <a:gd name="connsiteY3" fmla="*/ 5110249 h 5118562"/>
              <a:gd name="connsiteX4" fmla="*/ 0 w 6791312"/>
              <a:gd name="connsiteY4" fmla="*/ 5118562 h 5118562"/>
              <a:gd name="connsiteX0" fmla="*/ 0 w 6791312"/>
              <a:gd name="connsiteY0" fmla="*/ 5118562 h 5135187"/>
              <a:gd name="connsiteX1" fmla="*/ 2017396 w 6791312"/>
              <a:gd name="connsiteY1" fmla="*/ 0 h 5135187"/>
              <a:gd name="connsiteX2" fmla="*/ 6791312 w 6791312"/>
              <a:gd name="connsiteY2" fmla="*/ 0 h 5135187"/>
              <a:gd name="connsiteX3" fmla="*/ 4923546 w 6791312"/>
              <a:gd name="connsiteY3" fmla="*/ 5135187 h 5135187"/>
              <a:gd name="connsiteX4" fmla="*/ 0 w 6791312"/>
              <a:gd name="connsiteY4" fmla="*/ 5118562 h 5135187"/>
              <a:gd name="connsiteX0" fmla="*/ 0 w 6916003"/>
              <a:gd name="connsiteY0" fmla="*/ 5126874 h 5143499"/>
              <a:gd name="connsiteX1" fmla="*/ 2017396 w 6916003"/>
              <a:gd name="connsiteY1" fmla="*/ 8312 h 5143499"/>
              <a:gd name="connsiteX2" fmla="*/ 6916003 w 6916003"/>
              <a:gd name="connsiteY2" fmla="*/ 0 h 5143499"/>
              <a:gd name="connsiteX3" fmla="*/ 4923546 w 6916003"/>
              <a:gd name="connsiteY3" fmla="*/ 5143499 h 5143499"/>
              <a:gd name="connsiteX4" fmla="*/ 0 w 6916003"/>
              <a:gd name="connsiteY4" fmla="*/ 5126874 h 5143499"/>
              <a:gd name="connsiteX0" fmla="*/ 0 w 6932628"/>
              <a:gd name="connsiteY0" fmla="*/ 5160124 h 5160124"/>
              <a:gd name="connsiteX1" fmla="*/ 2034021 w 6932628"/>
              <a:gd name="connsiteY1" fmla="*/ 8312 h 5160124"/>
              <a:gd name="connsiteX2" fmla="*/ 6932628 w 6932628"/>
              <a:gd name="connsiteY2" fmla="*/ 0 h 5160124"/>
              <a:gd name="connsiteX3" fmla="*/ 4940171 w 6932628"/>
              <a:gd name="connsiteY3" fmla="*/ 5143499 h 5160124"/>
              <a:gd name="connsiteX4" fmla="*/ 0 w 6932628"/>
              <a:gd name="connsiteY4" fmla="*/ 5160124 h 51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2628" h="5160124">
                <a:moveTo>
                  <a:pt x="0" y="5160124"/>
                </a:moveTo>
                <a:lnTo>
                  <a:pt x="2034021" y="8312"/>
                </a:lnTo>
                <a:lnTo>
                  <a:pt x="6932628" y="0"/>
                </a:lnTo>
                <a:lnTo>
                  <a:pt x="4940171" y="5143499"/>
                </a:lnTo>
                <a:lnTo>
                  <a:pt x="0" y="516012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4000" t="-2000" r="-4000" b="-1000"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1803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55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-64211" y="585216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056431-A8C2-18A8-B1E6-D07CA1BFBC37}"/>
              </a:ext>
            </a:extLst>
          </p:cNvPr>
          <p:cNvSpPr txBox="1"/>
          <p:nvPr userDrawn="1"/>
        </p:nvSpPr>
        <p:spPr>
          <a:xfrm>
            <a:off x="287556" y="6161507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Session </a:t>
            </a:r>
            <a:r>
              <a:rPr lang="en-US" sz="1200" b="1" dirty="0">
                <a:solidFill>
                  <a:srgbClr val="000000"/>
                </a:solidFill>
              </a:rPr>
              <a:t>on FOSS for Developing Interactive Resources with special reference to LUMI, </a:t>
            </a:r>
            <a:r>
              <a:rPr lang="en-US" sz="1200" dirty="0">
                <a:solidFill>
                  <a:srgbClr val="000000"/>
                </a:solidFill>
              </a:rPr>
              <a:t>as Part of 5 hours online training on </a:t>
            </a:r>
            <a:r>
              <a:rPr lang="en-US" sz="1200" b="1" dirty="0">
                <a:solidFill>
                  <a:srgbClr val="000000"/>
                </a:solidFill>
              </a:rPr>
              <a:t> “Development of eContent: Interactive Resources” </a:t>
            </a:r>
            <a:r>
              <a:rPr lang="en-US" sz="1200" dirty="0">
                <a:solidFill>
                  <a:srgbClr val="000000"/>
                </a:solidFill>
              </a:rPr>
              <a:t>from </a:t>
            </a:r>
            <a:r>
              <a:rPr lang="en-US" sz="1200" b="1" dirty="0">
                <a:solidFill>
                  <a:srgbClr val="000000"/>
                </a:solidFill>
              </a:rPr>
              <a:t>24-28 July 2023 </a:t>
            </a:r>
            <a:r>
              <a:rPr lang="en-US" sz="1200" dirty="0">
                <a:solidFill>
                  <a:srgbClr val="000000"/>
                </a:solidFill>
              </a:rPr>
              <a:t>Organized by CIET-NCERT, Delhi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2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790908" y="366905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1616760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5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D525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673997" y="3927014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709392" y="4187952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/>
          <p:nvPr/>
        </p:nvPicPr>
        <p:blipFill>
          <a:blip r:embed="rId18"/>
          <a:srcRect l="361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>
            <a:noFill/>
          </a:ln>
        </p:spPr>
      </p:pic>
      <p:pic>
        <p:nvPicPr>
          <p:cNvPr id="43" name="Picture 6"/>
          <p:cNvPicPr/>
          <p:nvPr/>
        </p:nvPicPr>
        <p:blipFill>
          <a:blip r:embed="rId19"/>
          <a:srcRect l="35647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5" name="Picture 8"/>
          <p:cNvPicPr/>
          <p:nvPr/>
        </p:nvPicPr>
        <p:blipFill>
          <a:blip r:embed="rId20"/>
          <a:srcRect t="28812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>
            <a:noFill/>
          </a:ln>
        </p:spPr>
      </p:pic>
      <p:pic>
        <p:nvPicPr>
          <p:cNvPr id="46" name="Picture 9"/>
          <p:cNvPicPr/>
          <p:nvPr/>
        </p:nvPicPr>
        <p:blipFill>
          <a:blip r:embed="rId21"/>
          <a:srcRect b="23333"/>
          <a:stretch/>
        </p:blipFill>
        <p:spPr>
          <a:xfrm>
            <a:off x="8605800" y="6095880"/>
            <a:ext cx="992880" cy="76140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  <p:sldLayoutId id="2147483701" r:id="rId14"/>
    <p:sldLayoutId id="2147483702" r:id="rId1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8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11762855" y="6061914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-791151" y="1618587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5253"/>
                </a:solidFill>
              </a:endParaRPr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D5253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1D525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>
                <a:solidFill>
                  <a:srgbClr val="1D5253"/>
                </a:solidFill>
              </a:rPr>
              <a:pPr/>
              <a:t>12/26/2023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h5pcatalogue.in/" TargetMode="External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app.lumi.education/" TargetMode="External"/><Relationship Id="rId5" Type="http://schemas.openxmlformats.org/officeDocument/2006/relationships/hyperlink" Target="https://www.youtube.com/watch?v=nnDqspM5a5Q" TargetMode="External"/><Relationship Id="rId4" Type="http://schemas.openxmlformats.org/officeDocument/2006/relationships/hyperlink" Target="https://www.youtube.com/watch?v=muN0cZ_wWXk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832"/>
            <a:ext cx="12192000" cy="2208245"/>
          </a:xfrm>
          <a:custGeom>
            <a:avLst/>
            <a:gdLst>
              <a:gd name="connsiteX0" fmla="*/ 0 w 5652120"/>
              <a:gd name="connsiteY0" fmla="*/ 0 h 2016224"/>
              <a:gd name="connsiteX1" fmla="*/ 5652120 w 5652120"/>
              <a:gd name="connsiteY1" fmla="*/ 0 h 2016224"/>
              <a:gd name="connsiteX2" fmla="*/ 5652120 w 5652120"/>
              <a:gd name="connsiteY2" fmla="*/ 2016224 h 2016224"/>
              <a:gd name="connsiteX3" fmla="*/ 0 w 5652120"/>
              <a:gd name="connsiteY3" fmla="*/ 2016224 h 2016224"/>
              <a:gd name="connsiteX4" fmla="*/ 0 w 5652120"/>
              <a:gd name="connsiteY4" fmla="*/ 0 h 2016224"/>
              <a:gd name="connsiteX0" fmla="*/ 759854 w 6411974"/>
              <a:gd name="connsiteY0" fmla="*/ 0 h 2029103"/>
              <a:gd name="connsiteX1" fmla="*/ 6411974 w 6411974"/>
              <a:gd name="connsiteY1" fmla="*/ 0 h 2029103"/>
              <a:gd name="connsiteX2" fmla="*/ 6411974 w 6411974"/>
              <a:gd name="connsiteY2" fmla="*/ 2016224 h 2029103"/>
              <a:gd name="connsiteX3" fmla="*/ 0 w 6411974"/>
              <a:gd name="connsiteY3" fmla="*/ 2029103 h 2029103"/>
              <a:gd name="connsiteX4" fmla="*/ 759854 w 6411974"/>
              <a:gd name="connsiteY4" fmla="*/ 0 h 2029103"/>
              <a:gd name="connsiteX0" fmla="*/ 804930 w 6411974"/>
              <a:gd name="connsiteY0" fmla="*/ 0 h 2029103"/>
              <a:gd name="connsiteX1" fmla="*/ 6411974 w 6411974"/>
              <a:gd name="connsiteY1" fmla="*/ 0 h 2029103"/>
              <a:gd name="connsiteX2" fmla="*/ 6411974 w 6411974"/>
              <a:gd name="connsiteY2" fmla="*/ 2016224 h 2029103"/>
              <a:gd name="connsiteX3" fmla="*/ 0 w 6411974"/>
              <a:gd name="connsiteY3" fmla="*/ 2029103 h 2029103"/>
              <a:gd name="connsiteX4" fmla="*/ 804930 w 6411974"/>
              <a:gd name="connsiteY4" fmla="*/ 0 h 202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1974" h="2029103">
                <a:moveTo>
                  <a:pt x="804930" y="0"/>
                </a:moveTo>
                <a:lnTo>
                  <a:pt x="6411974" y="0"/>
                </a:lnTo>
                <a:lnTo>
                  <a:pt x="6411974" y="2016224"/>
                </a:lnTo>
                <a:lnTo>
                  <a:pt x="0" y="2029103"/>
                </a:lnTo>
                <a:lnTo>
                  <a:pt x="8049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latinLnBrk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1892831"/>
            <a:ext cx="11058061" cy="220824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hi-IN" sz="3600" dirty="0">
                <a:solidFill>
                  <a:schemeClr val="accent4"/>
                </a:solidFill>
                <a:latin typeface="Arial" pitchFamily="34" charset="0"/>
              </a:rPr>
              <a:t>इंटरैक्टिव संसाधन विकसित करने के लिए </a:t>
            </a:r>
            <a:r>
              <a:rPr lang="hi-IN" sz="3600" dirty="0">
                <a:solidFill>
                  <a:schemeClr val="bg1"/>
                </a:solidFill>
              </a:rPr>
              <a:t>मुफ़्त और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hi-IN" sz="3600" dirty="0" smtClean="0">
                <a:solidFill>
                  <a:schemeClr val="bg1"/>
                </a:solidFill>
              </a:rPr>
              <a:t>ओपन-सोर्स </a:t>
            </a:r>
            <a:r>
              <a:rPr lang="hi-IN" sz="3600" dirty="0">
                <a:solidFill>
                  <a:schemeClr val="bg1"/>
                </a:solidFill>
              </a:rPr>
              <a:t>सॉफ़्टवेयर </a:t>
            </a:r>
            <a:r>
              <a:rPr lang="en-US" sz="3600" dirty="0" smtClean="0">
                <a:solidFill>
                  <a:schemeClr val="accent4"/>
                </a:solidFill>
                <a:latin typeface="Arial" pitchFamily="34" charset="0"/>
              </a:rPr>
              <a:t>: LUMI </a:t>
            </a:r>
            <a:r>
              <a:rPr lang="hi-IN" sz="3600" dirty="0">
                <a:solidFill>
                  <a:schemeClr val="accent4"/>
                </a:solidFill>
                <a:latin typeface="Arial" pitchFamily="34" charset="0"/>
              </a:rPr>
              <a:t>के विशेष संदर्भ में</a:t>
            </a:r>
            <a:endParaRPr lang="en-US" sz="3600" dirty="0">
              <a:solidFill>
                <a:schemeClr val="accent4"/>
              </a:solidFill>
              <a:latin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419601"/>
            <a:ext cx="10972800" cy="1985732"/>
          </a:xfrm>
        </p:spPr>
        <p:txBody>
          <a:bodyPr/>
          <a:lstStyle/>
          <a:p>
            <a:pPr algn="ctr">
              <a:defRPr/>
            </a:pPr>
            <a:r>
              <a:rPr lang="hi-IN" altLang="ko-KR" sz="2700" b="1" dirty="0">
                <a:solidFill>
                  <a:schemeClr val="tx1"/>
                </a:solidFill>
              </a:rPr>
              <a:t>डॉ. मो. मामूर </a:t>
            </a:r>
            <a:r>
              <a:rPr lang="hi-IN" altLang="ko-KR" sz="2700" b="1" dirty="0" smtClean="0">
                <a:solidFill>
                  <a:schemeClr val="tx1"/>
                </a:solidFill>
              </a:rPr>
              <a:t>अली</a:t>
            </a:r>
            <a:endParaRPr lang="en-US" altLang="ko-KR" sz="27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i-IN" altLang="ko-KR" sz="2700" b="1" dirty="0">
                <a:solidFill>
                  <a:schemeClr val="tx1"/>
                </a:solidFill>
              </a:rPr>
              <a:t>सहायक प्रोफेसर</a:t>
            </a:r>
            <a:endParaRPr lang="en-US" altLang="ko-KR" sz="27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i-IN" altLang="ko-KR" sz="2700" b="1" dirty="0" smtClean="0">
                <a:solidFill>
                  <a:schemeClr val="tx1"/>
                </a:solidFill>
              </a:rPr>
              <a:t>शिक्षक </a:t>
            </a:r>
            <a:r>
              <a:rPr lang="hi-IN" altLang="ko-KR" sz="2700" b="1" dirty="0">
                <a:solidFill>
                  <a:schemeClr val="tx1"/>
                </a:solidFill>
              </a:rPr>
              <a:t>प्रशिक्षण और </a:t>
            </a:r>
            <a:r>
              <a:rPr lang="hi-IN" sz="2800" b="1" dirty="0">
                <a:solidFill>
                  <a:schemeClr val="tx1"/>
                </a:solidFill>
              </a:rPr>
              <a:t>निरौपचारिक</a:t>
            </a:r>
            <a:r>
              <a:rPr lang="hi-IN" sz="2800" dirty="0"/>
              <a:t> </a:t>
            </a:r>
            <a:r>
              <a:rPr lang="hi-IN" altLang="ko-KR" sz="2700" b="1" dirty="0" smtClean="0">
                <a:solidFill>
                  <a:schemeClr val="tx1"/>
                </a:solidFill>
              </a:rPr>
              <a:t>शिक्षा </a:t>
            </a:r>
            <a:r>
              <a:rPr lang="hi-IN" altLang="ko-KR" sz="2700" b="1" dirty="0">
                <a:solidFill>
                  <a:schemeClr val="tx1"/>
                </a:solidFill>
              </a:rPr>
              <a:t>विभाग (</a:t>
            </a:r>
            <a:r>
              <a:rPr lang="hi-IN" altLang="ko-KR" sz="2700" b="1" dirty="0" smtClean="0">
                <a:solidFill>
                  <a:schemeClr val="tx1"/>
                </a:solidFill>
              </a:rPr>
              <a:t>आई</a:t>
            </a:r>
            <a:r>
              <a:rPr lang="en-US" altLang="ko-KR" sz="2700" b="1" dirty="0" smtClean="0">
                <a:solidFill>
                  <a:schemeClr val="tx1"/>
                </a:solidFill>
              </a:rPr>
              <a:t> </a:t>
            </a:r>
            <a:r>
              <a:rPr lang="hi-IN" altLang="ko-KR" sz="2700" b="1" dirty="0" smtClean="0">
                <a:solidFill>
                  <a:schemeClr val="tx1"/>
                </a:solidFill>
              </a:rPr>
              <a:t>ए</a:t>
            </a:r>
            <a:r>
              <a:rPr lang="en-US" altLang="ko-KR" sz="2700" b="1" dirty="0" smtClean="0">
                <a:solidFill>
                  <a:schemeClr val="tx1"/>
                </a:solidFill>
              </a:rPr>
              <a:t> </a:t>
            </a:r>
            <a:r>
              <a:rPr lang="hi-IN" altLang="ko-KR" sz="2700" b="1" dirty="0" smtClean="0">
                <a:solidFill>
                  <a:schemeClr val="tx1"/>
                </a:solidFill>
              </a:rPr>
              <a:t>एस</a:t>
            </a:r>
            <a:r>
              <a:rPr lang="en-US" altLang="ko-KR" sz="2700" b="1" dirty="0" smtClean="0">
                <a:solidFill>
                  <a:schemeClr val="tx1"/>
                </a:solidFill>
              </a:rPr>
              <a:t> </a:t>
            </a:r>
            <a:r>
              <a:rPr lang="hi-IN" altLang="ko-KR" sz="2700" b="1" dirty="0" smtClean="0">
                <a:solidFill>
                  <a:schemeClr val="tx1"/>
                </a:solidFill>
              </a:rPr>
              <a:t>ई</a:t>
            </a:r>
            <a:r>
              <a:rPr lang="hi-IN" altLang="ko-KR" sz="2700" b="1" dirty="0" smtClean="0">
                <a:solidFill>
                  <a:schemeClr val="tx1"/>
                </a:solidFill>
              </a:rPr>
              <a:t>)</a:t>
            </a:r>
            <a:endParaRPr lang="en-US" altLang="ko-KR" sz="27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i-IN" altLang="ko-KR" sz="2700" b="1" dirty="0" smtClean="0">
                <a:solidFill>
                  <a:schemeClr val="tx1"/>
                </a:solidFill>
              </a:rPr>
              <a:t>जामिया </a:t>
            </a:r>
            <a:r>
              <a:rPr lang="hi-IN" altLang="ko-KR" sz="2700" b="1" dirty="0">
                <a:solidFill>
                  <a:schemeClr val="tx1"/>
                </a:solidFill>
              </a:rPr>
              <a:t>मिलिया इस्लामिया, नई दिल्ली</a:t>
            </a:r>
            <a:endParaRPr lang="en-IN" sz="18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104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99360" y="228600"/>
            <a:ext cx="11435760" cy="60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8AD0D6"/>
              </a:buClr>
              <a:buSzPct val="80000"/>
            </a:pP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आवश्यक जानकारी भरें और बटन पर क्लिक करें  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</a:t>
            </a:r>
            <a:r>
              <a:rPr lang="en-US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create new account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" ।</a:t>
            </a:r>
            <a:r>
              <a:rPr lang="en-US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Picture 3"/>
          <p:cNvPicPr/>
          <p:nvPr/>
        </p:nvPicPr>
        <p:blipFill>
          <a:blip r:embed="rId2"/>
          <a:srcRect l="1904" t="18287" r="8478" b="18386"/>
          <a:stretch/>
        </p:blipFill>
        <p:spPr>
          <a:xfrm>
            <a:off x="354420" y="1888570"/>
            <a:ext cx="10770780" cy="474082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52400" y="381000"/>
            <a:ext cx="11614560" cy="60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8AD0D6"/>
              </a:buClr>
              <a:buSzPct val="80000"/>
            </a:pPr>
            <a:r>
              <a:rPr lang="hi-IN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उपयोगकर्ता नाम और पासवर्ड का उपयोग करके लॉगिन करें</a:t>
            </a:r>
            <a:endParaRPr lang="en-IN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Picture 3"/>
          <p:cNvPicPr/>
          <p:nvPr/>
        </p:nvPicPr>
        <p:blipFill>
          <a:blip r:embed="rId2"/>
          <a:srcRect l="11195" t="12928" r="11087" b="21526"/>
          <a:stretch/>
        </p:blipFill>
        <p:spPr>
          <a:xfrm>
            <a:off x="228600" y="1676400"/>
            <a:ext cx="10896600" cy="485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78280" y="144000"/>
            <a:ext cx="10879200" cy="15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नई सामग्री बनाने के लिए </a:t>
            </a:r>
            <a:r>
              <a:rPr lang="hi-IN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</a:t>
            </a:r>
            <a:r>
              <a:rPr lang="en-US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Try out </a:t>
            </a:r>
            <a:r>
              <a:rPr lang="en-IN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H5P</a:t>
            </a:r>
            <a:r>
              <a:rPr lang="hi-IN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" </a:t>
            </a:r>
            <a:r>
              <a:rPr lang="hi-IN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पर क्लिक करें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3"/>
          <p:cNvPicPr/>
          <p:nvPr/>
        </p:nvPicPr>
        <p:blipFill>
          <a:blip r:embed="rId2"/>
          <a:srcRect l="6414" t="13893" r="8478" b="11284"/>
          <a:stretch/>
        </p:blipFill>
        <p:spPr>
          <a:xfrm>
            <a:off x="533400" y="1447800"/>
            <a:ext cx="10879200" cy="520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7583E2-A77D-48D7-A680-C5BDD9FE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58" y="109221"/>
            <a:ext cx="7604734" cy="1447800"/>
          </a:xfrm>
        </p:spPr>
        <p:txBody>
          <a:bodyPr/>
          <a:lstStyle/>
          <a:p>
            <a:pPr algn="ctr"/>
            <a:r>
              <a:rPr lang="hi-IN" sz="6000" b="1" dirty="0">
                <a:solidFill>
                  <a:srgbClr val="FFC000"/>
                </a:solidFill>
              </a:rPr>
              <a:t>इंटरैक्टिव वीडियो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56E27B-AD26-4688-81F3-42AABFA5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86" y="1426374"/>
            <a:ext cx="5742898" cy="5159955"/>
          </a:xfrm>
        </p:spPr>
        <p:txBody>
          <a:bodyPr>
            <a:normAutofit/>
          </a:bodyPr>
          <a:lstStyle/>
          <a:p>
            <a:r>
              <a:rPr lang="hi-IN" sz="4700" dirty="0">
                <a:solidFill>
                  <a:schemeClr val="bg1"/>
                </a:solidFill>
              </a:rPr>
              <a:t>अपने वीडियो में एकाधिक विकल्प जोड़कर और रिक्त प्रश्न, पॉप-अप टेक्स्ट और अन्य प्रकार के इंटरैक्शन भरकर अपने वीडियो को अधिक आकर्षक बनाएं।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4043E0-EC53-45D8-B6D0-7AFD3A175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7" t="18922" r="22861" b="21532"/>
          <a:stretch/>
        </p:blipFill>
        <p:spPr>
          <a:xfrm>
            <a:off x="6202019" y="1486007"/>
            <a:ext cx="5742896" cy="50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8293" y="1085607"/>
            <a:ext cx="10880037" cy="51627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65D929-EF7E-454D-ACDA-DA65CD835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4" t="13896" r="8478" b="11286"/>
          <a:stretch/>
        </p:blipFill>
        <p:spPr>
          <a:xfrm>
            <a:off x="304800" y="1219200"/>
            <a:ext cx="10880037" cy="47683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z="3600" b="1" dirty="0" smtClean="0">
                <a:solidFill>
                  <a:schemeClr val="bg1"/>
                </a:solidFill>
              </a:rPr>
              <a:t>नई सामग्री बनाने के लिए “</a:t>
            </a:r>
            <a:r>
              <a:rPr lang="en-US" sz="3600" b="1" dirty="0" smtClean="0">
                <a:solidFill>
                  <a:schemeClr val="bg1"/>
                </a:solidFill>
              </a:rPr>
              <a:t>Try out H5P</a:t>
            </a:r>
            <a:r>
              <a:rPr lang="hi-IN" sz="3600" b="1" dirty="0" smtClean="0">
                <a:solidFill>
                  <a:schemeClr val="bg1"/>
                </a:solidFill>
              </a:rPr>
              <a:t>" पर क्लिक करें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0011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4"/>
            <a:ext cx="10774018" cy="871330"/>
          </a:xfrm>
        </p:spPr>
        <p:txBody>
          <a:bodyPr/>
          <a:lstStyle/>
          <a:p>
            <a:r>
              <a:rPr lang="en-US" sz="4400" b="1" dirty="0">
                <a:solidFill>
                  <a:srgbClr val="FFC000"/>
                </a:solidFill>
              </a:rPr>
              <a:t>H5P.org </a:t>
            </a:r>
            <a:r>
              <a:rPr lang="hi-IN" sz="4400" b="1" dirty="0">
                <a:solidFill>
                  <a:srgbClr val="FFC000"/>
                </a:solidFill>
              </a:rPr>
              <a:t>में एक इंटरएक्टिव वीडियो बनाना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9528"/>
            <a:ext cx="5307492" cy="5760686"/>
          </a:xfrm>
        </p:spPr>
        <p:txBody>
          <a:bodyPr>
            <a:normAutofit/>
          </a:bodyPr>
          <a:lstStyle/>
          <a:p>
            <a:r>
              <a:rPr lang="hi-IN" sz="4000" dirty="0">
                <a:solidFill>
                  <a:schemeClr val="bg1"/>
                </a:solidFill>
              </a:rPr>
              <a:t>सामग्री प्रकारों की सूची से इंटरएक्टिव वीडियो विकल्प चुनें या खोज विकल्प में "इंटरैक्टिव वीडियो" टाइप करें।फिर “विवरण” बटन पर क्लिक करें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97022E-1033-469F-93A7-085A4434B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13913" r="3395" b="7788"/>
          <a:stretch/>
        </p:blipFill>
        <p:spPr>
          <a:xfrm>
            <a:off x="5243016" y="1086679"/>
            <a:ext cx="6835253" cy="55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10376452" cy="5263354"/>
          </a:xfrm>
          <a:prstGeom prst="rect">
            <a:avLst/>
          </a:prstGeom>
        </p:spPr>
        <p:txBody>
          <a:bodyPr/>
          <a:lstStyle/>
          <a:p>
            <a:r>
              <a:rPr lang="hi-IN" sz="4800" dirty="0" smtClean="0">
                <a:solidFill>
                  <a:schemeClr val="bg1"/>
                </a:solidFill>
              </a:rPr>
              <a:t>“</a:t>
            </a:r>
            <a:r>
              <a:rPr lang="en-US" sz="4800" dirty="0" smtClean="0">
                <a:solidFill>
                  <a:schemeClr val="bg1"/>
                </a:solidFill>
              </a:rPr>
              <a:t>Use</a:t>
            </a:r>
            <a:r>
              <a:rPr lang="hi-IN" sz="4800" dirty="0" smtClean="0">
                <a:solidFill>
                  <a:schemeClr val="bg1"/>
                </a:solidFill>
              </a:rPr>
              <a:t>" बटन पर क्लिक करें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E43F8B-0451-48CC-846F-AFF59B40A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4" t="15813" r="26087" b="12171"/>
          <a:stretch/>
        </p:blipFill>
        <p:spPr>
          <a:xfrm>
            <a:off x="4883426" y="1786898"/>
            <a:ext cx="6917635" cy="47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3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6430" y="1528550"/>
            <a:ext cx="11724417" cy="94169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 sz="16000" dirty="0" smtClean="0"/>
              <a:t>. </a:t>
            </a:r>
            <a:endParaRPr lang="en-US" sz="16000" dirty="0"/>
          </a:p>
          <a:p>
            <a:endParaRPr lang="en-US" sz="65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9FB00E-812F-4F78-A8C1-26859CD5D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" t="31081" r="3731" b="7442"/>
          <a:stretch/>
        </p:blipFill>
        <p:spPr>
          <a:xfrm>
            <a:off x="370764" y="1828800"/>
            <a:ext cx="11450472" cy="48956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z="5400" dirty="0" smtClean="0">
                <a:solidFill>
                  <a:schemeClr val="bg1"/>
                </a:solidFill>
              </a:rPr>
              <a:t>चरण 1: वीडियो अपलोड/एम्बेड करें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47896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3595"/>
            <a:ext cx="12066107" cy="1394954"/>
          </a:xfrm>
        </p:spPr>
        <p:txBody>
          <a:bodyPr/>
          <a:lstStyle/>
          <a:p>
            <a:pPr algn="ctr"/>
            <a:r>
              <a:rPr lang="hi-IN" sz="5400" dirty="0" smtClean="0">
                <a:solidFill>
                  <a:schemeClr val="bg1"/>
                </a:solidFill>
              </a:rPr>
              <a:t>चरण 1: वीडियो अपलोड/एम्बेड करें</a:t>
            </a:r>
            <a:r>
              <a:rPr lang="en-US" sz="5400" b="1" dirty="0" smtClean="0">
                <a:solidFill>
                  <a:srgbClr val="FFC000"/>
                </a:solidFill>
              </a:rPr>
              <a:t>. 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11724417" cy="9416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en-US" sz="6500" dirty="0"/>
          </a:p>
          <a:p>
            <a:r>
              <a:rPr lang="hi-IN" sz="21600" dirty="0" smtClean="0">
                <a:solidFill>
                  <a:schemeClr val="bg1"/>
                </a:solidFill>
              </a:rPr>
              <a:t>"+" बटन दबाएँ</a:t>
            </a:r>
            <a:endParaRPr lang="en-US" sz="21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9B5259-E0C3-4CB6-8135-9849A16A3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5" t="15699" r="9777" b="7443"/>
          <a:stretch/>
        </p:blipFill>
        <p:spPr>
          <a:xfrm>
            <a:off x="1822965" y="2362200"/>
            <a:ext cx="10243141" cy="44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595"/>
            <a:ext cx="11158330" cy="952012"/>
          </a:xfrm>
        </p:spPr>
        <p:txBody>
          <a:bodyPr/>
          <a:lstStyle/>
          <a:p>
            <a:r>
              <a:rPr lang="hi-IN" sz="4400" dirty="0" smtClean="0">
                <a:solidFill>
                  <a:schemeClr val="bg1"/>
                </a:solidFill>
              </a:rPr>
              <a:t>चरण 1: वीडियो अपलोड/एम्बेड करें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0938" y="812537"/>
            <a:ext cx="11019183" cy="5209504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hi-IN" sz="4000" dirty="0" smtClean="0">
                <a:solidFill>
                  <a:schemeClr val="bg1"/>
                </a:solidFill>
              </a:rPr>
              <a:t>एक वीडियो लिंक जोड़ें या वीडियो फ़ाइलें अपलोड करें।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8CCC19-76A8-49D6-883F-68508F59C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9" t="13714" r="11903" b="7044"/>
          <a:stretch/>
        </p:blipFill>
        <p:spPr>
          <a:xfrm>
            <a:off x="1727726" y="1665027"/>
            <a:ext cx="10249469" cy="50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46200" y="206640"/>
            <a:ext cx="940392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hi-IN" sz="54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</a:rPr>
              <a:t>इंटरएक्टिव रिसोर्स क्या है</a:t>
            </a:r>
            <a:r>
              <a:rPr lang="hi-IN" sz="5400" b="1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</a:rPr>
              <a:t>?</a:t>
            </a:r>
            <a:r>
              <a:rPr lang="en-IN" sz="5400" b="1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5400" b="1" strike="noStrike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WenQuanYi Micro 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IN" sz="5400" b="1" strike="noStrike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264960" y="1431360"/>
            <a:ext cx="11541960" cy="51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इंटरैक्टिव 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संसाधन</a:t>
            </a:r>
            <a:r>
              <a:rPr lang="en-US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ऐसे </a:t>
            </a: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ई-संसाधनों को संदर्भित करते हैं जो उपयोगकर्ता के इनपुट के आधार पर सामग्री दिखाते हैं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।</a:t>
            </a:r>
            <a:endParaRPr lang="en-US" sz="44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US" sz="4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इंटरएक्टिव </a:t>
            </a: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तत्व - हाइपरलिंक, ट्रिगर एनिमेशन, विभिन्न प्रकार के प्रश्न या क्विज़ आदि।</a:t>
            </a:r>
            <a:endParaRPr lang="en-IN" sz="4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34A9F432-5829-4CFA-AFB4-A12EFDEE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34" y="103792"/>
            <a:ext cx="8505881" cy="765313"/>
          </a:xfrm>
        </p:spPr>
        <p:txBody>
          <a:bodyPr/>
          <a:lstStyle/>
          <a:p>
            <a:r>
              <a:rPr lang="hi-IN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जोड़ें: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234" y="1033996"/>
            <a:ext cx="4818965" cy="4623001"/>
          </a:xfrm>
        </p:spPr>
        <p:txBody>
          <a:bodyPr>
            <a:normAutofit/>
          </a:bodyPr>
          <a:lstStyle/>
          <a:p>
            <a:pPr algn="l"/>
            <a:r>
              <a:rPr lang="hi-IN" sz="4400" dirty="0">
                <a:solidFill>
                  <a:schemeClr val="bg1"/>
                </a:solidFill>
              </a:rPr>
              <a:t>इंटरैक्शन जोड़ें टैब दबाएं</a:t>
            </a:r>
            <a:r>
              <a:rPr lang="en-US" sz="4400" dirty="0" smtClean="0"/>
              <a:t>‘..</a:t>
            </a:r>
            <a:endParaRPr lang="en-US" sz="4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652852-AA0D-49F9-B06A-C7785CEC5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7" t="15813" r="25977" b="12171"/>
          <a:stretch/>
        </p:blipFill>
        <p:spPr>
          <a:xfrm>
            <a:off x="4800600" y="869105"/>
            <a:ext cx="7697249" cy="58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4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34A9F432-5829-4CFA-AFB4-A12EFDEE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34" y="103792"/>
            <a:ext cx="8505881" cy="765313"/>
          </a:xfrm>
        </p:spPr>
        <p:txBody>
          <a:bodyPr/>
          <a:lstStyle/>
          <a:p>
            <a:r>
              <a:rPr lang="hi-IN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</a:t>
            </a:r>
            <a:r>
              <a:rPr lang="hi-IN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909" y="1241946"/>
            <a:ext cx="11827091" cy="1405720"/>
          </a:xfrm>
        </p:spPr>
        <p:txBody>
          <a:bodyPr>
            <a:normAutofit/>
          </a:bodyPr>
          <a:lstStyle/>
          <a:p>
            <a:r>
              <a:rPr lang="hi-IN" sz="4400" dirty="0">
                <a:solidFill>
                  <a:schemeClr val="bg1"/>
                </a:solidFill>
              </a:rPr>
              <a:t>इंटरैक्शन जोड़ने के लिए टूलबार का उपयोग करें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629BD4-DEE9-4908-8F48-75A37D411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" t="15306" r="5411" b="50000"/>
          <a:stretch/>
        </p:blipFill>
        <p:spPr>
          <a:xfrm>
            <a:off x="109183" y="2239939"/>
            <a:ext cx="11955522" cy="4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34A9F432-5829-4CFA-AFB4-A12EFDEE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24462"/>
            <a:ext cx="9404723" cy="845787"/>
          </a:xfrm>
        </p:spPr>
        <p:txBody>
          <a:bodyPr/>
          <a:lstStyle/>
          <a:p>
            <a:pPr algn="ctr"/>
            <a:r>
              <a:rPr lang="hi-IN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</a:t>
            </a:r>
            <a:r>
              <a:rPr lang="hi-IN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जोड़ें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79" y="856821"/>
            <a:ext cx="11542642" cy="845787"/>
          </a:xfrm>
        </p:spPr>
        <p:txBody>
          <a:bodyPr>
            <a:normAutofit/>
          </a:bodyPr>
          <a:lstStyle/>
          <a:p>
            <a:pPr fontAlgn="base"/>
            <a:r>
              <a:rPr lang="hi-IN" sz="4400" dirty="0">
                <a:solidFill>
                  <a:schemeClr val="bg1"/>
                </a:solidFill>
                <a:latin typeface="open sans"/>
              </a:rPr>
              <a:t>निम्नलिखित </a:t>
            </a:r>
            <a:r>
              <a:rPr lang="en-US" sz="4400" dirty="0">
                <a:solidFill>
                  <a:schemeClr val="bg1"/>
                </a:solidFill>
                <a:latin typeface="open sans"/>
              </a:rPr>
              <a:t>H5P </a:t>
            </a:r>
            <a:r>
              <a:rPr lang="hi-IN" sz="4400" dirty="0">
                <a:solidFill>
                  <a:schemeClr val="bg1"/>
                </a:solidFill>
                <a:latin typeface="open sans"/>
              </a:rPr>
              <a:t>सामग्री प्रकार जोड़े जा सकते हैं:</a:t>
            </a:r>
            <a:endParaRPr lang="en-US" sz="44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A76FECA-68DC-48D8-9EAA-EC6ECB67810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72278" y="2168041"/>
            <a:ext cx="3407535" cy="4237239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hi-IN" sz="4000" dirty="0">
                <a:solidFill>
                  <a:srgbClr val="FFFF00"/>
                </a:solidFill>
                <a:latin typeface="inherit"/>
              </a:rPr>
              <a:t>बहु विकल्पीय </a:t>
            </a:r>
            <a:r>
              <a:rPr lang="hi-IN" sz="4000" dirty="0" smtClean="0">
                <a:solidFill>
                  <a:srgbClr val="FFFF00"/>
                </a:solidFill>
                <a:latin typeface="inherit"/>
              </a:rPr>
              <a:t>प्रश्न</a:t>
            </a:r>
            <a:endParaRPr lang="en-US" sz="4000" dirty="0" smtClean="0">
              <a:solidFill>
                <a:srgbClr val="FFFF00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4000" dirty="0" smtClean="0">
                <a:solidFill>
                  <a:srgbClr val="FFFF00"/>
                </a:solidFill>
                <a:latin typeface="inherit"/>
              </a:rPr>
              <a:t>मुफ़्त </a:t>
            </a:r>
            <a:r>
              <a:rPr lang="hi-IN" sz="4000" dirty="0">
                <a:solidFill>
                  <a:srgbClr val="FFFF00"/>
                </a:solidFill>
                <a:latin typeface="inherit"/>
              </a:rPr>
              <a:t>पाठ्य </a:t>
            </a:r>
            <a:r>
              <a:rPr lang="hi-IN" sz="4000" dirty="0" smtClean="0">
                <a:solidFill>
                  <a:srgbClr val="FFFF00"/>
                </a:solidFill>
                <a:latin typeface="inherit"/>
              </a:rPr>
              <a:t>प्रश्न</a:t>
            </a:r>
            <a:endParaRPr lang="en-US" sz="4000" dirty="0" smtClean="0">
              <a:solidFill>
                <a:srgbClr val="FFFF00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4000" dirty="0" smtClean="0">
                <a:solidFill>
                  <a:srgbClr val="FFFF00"/>
                </a:solidFill>
                <a:latin typeface="inherit"/>
              </a:rPr>
              <a:t>रिक्त </a:t>
            </a:r>
            <a:r>
              <a:rPr lang="hi-IN" sz="4000" dirty="0">
                <a:solidFill>
                  <a:srgbClr val="FFFF00"/>
                </a:solidFill>
                <a:latin typeface="inherit"/>
              </a:rPr>
              <a:t>स्थान को भरें</a:t>
            </a:r>
            <a:endParaRPr lang="en-US" sz="1200" dirty="0">
              <a:latin typeface="inherit"/>
            </a:endParaRPr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1AAC7D-E9CE-4CA9-8EB9-7C0B99D8E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33800" y="2286000"/>
            <a:ext cx="4875076" cy="3131995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hi-IN" sz="3600" dirty="0">
                <a:solidFill>
                  <a:schemeClr val="bg1"/>
                </a:solidFill>
                <a:latin typeface="inherit"/>
              </a:rPr>
              <a:t>खींचें और </a:t>
            </a:r>
            <a:r>
              <a:rPr lang="hi-IN" sz="3600" dirty="0" smtClean="0">
                <a:solidFill>
                  <a:schemeClr val="bg1"/>
                </a:solidFill>
                <a:latin typeface="inherit"/>
              </a:rPr>
              <a:t>छोड़ें</a:t>
            </a:r>
            <a:endParaRPr lang="en-US" sz="3600" dirty="0" smtClean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3600" dirty="0" smtClean="0">
                <a:solidFill>
                  <a:schemeClr val="bg1"/>
                </a:solidFill>
                <a:latin typeface="inherit"/>
              </a:rPr>
              <a:t>इंटरैक्टिव सारांश</a:t>
            </a:r>
            <a:endParaRPr lang="en-US" sz="3600" dirty="0" smtClean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3600" dirty="0" smtClean="0">
                <a:solidFill>
                  <a:schemeClr val="bg1"/>
                </a:solidFill>
                <a:latin typeface="inherit"/>
              </a:rPr>
              <a:t>एकल </a:t>
            </a:r>
            <a:r>
              <a:rPr lang="hi-IN" sz="3600" dirty="0">
                <a:solidFill>
                  <a:schemeClr val="bg1"/>
                </a:solidFill>
                <a:latin typeface="inherit"/>
              </a:rPr>
              <a:t>विकल्प </a:t>
            </a:r>
            <a:r>
              <a:rPr lang="hi-IN" sz="3600" dirty="0" smtClean="0">
                <a:solidFill>
                  <a:schemeClr val="bg1"/>
                </a:solidFill>
                <a:latin typeface="inherit"/>
              </a:rPr>
              <a:t>प्रश्न</a:t>
            </a:r>
            <a:endParaRPr lang="en-US" sz="3600" dirty="0" smtClean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3600" dirty="0" smtClean="0">
                <a:solidFill>
                  <a:schemeClr val="bg1"/>
                </a:solidFill>
                <a:latin typeface="inherit"/>
              </a:rPr>
              <a:t>गतिविधियों </a:t>
            </a:r>
            <a:r>
              <a:rPr lang="hi-IN" sz="3600" dirty="0">
                <a:solidFill>
                  <a:schemeClr val="bg1"/>
                </a:solidFill>
                <a:latin typeface="inherit"/>
              </a:rPr>
              <a:t>शब्द को चिह्नित </a:t>
            </a:r>
            <a:r>
              <a:rPr lang="hi-IN" sz="3600" dirty="0" smtClean="0">
                <a:solidFill>
                  <a:schemeClr val="bg1"/>
                </a:solidFill>
                <a:latin typeface="inherit"/>
              </a:rPr>
              <a:t>करें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CE6D0FE-9CBC-4F1B-BEC2-B4EB0E5E8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86800" y="1371600"/>
            <a:ext cx="2936241" cy="4088296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hi-IN" sz="4400" b="1" dirty="0" smtClean="0">
                <a:solidFill>
                  <a:schemeClr val="bg1"/>
                </a:solidFill>
                <a:latin typeface="inherit"/>
              </a:rPr>
              <a:t>इमेजिस</a:t>
            </a:r>
            <a:endParaRPr lang="en-US" sz="4400" b="1" dirty="0" smtClean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4400" b="1" dirty="0" smtClean="0">
                <a:solidFill>
                  <a:schemeClr val="bg1"/>
                </a:solidFill>
                <a:latin typeface="inherit"/>
              </a:rPr>
              <a:t>टेबल</a:t>
            </a:r>
            <a:endParaRPr lang="en-US" sz="4400" b="1" dirty="0" smtClean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4400" b="1" dirty="0" smtClean="0">
                <a:solidFill>
                  <a:schemeClr val="bg1"/>
                </a:solidFill>
                <a:latin typeface="inherit"/>
              </a:rPr>
              <a:t>लेबल</a:t>
            </a:r>
            <a:endParaRPr lang="en-US" sz="4400" b="1" dirty="0" smtClean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4400" b="1" dirty="0" smtClean="0">
                <a:solidFill>
                  <a:schemeClr val="bg1"/>
                </a:solidFill>
                <a:latin typeface="inherit"/>
              </a:rPr>
              <a:t>मूलपाठ</a:t>
            </a:r>
            <a:endParaRPr lang="en-US" sz="4400" b="1" dirty="0" smtClean="0">
              <a:solidFill>
                <a:schemeClr val="bg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i-IN" sz="4400" b="1" dirty="0" smtClean="0">
                <a:solidFill>
                  <a:schemeClr val="bg1"/>
                </a:solidFill>
                <a:latin typeface="inherit"/>
              </a:rPr>
              <a:t>लिंक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3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1" y="163873"/>
            <a:ext cx="11784778" cy="736979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जोड़ें: टेक्स्ट आधारित इंटरैक्शन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195" y="1583139"/>
            <a:ext cx="11784778" cy="5145105"/>
          </a:xfrm>
        </p:spPr>
        <p:txBody>
          <a:bodyPr>
            <a:normAutofit/>
          </a:bodyPr>
          <a:lstStyle/>
          <a:p>
            <a:r>
              <a:rPr lang="hi-IN" sz="5700" dirty="0">
                <a:solidFill>
                  <a:schemeClr val="bg1"/>
                </a:solidFill>
              </a:rPr>
              <a:t>टूलबार में आइकन पर क्लिक करें</a:t>
            </a:r>
            <a:endParaRPr lang="en-US" sz="46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422943-AD2D-4FE7-8689-A349C68B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" t="16899" r="5075" b="57018"/>
          <a:stretch/>
        </p:blipFill>
        <p:spPr>
          <a:xfrm>
            <a:off x="203611" y="3828247"/>
            <a:ext cx="11847362" cy="2538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0BEC4B-E29B-4734-9448-8216A0AD5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8" t="34073" r="83657" b="57516"/>
          <a:stretch/>
        </p:blipFill>
        <p:spPr>
          <a:xfrm>
            <a:off x="9430604" y="1937982"/>
            <a:ext cx="1962666" cy="15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7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1" y="163873"/>
            <a:ext cx="11784778" cy="736979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जोड़ें: टेक्स्ट आधारित इंटरैक्शन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611" y="900852"/>
            <a:ext cx="11784778" cy="5145105"/>
          </a:xfrm>
        </p:spPr>
        <p:txBody>
          <a:bodyPr>
            <a:normAutofit/>
          </a:bodyPr>
          <a:lstStyle/>
          <a:p>
            <a:endParaRPr lang="en-US" sz="46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0847D8-F7B8-4482-A2D3-A6DFD2E72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" t="17894" r="4403" b="7045"/>
          <a:stretch/>
        </p:blipFill>
        <p:spPr>
          <a:xfrm>
            <a:off x="302525" y="1057801"/>
            <a:ext cx="11685863" cy="54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3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1" y="163873"/>
            <a:ext cx="11784778" cy="736979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जोड़ें: टेक्स्ट आधारित </a:t>
            </a:r>
            <a:r>
              <a:rPr lang="hi-IN" sz="40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इंटरैक्शन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611" y="900852"/>
            <a:ext cx="11784778" cy="5145105"/>
          </a:xfrm>
        </p:spPr>
        <p:txBody>
          <a:bodyPr>
            <a:normAutofit/>
          </a:bodyPr>
          <a:lstStyle/>
          <a:p>
            <a:endParaRPr lang="en-US" sz="46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56EA24-8426-4E12-8CE8-1E6382F25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" t="13118" r="5297" b="11822"/>
          <a:stretch/>
        </p:blipFill>
        <p:spPr>
          <a:xfrm>
            <a:off x="271052" y="1105568"/>
            <a:ext cx="11784778" cy="5486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82CE08-68AA-4295-B80D-31D8366D5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24940" r="7874" b="13118"/>
          <a:stretch/>
        </p:blipFill>
        <p:spPr>
          <a:xfrm>
            <a:off x="5595582" y="1105567"/>
            <a:ext cx="6325365" cy="30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3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1" y="163873"/>
            <a:ext cx="11784778" cy="736979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जोड़ें: बहुविकल्पीय आइटम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195" y="1583139"/>
            <a:ext cx="11784778" cy="5145105"/>
          </a:xfrm>
        </p:spPr>
        <p:txBody>
          <a:bodyPr>
            <a:normAutofit/>
          </a:bodyPr>
          <a:lstStyle/>
          <a:p>
            <a:r>
              <a:rPr lang="hi-IN" sz="5700" dirty="0">
                <a:solidFill>
                  <a:schemeClr val="bg1"/>
                </a:solidFill>
              </a:rPr>
              <a:t>टूलबार में आइकन पर क्लिक करें</a:t>
            </a:r>
            <a:endParaRPr lang="en-US" sz="46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422943-AD2D-4FE7-8689-A349C68B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" t="16899" r="5075" b="57018"/>
          <a:stretch/>
        </p:blipFill>
        <p:spPr>
          <a:xfrm>
            <a:off x="203611" y="3828247"/>
            <a:ext cx="11847362" cy="2538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7FBD89-B9B7-4FE5-87F1-29F3B6E5C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28" t="33773" r="50384" b="57018"/>
          <a:stretch/>
        </p:blipFill>
        <p:spPr>
          <a:xfrm>
            <a:off x="9348716" y="1326838"/>
            <a:ext cx="2292824" cy="20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42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1" y="163873"/>
            <a:ext cx="11784778" cy="736979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जोड़ें: बहुविकल्पीय आइटम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611" y="900852"/>
            <a:ext cx="11784778" cy="5145105"/>
          </a:xfrm>
        </p:spPr>
        <p:txBody>
          <a:bodyPr>
            <a:normAutofit/>
          </a:bodyPr>
          <a:lstStyle/>
          <a:p>
            <a:endParaRPr lang="en-US" sz="46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59B876-B492-40E5-A772-DED323B06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" t="11822" r="3340" b="6447"/>
          <a:stretch/>
        </p:blipFill>
        <p:spPr>
          <a:xfrm>
            <a:off x="360560" y="1091722"/>
            <a:ext cx="11470879" cy="56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7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6603"/>
            <a:ext cx="11664007" cy="846457"/>
          </a:xfrm>
        </p:spPr>
        <p:txBody>
          <a:bodyPr>
            <a:normAutofit/>
          </a:bodyPr>
          <a:lstStyle/>
          <a:p>
            <a:r>
              <a:rPr lang="hi-IN" sz="40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चरण 2: इंटरैक्शन जोड़ें: बहुविकल्पीय आइटम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061C01-5166-46DA-8569-3FE6E4065B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194" y="1133060"/>
            <a:ext cx="5290502" cy="54383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i-IN" sz="4800" dirty="0" smtClean="0">
                <a:solidFill>
                  <a:schemeClr val="bg1"/>
                </a:solidFill>
              </a:rPr>
              <a:t>प्रश्न और उसके विकल्प बनाएंउत्तर के लिए सही विकल्प की जाँच करें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3EF20F-F6C0-4FA2-B78A-B8125EF18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3" t="12542" r="25870" b="12833"/>
          <a:stretch/>
        </p:blipFill>
        <p:spPr>
          <a:xfrm>
            <a:off x="5513696" y="996286"/>
            <a:ext cx="6455109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3" y="254519"/>
            <a:ext cx="11677655" cy="680342"/>
          </a:xfrm>
        </p:spPr>
        <p:txBody>
          <a:bodyPr>
            <a:normAutofit/>
          </a:bodyPr>
          <a:lstStyle/>
          <a:p>
            <a:r>
              <a:rPr lang="hi-IN" sz="40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चरण 3: सारांश कार्य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1A0F26-8DB2-472D-B9D5-2E8A5E998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2" t="12813" r="19216" b="7376"/>
          <a:stretch/>
        </p:blipFill>
        <p:spPr>
          <a:xfrm>
            <a:off x="504967" y="1163471"/>
            <a:ext cx="11177517" cy="54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960" y="371160"/>
            <a:ext cx="11697120" cy="92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/>
            <a:r>
              <a:rPr lang="hi-IN" sz="54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इंटरैक्टिव संसाधन क्यों?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8000" y="1536480"/>
            <a:ext cx="12005640" cy="515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572220" indent="-571500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सक्रिय भागीदारी के अवसर प्रदान करने के लिए</a:t>
            </a:r>
            <a:endParaRPr lang="en-US" sz="40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72220" indent="-571500">
              <a:buClr>
                <a:srgbClr val="8AD0D6"/>
              </a:buClr>
              <a:buSzPct val="80000"/>
              <a:buFont typeface="Wingdings" pitchFamily="2" charset="2"/>
              <a:buChar char="v"/>
            </a:pPr>
            <a:endParaRPr lang="en-US" sz="40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72220" indent="-571500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सामग्री </a:t>
            </a:r>
            <a:r>
              <a:rPr lang="hi-IN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के इर्द-गिर्द चर्चा उत्पन्न करने के लिए</a:t>
            </a:r>
            <a:endParaRPr lang="en-US" sz="40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72220" indent="-571500">
              <a:buClr>
                <a:srgbClr val="8AD0D6"/>
              </a:buClr>
              <a:buSzPct val="80000"/>
              <a:buFont typeface="Wingdings" pitchFamily="2" charset="2"/>
              <a:buChar char="v"/>
            </a:pPr>
            <a:endParaRPr lang="en-US" sz="40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72220" indent="-571500">
              <a:buClr>
                <a:srgbClr val="8AD0D6"/>
              </a:buClr>
              <a:buSzPct val="80000"/>
              <a:buFont typeface="Wingdings" pitchFamily="2" charset="2"/>
              <a:buChar char="v"/>
            </a:pPr>
            <a:r>
              <a:rPr lang="hi-IN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इंटरैक्टिव </a:t>
            </a:r>
            <a:r>
              <a:rPr lang="hi-IN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वीडियो प्लेटफ़ॉर्म द्वारा प्रदान किए गए विश्लेषण (देखने का समय, प्रतिक्रिया आदि) का उपयोग करके, शिक्षक यह जानकारी प्राप्त कर सकते हैं कि शिक्षार्थी कहाँ संघर्ष कर रहे हैं आदि।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270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3" y="254519"/>
            <a:ext cx="10919791" cy="680342"/>
          </a:xfrm>
        </p:spPr>
        <p:txBody>
          <a:bodyPr>
            <a:normAutofit/>
          </a:bodyPr>
          <a:lstStyle/>
          <a:p>
            <a:r>
              <a:rPr lang="hi-IN" sz="32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चरण 3: सारांश कार्य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C58E13-3B32-44CC-AE51-EB216C7ED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1" t="13614" r="20410" b="6048"/>
          <a:stretch/>
        </p:blipFill>
        <p:spPr>
          <a:xfrm>
            <a:off x="354842" y="934861"/>
            <a:ext cx="11136573" cy="55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36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3" y="254519"/>
            <a:ext cx="10919791" cy="680342"/>
          </a:xfrm>
        </p:spPr>
        <p:txBody>
          <a:bodyPr>
            <a:normAutofit/>
          </a:bodyPr>
          <a:lstStyle/>
          <a:p>
            <a:r>
              <a:rPr lang="hi-IN" sz="32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चरण 3: सारांश कार्य: व्यवहार सेटिंग्स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F5A87B-66F4-44E2-BD70-59D1F3580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1" t="13614" r="22718" b="13614"/>
          <a:stretch/>
        </p:blipFill>
        <p:spPr>
          <a:xfrm>
            <a:off x="530087" y="934861"/>
            <a:ext cx="9833113" cy="57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2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0EDB0-ED3C-4FDB-B57A-8223D9ED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6914"/>
            <a:ext cx="9404723" cy="757486"/>
          </a:xfrm>
        </p:spPr>
        <p:txBody>
          <a:bodyPr>
            <a:normAutofit/>
          </a:bodyPr>
          <a:lstStyle/>
          <a:p>
            <a:r>
              <a:rPr lang="hi-IN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पूरी तरह खत्म करना</a:t>
            </a:r>
            <a:endParaRPr lang="en-US" sz="4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5FB5DB-D721-4E63-A765-F5D6F70F6D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1305" y="1152983"/>
            <a:ext cx="8946541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“save” </a:t>
            </a:r>
            <a:r>
              <a:rPr lang="hi-IN" sz="4000" dirty="0" smtClean="0">
                <a:solidFill>
                  <a:schemeClr val="bg1"/>
                </a:solidFill>
              </a:rPr>
              <a:t>बटन पर क्लिक करें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385DF6-4DAC-4172-95A9-00A48E498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7" t="13614" r="10434" b="14958"/>
          <a:stretch/>
        </p:blipFill>
        <p:spPr>
          <a:xfrm>
            <a:off x="1881808" y="1961904"/>
            <a:ext cx="9978887" cy="48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1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-72000" y="109080"/>
            <a:ext cx="11591640" cy="10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/>
            <a:r>
              <a:rPr lang="hi-IN" sz="48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इंटरैक्टिव पाठ्यक्रम प्रस्तुति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216000" y="1440000"/>
            <a:ext cx="6551640" cy="515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360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एकाधिक विकल्प जोड़कर और रिक्त प्रश्न, सारांश और अन्य प्रकार की बातचीत भरकर अपनी प्रस्तुति को और अधिक आकर्षक बनाएं।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181"/>
          <p:cNvPicPr/>
          <p:nvPr/>
        </p:nvPicPr>
        <p:blipFill>
          <a:blip r:embed="rId2"/>
          <a:srcRect l="35651" t="18027" r="37765" b="31540"/>
          <a:stretch/>
        </p:blipFill>
        <p:spPr>
          <a:xfrm>
            <a:off x="6912000" y="1262160"/>
            <a:ext cx="4823640" cy="5145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497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10800"/>
            <a:ext cx="11807640" cy="87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IN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H5P.org </a:t>
            </a:r>
            <a:r>
              <a:rPr lang="hi-IN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में एक पाठ्यक्रम प्रस्तुतिकरण बनाना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0" y="849600"/>
            <a:ext cx="5306760" cy="57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360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3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सामग्री प्रकारों की सूची से पाठ्यक्रम प्रस्तुति विकल्प चुनें या खोज विकल्प में "पाठ्यक्रम प्रस्तुति" टाइप करें</a:t>
            </a:r>
            <a:r>
              <a:rPr lang="hi-IN" sz="3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।</a:t>
            </a:r>
            <a:endParaRPr lang="en-US" sz="36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3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फिर </a:t>
            </a:r>
            <a:r>
              <a:rPr lang="hi-IN" sz="3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“विवरण” बटन पर क्लिक करें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Picture 199"/>
          <p:cNvPicPr/>
          <p:nvPr/>
        </p:nvPicPr>
        <p:blipFill>
          <a:blip r:embed="rId2"/>
          <a:srcRect l="20295" t="12923" r="24185" b="18789"/>
          <a:stretch/>
        </p:blipFill>
        <p:spPr>
          <a:xfrm>
            <a:off x="5256360" y="1440360"/>
            <a:ext cx="6767280" cy="467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048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0" y="133560"/>
            <a:ext cx="11157480" cy="137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42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H5P.org </a:t>
            </a:r>
            <a:r>
              <a:rPr lang="hi-IN" sz="42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में एक पाठ्यक्रम प्रस्तुतिकरण बनाना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4343400" y="6019800"/>
            <a:ext cx="7199640" cy="70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8AD0D6"/>
              </a:buClr>
              <a:buSzPct val="80000"/>
            </a:pPr>
            <a:r>
              <a:rPr lang="en-IN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Click on </a:t>
            </a:r>
            <a:r>
              <a:rPr lang="en-IN" sz="4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“use” </a:t>
            </a:r>
            <a:r>
              <a:rPr lang="en-IN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button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2"/>
          <a:srcRect l="13212" t="12923" r="23004" b="10389"/>
          <a:stretch/>
        </p:blipFill>
        <p:spPr>
          <a:xfrm>
            <a:off x="152400" y="943646"/>
            <a:ext cx="10210800" cy="50761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7156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05" y="-235670"/>
            <a:ext cx="9144000" cy="1143000"/>
          </a:xfrm>
        </p:spPr>
        <p:txBody>
          <a:bodyPr>
            <a:normAutofit/>
          </a:bodyPr>
          <a:lstStyle/>
          <a:p>
            <a:r>
              <a:rPr lang="en-IN" sz="4000" dirty="0"/>
              <a:t>Lumi - </a:t>
            </a:r>
            <a:r>
              <a:rPr lang="hi-IN" sz="4000" dirty="0"/>
              <a:t>डाउनलोड</a:t>
            </a:r>
            <a:endParaRPr lang="en-IN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E92680-A951-B0AB-960E-F5EBA5881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80" y="2258167"/>
            <a:ext cx="8355291" cy="3865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D72B0D-ACDC-4580-0906-5EFD3DFE41A8}"/>
              </a:ext>
            </a:extLst>
          </p:cNvPr>
          <p:cNvSpPr txBox="1"/>
          <p:nvPr/>
        </p:nvSpPr>
        <p:spPr>
          <a:xfrm>
            <a:off x="1772286" y="1290361"/>
            <a:ext cx="8198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000000"/>
                </a:solidFill>
              </a:rPr>
              <a:t>https://app.lumi.education/#download</a:t>
            </a:r>
          </a:p>
        </p:txBody>
      </p:sp>
    </p:spTree>
    <p:extLst>
      <p:ext uri="{BB962C8B-B14F-4D97-AF65-F5344CB8AC3E}">
        <p14:creationId xmlns:p14="http://schemas.microsoft.com/office/powerpoint/2010/main" val="710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414" y="-302836"/>
            <a:ext cx="9144000" cy="1143000"/>
          </a:xfrm>
        </p:spPr>
        <p:txBody>
          <a:bodyPr>
            <a:normAutofit/>
          </a:bodyPr>
          <a:lstStyle/>
          <a:p>
            <a:r>
              <a:rPr lang="en-IN" sz="4000" dirty="0"/>
              <a:t>Lumi – </a:t>
            </a:r>
            <a:r>
              <a:rPr lang="hi-IN" sz="4000" dirty="0"/>
              <a:t>ऐप स्टोर से</a:t>
            </a:r>
            <a:endParaRPr lang="en-IN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D72B0D-ACDC-4580-0906-5EFD3DFE41A8}"/>
              </a:ext>
            </a:extLst>
          </p:cNvPr>
          <p:cNvSpPr txBox="1"/>
          <p:nvPr/>
        </p:nvSpPr>
        <p:spPr>
          <a:xfrm>
            <a:off x="1524000" y="1599401"/>
            <a:ext cx="8198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000000"/>
                </a:solidFill>
              </a:rPr>
              <a:t>https://app.lumi.education/#download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85DA0D-0F9A-47CE-6E99-68A8E644F9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56289"/>
            <a:ext cx="8250219" cy="4233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8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3950"/>
            <a:ext cx="9144000" cy="1143000"/>
          </a:xfrm>
        </p:spPr>
        <p:txBody>
          <a:bodyPr>
            <a:normAutofit/>
          </a:bodyPr>
          <a:lstStyle/>
          <a:p>
            <a:r>
              <a:rPr lang="en-IN" sz="4000" dirty="0"/>
              <a:t>Lumi – </a:t>
            </a:r>
            <a:r>
              <a:rPr lang="hi-IN" sz="4000" dirty="0"/>
              <a:t>डेस्कटॉप पर ऐप खोलें</a:t>
            </a:r>
            <a:endParaRPr lang="en-I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BF6266-1040-D84A-5B7A-4940DC0B1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06" y="1708653"/>
            <a:ext cx="6173816" cy="4965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8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2231"/>
            <a:ext cx="9144000" cy="1143000"/>
          </a:xfrm>
        </p:spPr>
        <p:txBody>
          <a:bodyPr>
            <a:normAutofit/>
          </a:bodyPr>
          <a:lstStyle/>
          <a:p>
            <a:r>
              <a:rPr lang="en-IN" sz="4000" dirty="0"/>
              <a:t>Lumi – H5P </a:t>
            </a:r>
            <a:r>
              <a:rPr lang="hi-IN" sz="4000" dirty="0"/>
              <a:t>संपादक चुनें</a:t>
            </a:r>
            <a:endParaRPr lang="en-IN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12A58C-B1CE-61C3-EBC0-355F5BFA0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1770632"/>
            <a:ext cx="6327060" cy="508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2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46200" y="206640"/>
            <a:ext cx="940392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hi-IN" sz="54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इंटरैक्टिव संसाधन </a:t>
            </a:r>
            <a:endParaRPr lang="en-IN" sz="5400" b="1" strike="noStrike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264960" y="1431360"/>
            <a:ext cx="11541960" cy="51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IN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43371" y="1431360"/>
            <a:ext cx="10972440" cy="4908120"/>
          </a:xfrm>
        </p:spPr>
        <p:txBody>
          <a:bodyPr/>
          <a:lstStyle/>
          <a:p>
            <a:r>
              <a:rPr lang="hi-IN" sz="3200" b="1" dirty="0" smtClean="0">
                <a:solidFill>
                  <a:schemeClr val="accent6"/>
                </a:solidFill>
              </a:rPr>
              <a:t>अन्तरक्रियाशीलता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endParaRPr lang="en-US" sz="3200" b="1" dirty="0" smtClean="0">
              <a:solidFill>
                <a:schemeClr val="accent6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hi-IN" sz="3200" b="1" dirty="0" smtClean="0">
                <a:solidFill>
                  <a:schemeClr val="bg1"/>
                </a:solidFill>
              </a:rPr>
              <a:t>खुलापन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hi-IN" sz="3200" b="1" dirty="0" smtClean="0">
                <a:solidFill>
                  <a:schemeClr val="bg1"/>
                </a:solidFill>
              </a:rPr>
              <a:t>स्वतंत्रता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hi-IN" sz="3200" b="1" dirty="0" smtClean="0">
                <a:solidFill>
                  <a:schemeClr val="bg1"/>
                </a:solidFill>
              </a:rPr>
              <a:t>लचीलापन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hi-IN" sz="3200" b="1" dirty="0" smtClean="0">
                <a:solidFill>
                  <a:schemeClr val="bg1"/>
                </a:solidFill>
              </a:rPr>
              <a:t>पैसे की बचत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hi-IN" sz="3200" b="1" dirty="0" smtClean="0">
                <a:solidFill>
                  <a:schemeClr val="bg1"/>
                </a:solidFill>
              </a:rPr>
              <a:t>सुरक्षा और बेहतर स्थिरता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033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658"/>
            <a:ext cx="9144000" cy="1143000"/>
          </a:xfrm>
        </p:spPr>
        <p:txBody>
          <a:bodyPr>
            <a:normAutofit/>
          </a:bodyPr>
          <a:lstStyle/>
          <a:p>
            <a:r>
              <a:rPr lang="en-IN" sz="4000" dirty="0"/>
              <a:t>Lumi – </a:t>
            </a:r>
            <a:r>
              <a:rPr lang="hi-IN" sz="4000" dirty="0"/>
              <a:t>नया </a:t>
            </a:r>
            <a:r>
              <a:rPr lang="en-IN" sz="4000" dirty="0"/>
              <a:t>H5P </a:t>
            </a:r>
            <a:r>
              <a:rPr lang="hi-IN" sz="4000" dirty="0"/>
              <a:t>बनाएं</a:t>
            </a:r>
            <a:endParaRPr lang="en-I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67A22E-0049-F34C-0F78-681594987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87" y="1981200"/>
            <a:ext cx="8803209" cy="468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4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2231"/>
            <a:ext cx="9144000" cy="1143000"/>
          </a:xfrm>
        </p:spPr>
        <p:txBody>
          <a:bodyPr>
            <a:normAutofit/>
          </a:bodyPr>
          <a:lstStyle/>
          <a:p>
            <a:r>
              <a:rPr lang="en-IN" sz="4000" dirty="0"/>
              <a:t>Lumi – H5P </a:t>
            </a:r>
            <a:r>
              <a:rPr lang="hi-IN" sz="4000" dirty="0"/>
              <a:t>संपादक इंटरफ़ेस</a:t>
            </a:r>
            <a:endParaRPr lang="en-IN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8CF8BC-DB29-61EA-2791-EEBCE18A99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2229974"/>
            <a:ext cx="8625840" cy="4226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0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C2B689-C2BC-9562-A79A-BAAC10148C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418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H5P </a:t>
            </a:r>
            <a:r>
              <a:rPr lang="hi-IN" sz="4000" dirty="0"/>
              <a:t>सामग्री प्रकार - प्राप्त करें और इंस्टॉल करें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9E4BB0-6673-27D4-C8FA-EE694F4210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2"/>
                </a:solidFill>
                <a:effectLst/>
              </a:rPr>
              <a:t> </a:t>
            </a:r>
            <a:r>
              <a:rPr lang="hi-IN" sz="3200" dirty="0">
                <a:solidFill>
                  <a:schemeClr val="tx2"/>
                </a:solidFill>
              </a:rPr>
              <a:t>जब आप पहली बार लुमी खोलते हैं, तो आपको सामग्री प्रकार के आगे गेट बटन दिखाई देता </a:t>
            </a:r>
            <a:r>
              <a:rPr lang="hi-IN" sz="3200" dirty="0" smtClean="0">
                <a:solidFill>
                  <a:schemeClr val="tx2"/>
                </a:solidFill>
              </a:rPr>
              <a:t>है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IN" sz="3200" dirty="0" smtClean="0">
                <a:solidFill>
                  <a:schemeClr val="tx2"/>
                </a:solidFill>
              </a:rPr>
              <a:t>H5P </a:t>
            </a:r>
            <a:r>
              <a:rPr lang="hi-IN" sz="3200" dirty="0">
                <a:solidFill>
                  <a:schemeClr val="tx2"/>
                </a:solidFill>
              </a:rPr>
              <a:t>लाइब्रेरी स्थापित करने और उपयोग करने के लिए </a:t>
            </a:r>
            <a:r>
              <a:rPr lang="en-IN" sz="3200" dirty="0">
                <a:solidFill>
                  <a:schemeClr val="tx2"/>
                </a:solidFill>
              </a:rPr>
              <a:t>Get </a:t>
            </a:r>
            <a:r>
              <a:rPr lang="hi-IN" sz="3200" dirty="0">
                <a:solidFill>
                  <a:schemeClr val="tx2"/>
                </a:solidFill>
              </a:rPr>
              <a:t>पर क्लिक करें (कनेक्टेड रहें</a:t>
            </a:r>
            <a:r>
              <a:rPr lang="hi-IN" sz="3200" dirty="0" smtClean="0">
                <a:solidFill>
                  <a:schemeClr val="tx2"/>
                </a:solidFill>
              </a:rPr>
              <a:t>)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hi-IN" sz="3200" dirty="0" smtClean="0">
                <a:solidFill>
                  <a:schemeClr val="tx2"/>
                </a:solidFill>
              </a:rPr>
              <a:t>इंस्टॉल </a:t>
            </a:r>
            <a:r>
              <a:rPr lang="hi-IN" sz="3200" dirty="0">
                <a:solidFill>
                  <a:schemeClr val="tx2"/>
                </a:solidFill>
              </a:rPr>
              <a:t>हो जाने पर यूज पर क्लिक </a:t>
            </a:r>
            <a:r>
              <a:rPr lang="hi-IN" sz="3200" dirty="0" smtClean="0">
                <a:solidFill>
                  <a:schemeClr val="tx2"/>
                </a:solidFill>
              </a:rPr>
              <a:t>करें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hi-IN" sz="3200" dirty="0" smtClean="0">
                <a:solidFill>
                  <a:schemeClr val="tx2"/>
                </a:solidFill>
              </a:rPr>
              <a:t>कभी-कभी </a:t>
            </a:r>
            <a:r>
              <a:rPr lang="hi-IN" sz="3200" dirty="0">
                <a:solidFill>
                  <a:schemeClr val="tx2"/>
                </a:solidFill>
              </a:rPr>
              <a:t>अपडेट उपलब्ध हो सकते हैं, </a:t>
            </a:r>
            <a:r>
              <a:rPr lang="hi-IN" sz="3200" dirty="0" smtClean="0">
                <a:solidFill>
                  <a:schemeClr val="tx2"/>
                </a:solidFill>
              </a:rPr>
              <a:t>उपयोग </a:t>
            </a:r>
            <a:r>
              <a:rPr lang="hi-IN" sz="3200" dirty="0">
                <a:solidFill>
                  <a:schemeClr val="tx2"/>
                </a:solidFill>
              </a:rPr>
              <a:t>करने के लिए विवरण और अपडेट सामग्री प्रकार पर क्लिक करें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/>
              <a:t>Lumi – H5P </a:t>
            </a:r>
            <a:r>
              <a:rPr lang="hi-IN" sz="4000" dirty="0"/>
              <a:t>संपादक - सामग्री प्रकार प्राप्त करें और इंस्टॉल करें</a:t>
            </a:r>
            <a:endParaRPr lang="en-I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08A481-C2ED-F968-CCB5-AA173D7C98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3" y="1806351"/>
            <a:ext cx="9636575" cy="4825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5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36896" cy="1143000"/>
          </a:xfrm>
        </p:spPr>
        <p:txBody>
          <a:bodyPr>
            <a:noAutofit/>
          </a:bodyPr>
          <a:lstStyle/>
          <a:p>
            <a:r>
              <a:rPr lang="en-IN" sz="4000" dirty="0"/>
              <a:t>Lumi – H5P </a:t>
            </a:r>
            <a:r>
              <a:rPr lang="hi-IN" sz="4000" dirty="0"/>
              <a:t>संपादक - सामग्री प्रकार प्राप्त करें, इंस्टॉल करें और उपयोग करें</a:t>
            </a:r>
            <a:endParaRPr lang="en-IN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C45236-F24B-0C55-5C2F-36C556AFB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50" y="1282045"/>
            <a:ext cx="8154195" cy="5389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6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E4095-0714-A64D-B2D7-3ABF9288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082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H5P Editor Options</a:t>
            </a:r>
            <a:endParaRPr lang="en-IN" sz="4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6944E5B-8132-9111-6888-1FA51A0E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64774"/>
            <a:ext cx="11466136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i-IN" sz="3200" dirty="0">
                <a:solidFill>
                  <a:schemeClr val="tx2"/>
                </a:solidFill>
              </a:rPr>
              <a:t>सामग्री प्रकार के आधार पर आपके पास विभिन्न सेटिंग्स होंगी, कुछ सामान्य सेटिंग्स </a:t>
            </a:r>
            <a:r>
              <a:rPr lang="hi-IN" sz="3200" dirty="0" smtClean="0">
                <a:solidFill>
                  <a:schemeClr val="tx2"/>
                </a:solidFill>
              </a:rPr>
              <a:t>हैं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hi-IN" sz="3200" dirty="0" smtClean="0">
                <a:solidFill>
                  <a:schemeClr val="tx2"/>
                </a:solidFill>
              </a:rPr>
              <a:t>शीर्षक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hi-IN" sz="3200" dirty="0" smtClean="0">
                <a:solidFill>
                  <a:schemeClr val="tx2"/>
                </a:solidFill>
              </a:rPr>
              <a:t>व्यवहार </a:t>
            </a:r>
            <a:r>
              <a:rPr lang="hi-IN" sz="3200" dirty="0">
                <a:solidFill>
                  <a:schemeClr val="tx2"/>
                </a:solidFill>
              </a:rPr>
              <a:t>सेटिंग्स, (प्रत्येक सामग्री प्रकार के लिए अलग-अलग) सभी फीडबैक आदि पर।</a:t>
            </a:r>
            <a:endParaRPr lang="en-IN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550839-21DE-CB8E-D733-9E259195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sz="4000" dirty="0"/>
              <a:t>H5P </a:t>
            </a:r>
            <a:r>
              <a:rPr lang="hi-IN" sz="4000" dirty="0"/>
              <a:t>संपादक - मेटाडेटा</a:t>
            </a:r>
            <a:endParaRPr lang="en-IN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EB2C30E-0988-81A9-DDC8-9FD4853D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50" y="1371600"/>
            <a:ext cx="9144000" cy="4114800"/>
          </a:xfrm>
        </p:spPr>
        <p:txBody>
          <a:bodyPr>
            <a:normAutofit/>
          </a:bodyPr>
          <a:lstStyle/>
          <a:p>
            <a:r>
              <a:rPr lang="hi-IN" sz="3200" dirty="0">
                <a:solidFill>
                  <a:schemeClr val="tx2"/>
                </a:solidFill>
              </a:rPr>
              <a:t>मेटाडेटा </a:t>
            </a:r>
            <a:r>
              <a:rPr lang="hi-IN" sz="3200" dirty="0" smtClean="0">
                <a:solidFill>
                  <a:schemeClr val="tx2"/>
                </a:solidFill>
              </a:rPr>
              <a:t>जोड़ें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hi-IN" sz="3200" dirty="0">
                <a:solidFill>
                  <a:schemeClr val="tx2"/>
                </a:solidFill>
              </a:rPr>
              <a:t>पुन: उपयोग करने पर विशेषता देना या लेखक और लाइसेंस विवरण जोड़ना</a:t>
            </a:r>
            <a:endParaRPr lang="en-IN" sz="32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B6DFEC-C6C9-7C86-7AD2-04D9C1317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897" y="2476946"/>
            <a:ext cx="4172453" cy="4277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2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E1AFA11-FAD4-308F-0A2A-1AD2C5F42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095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Save H5P </a:t>
            </a:r>
            <a:r>
              <a:rPr lang="hi-IN" sz="4000" dirty="0"/>
              <a:t>फ़ाइल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08923-126A-0319-8AC2-0539A85932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90688"/>
            <a:ext cx="11953188" cy="4351337"/>
          </a:xfrm>
        </p:spPr>
        <p:txBody>
          <a:bodyPr>
            <a:noAutofit/>
          </a:bodyPr>
          <a:lstStyle/>
          <a:p>
            <a:r>
              <a:rPr lang="hi-IN" sz="3200" dirty="0">
                <a:solidFill>
                  <a:schemeClr val="tx2"/>
                </a:solidFill>
              </a:rPr>
              <a:t>फ़ाइल पर क्लिक करें और .</a:t>
            </a:r>
            <a:r>
              <a:rPr lang="en-IN" sz="3200" dirty="0">
                <a:solidFill>
                  <a:schemeClr val="tx2"/>
                </a:solidFill>
              </a:rPr>
              <a:t>h5p </a:t>
            </a:r>
            <a:r>
              <a:rPr lang="hi-IN" sz="3200" dirty="0">
                <a:solidFill>
                  <a:schemeClr val="tx2"/>
                </a:solidFill>
              </a:rPr>
              <a:t>फ़ाइल के रूप में सहेजें। (यह वह फ़ाइल है जो आपको भविष्य में संपादित करने में मदद करेगी</a:t>
            </a:r>
            <a:r>
              <a:rPr lang="hi-IN" sz="3200" dirty="0" smtClean="0">
                <a:solidFill>
                  <a:schemeClr val="tx2"/>
                </a:solidFill>
              </a:rPr>
              <a:t>।)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hi-IN" sz="3200" dirty="0" smtClean="0">
                <a:solidFill>
                  <a:schemeClr val="tx2"/>
                </a:solidFill>
              </a:rPr>
              <a:t>ये </a:t>
            </a:r>
            <a:r>
              <a:rPr lang="hi-IN" sz="3200" dirty="0">
                <a:solidFill>
                  <a:schemeClr val="tx2"/>
                </a:solidFill>
              </a:rPr>
              <a:t>.</a:t>
            </a:r>
            <a:r>
              <a:rPr lang="en-IN" sz="3200" dirty="0">
                <a:solidFill>
                  <a:schemeClr val="tx2"/>
                </a:solidFill>
              </a:rPr>
              <a:t>h5p </a:t>
            </a:r>
            <a:r>
              <a:rPr lang="hi-IN" sz="3200" dirty="0">
                <a:solidFill>
                  <a:schemeClr val="tx2"/>
                </a:solidFill>
              </a:rPr>
              <a:t>फ़ाइलें सीधे </a:t>
            </a:r>
            <a:r>
              <a:rPr lang="en-IN" sz="3200" dirty="0">
                <a:solidFill>
                  <a:schemeClr val="tx2"/>
                </a:solidFill>
              </a:rPr>
              <a:t>LMS/CMS </a:t>
            </a:r>
            <a:r>
              <a:rPr lang="hi-IN" sz="3200" dirty="0">
                <a:solidFill>
                  <a:schemeClr val="tx2"/>
                </a:solidFill>
              </a:rPr>
              <a:t>या </a:t>
            </a:r>
            <a:r>
              <a:rPr lang="en-IN" sz="3200" dirty="0">
                <a:solidFill>
                  <a:schemeClr val="tx2"/>
                </a:solidFill>
              </a:rPr>
              <a:t>H5P </a:t>
            </a:r>
            <a:r>
              <a:rPr lang="hi-IN" sz="3200" dirty="0">
                <a:solidFill>
                  <a:schemeClr val="tx2"/>
                </a:solidFill>
              </a:rPr>
              <a:t>समर्थित वेबसाइट पर अपलोड की जा सकती हैं</a:t>
            </a:r>
            <a:endParaRPr lang="en-IN" sz="32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09F5FE-B9C1-2FF2-3F9E-D7F3A071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81996"/>
            <a:ext cx="5809324" cy="3170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8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E1AFA11-FAD4-308F-0A2A-1AD2C5F42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822" y="-5927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Export H5P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08923-126A-0319-8AC2-0539A85932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822" y="1773810"/>
            <a:ext cx="12192821" cy="4351337"/>
          </a:xfrm>
        </p:spPr>
        <p:txBody>
          <a:bodyPr>
            <a:noAutofit/>
          </a:bodyPr>
          <a:lstStyle/>
          <a:p>
            <a:r>
              <a:rPr lang="hi-IN" sz="3200" dirty="0">
                <a:solidFill>
                  <a:schemeClr val="tx2"/>
                </a:solidFill>
              </a:rPr>
              <a:t>यदि आप सामग्री को </a:t>
            </a:r>
            <a:r>
              <a:rPr lang="en-IN" sz="3200" dirty="0">
                <a:solidFill>
                  <a:schemeClr val="tx2"/>
                </a:solidFill>
              </a:rPr>
              <a:t>HTML </a:t>
            </a:r>
            <a:r>
              <a:rPr lang="hi-IN" sz="3200" dirty="0">
                <a:solidFill>
                  <a:schemeClr val="tx2"/>
                </a:solidFill>
              </a:rPr>
              <a:t>फ़ाइल के रूप में वितरित करना चाहते हैं तो फ़ाइल मेनू से निर्यात पर क्लिक </a:t>
            </a:r>
            <a:r>
              <a:rPr lang="hi-IN" sz="3200" dirty="0" smtClean="0">
                <a:solidFill>
                  <a:schemeClr val="tx2"/>
                </a:solidFill>
              </a:rPr>
              <a:t>करें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hi-IN" sz="3200" dirty="0">
                <a:solidFill>
                  <a:schemeClr val="tx2"/>
                </a:solidFill>
              </a:rPr>
              <a:t>वांछित विकल्प चुनें और निर्यात </a:t>
            </a:r>
            <a:r>
              <a:rPr lang="hi-IN" sz="3200" dirty="0" smtClean="0">
                <a:solidFill>
                  <a:schemeClr val="tx2"/>
                </a:solidFill>
              </a:rPr>
              <a:t>करें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IN" sz="3200" dirty="0" smtClean="0">
                <a:solidFill>
                  <a:schemeClr val="tx2"/>
                </a:solidFill>
              </a:rPr>
              <a:t>(*</a:t>
            </a:r>
            <a:r>
              <a:rPr lang="hi-IN" sz="2400" dirty="0">
                <a:solidFill>
                  <a:schemeClr val="tx2"/>
                </a:solidFill>
              </a:rPr>
              <a:t>उपयोगकर्ता रिपोर्ट प्राप्त करने के लिए रिपोर्टर को शामिल करें</a:t>
            </a:r>
            <a:r>
              <a:rPr lang="en-IN" sz="2400" dirty="0" smtClean="0">
                <a:solidFill>
                  <a:schemeClr val="tx2"/>
                </a:solidFill>
              </a:rPr>
              <a:t>)</a:t>
            </a:r>
            <a:endParaRPr lang="en-IN" sz="2400" dirty="0">
              <a:solidFill>
                <a:schemeClr val="tx2"/>
              </a:solidFill>
            </a:endParaRPr>
          </a:p>
          <a:p>
            <a:endParaRPr lang="en-IN" sz="32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6ABBA1-F393-4504-1DAC-4DF03D6623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2" y="4515823"/>
            <a:ext cx="3763396" cy="2053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xmlns="" id="{D907CEC0-1401-9724-A8D1-A3F2C7FE9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1316533" y="4432701"/>
            <a:ext cx="7267828" cy="81255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891777-EBF2-5772-0BD1-1001755AB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96" y="2653699"/>
            <a:ext cx="3510568" cy="4204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8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5CA65-8530-1F76-1AF6-B4A06D1C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i-IN" sz="4000" dirty="0"/>
              <a:t>उपयोगकर्ता दृश्य - रिपोर्टर के साथ </a:t>
            </a:r>
            <a:r>
              <a:rPr lang="en-US" sz="4000" dirty="0"/>
              <a:t>HTML </a:t>
            </a:r>
            <a:r>
              <a:rPr lang="hi-IN" sz="4000" dirty="0"/>
              <a:t>फ़ाइल</a:t>
            </a:r>
            <a:endParaRPr lang="en-IN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25D936-D535-E8FE-7C50-FA02355E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7" y="1955265"/>
            <a:ext cx="11694445" cy="4191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3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46200" y="206640"/>
            <a:ext cx="1002180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hi-IN" sz="4800" b="1" dirty="0">
                <a:solidFill>
                  <a:schemeClr val="bg1"/>
                </a:solidFill>
              </a:rPr>
              <a:t>मुफ़्त और ओपन-सोर्स सॉफ़्टवेयर</a:t>
            </a:r>
            <a:endParaRPr lang="en-IN" sz="5400" b="1" strike="noStrike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Times New Roman"/>
              <a:ea typeface="WenQuanYi Micro Hei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64960" y="1431360"/>
            <a:ext cx="11541960" cy="51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hi-IN" sz="3600" b="1" dirty="0" smtClean="0">
                <a:solidFill>
                  <a:schemeClr val="accent6"/>
                </a:solidFill>
              </a:rPr>
              <a:t>विशेषताएँ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hi-IN" sz="3600" dirty="0" smtClean="0">
                <a:solidFill>
                  <a:schemeClr val="bg1"/>
                </a:solidFill>
              </a:rPr>
              <a:t>उपयोगकर्ता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hi-IN" sz="3600" dirty="0" smtClean="0">
                <a:solidFill>
                  <a:schemeClr val="bg1"/>
                </a:solidFill>
              </a:rPr>
              <a:t>नियंत्रण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hi-IN" sz="3600" dirty="0" smtClean="0">
                <a:solidFill>
                  <a:schemeClr val="bg1"/>
                </a:solidFill>
              </a:rPr>
              <a:t>खुलापन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hi-IN" sz="3600" dirty="0" smtClean="0">
                <a:solidFill>
                  <a:schemeClr val="bg1"/>
                </a:solidFill>
              </a:rPr>
              <a:t>स्वतंत्रता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hi-IN" sz="3600" b="1" dirty="0" smtClean="0">
                <a:solidFill>
                  <a:schemeClr val="bg1"/>
                </a:solidFill>
              </a:rPr>
              <a:t>लचीलापन</a:t>
            </a:r>
            <a:endParaRPr lang="en-US" sz="3600" b="1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hi-IN" sz="3600" dirty="0" smtClean="0">
                <a:solidFill>
                  <a:schemeClr val="bg1"/>
                </a:solidFill>
              </a:rPr>
              <a:t>पैसे </a:t>
            </a:r>
            <a:r>
              <a:rPr lang="hi-IN" sz="3600" dirty="0">
                <a:solidFill>
                  <a:schemeClr val="bg1"/>
                </a:solidFill>
              </a:rPr>
              <a:t>की </a:t>
            </a:r>
            <a:r>
              <a:rPr lang="hi-IN" sz="3600" dirty="0" smtClean="0">
                <a:solidFill>
                  <a:schemeClr val="bg1"/>
                </a:solidFill>
              </a:rPr>
              <a:t>बचत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hi-IN" sz="3600" dirty="0" smtClean="0">
                <a:solidFill>
                  <a:schemeClr val="bg1"/>
                </a:solidFill>
              </a:rPr>
              <a:t>सुरक्षा </a:t>
            </a:r>
            <a:r>
              <a:rPr lang="hi-IN" sz="3600" dirty="0">
                <a:solidFill>
                  <a:schemeClr val="bg1"/>
                </a:solidFill>
              </a:rPr>
              <a:t>और बेहतर स्थिरता</a:t>
            </a:r>
            <a:endParaRPr lang="en-IN" sz="4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" pitchFamily="2" charset="2"/>
              <a:buChar char="v"/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FF635-0E1D-353E-9227-B15E51CD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747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Help and References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D9EEAA-87E3-0F51-80EE-22729062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10551736" cy="4114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hlinkClick r:id="rId2"/>
              </a:rPr>
              <a:t>https://h5p.org/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IN" sz="3200" dirty="0">
                <a:solidFill>
                  <a:schemeClr val="tx2"/>
                </a:solidFill>
                <a:hlinkClick r:id="rId3"/>
              </a:rPr>
              <a:t>https://h5pcatalogue.in/</a:t>
            </a:r>
            <a:endParaRPr lang="en-IN" sz="3200" dirty="0">
              <a:solidFill>
                <a:schemeClr val="tx2"/>
              </a:solidFill>
            </a:endParaRPr>
          </a:p>
          <a:p>
            <a:r>
              <a:rPr lang="en-IN" sz="3200" dirty="0">
                <a:solidFill>
                  <a:schemeClr val="tx2"/>
                </a:solidFill>
                <a:hlinkClick r:id="rId4"/>
              </a:rPr>
              <a:t>https://www.youtube.com/watch?v=muN0cZ_wWXk</a:t>
            </a:r>
            <a:endParaRPr lang="en-IN" sz="3200" dirty="0">
              <a:solidFill>
                <a:schemeClr val="tx2"/>
              </a:solidFill>
            </a:endParaRPr>
          </a:p>
          <a:p>
            <a:r>
              <a:rPr lang="en-IN" sz="3200" dirty="0">
                <a:solidFill>
                  <a:schemeClr val="tx2"/>
                </a:solidFill>
                <a:hlinkClick r:id="rId5"/>
              </a:rPr>
              <a:t>https://www.youtube.com/watch?v=nnDqspM5a5Q</a:t>
            </a:r>
            <a:endParaRPr lang="en-IN" sz="3200" dirty="0">
              <a:solidFill>
                <a:schemeClr val="tx2"/>
              </a:solidFill>
            </a:endParaRPr>
          </a:p>
          <a:p>
            <a:r>
              <a:rPr lang="en-IN" sz="3200" dirty="0">
                <a:solidFill>
                  <a:schemeClr val="tx2"/>
                </a:solidFill>
                <a:hlinkClick r:id="rId6"/>
              </a:rPr>
              <a:t>https://app.lumi.education/</a:t>
            </a:r>
            <a:endParaRPr lang="en-IN" sz="32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en-IN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0"/>
            <a:ext cx="12187440" cy="6853320"/>
          </a:xfrm>
          <a:prstGeom prst="rect">
            <a:avLst/>
          </a:prstGeom>
          <a:solidFill>
            <a:schemeClr val="tx1">
              <a:lumMod val="75000"/>
              <a:lumOff val="2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735240" y="2743200"/>
            <a:ext cx="11014920" cy="1981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431280" y="120600"/>
            <a:ext cx="1214640" cy="121464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 rot="10800000">
            <a:off x="26619120" y="21461760"/>
            <a:ext cx="1214280" cy="121464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606480" y="2743200"/>
            <a:ext cx="11014920" cy="19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6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Thanks for </a:t>
            </a:r>
            <a:r>
              <a:rPr lang="en-IN" sz="66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attention</a:t>
            </a:r>
          </a:p>
          <a:p>
            <a:pPr algn="ctr"/>
            <a:r>
              <a:rPr lang="en-IN" sz="4800" b="1" spc="-1" dirty="0" smtClean="0">
                <a:uFill>
                  <a:solidFill>
                    <a:srgbClr val="FFFFFF"/>
                  </a:solidFill>
                </a:uFill>
                <a:latin typeface="Century Gothic"/>
              </a:rPr>
              <a:t>mamurizvi@gmail.com </a:t>
            </a:r>
            <a:endParaRPr lang="en-IN" sz="2800" b="1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IN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576000" y="1800000"/>
            <a:ext cx="10869840" cy="453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267809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46200" y="206640"/>
            <a:ext cx="940392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54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H5P </a:t>
            </a:r>
            <a:r>
              <a:rPr lang="hi-IN" sz="54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क्या है?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64960" y="1431360"/>
            <a:ext cx="11541960" cy="51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H5P (= HTML5 </a:t>
            </a: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पैकेज) जावास्क्रिप्ट पर आधारित एक मुफ़्त और ओपन-सोर्स सामग्री सहयोग ढांचा है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।</a:t>
            </a:r>
            <a:endParaRPr lang="en-US" sz="44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इंटरैक्टिव </a:t>
            </a: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सामग्री बनाने, साझा करने और पुन: उपयोग करने के लिए। (</a:t>
            </a:r>
            <a:r>
              <a:rPr lang="en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CC-BY </a:t>
            </a: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लाइसेंस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lang="en-US" sz="44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360" algn="just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विभिन्न 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प्रकार</a:t>
            </a:r>
            <a:r>
              <a:rPr lang="en-US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की सामग्री </a:t>
            </a:r>
            <a:r>
              <a:rPr lang="hi-IN" sz="4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</a:t>
            </a: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पाठ्यक्रम प्रस्तुतियाँ, इमेज हॉटस्पॉट, क्विज़, खेल आदि।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133560"/>
            <a:ext cx="11157480" cy="95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288000" y="248040"/>
            <a:ext cx="10375560" cy="147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खाता बनाने के लिए "मुफ़्त खाता बनाएँ" बटन पर क्लिक करें।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4"/>
          <p:cNvPicPr/>
          <p:nvPr/>
        </p:nvPicPr>
        <p:blipFill>
          <a:blip r:embed="rId2"/>
          <a:srcRect t="15812" r="1605" b="22963"/>
          <a:stretch/>
        </p:blipFill>
        <p:spPr>
          <a:xfrm>
            <a:off x="144000" y="2140200"/>
            <a:ext cx="11995560" cy="419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99360" y="360000"/>
            <a:ext cx="11435760" cy="58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आवश्यक जानकारी भरें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3"/>
          <p:cNvPicPr/>
          <p:nvPr/>
        </p:nvPicPr>
        <p:blipFill>
          <a:blip r:embed="rId2"/>
          <a:srcRect l="1455" t="28474" r="6195" b="8238"/>
          <a:stretch/>
        </p:blipFill>
        <p:spPr>
          <a:xfrm>
            <a:off x="141480" y="1219200"/>
            <a:ext cx="11872800" cy="518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99360" y="304800"/>
            <a:ext cx="11435760" cy="59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hi-IN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आवश्यक जानकारी भरें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91" name="Picture 4"/>
          <p:cNvPicPr/>
          <p:nvPr/>
        </p:nvPicPr>
        <p:blipFill>
          <a:blip r:embed="rId2"/>
          <a:srcRect l="1679" t="12623" r="17271" b="30133"/>
          <a:stretch/>
        </p:blipFill>
        <p:spPr>
          <a:xfrm>
            <a:off x="377640" y="1143000"/>
            <a:ext cx="10747560" cy="542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</TotalTime>
  <Words>874</Words>
  <Application>Microsoft Office PowerPoint</Application>
  <PresentationFormat>Custom</PresentationFormat>
  <Paragraphs>137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Cover and End Slide Master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इंटरैक्टिव वीडियो </vt:lpstr>
      <vt:lpstr>नई सामग्री बनाने के लिए “Try out H5P" पर क्लिक करें </vt:lpstr>
      <vt:lpstr>H5P.org में एक इंटरएक्टिव वीडियो बनाना</vt:lpstr>
      <vt:lpstr>PowerPoint Presentation</vt:lpstr>
      <vt:lpstr>चरण 1: वीडियो अपलोड/एम्बेड करें</vt:lpstr>
      <vt:lpstr>चरण 1: वीडियो अपलोड/एम्बेड करें. </vt:lpstr>
      <vt:lpstr>चरण 1: वीडियो अपलोड/एम्बेड करें</vt:lpstr>
      <vt:lpstr>चरण 2: इंटरैक्शन जोड़ें:</vt:lpstr>
      <vt:lpstr>चरण 2: इंटरैक्शन जोड़ें:</vt:lpstr>
      <vt:lpstr>चरण 2: इंटरैक्शन जोड़ें</vt:lpstr>
      <vt:lpstr>चरण 2: इंटरैक्शन जोड़ें: टेक्स्ट आधारित इंटरैक्शन</vt:lpstr>
      <vt:lpstr>चरण 2: इंटरैक्शन जोड़ें: टेक्स्ट आधारित इंटरैक्शन</vt:lpstr>
      <vt:lpstr>चरण 2: इंटरैक्शन जोड़ें: टेक्स्ट आधारित इंटरैक्शन</vt:lpstr>
      <vt:lpstr>चरण 2: इंटरैक्शन जोड़ें: बहुविकल्पीय आइटम</vt:lpstr>
      <vt:lpstr>चरण 2: इंटरैक्शन जोड़ें: बहुविकल्पीय आइटम</vt:lpstr>
      <vt:lpstr>चरण 2: इंटरैक्शन जोड़ें: बहुविकल्पीय आइटम</vt:lpstr>
      <vt:lpstr>चरण 3: सारांश कार्य</vt:lpstr>
      <vt:lpstr>चरण 3: सारांश कार्य</vt:lpstr>
      <vt:lpstr>चरण 3: सारांश कार्य: व्यवहार सेटिंग्स</vt:lpstr>
      <vt:lpstr>पूरी तरह खत्म करना</vt:lpstr>
      <vt:lpstr>PowerPoint Presentation</vt:lpstr>
      <vt:lpstr>PowerPoint Presentation</vt:lpstr>
      <vt:lpstr>PowerPoint Presentation</vt:lpstr>
      <vt:lpstr>Lumi - डाउनलोड</vt:lpstr>
      <vt:lpstr>Lumi – ऐप स्टोर से</vt:lpstr>
      <vt:lpstr>Lumi – डेस्कटॉप पर ऐप खोलें</vt:lpstr>
      <vt:lpstr>Lumi – H5P संपादक चुनें</vt:lpstr>
      <vt:lpstr>Lumi – नया H5P बनाएं</vt:lpstr>
      <vt:lpstr>Lumi – H5P संपादक इंटरफ़ेस</vt:lpstr>
      <vt:lpstr>H5P सामग्री प्रकार - प्राप्त करें और इंस्टॉल करें</vt:lpstr>
      <vt:lpstr>Lumi – H5P संपादक - सामग्री प्रकार प्राप्त करें और इंस्टॉल करें</vt:lpstr>
      <vt:lpstr>Lumi – H5P संपादक - सामग्री प्रकार प्राप्त करें, इंस्टॉल करें और उपयोग करें</vt:lpstr>
      <vt:lpstr>H5P Editor Options</vt:lpstr>
      <vt:lpstr>H5P संपादक - मेटाडेटा</vt:lpstr>
      <vt:lpstr>Save H5P फ़ाइल</vt:lpstr>
      <vt:lpstr>Export H5P file</vt:lpstr>
      <vt:lpstr>उपयोगकर्ता दृश्य - रिपोर्टर के साथ HTML फ़ाइल</vt:lpstr>
      <vt:lpstr>Help and 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TTNFE IASE JMI</dc:creator>
  <cp:lastModifiedBy>admin</cp:lastModifiedBy>
  <cp:revision>69</cp:revision>
  <dcterms:created xsi:type="dcterms:W3CDTF">2020-05-18T11:17:32Z</dcterms:created>
  <dcterms:modified xsi:type="dcterms:W3CDTF">2023-12-26T06:00:51Z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