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 Slab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jcfPB/EAgpqiz6DMALHreG2T0Q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bold.fntdata"/><Relationship Id="rId23" Type="http://schemas.openxmlformats.org/officeDocument/2006/relationships/font" Target="fonts/RobotoSlab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ef3bdd99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22ef3bdd99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18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18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8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18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8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2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9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20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20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22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2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24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24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" name="Google Shape;46;p26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26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8" name="Google Shape;48;p2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9" name="Google Shape;49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iksha.gov.in/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iksha.gov.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ctrTitle"/>
          </p:nvPr>
        </p:nvSpPr>
        <p:spPr>
          <a:xfrm>
            <a:off x="205750" y="1093850"/>
            <a:ext cx="87099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5500">
                <a:solidFill>
                  <a:schemeClr val="lt1"/>
                </a:solidFill>
              </a:rPr>
              <a:t> Virtual Labs</a:t>
            </a:r>
            <a:endParaRPr sz="5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5500">
                <a:solidFill>
                  <a:schemeClr val="lt1"/>
                </a:solidFill>
              </a:rPr>
              <a:t>on DIKSHA</a:t>
            </a:r>
            <a:endParaRPr sz="5500">
              <a:solidFill>
                <a:schemeClr val="lt1"/>
              </a:solidFill>
            </a:endParaRPr>
          </a:p>
        </p:txBody>
      </p:sp>
      <p:sp>
        <p:nvSpPr>
          <p:cNvPr id="64" name="Google Shape;64;p1"/>
          <p:cNvSpPr txBox="1"/>
          <p:nvPr>
            <p:ph idx="1" type="subTitle"/>
          </p:nvPr>
        </p:nvSpPr>
        <p:spPr>
          <a:xfrm>
            <a:off x="394325" y="3802250"/>
            <a:ext cx="83838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216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Central Institute of Educational Technology</a:t>
            </a:r>
            <a:endParaRPr sz="216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216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NCERT, New Delhi</a:t>
            </a:r>
            <a:endParaRPr sz="216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7520" y="2450725"/>
            <a:ext cx="2288967" cy="16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-GB" sz="1600">
                <a:solidFill>
                  <a:schemeClr val="dk1"/>
                </a:solidFill>
              </a:rPr>
              <a:t>Search </a:t>
            </a:r>
            <a:r>
              <a:rPr lang="en-GB" sz="16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https://diksha.gov.in/</a:t>
            </a:r>
            <a:r>
              <a:rPr lang="en-GB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23" name="Google Shape;123;p9"/>
          <p:cNvPicPr preferRelativeResize="0"/>
          <p:nvPr/>
        </p:nvPicPr>
        <p:blipFill rotWithShape="1">
          <a:blip r:embed="rId4">
            <a:alphaModFix/>
          </a:blip>
          <a:srcRect b="35591" l="0" r="1312" t="14237"/>
          <a:stretch/>
        </p:blipFill>
        <p:spPr>
          <a:xfrm>
            <a:off x="280325" y="1830350"/>
            <a:ext cx="8561174" cy="244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-GB" sz="1600">
                <a:solidFill>
                  <a:schemeClr val="dk1"/>
                </a:solidFill>
              </a:rPr>
              <a:t>Scroll banners to find Virtual labs vertical and click on its “Explore” icon.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36403" l="3034" r="3260" t="13748"/>
          <a:stretch/>
        </p:blipFill>
        <p:spPr>
          <a:xfrm>
            <a:off x="356562" y="1856725"/>
            <a:ext cx="8430874" cy="252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type="title"/>
          </p:nvPr>
        </p:nvSpPr>
        <p:spPr>
          <a:xfrm>
            <a:off x="284775" y="1300675"/>
            <a:ext cx="2220900" cy="23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Scroll down on the landing page of Virtual labs to reach eContent of classes 6-12.</a:t>
            </a:r>
            <a:endParaRPr sz="1600"/>
          </a:p>
        </p:txBody>
      </p:sp>
      <p:pic>
        <p:nvPicPr>
          <p:cNvPr id="135" name="Google Shape;135;p11"/>
          <p:cNvPicPr preferRelativeResize="0"/>
          <p:nvPr/>
        </p:nvPicPr>
        <p:blipFill rotWithShape="1">
          <a:blip r:embed="rId3">
            <a:alphaModFix/>
          </a:blip>
          <a:srcRect b="5435" l="19946" r="20528" t="45798"/>
          <a:stretch/>
        </p:blipFill>
        <p:spPr>
          <a:xfrm>
            <a:off x="2999625" y="1602175"/>
            <a:ext cx="5442974" cy="25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>
            <p:ph type="title"/>
          </p:nvPr>
        </p:nvSpPr>
        <p:spPr>
          <a:xfrm>
            <a:off x="348450" y="1318650"/>
            <a:ext cx="2574600" cy="270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Click on the “Explore” icon of the desirable class, select the medium of interaction, then choose a subject you wish to study.</a:t>
            </a:r>
            <a:endParaRPr sz="1600"/>
          </a:p>
        </p:txBody>
      </p:sp>
      <p:pic>
        <p:nvPicPr>
          <p:cNvPr id="141" name="Google Shape;141;p12"/>
          <p:cNvPicPr preferRelativeResize="0"/>
          <p:nvPr/>
        </p:nvPicPr>
        <p:blipFill rotWithShape="1">
          <a:blip r:embed="rId3">
            <a:alphaModFix/>
          </a:blip>
          <a:srcRect b="4952" l="19731" r="20907" t="10334"/>
          <a:stretch/>
        </p:blipFill>
        <p:spPr>
          <a:xfrm>
            <a:off x="3151650" y="393063"/>
            <a:ext cx="5427998" cy="435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/>
          <p:nvPr>
            <p:ph type="title"/>
          </p:nvPr>
        </p:nvSpPr>
        <p:spPr>
          <a:xfrm>
            <a:off x="272250" y="480450"/>
            <a:ext cx="7972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27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Char char="●"/>
            </a:pPr>
            <a:r>
              <a:rPr lang="en-GB" sz="1640">
                <a:solidFill>
                  <a:schemeClr val="dk1"/>
                </a:solidFill>
              </a:rPr>
              <a:t>Click on the Explanation resource to reach the link for related resources </a:t>
            </a:r>
            <a:endParaRPr sz="1640">
              <a:solidFill>
                <a:schemeClr val="dk1"/>
              </a:solidFill>
            </a:endParaRPr>
          </a:p>
        </p:txBody>
      </p:sp>
      <p:pic>
        <p:nvPicPr>
          <p:cNvPr id="147" name="Google Shape;147;p13"/>
          <p:cNvPicPr preferRelativeResize="0"/>
          <p:nvPr/>
        </p:nvPicPr>
        <p:blipFill rotWithShape="1">
          <a:blip r:embed="rId3">
            <a:alphaModFix/>
          </a:blip>
          <a:srcRect b="4241" l="72773" r="6516" t="14483"/>
          <a:stretch/>
        </p:blipFill>
        <p:spPr>
          <a:xfrm>
            <a:off x="6432478" y="1471175"/>
            <a:ext cx="1558474" cy="34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3"/>
          <p:cNvPicPr preferRelativeResize="0"/>
          <p:nvPr/>
        </p:nvPicPr>
        <p:blipFill rotWithShape="1">
          <a:blip r:embed="rId4">
            <a:alphaModFix/>
          </a:blip>
          <a:srcRect b="5032" l="3950" r="27111" t="14185"/>
          <a:stretch/>
        </p:blipFill>
        <p:spPr>
          <a:xfrm>
            <a:off x="1213400" y="1471175"/>
            <a:ext cx="5219074" cy="3440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3"/>
          <p:cNvSpPr/>
          <p:nvPr/>
        </p:nvSpPr>
        <p:spPr>
          <a:xfrm>
            <a:off x="6513450" y="3137000"/>
            <a:ext cx="1477500" cy="494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 txBox="1"/>
          <p:nvPr>
            <p:ph type="title"/>
          </p:nvPr>
        </p:nvSpPr>
        <p:spPr>
          <a:xfrm>
            <a:off x="272250" y="1013850"/>
            <a:ext cx="2171400" cy="25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Variety of resources will help you in your learning journey.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55" name="Google Shape;155;p14"/>
          <p:cNvPicPr preferRelativeResize="0"/>
          <p:nvPr/>
        </p:nvPicPr>
        <p:blipFill rotWithShape="1">
          <a:blip r:embed="rId3">
            <a:alphaModFix/>
          </a:blip>
          <a:srcRect b="4819" l="3555" r="4529" t="10006"/>
          <a:stretch/>
        </p:blipFill>
        <p:spPr>
          <a:xfrm>
            <a:off x="2695275" y="1222275"/>
            <a:ext cx="6071899" cy="316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/>
          <p:nvPr>
            <p:ph type="title"/>
          </p:nvPr>
        </p:nvSpPr>
        <p:spPr>
          <a:xfrm>
            <a:off x="272250" y="1013850"/>
            <a:ext cx="2171400" cy="25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Variety of resources will help you in your learning journey.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61" name="Google Shape;161;p15"/>
          <p:cNvPicPr preferRelativeResize="0"/>
          <p:nvPr/>
        </p:nvPicPr>
        <p:blipFill rotWithShape="1">
          <a:blip r:embed="rId3">
            <a:alphaModFix/>
          </a:blip>
          <a:srcRect b="4758" l="3542" r="4679" t="10120"/>
          <a:stretch/>
        </p:blipFill>
        <p:spPr>
          <a:xfrm>
            <a:off x="2686450" y="1257800"/>
            <a:ext cx="5869752" cy="306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>
            <p:ph idx="4294967295" type="title"/>
          </p:nvPr>
        </p:nvSpPr>
        <p:spPr>
          <a:xfrm>
            <a:off x="727800" y="1343400"/>
            <a:ext cx="7688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600"/>
              <a:t>Virtual Labs on DIKSHA</a:t>
            </a:r>
            <a:endParaRPr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600"/>
              <a:t>provide self paced</a:t>
            </a:r>
            <a:endParaRPr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600"/>
              <a:t>engaging learning experience 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>
            <p:ph type="title"/>
          </p:nvPr>
        </p:nvSpPr>
        <p:spPr>
          <a:xfrm>
            <a:off x="424650" y="6233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40">
                <a:solidFill>
                  <a:schemeClr val="lt1"/>
                </a:solidFill>
              </a:rPr>
              <a:t>Recommendation of NEP 2020</a:t>
            </a:r>
            <a:endParaRPr sz="2840">
              <a:solidFill>
                <a:schemeClr val="lt1"/>
              </a:solidFill>
            </a:endParaRPr>
          </a:p>
        </p:txBody>
      </p:sp>
      <p:sp>
        <p:nvSpPr>
          <p:cNvPr id="71" name="Google Shape;71;p2"/>
          <p:cNvSpPr txBox="1"/>
          <p:nvPr>
            <p:ph idx="1" type="body"/>
          </p:nvPr>
        </p:nvSpPr>
        <p:spPr>
          <a:xfrm>
            <a:off x="292000" y="1343000"/>
            <a:ext cx="84600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C343D"/>
              </a:solidFill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-GB" sz="2400">
                <a:solidFill>
                  <a:schemeClr val="accent2"/>
                </a:solidFill>
              </a:rPr>
              <a:t>Access to quality practical and hands-on experiment-based learning experiences to each student</a:t>
            </a:r>
            <a:endParaRPr sz="2400">
              <a:solidFill>
                <a:schemeClr val="accent2"/>
              </a:solidFill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-GB" sz="2400">
                <a:solidFill>
                  <a:schemeClr val="accent2"/>
                </a:solidFill>
              </a:rPr>
              <a:t>Virtual labs enhance actual laboratory experience</a:t>
            </a:r>
            <a:endParaRPr sz="2400">
              <a:solidFill>
                <a:schemeClr val="accent2"/>
              </a:solidFill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-GB" sz="2400">
                <a:solidFill>
                  <a:schemeClr val="accent2"/>
                </a:solidFill>
              </a:rPr>
              <a:t>Lab based e-resources help students in visualizing the concepts</a:t>
            </a:r>
            <a:endParaRPr sz="2400">
              <a:solidFill>
                <a:schemeClr val="accent2"/>
              </a:solidFill>
            </a:endParaRPr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6097675" y="-776"/>
            <a:ext cx="3046326" cy="16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type="title"/>
          </p:nvPr>
        </p:nvSpPr>
        <p:spPr>
          <a:xfrm>
            <a:off x="422850" y="571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40">
                <a:solidFill>
                  <a:schemeClr val="lt1"/>
                </a:solidFill>
              </a:rPr>
              <a:t>Advantages of Virtual labs</a:t>
            </a:r>
            <a:endParaRPr sz="2840">
              <a:solidFill>
                <a:schemeClr val="lt1"/>
              </a:solidFill>
            </a:endParaRPr>
          </a:p>
        </p:txBody>
      </p:sp>
      <p:sp>
        <p:nvSpPr>
          <p:cNvPr id="78" name="Google Shape;78;p3"/>
          <p:cNvSpPr txBox="1"/>
          <p:nvPr>
            <p:ph idx="1" type="body"/>
          </p:nvPr>
        </p:nvSpPr>
        <p:spPr>
          <a:xfrm>
            <a:off x="321800" y="2104075"/>
            <a:ext cx="83481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Available on DIKSHA for free</a:t>
            </a:r>
            <a:endParaRPr sz="2400">
              <a:solidFill>
                <a:schemeClr val="accent3"/>
              </a:solidFill>
            </a:endParaRPr>
          </a:p>
          <a:p>
            <a:pPr indent="-38100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Accessed anytime and anywhere</a:t>
            </a:r>
            <a:endParaRPr sz="2400">
              <a:solidFill>
                <a:schemeClr val="accent3"/>
              </a:solidFill>
            </a:endParaRPr>
          </a:p>
          <a:p>
            <a:pPr indent="-38100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Complements, supplements physical labs</a:t>
            </a:r>
            <a:endParaRPr sz="2400">
              <a:solidFill>
                <a:schemeClr val="accent3"/>
              </a:solidFill>
            </a:endParaRPr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 b="16080" l="54349" r="2301" t="18387"/>
          <a:stretch/>
        </p:blipFill>
        <p:spPr>
          <a:xfrm>
            <a:off x="5387425" y="0"/>
            <a:ext cx="2994575" cy="15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type="title"/>
          </p:nvPr>
        </p:nvSpPr>
        <p:spPr>
          <a:xfrm>
            <a:off x="424650" y="556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GB" sz="2840">
                <a:solidFill>
                  <a:schemeClr val="lt1"/>
                </a:solidFill>
              </a:rPr>
              <a:t>Resources available on Virtual Labs</a:t>
            </a:r>
            <a:endParaRPr sz="2840">
              <a:solidFill>
                <a:schemeClr val="lt1"/>
              </a:solidFill>
            </a:endParaRPr>
          </a:p>
        </p:txBody>
      </p:sp>
      <p:sp>
        <p:nvSpPr>
          <p:cNvPr id="85" name="Google Shape;85;p4"/>
          <p:cNvSpPr txBox="1"/>
          <p:nvPr>
            <p:ph idx="1" type="body"/>
          </p:nvPr>
        </p:nvSpPr>
        <p:spPr>
          <a:xfrm>
            <a:off x="424650" y="1587550"/>
            <a:ext cx="84774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>
              <a:solidFill>
                <a:srgbClr val="0C343D"/>
              </a:solidFill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C343D"/>
              </a:buClr>
              <a:buSzPts val="2300"/>
              <a:buChar char="●"/>
            </a:pPr>
            <a:r>
              <a:rPr b="1" lang="en-GB" sz="2300" u="sng">
                <a:solidFill>
                  <a:schemeClr val="accent1"/>
                </a:solidFill>
              </a:rPr>
              <a:t>Theory and Procedure</a:t>
            </a:r>
            <a:r>
              <a:rPr lang="en-GB" sz="2300">
                <a:solidFill>
                  <a:srgbClr val="0C343D"/>
                </a:solidFill>
              </a:rPr>
              <a:t>- concept related to the experiment</a:t>
            </a:r>
            <a:endParaRPr sz="2300">
              <a:solidFill>
                <a:srgbClr val="0C343D"/>
              </a:solidFill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300"/>
              <a:buChar char="●"/>
            </a:pPr>
            <a:r>
              <a:rPr b="1" lang="en-GB" sz="2300" u="sng">
                <a:solidFill>
                  <a:schemeClr val="accent1"/>
                </a:solidFill>
              </a:rPr>
              <a:t>Animation and Video-</a:t>
            </a:r>
            <a:r>
              <a:rPr lang="en-GB" sz="2300">
                <a:solidFill>
                  <a:srgbClr val="0C343D"/>
                </a:solidFill>
              </a:rPr>
              <a:t> help in visualizing theoretical concepts</a:t>
            </a:r>
            <a:endParaRPr sz="2300">
              <a:solidFill>
                <a:srgbClr val="0C343D"/>
              </a:solidFill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300"/>
              <a:buChar char="●"/>
            </a:pPr>
            <a:r>
              <a:rPr b="1" lang="en-GB" sz="2300" u="sng">
                <a:solidFill>
                  <a:schemeClr val="accent1"/>
                </a:solidFill>
              </a:rPr>
              <a:t>Simulation-</a:t>
            </a:r>
            <a:r>
              <a:rPr lang="en-GB" sz="2300">
                <a:solidFill>
                  <a:srgbClr val="0C343D"/>
                </a:solidFill>
              </a:rPr>
              <a:t> provides near to real experience of performing experiments</a:t>
            </a:r>
            <a:endParaRPr sz="2300">
              <a:solidFill>
                <a:srgbClr val="0C343D"/>
              </a:solidFill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300"/>
              <a:buChar char="●"/>
            </a:pPr>
            <a:r>
              <a:rPr b="1" lang="en-GB" sz="2300" u="sng">
                <a:solidFill>
                  <a:schemeClr val="accent1"/>
                </a:solidFill>
              </a:rPr>
              <a:t>Viva voce</a:t>
            </a:r>
            <a:r>
              <a:rPr lang="en-GB" sz="2300">
                <a:solidFill>
                  <a:srgbClr val="0C343D"/>
                </a:solidFill>
              </a:rPr>
              <a:t>- self evaluation for learners</a:t>
            </a:r>
            <a:endParaRPr sz="23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chemeClr val="lt1"/>
                </a:solidFill>
              </a:rPr>
              <a:t>Virtual labs help learners in following ways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91" name="Google Shape;91;p5"/>
          <p:cNvSpPr txBox="1"/>
          <p:nvPr>
            <p:ph idx="1" type="body"/>
          </p:nvPr>
        </p:nvSpPr>
        <p:spPr>
          <a:xfrm>
            <a:off x="387900" y="1413625"/>
            <a:ext cx="8368200" cy="20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GB" sz="2000">
                <a:solidFill>
                  <a:schemeClr val="lt1"/>
                </a:solidFill>
              </a:rPr>
              <a:t>perform experiments multiple times without consuming chemicals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-GB" sz="2000">
                <a:solidFill>
                  <a:schemeClr val="accent2"/>
                </a:solidFill>
              </a:rPr>
              <a:t>revise theoretical concepts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GB" sz="2000">
                <a:solidFill>
                  <a:schemeClr val="lt1"/>
                </a:solidFill>
              </a:rPr>
              <a:t>obtain result of time consuming experiments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-GB" sz="2000">
                <a:solidFill>
                  <a:schemeClr val="accent2"/>
                </a:solidFill>
              </a:rPr>
              <a:t>analysis of results thereby inculcating logical thinking skill</a:t>
            </a:r>
            <a:endParaRPr sz="2000">
              <a:solidFill>
                <a:schemeClr val="accent2"/>
              </a:solidFill>
            </a:endParaRPr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0150" y="3326713"/>
            <a:ext cx="1624325" cy="16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ef3bdd99a_0_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chemeClr val="lt1"/>
                </a:solidFill>
              </a:rPr>
              <a:t>Pedagogical integration of Virtual labs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98" name="Google Shape;98;g22ef3bdd99a_0_6"/>
          <p:cNvSpPr txBox="1"/>
          <p:nvPr>
            <p:ph idx="1" type="body"/>
          </p:nvPr>
        </p:nvSpPr>
        <p:spPr>
          <a:xfrm>
            <a:off x="387900" y="17184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2000">
                <a:solidFill>
                  <a:srgbClr val="000000"/>
                </a:solidFill>
              </a:rPr>
              <a:t>Virtual labs can help </a:t>
            </a:r>
            <a:r>
              <a:rPr b="1" lang="en-GB" sz="2000">
                <a:solidFill>
                  <a:srgbClr val="A64D79"/>
                </a:solidFill>
              </a:rPr>
              <a:t>teachers</a:t>
            </a:r>
            <a:r>
              <a:rPr b="1" lang="en-GB" sz="2000">
                <a:solidFill>
                  <a:srgbClr val="000000"/>
                </a:solidFill>
              </a:rPr>
              <a:t> in following ways: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-GB" sz="2000">
                <a:solidFill>
                  <a:schemeClr val="accent2"/>
                </a:solidFill>
              </a:rPr>
              <a:t>Design lesson plan integrating Virtual labs</a:t>
            </a:r>
            <a:endParaRPr sz="2000">
              <a:solidFill>
                <a:schemeClr val="accent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GB" sz="2000">
                <a:solidFill>
                  <a:schemeClr val="lt1"/>
                </a:solidFill>
              </a:rPr>
              <a:t>Use Virtual labs to demonstrate experimental skills and help learners in developing such skills</a:t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99" name="Google Shape;99;g22ef3bdd99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7632" y="1308124"/>
            <a:ext cx="2446426" cy="17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>
            <p:ph type="title"/>
          </p:nvPr>
        </p:nvSpPr>
        <p:spPr>
          <a:xfrm>
            <a:off x="98925" y="1490525"/>
            <a:ext cx="1562100" cy="254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1840">
                <a:solidFill>
                  <a:schemeClr val="accent3"/>
                </a:solidFill>
              </a:rPr>
              <a:t>Following data shows that large no. of users are taking benefit of available resources</a:t>
            </a:r>
            <a:endParaRPr b="1" sz="1840">
              <a:solidFill>
                <a:schemeClr val="accent3"/>
              </a:solidFill>
            </a:endParaRPr>
          </a:p>
        </p:txBody>
      </p:sp>
      <p:sp>
        <p:nvSpPr>
          <p:cNvPr id="105" name="Google Shape;105;p6"/>
          <p:cNvSpPr txBox="1"/>
          <p:nvPr/>
        </p:nvSpPr>
        <p:spPr>
          <a:xfrm>
            <a:off x="1660950" y="97150"/>
            <a:ext cx="582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Virtual Labs was launched on 29th July, 2022</a:t>
            </a:r>
            <a:endParaRPr b="1" i="0" sz="18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06" name="Google Shape;10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425" y="711250"/>
            <a:ext cx="7178173" cy="41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>
            <p:ph type="title"/>
          </p:nvPr>
        </p:nvSpPr>
        <p:spPr>
          <a:xfrm>
            <a:off x="132100" y="1547675"/>
            <a:ext cx="1852800" cy="22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1840">
                <a:solidFill>
                  <a:schemeClr val="accent3"/>
                </a:solidFill>
              </a:rPr>
              <a:t>The data shows that large no. of users are taking benefit of available resources</a:t>
            </a:r>
            <a:endParaRPr b="1" sz="1840">
              <a:solidFill>
                <a:schemeClr val="accent3"/>
              </a:solidFill>
            </a:endParaRPr>
          </a:p>
        </p:txBody>
      </p:sp>
      <p:pic>
        <p:nvPicPr>
          <p:cNvPr id="112" name="Google Shape;11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350" y="440425"/>
            <a:ext cx="7146473" cy="44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/>
          <p:nvPr>
            <p:ph type="title"/>
          </p:nvPr>
        </p:nvSpPr>
        <p:spPr>
          <a:xfrm>
            <a:off x="727800" y="1471025"/>
            <a:ext cx="76884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09"/>
              <a:t>Steps to reach at desirable resource</a:t>
            </a:r>
            <a:endParaRPr sz="3509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509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09"/>
              <a:t>URL: </a:t>
            </a:r>
            <a:r>
              <a:rPr lang="en-GB" sz="3509" u="sng">
                <a:solidFill>
                  <a:schemeClr val="hlink"/>
                </a:solidFill>
                <a:hlinkClick r:id="rId3"/>
              </a:rPr>
              <a:t>https://diksha.gov.in/</a:t>
            </a:r>
            <a:endParaRPr sz="3509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509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