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20"/>
  </p:notesMasterIdLst>
  <p:sldIdLst>
    <p:sldId id="266" r:id="rId2"/>
    <p:sldId id="287" r:id="rId3"/>
    <p:sldId id="267" r:id="rId4"/>
    <p:sldId id="268" r:id="rId5"/>
    <p:sldId id="271" r:id="rId6"/>
    <p:sldId id="277" r:id="rId7"/>
    <p:sldId id="285" r:id="rId8"/>
    <p:sldId id="279" r:id="rId9"/>
    <p:sldId id="280" r:id="rId10"/>
    <p:sldId id="291" r:id="rId11"/>
    <p:sldId id="292" r:id="rId12"/>
    <p:sldId id="288" r:id="rId13"/>
    <p:sldId id="281" r:id="rId14"/>
    <p:sldId id="290" r:id="rId15"/>
    <p:sldId id="278" r:id="rId16"/>
    <p:sldId id="294" r:id="rId17"/>
    <p:sldId id="295" r:id="rId18"/>
    <p:sldId id="29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FF"/>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86441" autoAdjust="0"/>
  </p:normalViewPr>
  <p:slideViewPr>
    <p:cSldViewPr snapToGrid="0">
      <p:cViewPr varScale="1">
        <p:scale>
          <a:sx n="92" d="100"/>
          <a:sy n="92" d="100"/>
        </p:scale>
        <p:origin x="432"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3" d="100"/>
        <a:sy n="123" d="100"/>
      </p:scale>
      <p:origin x="0" y="-1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BD9E2-1E9E-47DC-B168-C38F2ABE1C59}" type="datetimeFigureOut">
              <a:rPr lang="en-US" smtClean="0"/>
              <a:t>12-Dec-23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D3E6C-ACC2-4B9A-B0DA-825D5BAE90C6}" type="slidenum">
              <a:rPr lang="en-US" smtClean="0"/>
              <a:t>‹#›</a:t>
            </a:fld>
            <a:endParaRPr lang="en-US"/>
          </a:p>
        </p:txBody>
      </p:sp>
    </p:spTree>
    <p:extLst>
      <p:ext uri="{BB962C8B-B14F-4D97-AF65-F5344CB8AC3E}">
        <p14:creationId xmlns:p14="http://schemas.microsoft.com/office/powerpoint/2010/main" val="426178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8FD3E6C-ACC2-4B9A-B0DA-825D5BAE90C6}" type="slidenum">
              <a:rPr lang="en-US" smtClean="0"/>
              <a:t>7</a:t>
            </a:fld>
            <a:endParaRPr lang="en-US"/>
          </a:p>
        </p:txBody>
      </p:sp>
    </p:spTree>
    <p:extLst>
      <p:ext uri="{BB962C8B-B14F-4D97-AF65-F5344CB8AC3E}">
        <p14:creationId xmlns:p14="http://schemas.microsoft.com/office/powerpoint/2010/main" val="222530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FD3E6C-ACC2-4B9A-B0DA-825D5BAE90C6}" type="slidenum">
              <a:rPr lang="en-US" smtClean="0"/>
              <a:t>12</a:t>
            </a:fld>
            <a:endParaRPr lang="en-US"/>
          </a:p>
        </p:txBody>
      </p:sp>
    </p:spTree>
    <p:extLst>
      <p:ext uri="{BB962C8B-B14F-4D97-AF65-F5344CB8AC3E}">
        <p14:creationId xmlns:p14="http://schemas.microsoft.com/office/powerpoint/2010/main" val="215981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DC3350-5773-48F3-B015-0F516AF35C0B}" type="datetime1">
              <a:rPr lang="en-US" smtClean="0"/>
              <a:t>12-Dec-23</a:t>
            </a:fld>
            <a:endParaRPr lang="en-US"/>
          </a:p>
        </p:txBody>
      </p:sp>
      <p:sp>
        <p:nvSpPr>
          <p:cNvPr id="5" name="Footer Placeholder 4"/>
          <p:cNvSpPr>
            <a:spLocks noGrp="1"/>
          </p:cNvSpPr>
          <p:nvPr>
            <p:ph type="ftr" sz="quarter" idx="11"/>
          </p:nvPr>
        </p:nvSpPr>
        <p:spPr/>
        <p:txBody>
          <a:bodyPr/>
          <a:lstStyle/>
          <a:p>
            <a:r>
              <a:rPr lang="en-US"/>
              <a:t>NCERT</a:t>
            </a:r>
          </a:p>
        </p:txBody>
      </p:sp>
      <p:sp>
        <p:nvSpPr>
          <p:cNvPr id="6" name="Slide Number Placeholder 5"/>
          <p:cNvSpPr>
            <a:spLocks noGrp="1"/>
          </p:cNvSpPr>
          <p:nvPr>
            <p:ph type="sldNum" sz="quarter" idx="12"/>
          </p:nvPr>
        </p:nvSpPr>
        <p:spPr/>
        <p:txBody>
          <a:bodyPr/>
          <a:lstStyle/>
          <a:p>
            <a:fld id="{96636997-F601-461B-9DD8-FDCC9DB4A8F3}" type="slidenum">
              <a:rPr lang="en-US" smtClean="0"/>
              <a:t>‹#›</a:t>
            </a:fld>
            <a:endParaRPr lang="en-US"/>
          </a:p>
        </p:txBody>
      </p:sp>
    </p:spTree>
    <p:extLst>
      <p:ext uri="{BB962C8B-B14F-4D97-AF65-F5344CB8AC3E}">
        <p14:creationId xmlns:p14="http://schemas.microsoft.com/office/powerpoint/2010/main" val="387210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264E6D-A1C2-4A1E-BEFA-DCF35BBEB6DE}" type="datetime1">
              <a:rPr lang="en-US" smtClean="0"/>
              <a:t>12-Dec-23</a:t>
            </a:fld>
            <a:endParaRPr lang="en-US"/>
          </a:p>
        </p:txBody>
      </p:sp>
      <p:sp>
        <p:nvSpPr>
          <p:cNvPr id="5" name="Footer Placeholder 4"/>
          <p:cNvSpPr>
            <a:spLocks noGrp="1"/>
          </p:cNvSpPr>
          <p:nvPr>
            <p:ph type="ftr" sz="quarter" idx="11"/>
          </p:nvPr>
        </p:nvSpPr>
        <p:spPr/>
        <p:txBody>
          <a:bodyPr/>
          <a:lstStyle/>
          <a:p>
            <a:r>
              <a:rPr lang="en-US"/>
              <a:t>NCERT</a:t>
            </a:r>
          </a:p>
        </p:txBody>
      </p:sp>
      <p:sp>
        <p:nvSpPr>
          <p:cNvPr id="6" name="Slide Number Placeholder 5"/>
          <p:cNvSpPr>
            <a:spLocks noGrp="1"/>
          </p:cNvSpPr>
          <p:nvPr>
            <p:ph type="sldNum" sz="quarter" idx="12"/>
          </p:nvPr>
        </p:nvSpPr>
        <p:spPr/>
        <p:txBody>
          <a:bodyPr/>
          <a:lstStyle/>
          <a:p>
            <a:fld id="{96636997-F601-461B-9DD8-FDCC9DB4A8F3}" type="slidenum">
              <a:rPr lang="en-US" smtClean="0"/>
              <a:t>‹#›</a:t>
            </a:fld>
            <a:endParaRPr lang="en-US"/>
          </a:p>
        </p:txBody>
      </p:sp>
    </p:spTree>
    <p:extLst>
      <p:ext uri="{BB962C8B-B14F-4D97-AF65-F5344CB8AC3E}">
        <p14:creationId xmlns:p14="http://schemas.microsoft.com/office/powerpoint/2010/main" val="200155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7F743-99B7-4014-8FDF-ACCD451D7F86}" type="datetime1">
              <a:rPr lang="en-US" smtClean="0"/>
              <a:t>12-Dec-23</a:t>
            </a:fld>
            <a:endParaRPr lang="en-US"/>
          </a:p>
        </p:txBody>
      </p:sp>
      <p:sp>
        <p:nvSpPr>
          <p:cNvPr id="5" name="Footer Placeholder 4"/>
          <p:cNvSpPr>
            <a:spLocks noGrp="1"/>
          </p:cNvSpPr>
          <p:nvPr>
            <p:ph type="ftr" sz="quarter" idx="11"/>
          </p:nvPr>
        </p:nvSpPr>
        <p:spPr/>
        <p:txBody>
          <a:bodyPr/>
          <a:lstStyle/>
          <a:p>
            <a:r>
              <a:rPr lang="en-US"/>
              <a:t>NCERT</a:t>
            </a:r>
          </a:p>
        </p:txBody>
      </p:sp>
      <p:sp>
        <p:nvSpPr>
          <p:cNvPr id="6" name="Slide Number Placeholder 5"/>
          <p:cNvSpPr>
            <a:spLocks noGrp="1"/>
          </p:cNvSpPr>
          <p:nvPr>
            <p:ph type="sldNum" sz="quarter" idx="12"/>
          </p:nvPr>
        </p:nvSpPr>
        <p:spPr/>
        <p:txBody>
          <a:bodyPr/>
          <a:lstStyle/>
          <a:p>
            <a:fld id="{96636997-F601-461B-9DD8-FDCC9DB4A8F3}" type="slidenum">
              <a:rPr lang="en-US" smtClean="0"/>
              <a:t>‹#›</a:t>
            </a:fld>
            <a:endParaRPr lang="en-US"/>
          </a:p>
        </p:txBody>
      </p:sp>
    </p:spTree>
    <p:extLst>
      <p:ext uri="{BB962C8B-B14F-4D97-AF65-F5344CB8AC3E}">
        <p14:creationId xmlns:p14="http://schemas.microsoft.com/office/powerpoint/2010/main" val="11157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C6580-5A05-49C5-B08B-A74FD5685F54}" type="datetime1">
              <a:rPr lang="en-US" smtClean="0"/>
              <a:t>12-Dec-23</a:t>
            </a:fld>
            <a:endParaRPr lang="en-US"/>
          </a:p>
        </p:txBody>
      </p:sp>
      <p:sp>
        <p:nvSpPr>
          <p:cNvPr id="5" name="Footer Placeholder 4"/>
          <p:cNvSpPr>
            <a:spLocks noGrp="1"/>
          </p:cNvSpPr>
          <p:nvPr>
            <p:ph type="ftr" sz="quarter" idx="11"/>
          </p:nvPr>
        </p:nvSpPr>
        <p:spPr/>
        <p:txBody>
          <a:bodyPr/>
          <a:lstStyle/>
          <a:p>
            <a:r>
              <a:rPr lang="en-US"/>
              <a:t>NCERT</a:t>
            </a:r>
          </a:p>
        </p:txBody>
      </p:sp>
      <p:sp>
        <p:nvSpPr>
          <p:cNvPr id="6" name="Slide Number Placeholder 5"/>
          <p:cNvSpPr>
            <a:spLocks noGrp="1"/>
          </p:cNvSpPr>
          <p:nvPr>
            <p:ph type="sldNum" sz="quarter" idx="12"/>
          </p:nvPr>
        </p:nvSpPr>
        <p:spPr/>
        <p:txBody>
          <a:bodyPr/>
          <a:lstStyle/>
          <a:p>
            <a:fld id="{96636997-F601-461B-9DD8-FDCC9DB4A8F3}" type="slidenum">
              <a:rPr lang="en-US" smtClean="0"/>
              <a:t>‹#›</a:t>
            </a:fld>
            <a:endParaRPr lang="en-US"/>
          </a:p>
        </p:txBody>
      </p:sp>
    </p:spTree>
    <p:extLst>
      <p:ext uri="{BB962C8B-B14F-4D97-AF65-F5344CB8AC3E}">
        <p14:creationId xmlns:p14="http://schemas.microsoft.com/office/powerpoint/2010/main" val="90856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E0D4B6-30D8-468B-8399-3F0AF3CD2B5C}" type="datetime1">
              <a:rPr lang="en-US" smtClean="0"/>
              <a:t>12-Dec-23</a:t>
            </a:fld>
            <a:endParaRPr lang="en-US"/>
          </a:p>
        </p:txBody>
      </p:sp>
      <p:sp>
        <p:nvSpPr>
          <p:cNvPr id="5" name="Footer Placeholder 4"/>
          <p:cNvSpPr>
            <a:spLocks noGrp="1"/>
          </p:cNvSpPr>
          <p:nvPr>
            <p:ph type="ftr" sz="quarter" idx="11"/>
          </p:nvPr>
        </p:nvSpPr>
        <p:spPr/>
        <p:txBody>
          <a:bodyPr/>
          <a:lstStyle/>
          <a:p>
            <a:r>
              <a:rPr lang="en-US"/>
              <a:t>NCERT</a:t>
            </a:r>
          </a:p>
        </p:txBody>
      </p:sp>
      <p:sp>
        <p:nvSpPr>
          <p:cNvPr id="6" name="Slide Number Placeholder 5"/>
          <p:cNvSpPr>
            <a:spLocks noGrp="1"/>
          </p:cNvSpPr>
          <p:nvPr>
            <p:ph type="sldNum" sz="quarter" idx="12"/>
          </p:nvPr>
        </p:nvSpPr>
        <p:spPr/>
        <p:txBody>
          <a:bodyPr/>
          <a:lstStyle/>
          <a:p>
            <a:fld id="{96636997-F601-461B-9DD8-FDCC9DB4A8F3}" type="slidenum">
              <a:rPr lang="en-US" smtClean="0"/>
              <a:t>‹#›</a:t>
            </a:fld>
            <a:endParaRPr lang="en-US"/>
          </a:p>
        </p:txBody>
      </p:sp>
    </p:spTree>
    <p:extLst>
      <p:ext uri="{BB962C8B-B14F-4D97-AF65-F5344CB8AC3E}">
        <p14:creationId xmlns:p14="http://schemas.microsoft.com/office/powerpoint/2010/main" val="28080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2FA1C1-D6A8-451C-868A-F4C2C1E62396}" type="datetime1">
              <a:rPr lang="en-US" smtClean="0"/>
              <a:t>12-Dec-23</a:t>
            </a:fld>
            <a:endParaRPr lang="en-US"/>
          </a:p>
        </p:txBody>
      </p:sp>
      <p:sp>
        <p:nvSpPr>
          <p:cNvPr id="6" name="Footer Placeholder 5"/>
          <p:cNvSpPr>
            <a:spLocks noGrp="1"/>
          </p:cNvSpPr>
          <p:nvPr>
            <p:ph type="ftr" sz="quarter" idx="11"/>
          </p:nvPr>
        </p:nvSpPr>
        <p:spPr/>
        <p:txBody>
          <a:bodyPr/>
          <a:lstStyle/>
          <a:p>
            <a:r>
              <a:rPr lang="en-US"/>
              <a:t>NCERT</a:t>
            </a:r>
          </a:p>
        </p:txBody>
      </p:sp>
      <p:sp>
        <p:nvSpPr>
          <p:cNvPr id="7" name="Slide Number Placeholder 6"/>
          <p:cNvSpPr>
            <a:spLocks noGrp="1"/>
          </p:cNvSpPr>
          <p:nvPr>
            <p:ph type="sldNum" sz="quarter" idx="12"/>
          </p:nvPr>
        </p:nvSpPr>
        <p:spPr/>
        <p:txBody>
          <a:bodyPr/>
          <a:lstStyle/>
          <a:p>
            <a:fld id="{96636997-F601-461B-9DD8-FDCC9DB4A8F3}" type="slidenum">
              <a:rPr lang="en-US" smtClean="0"/>
              <a:t>‹#›</a:t>
            </a:fld>
            <a:endParaRPr lang="en-US"/>
          </a:p>
        </p:txBody>
      </p:sp>
    </p:spTree>
    <p:extLst>
      <p:ext uri="{BB962C8B-B14F-4D97-AF65-F5344CB8AC3E}">
        <p14:creationId xmlns:p14="http://schemas.microsoft.com/office/powerpoint/2010/main" val="287135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D5D6E8-B8F1-4CB1-9DBD-A43DFCB8FD20}" type="datetime1">
              <a:rPr lang="en-US" smtClean="0"/>
              <a:t>12-Dec-23</a:t>
            </a:fld>
            <a:endParaRPr lang="en-US"/>
          </a:p>
        </p:txBody>
      </p:sp>
      <p:sp>
        <p:nvSpPr>
          <p:cNvPr id="8" name="Footer Placeholder 7"/>
          <p:cNvSpPr>
            <a:spLocks noGrp="1"/>
          </p:cNvSpPr>
          <p:nvPr>
            <p:ph type="ftr" sz="quarter" idx="11"/>
          </p:nvPr>
        </p:nvSpPr>
        <p:spPr/>
        <p:txBody>
          <a:bodyPr/>
          <a:lstStyle/>
          <a:p>
            <a:r>
              <a:rPr lang="en-US"/>
              <a:t>NCERT</a:t>
            </a:r>
          </a:p>
        </p:txBody>
      </p:sp>
      <p:sp>
        <p:nvSpPr>
          <p:cNvPr id="9" name="Slide Number Placeholder 8"/>
          <p:cNvSpPr>
            <a:spLocks noGrp="1"/>
          </p:cNvSpPr>
          <p:nvPr>
            <p:ph type="sldNum" sz="quarter" idx="12"/>
          </p:nvPr>
        </p:nvSpPr>
        <p:spPr/>
        <p:txBody>
          <a:bodyPr/>
          <a:lstStyle/>
          <a:p>
            <a:fld id="{96636997-F601-461B-9DD8-FDCC9DB4A8F3}" type="slidenum">
              <a:rPr lang="en-US" smtClean="0"/>
              <a:t>‹#›</a:t>
            </a:fld>
            <a:endParaRPr lang="en-US"/>
          </a:p>
        </p:txBody>
      </p:sp>
    </p:spTree>
    <p:extLst>
      <p:ext uri="{BB962C8B-B14F-4D97-AF65-F5344CB8AC3E}">
        <p14:creationId xmlns:p14="http://schemas.microsoft.com/office/powerpoint/2010/main" val="362133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F760DC-8054-4930-B993-7B4A0F50F65B}" type="datetime1">
              <a:rPr lang="en-US" smtClean="0"/>
              <a:t>12-Dec-23</a:t>
            </a:fld>
            <a:endParaRPr lang="en-US"/>
          </a:p>
        </p:txBody>
      </p:sp>
      <p:sp>
        <p:nvSpPr>
          <p:cNvPr id="4" name="Footer Placeholder 3"/>
          <p:cNvSpPr>
            <a:spLocks noGrp="1"/>
          </p:cNvSpPr>
          <p:nvPr>
            <p:ph type="ftr" sz="quarter" idx="11"/>
          </p:nvPr>
        </p:nvSpPr>
        <p:spPr/>
        <p:txBody>
          <a:bodyPr/>
          <a:lstStyle/>
          <a:p>
            <a:r>
              <a:rPr lang="en-US"/>
              <a:t>NCERT</a:t>
            </a:r>
          </a:p>
        </p:txBody>
      </p:sp>
      <p:sp>
        <p:nvSpPr>
          <p:cNvPr id="5" name="Slide Number Placeholder 4"/>
          <p:cNvSpPr>
            <a:spLocks noGrp="1"/>
          </p:cNvSpPr>
          <p:nvPr>
            <p:ph type="sldNum" sz="quarter" idx="12"/>
          </p:nvPr>
        </p:nvSpPr>
        <p:spPr/>
        <p:txBody>
          <a:bodyPr/>
          <a:lstStyle/>
          <a:p>
            <a:fld id="{96636997-F601-461B-9DD8-FDCC9DB4A8F3}" type="slidenum">
              <a:rPr lang="en-US" smtClean="0"/>
              <a:t>‹#›</a:t>
            </a:fld>
            <a:endParaRPr lang="en-US"/>
          </a:p>
        </p:txBody>
      </p:sp>
    </p:spTree>
    <p:extLst>
      <p:ext uri="{BB962C8B-B14F-4D97-AF65-F5344CB8AC3E}">
        <p14:creationId xmlns:p14="http://schemas.microsoft.com/office/powerpoint/2010/main" val="180793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19D53-BE49-4855-B209-D5C8D663290D}" type="datetime1">
              <a:rPr lang="en-US" smtClean="0"/>
              <a:t>12-Dec-23</a:t>
            </a:fld>
            <a:endParaRPr lang="en-US"/>
          </a:p>
        </p:txBody>
      </p:sp>
      <p:sp>
        <p:nvSpPr>
          <p:cNvPr id="3" name="Footer Placeholder 2"/>
          <p:cNvSpPr>
            <a:spLocks noGrp="1"/>
          </p:cNvSpPr>
          <p:nvPr>
            <p:ph type="ftr" sz="quarter" idx="11"/>
          </p:nvPr>
        </p:nvSpPr>
        <p:spPr/>
        <p:txBody>
          <a:bodyPr/>
          <a:lstStyle/>
          <a:p>
            <a:r>
              <a:rPr lang="en-US"/>
              <a:t>NCERT</a:t>
            </a:r>
          </a:p>
        </p:txBody>
      </p:sp>
      <p:sp>
        <p:nvSpPr>
          <p:cNvPr id="4" name="Slide Number Placeholder 3"/>
          <p:cNvSpPr>
            <a:spLocks noGrp="1"/>
          </p:cNvSpPr>
          <p:nvPr>
            <p:ph type="sldNum" sz="quarter" idx="12"/>
          </p:nvPr>
        </p:nvSpPr>
        <p:spPr/>
        <p:txBody>
          <a:bodyPr/>
          <a:lstStyle/>
          <a:p>
            <a:fld id="{96636997-F601-461B-9DD8-FDCC9DB4A8F3}" type="slidenum">
              <a:rPr lang="en-US" smtClean="0"/>
              <a:t>‹#›</a:t>
            </a:fld>
            <a:endParaRPr lang="en-US"/>
          </a:p>
        </p:txBody>
      </p:sp>
    </p:spTree>
    <p:extLst>
      <p:ext uri="{BB962C8B-B14F-4D97-AF65-F5344CB8AC3E}">
        <p14:creationId xmlns:p14="http://schemas.microsoft.com/office/powerpoint/2010/main" val="10469664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64E315-6D41-4A51-9EA3-4DA7E8A1AF64}" type="datetime1">
              <a:rPr lang="en-US" smtClean="0"/>
              <a:t>12-Dec-23</a:t>
            </a:fld>
            <a:endParaRPr lang="en-US"/>
          </a:p>
        </p:txBody>
      </p:sp>
      <p:sp>
        <p:nvSpPr>
          <p:cNvPr id="6" name="Footer Placeholder 5"/>
          <p:cNvSpPr>
            <a:spLocks noGrp="1"/>
          </p:cNvSpPr>
          <p:nvPr>
            <p:ph type="ftr" sz="quarter" idx="11"/>
          </p:nvPr>
        </p:nvSpPr>
        <p:spPr/>
        <p:txBody>
          <a:bodyPr/>
          <a:lstStyle/>
          <a:p>
            <a:r>
              <a:rPr lang="en-US"/>
              <a:t>NCERT</a:t>
            </a:r>
          </a:p>
        </p:txBody>
      </p:sp>
      <p:sp>
        <p:nvSpPr>
          <p:cNvPr id="7" name="Slide Number Placeholder 6"/>
          <p:cNvSpPr>
            <a:spLocks noGrp="1"/>
          </p:cNvSpPr>
          <p:nvPr>
            <p:ph type="sldNum" sz="quarter" idx="12"/>
          </p:nvPr>
        </p:nvSpPr>
        <p:spPr/>
        <p:txBody>
          <a:bodyPr/>
          <a:lstStyle/>
          <a:p>
            <a:fld id="{96636997-F601-461B-9DD8-FDCC9DB4A8F3}" type="slidenum">
              <a:rPr lang="en-US" smtClean="0"/>
              <a:t>‹#›</a:t>
            </a:fld>
            <a:endParaRPr lang="en-US"/>
          </a:p>
        </p:txBody>
      </p:sp>
    </p:spTree>
    <p:extLst>
      <p:ext uri="{BB962C8B-B14F-4D97-AF65-F5344CB8AC3E}">
        <p14:creationId xmlns:p14="http://schemas.microsoft.com/office/powerpoint/2010/main" val="279551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D24C67-B271-4AEE-895A-94FBDFC31C9D}" type="datetime1">
              <a:rPr lang="en-US" smtClean="0"/>
              <a:t>12-Dec-23</a:t>
            </a:fld>
            <a:endParaRPr lang="en-US"/>
          </a:p>
        </p:txBody>
      </p:sp>
      <p:sp>
        <p:nvSpPr>
          <p:cNvPr id="6" name="Footer Placeholder 5"/>
          <p:cNvSpPr>
            <a:spLocks noGrp="1"/>
          </p:cNvSpPr>
          <p:nvPr>
            <p:ph type="ftr" sz="quarter" idx="11"/>
          </p:nvPr>
        </p:nvSpPr>
        <p:spPr/>
        <p:txBody>
          <a:bodyPr/>
          <a:lstStyle/>
          <a:p>
            <a:r>
              <a:rPr lang="en-US"/>
              <a:t>NCERT</a:t>
            </a:r>
          </a:p>
        </p:txBody>
      </p:sp>
      <p:sp>
        <p:nvSpPr>
          <p:cNvPr id="7" name="Slide Number Placeholder 6"/>
          <p:cNvSpPr>
            <a:spLocks noGrp="1"/>
          </p:cNvSpPr>
          <p:nvPr>
            <p:ph type="sldNum" sz="quarter" idx="12"/>
          </p:nvPr>
        </p:nvSpPr>
        <p:spPr/>
        <p:txBody>
          <a:bodyPr/>
          <a:lstStyle/>
          <a:p>
            <a:fld id="{96636997-F601-461B-9DD8-FDCC9DB4A8F3}" type="slidenum">
              <a:rPr lang="en-US" smtClean="0"/>
              <a:t>‹#›</a:t>
            </a:fld>
            <a:endParaRPr lang="en-US"/>
          </a:p>
        </p:txBody>
      </p:sp>
    </p:spTree>
    <p:extLst>
      <p:ext uri="{BB962C8B-B14F-4D97-AF65-F5344CB8AC3E}">
        <p14:creationId xmlns:p14="http://schemas.microsoft.com/office/powerpoint/2010/main" val="2015860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3DE7E-011C-43F0-8643-F05C1F1342AB}" type="datetime1">
              <a:rPr lang="en-US" smtClean="0"/>
              <a:t>12-Dec-23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NCERT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36997-F601-461B-9DD8-FDCC9DB4A8F3}" type="slidenum">
              <a:rPr lang="en-US" smtClean="0"/>
              <a:t>‹#›</a:t>
            </a:fld>
            <a:endParaRPr lang="en-US"/>
          </a:p>
        </p:txBody>
      </p:sp>
    </p:spTree>
    <p:extLst>
      <p:ext uri="{BB962C8B-B14F-4D97-AF65-F5344CB8AC3E}">
        <p14:creationId xmlns:p14="http://schemas.microsoft.com/office/powerpoint/2010/main" val="108398804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file:///C:\Users\user\Downloads\density_hi%20(3).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phet.colorado.edu/sims/html/energy-forms-and-changes/1.4.13/energy-forms-and-changes_hi.html" TargetMode="External"/><Relationship Id="rId2" Type="http://schemas.openxmlformats.org/officeDocument/2006/relationships/hyperlink" Target="file:///C:\Users\user\Downloads\energy-forms-and-changes_hi.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amrita.olabs.edu.in/?sub=1&amp;brch=1&amp;sim=1&amp;cnt=17&amp;lan=hi-IN"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amrita.olabs.edu.in/?sub=1&amp;brch=1&amp;sim=1&amp;cnt=17&amp;lan=hi-IN"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9E69BD-42B1-FAB6-8EAE-9E8F689D7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254" y="770639"/>
            <a:ext cx="7889487" cy="1236440"/>
          </a:xfrm>
          <a:prstGeom prst="rect">
            <a:avLst/>
          </a:prstGeom>
          <a:solidFill>
            <a:srgbClr val="00B0F0"/>
          </a:solidFill>
        </p:spPr>
      </p:pic>
      <p:sp>
        <p:nvSpPr>
          <p:cNvPr id="4" name="TextBox 3">
            <a:extLst>
              <a:ext uri="{FF2B5EF4-FFF2-40B4-BE49-F238E27FC236}">
                <a16:creationId xmlns:a16="http://schemas.microsoft.com/office/drawing/2014/main" id="{782CE9F6-5589-CD46-9036-76C68EB9982B}"/>
              </a:ext>
            </a:extLst>
          </p:cNvPr>
          <p:cNvSpPr txBox="1"/>
          <p:nvPr/>
        </p:nvSpPr>
        <p:spPr>
          <a:xfrm>
            <a:off x="2738255" y="776376"/>
            <a:ext cx="7889487" cy="646331"/>
          </a:xfrm>
          <a:prstGeom prst="rect">
            <a:avLst/>
          </a:prstGeom>
          <a:solidFill>
            <a:schemeClr val="accent2"/>
          </a:solidFill>
        </p:spPr>
        <p:txBody>
          <a:bodyPr wrap="square" rtlCol="0">
            <a:spAutoFit/>
          </a:bodyPr>
          <a:lstStyle/>
          <a:p>
            <a:r>
              <a:rPr lang="hi-IN" sz="3600" b="1" dirty="0"/>
              <a:t>शैक्षणिक</a:t>
            </a:r>
            <a:r>
              <a:rPr lang="en-IN" sz="3600" b="1" dirty="0"/>
              <a:t> </a:t>
            </a:r>
            <a:r>
              <a:rPr lang="hi-IN" sz="3600" b="1" dirty="0"/>
              <a:t>उपकरण के रूप में वर्चुअल लैब</a:t>
            </a:r>
            <a:endParaRPr lang="en-IN" sz="3600" b="1" dirty="0"/>
          </a:p>
        </p:txBody>
      </p:sp>
      <p:pic>
        <p:nvPicPr>
          <p:cNvPr id="7" name="Picture 6">
            <a:extLst>
              <a:ext uri="{FF2B5EF4-FFF2-40B4-BE49-F238E27FC236}">
                <a16:creationId xmlns:a16="http://schemas.microsoft.com/office/drawing/2014/main" id="{3D3DE0EC-96D7-55E6-3149-F72DCD6A7FC8}"/>
              </a:ext>
            </a:extLst>
          </p:cNvPr>
          <p:cNvPicPr>
            <a:picLocks noChangeAspect="1"/>
          </p:cNvPicPr>
          <p:nvPr/>
        </p:nvPicPr>
        <p:blipFill>
          <a:blip r:embed="rId3"/>
          <a:stretch>
            <a:fillRect/>
          </a:stretch>
        </p:blipFill>
        <p:spPr>
          <a:xfrm>
            <a:off x="0" y="4559559"/>
            <a:ext cx="12192000" cy="2213683"/>
          </a:xfrm>
          <a:prstGeom prst="rect">
            <a:avLst/>
          </a:prstGeom>
        </p:spPr>
      </p:pic>
      <p:sp>
        <p:nvSpPr>
          <p:cNvPr id="8" name="Rectangle: Beveled 7">
            <a:extLst>
              <a:ext uri="{FF2B5EF4-FFF2-40B4-BE49-F238E27FC236}">
                <a16:creationId xmlns:a16="http://schemas.microsoft.com/office/drawing/2014/main" id="{0BAA42EE-8BBB-EB3C-D3A5-8820AAEF699D}"/>
              </a:ext>
            </a:extLst>
          </p:cNvPr>
          <p:cNvSpPr/>
          <p:nvPr/>
        </p:nvSpPr>
        <p:spPr>
          <a:xfrm rot="16200000">
            <a:off x="-3309761" y="3349222"/>
            <a:ext cx="6917171" cy="218724"/>
          </a:xfrm>
          <a:prstGeom prst="bevel">
            <a:avLst/>
          </a:prstGeom>
          <a:blipFill>
            <a:blip r:embed="rId4"/>
            <a:tile tx="0" ty="0" sx="100000" sy="100000" flip="none" algn="tl"/>
          </a:blip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5" name="TextBox 4">
            <a:extLst>
              <a:ext uri="{FF2B5EF4-FFF2-40B4-BE49-F238E27FC236}">
                <a16:creationId xmlns:a16="http://schemas.microsoft.com/office/drawing/2014/main" id="{2633174B-3AC2-3841-506E-9E226B35F323}"/>
              </a:ext>
            </a:extLst>
          </p:cNvPr>
          <p:cNvSpPr txBox="1"/>
          <p:nvPr/>
        </p:nvSpPr>
        <p:spPr>
          <a:xfrm>
            <a:off x="2183365" y="2877044"/>
            <a:ext cx="9778480" cy="1569660"/>
          </a:xfrm>
          <a:prstGeom prst="rect">
            <a:avLst/>
          </a:prstGeom>
          <a:noFill/>
        </p:spPr>
        <p:txBody>
          <a:bodyPr wrap="square">
            <a:spAutoFit/>
          </a:bodyPr>
          <a:lstStyle/>
          <a:p>
            <a:r>
              <a:rPr lang="en-IN" sz="2400" b="1" dirty="0">
                <a:solidFill>
                  <a:srgbClr val="FF0000"/>
                </a:solidFill>
              </a:rPr>
              <a:t>                                        </a:t>
            </a:r>
            <a:r>
              <a:rPr lang="hi-IN" sz="2400" b="1" dirty="0">
                <a:solidFill>
                  <a:srgbClr val="FF0000"/>
                </a:solidFill>
              </a:rPr>
              <a:t>प्रो.शशि प्रभा</a:t>
            </a:r>
          </a:p>
          <a:p>
            <a:r>
              <a:rPr lang="hi-IN" sz="2400" b="1" dirty="0">
                <a:solidFill>
                  <a:srgbClr val="FF0000"/>
                </a:solidFill>
              </a:rPr>
              <a:t>  </a:t>
            </a:r>
            <a:r>
              <a:rPr lang="en-IN" sz="2400" b="1" dirty="0">
                <a:solidFill>
                  <a:srgbClr val="FF0000"/>
                </a:solidFill>
              </a:rPr>
              <a:t>                          shashi.prabha@ciet.nic.in</a:t>
            </a:r>
          </a:p>
          <a:p>
            <a:r>
              <a:rPr lang="en-IN" sz="2400" b="1" dirty="0">
                <a:solidFill>
                  <a:srgbClr val="FF0000"/>
                </a:solidFill>
              </a:rPr>
              <a:t>                         </a:t>
            </a:r>
            <a:r>
              <a:rPr lang="hi-IN" sz="2400" b="1" dirty="0">
                <a:solidFill>
                  <a:srgbClr val="FF0000"/>
                </a:solidFill>
              </a:rPr>
              <a:t>केंद्रीय शैक्षिक प्रौद्योगिकी संस्थान</a:t>
            </a:r>
          </a:p>
          <a:p>
            <a:r>
              <a:rPr lang="hi-IN" sz="2400" b="1" dirty="0">
                <a:solidFill>
                  <a:srgbClr val="FF0000"/>
                </a:solidFill>
              </a:rPr>
              <a:t>राष्ट्रीय शैक्षिक अनुसंधान और प्रशिक्षण परिषद,नई दिल्ली </a:t>
            </a:r>
            <a:endParaRPr lang="en-IN" sz="2400" b="1" dirty="0">
              <a:solidFill>
                <a:srgbClr val="FF0000"/>
              </a:solidFill>
            </a:endParaRPr>
          </a:p>
        </p:txBody>
      </p:sp>
      <p:pic>
        <p:nvPicPr>
          <p:cNvPr id="6" name="Picture 5" descr="C:\Users\VRanjan\Desktop\download.png">
            <a:extLst>
              <a:ext uri="{FF2B5EF4-FFF2-40B4-BE49-F238E27FC236}">
                <a16:creationId xmlns:a16="http://schemas.microsoft.com/office/drawing/2014/main" id="{E6D1983C-817E-2330-AA41-1505BC3A71FA}"/>
              </a:ext>
            </a:extLst>
          </p:cNvPr>
          <p:cNvPicPr>
            <a:picLocks noChangeAspect="1" noChangeArrowheads="1"/>
          </p:cNvPicPr>
          <p:nvPr/>
        </p:nvPicPr>
        <p:blipFill>
          <a:blip r:embed="rId5" cstate="print"/>
          <a:srcRect/>
          <a:stretch>
            <a:fillRect/>
          </a:stretch>
        </p:blipFill>
        <p:spPr bwMode="auto">
          <a:xfrm>
            <a:off x="9784700" y="3195736"/>
            <a:ext cx="838200" cy="1219200"/>
          </a:xfrm>
          <a:prstGeom prst="rect">
            <a:avLst/>
          </a:prstGeom>
          <a:noFill/>
        </p:spPr>
      </p:pic>
      <p:sp>
        <p:nvSpPr>
          <p:cNvPr id="9" name="Footer Placeholder 8">
            <a:extLst>
              <a:ext uri="{FF2B5EF4-FFF2-40B4-BE49-F238E27FC236}">
                <a16:creationId xmlns:a16="http://schemas.microsoft.com/office/drawing/2014/main" id="{ACA86899-BE61-D5FC-5472-2A8FA76F2B29}"/>
              </a:ext>
            </a:extLst>
          </p:cNvPr>
          <p:cNvSpPr>
            <a:spLocks noGrp="1"/>
          </p:cNvSpPr>
          <p:nvPr>
            <p:ph type="ftr" sz="quarter" idx="11"/>
          </p:nvPr>
        </p:nvSpPr>
        <p:spPr/>
        <p:txBody>
          <a:bodyPr/>
          <a:lstStyle/>
          <a:p>
            <a:r>
              <a:rPr lang="en-US"/>
              <a:t>NCERT</a:t>
            </a:r>
          </a:p>
        </p:txBody>
      </p:sp>
    </p:spTree>
    <p:extLst>
      <p:ext uri="{BB962C8B-B14F-4D97-AF65-F5344CB8AC3E}">
        <p14:creationId xmlns:p14="http://schemas.microsoft.com/office/powerpoint/2010/main" val="337914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00657A-A5C6-6361-1ECC-544C2BF6E39C}"/>
              </a:ext>
            </a:extLst>
          </p:cNvPr>
          <p:cNvSpPr txBox="1"/>
          <p:nvPr/>
        </p:nvSpPr>
        <p:spPr>
          <a:xfrm>
            <a:off x="68423" y="122232"/>
            <a:ext cx="12123577" cy="646331"/>
          </a:xfrm>
          <a:prstGeom prst="rect">
            <a:avLst/>
          </a:prstGeom>
          <a:solidFill>
            <a:schemeClr val="accent1">
              <a:lumMod val="75000"/>
            </a:schemeClr>
          </a:solidFill>
        </p:spPr>
        <p:txBody>
          <a:bodyPr wrap="square" rtlCol="0">
            <a:spAutoFit/>
          </a:bodyPr>
          <a:lstStyle/>
          <a:p>
            <a:r>
              <a:rPr lang="en-IN" sz="3200" b="1" dirty="0">
                <a:solidFill>
                  <a:schemeClr val="bg1"/>
                </a:solidFill>
              </a:rPr>
              <a:t>                                </a:t>
            </a:r>
            <a:r>
              <a:rPr lang="hi-IN" sz="3600" b="1" dirty="0">
                <a:solidFill>
                  <a:schemeClr val="bg1"/>
                </a:solidFill>
              </a:rPr>
              <a:t>वर्चुअललैब के लिए शैक्षणिक दृष्टिकोण</a:t>
            </a:r>
          </a:p>
        </p:txBody>
      </p:sp>
      <p:sp>
        <p:nvSpPr>
          <p:cNvPr id="4" name="TextBox 3">
            <a:extLst>
              <a:ext uri="{FF2B5EF4-FFF2-40B4-BE49-F238E27FC236}">
                <a16:creationId xmlns:a16="http://schemas.microsoft.com/office/drawing/2014/main" id="{0A76983B-BB43-6377-4681-FB79F5D7D39C}"/>
              </a:ext>
            </a:extLst>
          </p:cNvPr>
          <p:cNvSpPr txBox="1"/>
          <p:nvPr/>
        </p:nvSpPr>
        <p:spPr>
          <a:xfrm>
            <a:off x="3048000" y="2553392"/>
            <a:ext cx="6096000" cy="2816156"/>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hi-IN" sz="2400" b="1" dirty="0"/>
              <a:t>पूछताछ आधारित</a:t>
            </a:r>
          </a:p>
          <a:p>
            <a:pPr marL="342900" indent="-342900">
              <a:lnSpc>
                <a:spcPct val="150000"/>
              </a:lnSpc>
              <a:buFont typeface="Wingdings" panose="05000000000000000000" pitchFamily="2" charset="2"/>
              <a:buChar char="Ø"/>
            </a:pPr>
            <a:r>
              <a:rPr lang="hi-IN" sz="2400" b="1" dirty="0"/>
              <a:t> एकीकृत</a:t>
            </a:r>
          </a:p>
          <a:p>
            <a:pPr marL="342900" indent="-342900">
              <a:lnSpc>
                <a:spcPct val="150000"/>
              </a:lnSpc>
              <a:buFont typeface="Wingdings" panose="05000000000000000000" pitchFamily="2" charset="2"/>
              <a:buChar char="Ø"/>
            </a:pPr>
            <a:r>
              <a:rPr lang="hi-IN" sz="2400" b="1" dirty="0"/>
              <a:t> सहयोगात्मक</a:t>
            </a:r>
          </a:p>
          <a:p>
            <a:pPr marL="342900" indent="-342900">
              <a:lnSpc>
                <a:spcPct val="150000"/>
              </a:lnSpc>
              <a:buFont typeface="Wingdings" panose="05000000000000000000" pitchFamily="2" charset="2"/>
              <a:buChar char="Ø"/>
            </a:pPr>
            <a:r>
              <a:rPr lang="hi-IN" sz="2400" b="1" dirty="0"/>
              <a:t> मूल्यांकन से जुड़ा</a:t>
            </a:r>
            <a:r>
              <a:rPr lang="en-IN" sz="2400" b="1" dirty="0"/>
              <a:t>/</a:t>
            </a:r>
            <a:r>
              <a:rPr lang="hi-IN" sz="2400" b="1" i="0" dirty="0">
                <a:solidFill>
                  <a:srgbClr val="212529"/>
                </a:solidFill>
                <a:effectLst/>
                <a:latin typeface="system-ui"/>
              </a:rPr>
              <a:t>गुँथा हुआ</a:t>
            </a:r>
            <a:endParaRPr lang="hi-IN" sz="2400" b="1" dirty="0"/>
          </a:p>
          <a:p>
            <a:pPr marL="342900" indent="-342900">
              <a:lnSpc>
                <a:spcPct val="150000"/>
              </a:lnSpc>
              <a:buFont typeface="Wingdings" panose="05000000000000000000" pitchFamily="2" charset="2"/>
              <a:buChar char="Ø"/>
            </a:pPr>
            <a:r>
              <a:rPr lang="hi-IN" sz="2400" b="1" dirty="0"/>
              <a:t> चिंतनशील</a:t>
            </a:r>
            <a:endParaRPr lang="en-IN" sz="2400" b="1" dirty="0"/>
          </a:p>
        </p:txBody>
      </p:sp>
      <p:sp>
        <p:nvSpPr>
          <p:cNvPr id="5" name="Footer Placeholder 4">
            <a:extLst>
              <a:ext uri="{FF2B5EF4-FFF2-40B4-BE49-F238E27FC236}">
                <a16:creationId xmlns:a16="http://schemas.microsoft.com/office/drawing/2014/main" id="{94201DD1-0A8F-616F-2F30-D5F837FD7656}"/>
              </a:ext>
            </a:extLst>
          </p:cNvPr>
          <p:cNvSpPr>
            <a:spLocks noGrp="1"/>
          </p:cNvSpPr>
          <p:nvPr>
            <p:ph type="ftr" sz="quarter" idx="11"/>
          </p:nvPr>
        </p:nvSpPr>
        <p:spPr/>
        <p:txBody>
          <a:bodyPr/>
          <a:lstStyle/>
          <a:p>
            <a:r>
              <a:rPr lang="en-US"/>
              <a:t>NCERT</a:t>
            </a:r>
          </a:p>
        </p:txBody>
      </p:sp>
      <p:sp>
        <p:nvSpPr>
          <p:cNvPr id="6" name="Rectangle: Beveled 5">
            <a:extLst>
              <a:ext uri="{FF2B5EF4-FFF2-40B4-BE49-F238E27FC236}">
                <a16:creationId xmlns:a16="http://schemas.microsoft.com/office/drawing/2014/main" id="{D196BF60-58A9-859B-E244-3EEE2B5845B4}"/>
              </a:ext>
            </a:extLst>
          </p:cNvPr>
          <p:cNvSpPr/>
          <p:nvPr/>
        </p:nvSpPr>
        <p:spPr>
          <a:xfrm rot="16200000">
            <a:off x="-3312912" y="3366343"/>
            <a:ext cx="6917171" cy="218724"/>
          </a:xfrm>
          <a:prstGeom prst="bevel">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8" name="Rectangle: Beveled 7">
            <a:extLst>
              <a:ext uri="{FF2B5EF4-FFF2-40B4-BE49-F238E27FC236}">
                <a16:creationId xmlns:a16="http://schemas.microsoft.com/office/drawing/2014/main" id="{8AACF4A1-ED59-70AA-085B-601ED5207FF6}"/>
              </a:ext>
            </a:extLst>
          </p:cNvPr>
          <p:cNvSpPr/>
          <p:nvPr/>
        </p:nvSpPr>
        <p:spPr>
          <a:xfrm rot="16200000">
            <a:off x="-3157361" y="3501622"/>
            <a:ext cx="6917171" cy="218724"/>
          </a:xfrm>
          <a:prstGeom prst="bevel">
            <a:avLst/>
          </a:prstGeom>
          <a:solidFill>
            <a:srgbClr val="FF3399"/>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Tree>
    <p:extLst>
      <p:ext uri="{BB962C8B-B14F-4D97-AF65-F5344CB8AC3E}">
        <p14:creationId xmlns:p14="http://schemas.microsoft.com/office/powerpoint/2010/main" val="2589265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00657A-A5C6-6361-1ECC-544C2BF6E39C}"/>
              </a:ext>
            </a:extLst>
          </p:cNvPr>
          <p:cNvSpPr txBox="1"/>
          <p:nvPr/>
        </p:nvSpPr>
        <p:spPr>
          <a:xfrm>
            <a:off x="43543" y="122232"/>
            <a:ext cx="12148457" cy="584775"/>
          </a:xfrm>
          <a:prstGeom prst="rect">
            <a:avLst/>
          </a:prstGeom>
          <a:solidFill>
            <a:schemeClr val="accent1">
              <a:lumMod val="75000"/>
            </a:schemeClr>
          </a:solidFill>
        </p:spPr>
        <p:txBody>
          <a:bodyPr wrap="square" rtlCol="0">
            <a:spAutoFit/>
          </a:bodyPr>
          <a:lstStyle/>
          <a:p>
            <a:r>
              <a:rPr lang="hi-IN" sz="3200" b="1" dirty="0">
                <a:solidFill>
                  <a:schemeClr val="bg1"/>
                </a:solidFill>
              </a:rPr>
              <a:t> </a:t>
            </a:r>
            <a:r>
              <a:rPr lang="en-IN" sz="3200" b="1" dirty="0">
                <a:solidFill>
                  <a:schemeClr val="bg1"/>
                </a:solidFill>
              </a:rPr>
              <a:t>                           </a:t>
            </a:r>
            <a:r>
              <a:rPr lang="hi-IN" sz="3200" b="1" dirty="0">
                <a:solidFill>
                  <a:schemeClr val="bg1"/>
                </a:solidFill>
              </a:rPr>
              <a:t>मूल्यांकन को सन्निहित करना</a:t>
            </a:r>
            <a:endParaRPr lang="en-IN" sz="3200" b="1" dirty="0">
              <a:solidFill>
                <a:schemeClr val="bg1"/>
              </a:solidFill>
            </a:endParaRPr>
          </a:p>
        </p:txBody>
      </p:sp>
      <p:sp>
        <p:nvSpPr>
          <p:cNvPr id="4" name="TextBox 3">
            <a:extLst>
              <a:ext uri="{FF2B5EF4-FFF2-40B4-BE49-F238E27FC236}">
                <a16:creationId xmlns:a16="http://schemas.microsoft.com/office/drawing/2014/main" id="{353D324D-FE5F-94C1-C7EB-A18E75A67A81}"/>
              </a:ext>
            </a:extLst>
          </p:cNvPr>
          <p:cNvSpPr txBox="1"/>
          <p:nvPr/>
        </p:nvSpPr>
        <p:spPr>
          <a:xfrm>
            <a:off x="1530219" y="1444511"/>
            <a:ext cx="9523445" cy="4801314"/>
          </a:xfrm>
          <a:prstGeom prst="rect">
            <a:avLst/>
          </a:prstGeom>
          <a:noFill/>
        </p:spPr>
        <p:txBody>
          <a:bodyPr wrap="square">
            <a:spAutoFit/>
          </a:bodyPr>
          <a:lstStyle/>
          <a:p>
            <a:r>
              <a:rPr lang="hi-IN" sz="2400" b="1" dirty="0"/>
              <a:t>परीक्षण आइटम में छह संज्ञानात्मक पहलू शामिल होने चाहिए-</a:t>
            </a:r>
          </a:p>
          <a:p>
            <a:pPr marL="285750" indent="-285750">
              <a:lnSpc>
                <a:spcPct val="200000"/>
              </a:lnSpc>
              <a:buFont typeface="Wingdings" panose="05000000000000000000" pitchFamily="2" charset="2"/>
              <a:buChar char="Ø"/>
            </a:pPr>
            <a:r>
              <a:rPr lang="hi-IN" sz="2400" b="1" dirty="0"/>
              <a:t>स्मरण </a:t>
            </a:r>
          </a:p>
          <a:p>
            <a:pPr marL="285750" indent="-285750">
              <a:lnSpc>
                <a:spcPct val="200000"/>
              </a:lnSpc>
              <a:buFont typeface="Wingdings" panose="05000000000000000000" pitchFamily="2" charset="2"/>
              <a:buChar char="Ø"/>
            </a:pPr>
            <a:r>
              <a:rPr lang="hi-IN" sz="2400" b="1" dirty="0"/>
              <a:t>समझ</a:t>
            </a:r>
          </a:p>
          <a:p>
            <a:pPr marL="285750" indent="-285750">
              <a:lnSpc>
                <a:spcPct val="200000"/>
              </a:lnSpc>
              <a:buFont typeface="Wingdings" panose="05000000000000000000" pitchFamily="2" charset="2"/>
              <a:buChar char="Ø"/>
            </a:pPr>
            <a:r>
              <a:rPr lang="hi-IN" sz="2400" b="1" dirty="0"/>
              <a:t>प्रयोगीकरण</a:t>
            </a:r>
          </a:p>
          <a:p>
            <a:pPr marL="285750" indent="-285750">
              <a:lnSpc>
                <a:spcPct val="200000"/>
              </a:lnSpc>
              <a:buFont typeface="Wingdings" panose="05000000000000000000" pitchFamily="2" charset="2"/>
              <a:buChar char="Ø"/>
            </a:pPr>
            <a:r>
              <a:rPr lang="hi-IN" sz="2400" b="1" dirty="0"/>
              <a:t>विश्लेषण</a:t>
            </a:r>
          </a:p>
          <a:p>
            <a:pPr marL="285750" indent="-285750">
              <a:lnSpc>
                <a:spcPct val="200000"/>
              </a:lnSpc>
              <a:buFont typeface="Wingdings" panose="05000000000000000000" pitchFamily="2" charset="2"/>
              <a:buChar char="Ø"/>
            </a:pPr>
            <a:r>
              <a:rPr lang="hi-IN" sz="2400" b="1" dirty="0"/>
              <a:t> मूल्यांकन</a:t>
            </a:r>
          </a:p>
          <a:p>
            <a:pPr marL="285750" indent="-285750">
              <a:lnSpc>
                <a:spcPct val="200000"/>
              </a:lnSpc>
              <a:buFont typeface="Wingdings" panose="05000000000000000000" pitchFamily="2" charset="2"/>
              <a:buChar char="Ø"/>
            </a:pPr>
            <a:r>
              <a:rPr lang="hi-IN" sz="2400" b="1" dirty="0"/>
              <a:t> सर्जन</a:t>
            </a:r>
          </a:p>
        </p:txBody>
      </p:sp>
      <p:sp>
        <p:nvSpPr>
          <p:cNvPr id="5" name="Footer Placeholder 4">
            <a:extLst>
              <a:ext uri="{FF2B5EF4-FFF2-40B4-BE49-F238E27FC236}">
                <a16:creationId xmlns:a16="http://schemas.microsoft.com/office/drawing/2014/main" id="{7FED171A-6E61-19C8-41B6-C8039BFEFBE9}"/>
              </a:ext>
            </a:extLst>
          </p:cNvPr>
          <p:cNvSpPr>
            <a:spLocks noGrp="1"/>
          </p:cNvSpPr>
          <p:nvPr>
            <p:ph type="ftr" sz="quarter" idx="11"/>
          </p:nvPr>
        </p:nvSpPr>
        <p:spPr/>
        <p:txBody>
          <a:bodyPr/>
          <a:lstStyle/>
          <a:p>
            <a:r>
              <a:rPr lang="en-US"/>
              <a:t>NCERT</a:t>
            </a:r>
          </a:p>
        </p:txBody>
      </p:sp>
      <p:sp>
        <p:nvSpPr>
          <p:cNvPr id="6" name="Rectangle: Beveled 5">
            <a:extLst>
              <a:ext uri="{FF2B5EF4-FFF2-40B4-BE49-F238E27FC236}">
                <a16:creationId xmlns:a16="http://schemas.microsoft.com/office/drawing/2014/main" id="{397AEAAE-BCA0-D78A-C1EC-272D5114A59F}"/>
              </a:ext>
            </a:extLst>
          </p:cNvPr>
          <p:cNvSpPr/>
          <p:nvPr/>
        </p:nvSpPr>
        <p:spPr>
          <a:xfrm rot="16200000">
            <a:off x="-3157361" y="3501622"/>
            <a:ext cx="6917171" cy="218724"/>
          </a:xfrm>
          <a:prstGeom prst="bevel">
            <a:avLst/>
          </a:prstGeom>
          <a:solidFill>
            <a:srgbClr val="FF3399"/>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7" name="Rectangle: Beveled 6">
            <a:extLst>
              <a:ext uri="{FF2B5EF4-FFF2-40B4-BE49-F238E27FC236}">
                <a16:creationId xmlns:a16="http://schemas.microsoft.com/office/drawing/2014/main" id="{5CCD9C60-00F0-6C53-E8C1-C97E88FC9551}"/>
              </a:ext>
            </a:extLst>
          </p:cNvPr>
          <p:cNvSpPr/>
          <p:nvPr/>
        </p:nvSpPr>
        <p:spPr>
          <a:xfrm rot="16200000">
            <a:off x="-3312912" y="3366343"/>
            <a:ext cx="6917171" cy="218724"/>
          </a:xfrm>
          <a:prstGeom prst="bevel">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Tree>
    <p:extLst>
      <p:ext uri="{BB962C8B-B14F-4D97-AF65-F5344CB8AC3E}">
        <p14:creationId xmlns:p14="http://schemas.microsoft.com/office/powerpoint/2010/main" val="425205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00657A-A5C6-6361-1ECC-544C2BF6E39C}"/>
              </a:ext>
            </a:extLst>
          </p:cNvPr>
          <p:cNvSpPr txBox="1"/>
          <p:nvPr/>
        </p:nvSpPr>
        <p:spPr>
          <a:xfrm>
            <a:off x="43543" y="122232"/>
            <a:ext cx="12148457" cy="584775"/>
          </a:xfrm>
          <a:prstGeom prst="rect">
            <a:avLst/>
          </a:prstGeom>
          <a:solidFill>
            <a:schemeClr val="accent1">
              <a:lumMod val="75000"/>
            </a:schemeClr>
          </a:solidFill>
        </p:spPr>
        <p:txBody>
          <a:bodyPr wrap="square" rtlCol="0">
            <a:spAutoFit/>
          </a:bodyPr>
          <a:lstStyle/>
          <a:p>
            <a:r>
              <a:rPr lang="en-IN" sz="3200" b="1" dirty="0">
                <a:solidFill>
                  <a:schemeClr val="bg1"/>
                </a:solidFill>
              </a:rPr>
              <a:t>                                   </a:t>
            </a:r>
            <a:r>
              <a:rPr lang="hi-IN" sz="3200" b="1" dirty="0">
                <a:solidFill>
                  <a:schemeClr val="bg1"/>
                </a:solidFill>
              </a:rPr>
              <a:t>उदाहरण</a:t>
            </a:r>
            <a:r>
              <a:rPr lang="en-IN" sz="3200" b="1" dirty="0">
                <a:solidFill>
                  <a:schemeClr val="bg1"/>
                </a:solidFill>
              </a:rPr>
              <a:t> :   </a:t>
            </a:r>
            <a:r>
              <a:rPr lang="hi-IN" sz="3200" b="1" dirty="0">
                <a:solidFill>
                  <a:schemeClr val="bg1"/>
                </a:solidFill>
              </a:rPr>
              <a:t>घनत्व </a:t>
            </a:r>
            <a:endParaRPr lang="en-IN" sz="3200" b="1" dirty="0">
              <a:solidFill>
                <a:schemeClr val="bg1"/>
              </a:solidFill>
            </a:endParaRPr>
          </a:p>
        </p:txBody>
      </p:sp>
      <p:sp>
        <p:nvSpPr>
          <p:cNvPr id="4" name="TextBox 3">
            <a:extLst>
              <a:ext uri="{FF2B5EF4-FFF2-40B4-BE49-F238E27FC236}">
                <a16:creationId xmlns:a16="http://schemas.microsoft.com/office/drawing/2014/main" id="{D324ED5C-A598-F977-E3E1-A2C7EC1498CC}"/>
              </a:ext>
            </a:extLst>
          </p:cNvPr>
          <p:cNvSpPr txBox="1"/>
          <p:nvPr/>
        </p:nvSpPr>
        <p:spPr>
          <a:xfrm>
            <a:off x="796212" y="1209786"/>
            <a:ext cx="10854612" cy="6129050"/>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hi-IN" sz="2400" b="1" dirty="0"/>
              <a:t>वर्णन कीजिये कि द्रव्यमान और आयतन घनत्व से किस प्रकार सम्बंधित है</a:t>
            </a:r>
            <a:r>
              <a:rPr lang="en-IN" sz="2400" b="1" dirty="0"/>
              <a:t>। </a:t>
            </a:r>
          </a:p>
          <a:p>
            <a:pPr marL="342900" indent="-342900">
              <a:lnSpc>
                <a:spcPct val="150000"/>
              </a:lnSpc>
              <a:buFont typeface="Wingdings" panose="05000000000000000000" pitchFamily="2" charset="2"/>
              <a:buChar char="Ø"/>
            </a:pPr>
            <a:endParaRPr lang="hi-IN" sz="2400" b="1" dirty="0"/>
          </a:p>
          <a:p>
            <a:pPr marL="342900" indent="-342900">
              <a:buFont typeface="Wingdings" panose="05000000000000000000" pitchFamily="2" charset="2"/>
              <a:buChar char="Ø"/>
            </a:pPr>
            <a:r>
              <a:rPr lang="hi-IN" sz="2400" b="1" dirty="0"/>
              <a:t>व्याख्या कीजिये कि द्रव्यमान या आयतन  को परिवर्तित करने से पदार्थ का घनत्व क्यों नहीं परिवर्तित होता है</a:t>
            </a:r>
            <a:r>
              <a:rPr lang="en-IN" sz="2400" b="1" dirty="0"/>
              <a:t> । </a:t>
            </a:r>
          </a:p>
          <a:p>
            <a:pPr marL="342900" indent="-342900">
              <a:buFont typeface="Wingdings" panose="05000000000000000000" pitchFamily="2" charset="2"/>
              <a:buChar char="Ø"/>
            </a:pPr>
            <a:endParaRPr lang="hi-IN" sz="2400" b="1" dirty="0"/>
          </a:p>
          <a:p>
            <a:pPr marL="342900" indent="-342900">
              <a:lnSpc>
                <a:spcPct val="150000"/>
              </a:lnSpc>
              <a:buFont typeface="Wingdings" panose="05000000000000000000" pitchFamily="2" charset="2"/>
              <a:buChar char="Ø"/>
            </a:pPr>
            <a:r>
              <a:rPr lang="hi-IN" sz="2400" b="1" dirty="0"/>
              <a:t>दिए गए ब्लॉक का आयतन कैसे ज्ञात करेंगे</a:t>
            </a:r>
            <a:r>
              <a:rPr lang="en-IN" sz="2400" b="1" dirty="0"/>
              <a:t> । </a:t>
            </a:r>
          </a:p>
          <a:p>
            <a:pPr marL="342900" indent="-342900">
              <a:lnSpc>
                <a:spcPct val="150000"/>
              </a:lnSpc>
              <a:buFont typeface="Wingdings" panose="05000000000000000000" pitchFamily="2" charset="2"/>
              <a:buChar char="Ø"/>
            </a:pPr>
            <a:endParaRPr lang="en-IN" sz="2400" b="1" dirty="0"/>
          </a:p>
          <a:p>
            <a:pPr marL="342900" indent="-342900">
              <a:buFont typeface="Wingdings" panose="05000000000000000000" pitchFamily="2" charset="2"/>
              <a:buChar char="Ø"/>
            </a:pPr>
            <a:r>
              <a:rPr lang="hi-IN" sz="2400" b="1" dirty="0"/>
              <a:t>वर्णन कीजिये कि  किस प्रकार आयतन भिन्न होते</a:t>
            </a:r>
            <a:r>
              <a:rPr lang="en-IN" sz="2400" b="1" dirty="0"/>
              <a:t> </a:t>
            </a:r>
            <a:r>
              <a:rPr lang="hi-IN" sz="2400" b="1" dirty="0"/>
              <a:t>हुए दो ब्लॉक के द्रव्यमान सामान हो सकते हैं।</a:t>
            </a:r>
            <a:endParaRPr lang="en-IN" sz="2400" b="1" dirty="0"/>
          </a:p>
          <a:p>
            <a:pPr marL="342900" indent="-342900">
              <a:buFont typeface="Wingdings" panose="05000000000000000000" pitchFamily="2" charset="2"/>
              <a:buChar char="Ø"/>
            </a:pPr>
            <a:endParaRPr lang="hi-IN" sz="2400" b="1" dirty="0"/>
          </a:p>
          <a:p>
            <a:pPr marL="342900" indent="-342900">
              <a:lnSpc>
                <a:spcPct val="150000"/>
              </a:lnSpc>
              <a:buFont typeface="Wingdings" panose="05000000000000000000" pitchFamily="2" charset="2"/>
              <a:buChar char="Ø"/>
            </a:pPr>
            <a:r>
              <a:rPr lang="hi-IN" sz="2400" b="1" dirty="0"/>
              <a:t>अपने प्रेक्षण को तालिका में नोट कर प्रस्तुत कीजिये</a:t>
            </a:r>
            <a:r>
              <a:rPr lang="en-IN" sz="2400" b="1" dirty="0"/>
              <a:t> </a:t>
            </a:r>
            <a:r>
              <a:rPr lang="en-IN" sz="2400" b="1"/>
              <a:t>।                                                   </a:t>
            </a:r>
            <a:r>
              <a:rPr lang="en-GB" sz="2400" b="1">
                <a:hlinkClick r:id="rId3" action="ppaction://hlinkfile"/>
              </a:rPr>
              <a:t>file</a:t>
            </a:r>
            <a:r>
              <a:rPr lang="en-GB" sz="2400" b="1" dirty="0">
                <a:hlinkClick r:id="rId3" action="ppaction://hlinkfile"/>
              </a:rPr>
              <a:t>:///C:/Users/user/Downloads/density_hi%20(3</a:t>
            </a:r>
            <a:r>
              <a:rPr lang="en-GB" sz="2400" b="1">
                <a:hlinkClick r:id="rId3" action="ppaction://hlinkfile"/>
              </a:rPr>
              <a:t>).html</a:t>
            </a:r>
            <a:endParaRPr lang="en-GB" sz="2400" b="1"/>
          </a:p>
          <a:p>
            <a:pPr marL="342900" indent="-342900">
              <a:lnSpc>
                <a:spcPct val="150000"/>
              </a:lnSpc>
              <a:buFont typeface="Wingdings" panose="05000000000000000000" pitchFamily="2" charset="2"/>
              <a:buChar char="Ø"/>
            </a:pPr>
            <a:endParaRPr lang="en-US" sz="2400" b="1" dirty="0"/>
          </a:p>
        </p:txBody>
      </p:sp>
      <p:sp>
        <p:nvSpPr>
          <p:cNvPr id="6" name="Rectangle: Beveled 5">
            <a:extLst>
              <a:ext uri="{FF2B5EF4-FFF2-40B4-BE49-F238E27FC236}">
                <a16:creationId xmlns:a16="http://schemas.microsoft.com/office/drawing/2014/main" id="{A21455EC-996C-E325-9691-D1FF23958F1C}"/>
              </a:ext>
            </a:extLst>
          </p:cNvPr>
          <p:cNvSpPr/>
          <p:nvPr/>
        </p:nvSpPr>
        <p:spPr>
          <a:xfrm rot="16200000">
            <a:off x="-3309761" y="3349222"/>
            <a:ext cx="6917171" cy="218724"/>
          </a:xfrm>
          <a:prstGeom prst="bevel">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7" name="Footer Placeholder 6">
            <a:extLst>
              <a:ext uri="{FF2B5EF4-FFF2-40B4-BE49-F238E27FC236}">
                <a16:creationId xmlns:a16="http://schemas.microsoft.com/office/drawing/2014/main" id="{BB59F745-1AFD-6040-F1CC-D9144481F90A}"/>
              </a:ext>
            </a:extLst>
          </p:cNvPr>
          <p:cNvSpPr>
            <a:spLocks noGrp="1"/>
          </p:cNvSpPr>
          <p:nvPr>
            <p:ph type="ftr" sz="quarter" idx="11"/>
          </p:nvPr>
        </p:nvSpPr>
        <p:spPr/>
        <p:txBody>
          <a:bodyPr/>
          <a:lstStyle/>
          <a:p>
            <a:r>
              <a:rPr lang="en-US"/>
              <a:t>NCERT</a:t>
            </a:r>
          </a:p>
        </p:txBody>
      </p:sp>
      <p:sp>
        <p:nvSpPr>
          <p:cNvPr id="8" name="Rectangle: Beveled 7">
            <a:extLst>
              <a:ext uri="{FF2B5EF4-FFF2-40B4-BE49-F238E27FC236}">
                <a16:creationId xmlns:a16="http://schemas.microsoft.com/office/drawing/2014/main" id="{FE0B5E6C-9A3C-73F6-3702-FFDA9B7E5637}"/>
              </a:ext>
            </a:extLst>
          </p:cNvPr>
          <p:cNvSpPr/>
          <p:nvPr/>
        </p:nvSpPr>
        <p:spPr>
          <a:xfrm rot="16200000">
            <a:off x="-3157361" y="3501622"/>
            <a:ext cx="6917171" cy="218724"/>
          </a:xfrm>
          <a:prstGeom prst="bevel">
            <a:avLst/>
          </a:prstGeom>
          <a:solidFill>
            <a:srgbClr val="FF3399"/>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9" name="TextBox 8">
            <a:extLst>
              <a:ext uri="{FF2B5EF4-FFF2-40B4-BE49-F238E27FC236}">
                <a16:creationId xmlns:a16="http://schemas.microsoft.com/office/drawing/2014/main" id="{659C75ED-4854-2C68-CD4E-1EE2CCF36676}"/>
              </a:ext>
            </a:extLst>
          </p:cNvPr>
          <p:cNvSpPr txBox="1"/>
          <p:nvPr/>
        </p:nvSpPr>
        <p:spPr>
          <a:xfrm>
            <a:off x="5278366" y="1007918"/>
            <a:ext cx="737702" cy="369332"/>
          </a:xfrm>
          <a:prstGeom prst="rect">
            <a:avLst/>
          </a:prstGeom>
          <a:noFill/>
        </p:spPr>
        <p:txBody>
          <a:bodyPr wrap="none" rtlCol="0">
            <a:spAutoFit/>
          </a:bodyPr>
          <a:lstStyle/>
          <a:p>
            <a:r>
              <a:rPr lang="hi-IN" dirty="0">
                <a:hlinkClick r:id="rId3"/>
              </a:rPr>
              <a:t>‪घनत्व‬</a:t>
            </a:r>
            <a:endParaRPr lang="en-US" dirty="0"/>
          </a:p>
        </p:txBody>
      </p:sp>
    </p:spTree>
    <p:extLst>
      <p:ext uri="{BB962C8B-B14F-4D97-AF65-F5344CB8AC3E}">
        <p14:creationId xmlns:p14="http://schemas.microsoft.com/office/powerpoint/2010/main" val="2648879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3968D4-3BDC-DFF2-DE5B-4168E0D1A446}"/>
              </a:ext>
            </a:extLst>
          </p:cNvPr>
          <p:cNvSpPr txBox="1"/>
          <p:nvPr/>
        </p:nvSpPr>
        <p:spPr>
          <a:xfrm>
            <a:off x="1106366" y="1237478"/>
            <a:ext cx="10718629" cy="6117829"/>
          </a:xfrm>
          <a:prstGeom prst="rect">
            <a:avLst/>
          </a:prstGeom>
          <a:noFill/>
        </p:spPr>
        <p:txBody>
          <a:bodyPr wrap="square">
            <a:spAutoFit/>
          </a:bodyPr>
          <a:lstStyle/>
          <a:p>
            <a:pPr marL="342900" marR="0" indent="-342900">
              <a:lnSpc>
                <a:spcPct val="150000"/>
              </a:lnSpc>
              <a:spcBef>
                <a:spcPts val="0"/>
              </a:spcBef>
              <a:spcAft>
                <a:spcPts val="0"/>
              </a:spcAft>
              <a:buFont typeface="Wingdings" panose="05000000000000000000" pitchFamily="2" charset="2"/>
              <a:buChar char="Ø"/>
            </a:pPr>
            <a:r>
              <a:rPr lang="hi-IN" sz="2400" b="1" dirty="0">
                <a:solidFill>
                  <a:srgbClr val="000000"/>
                </a:solidFill>
                <a:effectLst/>
                <a:latin typeface="Arial" panose="020B0604020202020204" pitchFamily="34" charset="0"/>
                <a:ea typeface="Arial" panose="020B0604020202020204" pitchFamily="34" charset="0"/>
              </a:rPr>
              <a:t>ऊर्जा और तापमान के बीच संबंध का वर्णन करते हैं ।</a:t>
            </a:r>
          </a:p>
          <a:p>
            <a:pPr marL="342900" marR="0" indent="-342900">
              <a:lnSpc>
                <a:spcPct val="150000"/>
              </a:lnSpc>
              <a:spcBef>
                <a:spcPts val="0"/>
              </a:spcBef>
              <a:spcAft>
                <a:spcPts val="0"/>
              </a:spcAft>
              <a:buFont typeface="Wingdings" panose="05000000000000000000" pitchFamily="2" charset="2"/>
              <a:buChar char="Ø"/>
            </a:pPr>
            <a:r>
              <a:rPr lang="hi-IN" sz="2400" b="1" dirty="0">
                <a:solidFill>
                  <a:srgbClr val="000000"/>
                </a:solidFill>
                <a:effectLst/>
                <a:latin typeface="Arial" panose="020B0604020202020204" pitchFamily="34" charset="0"/>
                <a:ea typeface="Arial" panose="020B0604020202020204" pitchFamily="34" charset="0"/>
              </a:rPr>
              <a:t>विभिन्न तापमानों पर दो वस्तुओं के बीच ऊर्जा कैसे स्थानांतरित होती है, इसका शब्दों और चित्रों में वर्णन करते हैं  और बताते हैं कि यह प्रक्रिया कब और क्यों रुकती है।</a:t>
            </a:r>
          </a:p>
          <a:p>
            <a:pPr marL="342900" marR="0" indent="-342900">
              <a:lnSpc>
                <a:spcPct val="150000"/>
              </a:lnSpc>
              <a:spcBef>
                <a:spcPts val="0"/>
              </a:spcBef>
              <a:spcAft>
                <a:spcPts val="0"/>
              </a:spcAft>
              <a:buFont typeface="Wingdings" panose="05000000000000000000" pitchFamily="2" charset="2"/>
              <a:buChar char="Ø"/>
            </a:pPr>
            <a:r>
              <a:rPr lang="hi-IN" sz="2400" b="1" dirty="0">
                <a:solidFill>
                  <a:srgbClr val="000000"/>
                </a:solidFill>
                <a:effectLst/>
                <a:latin typeface="Arial" panose="020B0604020202020204" pitchFamily="34" charset="0"/>
                <a:ea typeface="Arial" panose="020B0604020202020204" pitchFamily="34" charset="0"/>
              </a:rPr>
              <a:t>एक गर्म वस्तु और एक ठंडी वस्तु की प्रणाली समय के साथ कैसे बदल जाएगी, इसके मॉडल का समर्थन करने के लिए डेटा तैयार करने के लिए एक जांच की योजना बनाते  हैं ।</a:t>
            </a:r>
          </a:p>
          <a:p>
            <a:pPr marL="342900" marR="0" indent="-342900">
              <a:lnSpc>
                <a:spcPct val="150000"/>
              </a:lnSpc>
              <a:spcBef>
                <a:spcPts val="0"/>
              </a:spcBef>
              <a:spcAft>
                <a:spcPts val="0"/>
              </a:spcAft>
              <a:buFont typeface="Wingdings" panose="05000000000000000000" pitchFamily="2" charset="2"/>
              <a:buChar char="Ø"/>
            </a:pPr>
            <a:r>
              <a:rPr lang="hi-IN" sz="2400" b="1" dirty="0">
                <a:solidFill>
                  <a:srgbClr val="000000"/>
                </a:solidFill>
                <a:effectLst/>
                <a:latin typeface="Arial" panose="020B0604020202020204" pitchFamily="34" charset="0"/>
                <a:ea typeface="Arial" panose="020B0604020202020204" pitchFamily="34" charset="0"/>
              </a:rPr>
              <a:t>अमूर्त और मात्रात्मक रूप से तर्क करते हैं ।</a:t>
            </a:r>
            <a:endParaRPr lang="en-IN" sz="2400" b="1" dirty="0">
              <a:solidFill>
                <a:srgbClr val="000000"/>
              </a:solidFill>
              <a:effectLst/>
              <a:latin typeface="Arial" panose="020B0604020202020204" pitchFamily="34" charset="0"/>
              <a:ea typeface="Arial" panose="020B0604020202020204" pitchFamily="34" charset="0"/>
            </a:endParaRPr>
          </a:p>
          <a:p>
            <a:pPr marL="342900" marR="0" indent="-342900">
              <a:lnSpc>
                <a:spcPct val="150000"/>
              </a:lnSpc>
              <a:spcBef>
                <a:spcPts val="0"/>
              </a:spcBef>
              <a:spcAft>
                <a:spcPts val="0"/>
              </a:spcAft>
              <a:buFont typeface="Wingdings" panose="05000000000000000000" pitchFamily="2" charset="2"/>
              <a:buChar char="Ø"/>
            </a:pPr>
            <a:r>
              <a:rPr lang="hi-IN" sz="2400" b="1" dirty="0">
                <a:solidFill>
                  <a:srgbClr val="000000"/>
                </a:solidFill>
                <a:effectLst/>
                <a:latin typeface="Arial" panose="020B0604020202020204" pitchFamily="34" charset="0"/>
                <a:ea typeface="Arial" panose="020B0604020202020204" pitchFamily="34" charset="0"/>
              </a:rPr>
              <a:t> अनुमान लगते हैं  कि ऊर्जा और तापमान के बीच संबंध  वस्तु के प्रकार (अर्थात सामग्री का प्रकार, वस्तु का आकार...) पर भी निर्भर करता है।</a:t>
            </a:r>
            <a:endParaRPr lang="en-IN" sz="2400" b="1" dirty="0">
              <a:solidFill>
                <a:srgbClr val="000000"/>
              </a:solidFill>
              <a:effectLst/>
              <a:latin typeface="Arial" panose="020B0604020202020204" pitchFamily="34" charset="0"/>
              <a:ea typeface="Arial" panose="020B0604020202020204" pitchFamily="34" charset="0"/>
            </a:endParaRPr>
          </a:p>
          <a:p>
            <a:pPr marL="342900" marR="0" indent="-342900">
              <a:lnSpc>
                <a:spcPct val="150000"/>
              </a:lnSpc>
              <a:spcBef>
                <a:spcPts val="0"/>
              </a:spcBef>
              <a:spcAft>
                <a:spcPts val="0"/>
              </a:spcAft>
              <a:buFont typeface="Wingdings" panose="05000000000000000000" pitchFamily="2" charset="2"/>
              <a:buChar char="Ø"/>
            </a:pPr>
            <a:endParaRPr lang="en-US" sz="2400" b="1" dirty="0">
              <a:solidFill>
                <a:srgbClr val="000000"/>
              </a:solidFill>
              <a:effectLst/>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391C39E9-48C7-6590-F2B0-FB7832F951C1}"/>
              </a:ext>
            </a:extLst>
          </p:cNvPr>
          <p:cNvSpPr txBox="1"/>
          <p:nvPr/>
        </p:nvSpPr>
        <p:spPr>
          <a:xfrm>
            <a:off x="758536" y="863407"/>
            <a:ext cx="2660073" cy="369332"/>
          </a:xfrm>
          <a:prstGeom prst="rect">
            <a:avLst/>
          </a:prstGeom>
          <a:noFill/>
        </p:spPr>
        <p:txBody>
          <a:bodyPr wrap="square">
            <a:spAutoFit/>
          </a:bodyPr>
          <a:lstStyle/>
          <a:p>
            <a:r>
              <a:rPr lang="hi-IN" dirty="0">
                <a:hlinkClick r:id="rId2"/>
              </a:rPr>
              <a:t>‪ऊर्जा के रूप और परिवर्तन‬</a:t>
            </a:r>
            <a:endParaRPr lang="en-US" dirty="0"/>
          </a:p>
        </p:txBody>
      </p:sp>
      <p:sp>
        <p:nvSpPr>
          <p:cNvPr id="6" name="TextBox 5">
            <a:extLst>
              <a:ext uri="{FF2B5EF4-FFF2-40B4-BE49-F238E27FC236}">
                <a16:creationId xmlns:a16="http://schemas.microsoft.com/office/drawing/2014/main" id="{0CF6DEF2-8A34-4E61-8ADC-90FCEE79E048}"/>
              </a:ext>
            </a:extLst>
          </p:cNvPr>
          <p:cNvSpPr txBox="1"/>
          <p:nvPr/>
        </p:nvSpPr>
        <p:spPr>
          <a:xfrm>
            <a:off x="43543" y="122232"/>
            <a:ext cx="12148457" cy="584775"/>
          </a:xfrm>
          <a:prstGeom prst="rect">
            <a:avLst/>
          </a:prstGeom>
          <a:solidFill>
            <a:schemeClr val="accent1">
              <a:lumMod val="75000"/>
            </a:schemeClr>
          </a:solidFill>
        </p:spPr>
        <p:txBody>
          <a:bodyPr wrap="square" rtlCol="0">
            <a:spAutoFit/>
          </a:bodyPr>
          <a:lstStyle/>
          <a:p>
            <a:r>
              <a:rPr lang="en-IN" sz="3200" b="1" dirty="0">
                <a:solidFill>
                  <a:schemeClr val="bg1"/>
                </a:solidFill>
              </a:rPr>
              <a:t>                               </a:t>
            </a:r>
            <a:r>
              <a:rPr lang="hi-IN" sz="3200" b="1" dirty="0">
                <a:solidFill>
                  <a:schemeClr val="bg1"/>
                </a:solidFill>
              </a:rPr>
              <a:t>उदाहरण</a:t>
            </a:r>
            <a:r>
              <a:rPr lang="en-IN" sz="3200" b="1" dirty="0">
                <a:solidFill>
                  <a:schemeClr val="bg1"/>
                </a:solidFill>
              </a:rPr>
              <a:t> :   </a:t>
            </a:r>
            <a:r>
              <a:rPr lang="hi-IN" sz="3200" b="1" dirty="0">
                <a:solidFill>
                  <a:schemeClr val="bg1"/>
                </a:solidFill>
                <a:effectLst/>
                <a:latin typeface="Arial" panose="020B0604020202020204" pitchFamily="34" charset="0"/>
                <a:ea typeface="Arial" panose="020B0604020202020204" pitchFamily="34" charset="0"/>
              </a:rPr>
              <a:t>ऊर्जा और तापमान</a:t>
            </a:r>
            <a:r>
              <a:rPr lang="en-IN" sz="3200" b="1" dirty="0">
                <a:solidFill>
                  <a:schemeClr val="bg1"/>
                </a:solidFill>
              </a:rPr>
              <a:t>             </a:t>
            </a:r>
          </a:p>
        </p:txBody>
      </p:sp>
      <p:sp>
        <p:nvSpPr>
          <p:cNvPr id="7" name="Rectangle: Beveled 6">
            <a:extLst>
              <a:ext uri="{FF2B5EF4-FFF2-40B4-BE49-F238E27FC236}">
                <a16:creationId xmlns:a16="http://schemas.microsoft.com/office/drawing/2014/main" id="{535FCE28-9834-108F-33E5-5917901F1401}"/>
              </a:ext>
            </a:extLst>
          </p:cNvPr>
          <p:cNvSpPr/>
          <p:nvPr/>
        </p:nvSpPr>
        <p:spPr>
          <a:xfrm rot="16200000">
            <a:off x="-3309761" y="3349222"/>
            <a:ext cx="6917171" cy="218724"/>
          </a:xfrm>
          <a:prstGeom prst="bevel">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8" name="Rectangle: Beveled 7">
            <a:extLst>
              <a:ext uri="{FF2B5EF4-FFF2-40B4-BE49-F238E27FC236}">
                <a16:creationId xmlns:a16="http://schemas.microsoft.com/office/drawing/2014/main" id="{73F168FC-7DD3-22A4-DD84-6130F14357E6}"/>
              </a:ext>
            </a:extLst>
          </p:cNvPr>
          <p:cNvSpPr/>
          <p:nvPr/>
        </p:nvSpPr>
        <p:spPr>
          <a:xfrm rot="16200000">
            <a:off x="-3157361" y="3501622"/>
            <a:ext cx="6917171" cy="218724"/>
          </a:xfrm>
          <a:prstGeom prst="bevel">
            <a:avLst/>
          </a:prstGeom>
          <a:solidFill>
            <a:srgbClr val="FF3399"/>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5" name="TextBox 4">
            <a:extLst>
              <a:ext uri="{FF2B5EF4-FFF2-40B4-BE49-F238E27FC236}">
                <a16:creationId xmlns:a16="http://schemas.microsoft.com/office/drawing/2014/main" id="{99482F6C-5C32-B436-D7B0-1E1FDD37F11A}"/>
              </a:ext>
            </a:extLst>
          </p:cNvPr>
          <p:cNvSpPr txBox="1"/>
          <p:nvPr/>
        </p:nvSpPr>
        <p:spPr>
          <a:xfrm>
            <a:off x="3512127" y="830221"/>
            <a:ext cx="8488011" cy="923330"/>
          </a:xfrm>
          <a:prstGeom prst="rect">
            <a:avLst/>
          </a:prstGeom>
          <a:noFill/>
        </p:spPr>
        <p:txBody>
          <a:bodyPr wrap="square">
            <a:spAutoFit/>
          </a:bodyPr>
          <a:lstStyle/>
          <a:p>
            <a:r>
              <a:rPr lang="en-US" dirty="0">
                <a:hlinkClick r:id="rId3"/>
              </a:rPr>
              <a:t>https://phet.colorado.edu/sims/html/energy-forms-and-changes/1.4.13/energy-forms-and-changes_hi.html</a:t>
            </a:r>
            <a:endParaRPr lang="en-US" dirty="0"/>
          </a:p>
          <a:p>
            <a:endParaRPr lang="en-US" dirty="0"/>
          </a:p>
        </p:txBody>
      </p:sp>
    </p:spTree>
    <p:extLst>
      <p:ext uri="{BB962C8B-B14F-4D97-AF65-F5344CB8AC3E}">
        <p14:creationId xmlns:p14="http://schemas.microsoft.com/office/powerpoint/2010/main" val="943769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00657A-A5C6-6361-1ECC-544C2BF6E39C}"/>
              </a:ext>
            </a:extLst>
          </p:cNvPr>
          <p:cNvSpPr txBox="1"/>
          <p:nvPr/>
        </p:nvSpPr>
        <p:spPr>
          <a:xfrm>
            <a:off x="43543" y="122232"/>
            <a:ext cx="12148457" cy="584775"/>
          </a:xfrm>
          <a:prstGeom prst="rect">
            <a:avLst/>
          </a:prstGeom>
          <a:solidFill>
            <a:schemeClr val="accent1">
              <a:lumMod val="75000"/>
            </a:schemeClr>
          </a:solidFill>
        </p:spPr>
        <p:txBody>
          <a:bodyPr wrap="square" rtlCol="0">
            <a:spAutoFit/>
          </a:bodyPr>
          <a:lstStyle/>
          <a:p>
            <a:r>
              <a:rPr lang="en-IN" sz="3200" b="1" dirty="0">
                <a:solidFill>
                  <a:schemeClr val="bg1"/>
                </a:solidFill>
              </a:rPr>
              <a:t>                                </a:t>
            </a:r>
            <a:r>
              <a:rPr lang="hi-IN" sz="3200" b="1" dirty="0">
                <a:solidFill>
                  <a:schemeClr val="bg1"/>
                </a:solidFill>
              </a:rPr>
              <a:t>विज्ञान के प्रक्रिया कौशल</a:t>
            </a:r>
            <a:endParaRPr lang="en-IN" sz="3200" b="1" dirty="0">
              <a:solidFill>
                <a:schemeClr val="bg1"/>
              </a:solidFill>
            </a:endParaRPr>
          </a:p>
        </p:txBody>
      </p:sp>
      <p:sp>
        <p:nvSpPr>
          <p:cNvPr id="5" name="Rectangle 4">
            <a:extLst>
              <a:ext uri="{FF2B5EF4-FFF2-40B4-BE49-F238E27FC236}">
                <a16:creationId xmlns:a16="http://schemas.microsoft.com/office/drawing/2014/main" id="{C3359217-D50D-0775-5182-A0D06D2A05E2}"/>
              </a:ext>
            </a:extLst>
          </p:cNvPr>
          <p:cNvSpPr/>
          <p:nvPr/>
        </p:nvSpPr>
        <p:spPr>
          <a:xfrm>
            <a:off x="6662059" y="1331167"/>
            <a:ext cx="4055706" cy="5404601"/>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hi-IN" sz="2800" b="1" dirty="0">
                <a:solidFill>
                  <a:srgbClr val="0070C0"/>
                </a:solidFill>
              </a:rPr>
              <a:t>एकीकृत प्रक्रिया कौशल</a:t>
            </a:r>
          </a:p>
          <a:p>
            <a:pPr marL="342900" indent="-342900">
              <a:lnSpc>
                <a:spcPct val="150000"/>
              </a:lnSpc>
              <a:buFont typeface="Wingdings" panose="05000000000000000000" pitchFamily="2" charset="2"/>
              <a:buChar char="Ø"/>
            </a:pPr>
            <a:r>
              <a:rPr lang="hi-IN" sz="2400" b="1" dirty="0">
                <a:solidFill>
                  <a:schemeClr val="tx1"/>
                </a:solidFill>
              </a:rPr>
              <a:t>चरों को नियंत्रित करना</a:t>
            </a:r>
          </a:p>
          <a:p>
            <a:pPr marL="342900" indent="-342900">
              <a:lnSpc>
                <a:spcPct val="150000"/>
              </a:lnSpc>
              <a:buFont typeface="Wingdings" panose="05000000000000000000" pitchFamily="2" charset="2"/>
              <a:buChar char="Ø"/>
            </a:pPr>
            <a:r>
              <a:rPr lang="hi-IN" sz="2400" b="1" dirty="0">
                <a:solidFill>
                  <a:schemeClr val="tx1"/>
                </a:solidFill>
              </a:rPr>
              <a:t>क्रियात्मक रूप से परिभाषित करना</a:t>
            </a:r>
          </a:p>
          <a:p>
            <a:pPr marL="342900" indent="-342900">
              <a:lnSpc>
                <a:spcPct val="150000"/>
              </a:lnSpc>
              <a:buFont typeface="Wingdings" panose="05000000000000000000" pitchFamily="2" charset="2"/>
              <a:buChar char="Ø"/>
            </a:pPr>
            <a:r>
              <a:rPr lang="hi-IN" sz="2400" b="1" dirty="0">
                <a:solidFill>
                  <a:schemeClr val="tx1"/>
                </a:solidFill>
              </a:rPr>
              <a:t>परिकल्पनाएँ तैयार करना</a:t>
            </a:r>
          </a:p>
          <a:p>
            <a:pPr marL="342900" indent="-342900">
              <a:lnSpc>
                <a:spcPct val="150000"/>
              </a:lnSpc>
              <a:buFont typeface="Wingdings" panose="05000000000000000000" pitchFamily="2" charset="2"/>
              <a:buChar char="Ø"/>
            </a:pPr>
            <a:r>
              <a:rPr lang="hi-IN" sz="2400" b="1" dirty="0">
                <a:solidFill>
                  <a:schemeClr val="tx1"/>
                </a:solidFill>
              </a:rPr>
              <a:t>प्रयोग करना</a:t>
            </a:r>
          </a:p>
          <a:p>
            <a:pPr marL="342900" indent="-342900">
              <a:lnSpc>
                <a:spcPct val="150000"/>
              </a:lnSpc>
              <a:buFont typeface="Wingdings" panose="05000000000000000000" pitchFamily="2" charset="2"/>
              <a:buChar char="Ø"/>
            </a:pPr>
            <a:r>
              <a:rPr lang="hi-IN" sz="2400" b="1" dirty="0">
                <a:solidFill>
                  <a:schemeClr val="tx1"/>
                </a:solidFill>
              </a:rPr>
              <a:t>डेटा की व्याख्या करना</a:t>
            </a:r>
          </a:p>
          <a:p>
            <a:pPr marL="342900" indent="-342900">
              <a:lnSpc>
                <a:spcPct val="150000"/>
              </a:lnSpc>
              <a:buFont typeface="Wingdings" panose="05000000000000000000" pitchFamily="2" charset="2"/>
              <a:buChar char="Ø"/>
            </a:pPr>
            <a:r>
              <a:rPr lang="hi-IN" sz="2400" b="1" dirty="0">
                <a:solidFill>
                  <a:schemeClr val="tx1"/>
                </a:solidFill>
              </a:rPr>
              <a:t>मॉडल तैयार करना</a:t>
            </a:r>
            <a:endParaRPr lang="en-IN" sz="2400" b="1" dirty="0">
              <a:solidFill>
                <a:schemeClr val="tx1"/>
              </a:solidFill>
            </a:endParaRPr>
          </a:p>
        </p:txBody>
      </p:sp>
      <p:sp>
        <p:nvSpPr>
          <p:cNvPr id="6" name="Rectangle 5">
            <a:extLst>
              <a:ext uri="{FF2B5EF4-FFF2-40B4-BE49-F238E27FC236}">
                <a16:creationId xmlns:a16="http://schemas.microsoft.com/office/drawing/2014/main" id="{0FDF2E4D-6C66-41F5-56CB-EF71514F3EDB}"/>
              </a:ext>
            </a:extLst>
          </p:cNvPr>
          <p:cNvSpPr/>
          <p:nvPr/>
        </p:nvSpPr>
        <p:spPr>
          <a:xfrm>
            <a:off x="1284524" y="1365377"/>
            <a:ext cx="4469353" cy="5404601"/>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hi-IN" sz="2800" b="1" dirty="0">
                <a:solidFill>
                  <a:schemeClr val="accent4">
                    <a:lumMod val="60000"/>
                    <a:lumOff val="40000"/>
                  </a:schemeClr>
                </a:solidFill>
              </a:rPr>
              <a:t>आधारभूत प्रक्रिया कौशल</a:t>
            </a:r>
          </a:p>
          <a:p>
            <a:pPr marL="342900" indent="-342900">
              <a:lnSpc>
                <a:spcPct val="150000"/>
              </a:lnSpc>
              <a:buFont typeface="Wingdings" panose="05000000000000000000" pitchFamily="2" charset="2"/>
              <a:buChar char="Ø"/>
            </a:pPr>
            <a:r>
              <a:rPr lang="hi-IN" sz="2400" b="1" dirty="0"/>
              <a:t>अवलोकन</a:t>
            </a:r>
          </a:p>
          <a:p>
            <a:pPr marL="342900" indent="-342900">
              <a:lnSpc>
                <a:spcPct val="150000"/>
              </a:lnSpc>
              <a:buFont typeface="Wingdings" panose="05000000000000000000" pitchFamily="2" charset="2"/>
              <a:buChar char="Ø"/>
            </a:pPr>
            <a:r>
              <a:rPr lang="hi-IN" sz="2400" b="1" dirty="0"/>
              <a:t>संप्रेषण</a:t>
            </a:r>
          </a:p>
          <a:p>
            <a:pPr marL="342900" indent="-342900">
              <a:lnSpc>
                <a:spcPct val="150000"/>
              </a:lnSpc>
              <a:buFont typeface="Wingdings" panose="05000000000000000000" pitchFamily="2" charset="2"/>
              <a:buChar char="Ø"/>
            </a:pPr>
            <a:r>
              <a:rPr lang="hi-IN" sz="2400" b="1" dirty="0"/>
              <a:t>वर्गीकरण</a:t>
            </a:r>
          </a:p>
          <a:p>
            <a:pPr marL="342900" indent="-342900">
              <a:lnSpc>
                <a:spcPct val="150000"/>
              </a:lnSpc>
              <a:buFont typeface="Wingdings" panose="05000000000000000000" pitchFamily="2" charset="2"/>
              <a:buChar char="Ø"/>
            </a:pPr>
            <a:r>
              <a:rPr lang="hi-IN" sz="2400" b="1" dirty="0"/>
              <a:t>मापन</a:t>
            </a:r>
          </a:p>
          <a:p>
            <a:pPr marL="342900" indent="-342900">
              <a:lnSpc>
                <a:spcPct val="150000"/>
              </a:lnSpc>
              <a:buFont typeface="Wingdings" panose="05000000000000000000" pitchFamily="2" charset="2"/>
              <a:buChar char="Ø"/>
            </a:pPr>
            <a:r>
              <a:rPr lang="hi-IN" sz="2400" b="1" dirty="0"/>
              <a:t>अनुमान लगाना</a:t>
            </a:r>
          </a:p>
          <a:p>
            <a:pPr marL="342900" indent="-342900">
              <a:lnSpc>
                <a:spcPct val="150000"/>
              </a:lnSpc>
              <a:buFont typeface="Wingdings" panose="05000000000000000000" pitchFamily="2" charset="2"/>
              <a:buChar char="Ø"/>
            </a:pPr>
            <a:r>
              <a:rPr lang="hi-IN" sz="2400" b="1" dirty="0"/>
              <a:t>भविष्य कथन बताना</a:t>
            </a:r>
          </a:p>
        </p:txBody>
      </p:sp>
      <p:sp>
        <p:nvSpPr>
          <p:cNvPr id="7" name="Footer Placeholder 6">
            <a:extLst>
              <a:ext uri="{FF2B5EF4-FFF2-40B4-BE49-F238E27FC236}">
                <a16:creationId xmlns:a16="http://schemas.microsoft.com/office/drawing/2014/main" id="{C359827A-EFA8-5DCB-F772-EAD290F586EA}"/>
              </a:ext>
            </a:extLst>
          </p:cNvPr>
          <p:cNvSpPr>
            <a:spLocks noGrp="1"/>
          </p:cNvSpPr>
          <p:nvPr>
            <p:ph type="ftr" sz="quarter" idx="11"/>
          </p:nvPr>
        </p:nvSpPr>
        <p:spPr/>
        <p:txBody>
          <a:bodyPr/>
          <a:lstStyle/>
          <a:p>
            <a:r>
              <a:rPr lang="en-US"/>
              <a:t>NCERT</a:t>
            </a:r>
          </a:p>
        </p:txBody>
      </p:sp>
      <p:sp>
        <p:nvSpPr>
          <p:cNvPr id="8" name="Rectangle: Beveled 7">
            <a:extLst>
              <a:ext uri="{FF2B5EF4-FFF2-40B4-BE49-F238E27FC236}">
                <a16:creationId xmlns:a16="http://schemas.microsoft.com/office/drawing/2014/main" id="{E12B7C26-D4E1-0444-54CD-4E9F81B1B788}"/>
              </a:ext>
            </a:extLst>
          </p:cNvPr>
          <p:cNvSpPr/>
          <p:nvPr/>
        </p:nvSpPr>
        <p:spPr>
          <a:xfrm rot="16200000">
            <a:off x="-3157361" y="3501622"/>
            <a:ext cx="6917171" cy="218724"/>
          </a:xfrm>
          <a:prstGeom prst="bevel">
            <a:avLst/>
          </a:prstGeom>
          <a:solidFill>
            <a:srgbClr val="FF3399"/>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9" name="Rectangle: Beveled 8">
            <a:extLst>
              <a:ext uri="{FF2B5EF4-FFF2-40B4-BE49-F238E27FC236}">
                <a16:creationId xmlns:a16="http://schemas.microsoft.com/office/drawing/2014/main" id="{E4424211-30B4-4F57-6372-16181A01AE3D}"/>
              </a:ext>
            </a:extLst>
          </p:cNvPr>
          <p:cNvSpPr/>
          <p:nvPr/>
        </p:nvSpPr>
        <p:spPr>
          <a:xfrm rot="16200000">
            <a:off x="-3312912" y="3366343"/>
            <a:ext cx="6917171" cy="218724"/>
          </a:xfrm>
          <a:prstGeom prst="bevel">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Tree>
    <p:extLst>
      <p:ext uri="{BB962C8B-B14F-4D97-AF65-F5344CB8AC3E}">
        <p14:creationId xmlns:p14="http://schemas.microsoft.com/office/powerpoint/2010/main" val="3903583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18EFC5-FE48-CBC2-A145-84D8BFD99AC9}"/>
              </a:ext>
            </a:extLst>
          </p:cNvPr>
          <p:cNvSpPr txBox="1"/>
          <p:nvPr/>
        </p:nvSpPr>
        <p:spPr>
          <a:xfrm>
            <a:off x="6941976" y="1999394"/>
            <a:ext cx="2202024" cy="369332"/>
          </a:xfrm>
          <a:prstGeom prst="rect">
            <a:avLst/>
          </a:prstGeom>
          <a:noFill/>
        </p:spPr>
        <p:txBody>
          <a:bodyPr wrap="square">
            <a:spAutoFit/>
          </a:bodyPr>
          <a:lstStyle/>
          <a:p>
            <a:endParaRPr lang="hi-IN" dirty="0"/>
          </a:p>
        </p:txBody>
      </p:sp>
      <p:sp>
        <p:nvSpPr>
          <p:cNvPr id="5" name="Rectangle 4">
            <a:extLst>
              <a:ext uri="{FF2B5EF4-FFF2-40B4-BE49-F238E27FC236}">
                <a16:creationId xmlns:a16="http://schemas.microsoft.com/office/drawing/2014/main" id="{D5EAE73D-B30C-3DD8-ED01-4524C9E556A6}"/>
              </a:ext>
            </a:extLst>
          </p:cNvPr>
          <p:cNvSpPr/>
          <p:nvPr/>
        </p:nvSpPr>
        <p:spPr>
          <a:xfrm>
            <a:off x="3091543" y="1735493"/>
            <a:ext cx="3128859" cy="352697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hi-IN" sz="2800" b="1" dirty="0">
                <a:solidFill>
                  <a:srgbClr val="0070C0"/>
                </a:solidFill>
              </a:rPr>
              <a:t>प्रदर्शन सत्र – </a:t>
            </a:r>
            <a:endParaRPr lang="en-IN" sz="2800" b="1" dirty="0">
              <a:solidFill>
                <a:srgbClr val="0070C0"/>
              </a:solidFill>
            </a:endParaRPr>
          </a:p>
          <a:p>
            <a:pPr marL="342900" indent="-342900">
              <a:buFont typeface="Wingdings" panose="05000000000000000000" pitchFamily="2" charset="2"/>
              <a:buChar char="§"/>
            </a:pPr>
            <a:r>
              <a:rPr lang="hi-IN" sz="2400" b="1" dirty="0">
                <a:solidFill>
                  <a:schemeClr val="tx1"/>
                </a:solidFill>
              </a:rPr>
              <a:t>छात्र प्रयोग करते हैं।</a:t>
            </a:r>
            <a:endParaRPr lang="en-IN" sz="2400" b="1" dirty="0">
              <a:solidFill>
                <a:schemeClr val="tx1"/>
              </a:solidFill>
            </a:endParaRPr>
          </a:p>
          <a:p>
            <a:pPr marL="342900" indent="-342900">
              <a:buFont typeface="Wingdings" panose="05000000000000000000" pitchFamily="2" charset="2"/>
              <a:buChar char="§"/>
            </a:pPr>
            <a:r>
              <a:rPr lang="hi-IN" sz="2400" b="1" dirty="0">
                <a:solidFill>
                  <a:schemeClr val="tx1"/>
                </a:solidFill>
              </a:rPr>
              <a:t> वे अवलोकनों को रिकॉर्ड करते हैं और परिणाम प्राप्त करने के लिए डेटा का विश्लेषण करते हैं।</a:t>
            </a:r>
          </a:p>
        </p:txBody>
      </p:sp>
      <p:sp>
        <p:nvSpPr>
          <p:cNvPr id="6" name="Rectangle 5">
            <a:extLst>
              <a:ext uri="{FF2B5EF4-FFF2-40B4-BE49-F238E27FC236}">
                <a16:creationId xmlns:a16="http://schemas.microsoft.com/office/drawing/2014/main" id="{F7CB5A10-53A8-544A-0BF4-7F876ADB7A6E}"/>
              </a:ext>
            </a:extLst>
          </p:cNvPr>
          <p:cNvSpPr/>
          <p:nvPr/>
        </p:nvSpPr>
        <p:spPr>
          <a:xfrm>
            <a:off x="6220401" y="2805407"/>
            <a:ext cx="5865847" cy="4015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hi-IN" sz="2800" b="1" dirty="0">
                <a:solidFill>
                  <a:srgbClr val="FFFF00"/>
                </a:solidFill>
              </a:rPr>
              <a:t>लैब के</a:t>
            </a:r>
            <a:r>
              <a:rPr lang="en-IN" sz="2800" b="1" dirty="0">
                <a:solidFill>
                  <a:srgbClr val="FFFF00"/>
                </a:solidFill>
              </a:rPr>
              <a:t> </a:t>
            </a:r>
            <a:r>
              <a:rPr lang="hi-IN" sz="2800" b="1" dirty="0">
                <a:solidFill>
                  <a:srgbClr val="FFFF00"/>
                </a:solidFill>
              </a:rPr>
              <a:t>पश्चात् सत्र -</a:t>
            </a:r>
            <a:r>
              <a:rPr lang="en-IN" sz="2800" b="1" dirty="0">
                <a:solidFill>
                  <a:srgbClr val="FFFF00"/>
                </a:solidFill>
              </a:rPr>
              <a:t>    </a:t>
            </a:r>
          </a:p>
          <a:p>
            <a:pPr marL="342900" indent="-342900">
              <a:lnSpc>
                <a:spcPct val="150000"/>
              </a:lnSpc>
              <a:buFont typeface="Wingdings" panose="05000000000000000000" pitchFamily="2" charset="2"/>
              <a:buChar char="§"/>
            </a:pPr>
            <a:r>
              <a:rPr lang="hi-IN" sz="2400" b="1" dirty="0"/>
              <a:t> छात्र प्रासंगिक अवधारणा के साथ परिणाम का संबंध बनाते हैं। </a:t>
            </a:r>
            <a:endParaRPr lang="en-IN" sz="2400" b="1" dirty="0"/>
          </a:p>
          <a:p>
            <a:pPr marL="342900" indent="-342900">
              <a:lnSpc>
                <a:spcPct val="150000"/>
              </a:lnSpc>
              <a:buFont typeface="Wingdings" panose="05000000000000000000" pitchFamily="2" charset="2"/>
              <a:buChar char="§"/>
            </a:pPr>
            <a:r>
              <a:rPr lang="hi-IN" sz="2400" b="1" dirty="0"/>
              <a:t>अपना काम साझा करते  हैं,चर्चा करते</a:t>
            </a:r>
            <a:r>
              <a:rPr lang="en-IN" sz="2400" b="1" dirty="0"/>
              <a:t> </a:t>
            </a:r>
            <a:r>
              <a:rPr lang="hi-IN" sz="2400" b="1" dirty="0"/>
              <a:t>हैं और प्रस्तुतिकरण  करतेहैं।</a:t>
            </a:r>
            <a:endParaRPr lang="en-IN" sz="2400" b="1" dirty="0"/>
          </a:p>
          <a:p>
            <a:pPr marL="342900" indent="-342900">
              <a:lnSpc>
                <a:spcPct val="150000"/>
              </a:lnSpc>
              <a:buFont typeface="Wingdings" panose="05000000000000000000" pitchFamily="2" charset="2"/>
              <a:buChar char="§"/>
            </a:pPr>
            <a:r>
              <a:rPr lang="hi-IN" sz="2400" b="1" dirty="0"/>
              <a:t> लैब के</a:t>
            </a:r>
            <a:r>
              <a:rPr lang="en-IN" sz="2400" b="1" dirty="0"/>
              <a:t> </a:t>
            </a:r>
            <a:r>
              <a:rPr lang="hi-IN" sz="2400" b="1" dirty="0"/>
              <a:t>पश्चात्</a:t>
            </a:r>
            <a:r>
              <a:rPr lang="en-IN" sz="2400" b="1" dirty="0"/>
              <a:t>   </a:t>
            </a:r>
            <a:r>
              <a:rPr lang="hi-IN" sz="2400" b="1" dirty="0">
                <a:solidFill>
                  <a:schemeClr val="bg1"/>
                </a:solidFill>
              </a:rPr>
              <a:t>मूल्यांकन</a:t>
            </a:r>
            <a:r>
              <a:rPr lang="hi-IN" sz="2400" b="1" dirty="0"/>
              <a:t> किया जाता है</a:t>
            </a:r>
            <a:r>
              <a:rPr lang="en-IN" sz="2400" b="1" dirty="0"/>
              <a:t> </a:t>
            </a:r>
            <a:r>
              <a:rPr lang="hi-IN" sz="2400" b="1" dirty="0"/>
              <a:t>।</a:t>
            </a:r>
          </a:p>
        </p:txBody>
      </p:sp>
      <p:sp>
        <p:nvSpPr>
          <p:cNvPr id="9" name="Rectangle 8">
            <a:extLst>
              <a:ext uri="{FF2B5EF4-FFF2-40B4-BE49-F238E27FC236}">
                <a16:creationId xmlns:a16="http://schemas.microsoft.com/office/drawing/2014/main" id="{2EFB03DC-9D1C-AD7E-3593-C186ABDC465B}"/>
              </a:ext>
            </a:extLst>
          </p:cNvPr>
          <p:cNvSpPr/>
          <p:nvPr/>
        </p:nvSpPr>
        <p:spPr>
          <a:xfrm>
            <a:off x="-37316" y="678023"/>
            <a:ext cx="3128859" cy="6142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sz="2800" b="1" dirty="0">
                <a:solidFill>
                  <a:srgbClr val="FFFF00"/>
                </a:solidFill>
              </a:rPr>
              <a:t>प्री-लैब सत्र –</a:t>
            </a:r>
            <a:endParaRPr lang="en-IN" sz="2800" b="1" dirty="0">
              <a:solidFill>
                <a:srgbClr val="FFFF00"/>
              </a:solidFill>
            </a:endParaRPr>
          </a:p>
          <a:p>
            <a:pPr marL="342900" indent="-342900">
              <a:buFont typeface="Arial" panose="020B0604020202020204" pitchFamily="34" charset="0"/>
              <a:buChar char="•"/>
            </a:pPr>
            <a:r>
              <a:rPr lang="hi-IN" sz="2400" b="1" dirty="0">
                <a:solidFill>
                  <a:schemeClr val="bg1"/>
                </a:solidFill>
              </a:rPr>
              <a:t> छात्र प्रश्न बनाते हैं और पूछते हैं।</a:t>
            </a:r>
            <a:endParaRPr lang="en-IN" sz="2400" b="1" dirty="0">
              <a:solidFill>
                <a:schemeClr val="bg1"/>
              </a:solidFill>
            </a:endParaRPr>
          </a:p>
          <a:p>
            <a:pPr marL="342900" indent="-342900">
              <a:buFont typeface="Wingdings" panose="05000000000000000000" pitchFamily="2" charset="2"/>
              <a:buChar char="§"/>
            </a:pPr>
            <a:r>
              <a:rPr lang="hi-IN" sz="2400" b="1" dirty="0">
                <a:solidFill>
                  <a:schemeClr val="bg1"/>
                </a:solidFill>
              </a:rPr>
              <a:t> वे विचारों पर मंथन करते हैं और प्रयोग की योजना बनाते हैं।</a:t>
            </a:r>
            <a:endParaRPr lang="en-IN" sz="2400" b="1" dirty="0">
              <a:solidFill>
                <a:schemeClr val="bg1"/>
              </a:solidFill>
            </a:endParaRPr>
          </a:p>
          <a:p>
            <a:pPr marL="342900" indent="-342900">
              <a:buFont typeface="Wingdings" panose="05000000000000000000" pitchFamily="2" charset="2"/>
              <a:buChar char="§"/>
            </a:pPr>
            <a:r>
              <a:rPr lang="hi-IN" sz="2400" b="1" dirty="0">
                <a:solidFill>
                  <a:schemeClr val="bg1"/>
                </a:solidFill>
              </a:rPr>
              <a:t>वे कार्यक्षमता सुविधा, मेनू और प्रयोगात्मक डिज़ाइन पर चर्चा करते हैं।</a:t>
            </a:r>
            <a:endParaRPr lang="en-IN" sz="2400" b="1" dirty="0">
              <a:solidFill>
                <a:schemeClr val="bg1"/>
              </a:solidFill>
            </a:endParaRPr>
          </a:p>
          <a:p>
            <a:pPr marL="342900" indent="-342900">
              <a:buFont typeface="Wingdings" panose="05000000000000000000" pitchFamily="2" charset="2"/>
              <a:buChar char="§"/>
            </a:pPr>
            <a:r>
              <a:rPr lang="hi-IN" sz="2400" b="1" dirty="0">
                <a:solidFill>
                  <a:schemeClr val="bg1"/>
                </a:solidFill>
              </a:rPr>
              <a:t> शिक्षक प्रयोगों कीप्रासंगिक अवधारणाओं का पूर्व-मूल्यांकन करते हैं। </a:t>
            </a:r>
          </a:p>
        </p:txBody>
      </p:sp>
      <p:sp>
        <p:nvSpPr>
          <p:cNvPr id="12" name="TextBox 11">
            <a:extLst>
              <a:ext uri="{FF2B5EF4-FFF2-40B4-BE49-F238E27FC236}">
                <a16:creationId xmlns:a16="http://schemas.microsoft.com/office/drawing/2014/main" id="{0BDABEED-671C-AB8D-063C-F3D40F9CB001}"/>
              </a:ext>
            </a:extLst>
          </p:cNvPr>
          <p:cNvSpPr txBox="1"/>
          <p:nvPr/>
        </p:nvSpPr>
        <p:spPr>
          <a:xfrm>
            <a:off x="0" y="24885"/>
            <a:ext cx="12192000" cy="646331"/>
          </a:xfrm>
          <a:prstGeom prst="rect">
            <a:avLst/>
          </a:prstGeom>
          <a:solidFill>
            <a:srgbClr val="FF3399"/>
          </a:solidFill>
        </p:spPr>
        <p:txBody>
          <a:bodyPr wrap="square" rtlCol="0">
            <a:spAutoFit/>
          </a:bodyPr>
          <a:lstStyle/>
          <a:p>
            <a:r>
              <a:rPr lang="en-IN" dirty="0"/>
              <a:t>                                                                                </a:t>
            </a:r>
            <a:r>
              <a:rPr lang="hi-IN" sz="3600" b="1" dirty="0"/>
              <a:t>वर्चुअल लैब की शिक्षाशास्त्र</a:t>
            </a:r>
            <a:endParaRPr lang="en-IN" sz="3600" b="1" dirty="0"/>
          </a:p>
        </p:txBody>
      </p:sp>
      <p:sp>
        <p:nvSpPr>
          <p:cNvPr id="13" name="Footer Placeholder 12">
            <a:extLst>
              <a:ext uri="{FF2B5EF4-FFF2-40B4-BE49-F238E27FC236}">
                <a16:creationId xmlns:a16="http://schemas.microsoft.com/office/drawing/2014/main" id="{23AC669E-639F-3A17-802C-FBD14D912219}"/>
              </a:ext>
            </a:extLst>
          </p:cNvPr>
          <p:cNvSpPr>
            <a:spLocks noGrp="1"/>
          </p:cNvSpPr>
          <p:nvPr>
            <p:ph type="ftr" sz="quarter" idx="11"/>
          </p:nvPr>
        </p:nvSpPr>
        <p:spPr/>
        <p:txBody>
          <a:bodyPr/>
          <a:lstStyle/>
          <a:p>
            <a:r>
              <a:rPr lang="en-US"/>
              <a:t>NCERT</a:t>
            </a:r>
          </a:p>
        </p:txBody>
      </p:sp>
    </p:spTree>
    <p:extLst>
      <p:ext uri="{BB962C8B-B14F-4D97-AF65-F5344CB8AC3E}">
        <p14:creationId xmlns:p14="http://schemas.microsoft.com/office/powerpoint/2010/main" val="3059683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18EFC5-FE48-CBC2-A145-84D8BFD99AC9}"/>
              </a:ext>
            </a:extLst>
          </p:cNvPr>
          <p:cNvSpPr txBox="1"/>
          <p:nvPr/>
        </p:nvSpPr>
        <p:spPr>
          <a:xfrm>
            <a:off x="6941976" y="1999394"/>
            <a:ext cx="2202024" cy="369332"/>
          </a:xfrm>
          <a:prstGeom prst="rect">
            <a:avLst/>
          </a:prstGeom>
          <a:noFill/>
        </p:spPr>
        <p:txBody>
          <a:bodyPr wrap="square">
            <a:spAutoFit/>
          </a:bodyPr>
          <a:lstStyle/>
          <a:p>
            <a:endParaRPr lang="hi-IN" dirty="0"/>
          </a:p>
        </p:txBody>
      </p:sp>
      <p:sp>
        <p:nvSpPr>
          <p:cNvPr id="5" name="Rectangle 4">
            <a:extLst>
              <a:ext uri="{FF2B5EF4-FFF2-40B4-BE49-F238E27FC236}">
                <a16:creationId xmlns:a16="http://schemas.microsoft.com/office/drawing/2014/main" id="{D5EAE73D-B30C-3DD8-ED01-4524C9E556A6}"/>
              </a:ext>
            </a:extLst>
          </p:cNvPr>
          <p:cNvSpPr/>
          <p:nvPr/>
        </p:nvSpPr>
        <p:spPr>
          <a:xfrm>
            <a:off x="6923309" y="1032590"/>
            <a:ext cx="4827042" cy="515982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hi-IN" sz="2400" b="1" dirty="0">
                <a:solidFill>
                  <a:srgbClr val="C00000"/>
                </a:solidFill>
              </a:rPr>
              <a:t>शिक्षक</a:t>
            </a:r>
          </a:p>
          <a:p>
            <a:pPr marL="342900" indent="-342900">
              <a:buFont typeface="Wingdings" panose="05000000000000000000" pitchFamily="2" charset="2"/>
              <a:buChar char="§"/>
            </a:pPr>
            <a:endParaRPr lang="hi-IN" sz="2400" b="1" dirty="0">
              <a:solidFill>
                <a:schemeClr val="tx1"/>
              </a:solidFill>
            </a:endParaRPr>
          </a:p>
          <a:p>
            <a:pPr marL="342900" indent="-342900">
              <a:buFont typeface="Wingdings" panose="05000000000000000000" pitchFamily="2" charset="2"/>
              <a:buChar char="§"/>
            </a:pPr>
            <a:r>
              <a:rPr lang="hi-IN" sz="2400" b="1" dirty="0">
                <a:solidFill>
                  <a:schemeClr val="tx1"/>
                </a:solidFill>
              </a:rPr>
              <a:t>अंतर्निहित प्रासंगिक  अवधारणाओं का पूर्व-मूल्यांकन करें। </a:t>
            </a:r>
          </a:p>
          <a:p>
            <a:pPr marL="342900" indent="-342900">
              <a:buFont typeface="Wingdings" panose="05000000000000000000" pitchFamily="2" charset="2"/>
              <a:buChar char="§"/>
            </a:pPr>
            <a:endParaRPr lang="hi-IN" sz="2400" b="1" dirty="0">
              <a:solidFill>
                <a:schemeClr val="tx1"/>
              </a:solidFill>
            </a:endParaRPr>
          </a:p>
          <a:p>
            <a:pPr marL="342900" indent="-342900">
              <a:buFont typeface="Wingdings" panose="05000000000000000000" pitchFamily="2" charset="2"/>
              <a:buChar char="§"/>
            </a:pPr>
            <a:r>
              <a:rPr lang="hi-IN" sz="2400" b="1" dirty="0">
                <a:solidFill>
                  <a:schemeClr val="tx1"/>
                </a:solidFill>
              </a:rPr>
              <a:t>प्रयोगों की अवधारणाएँ.चुनौतीपूर्ण प्रश्न से शुरू करें। </a:t>
            </a:r>
          </a:p>
          <a:p>
            <a:pPr marL="342900" indent="-342900">
              <a:buFont typeface="Wingdings" panose="05000000000000000000" pitchFamily="2" charset="2"/>
              <a:buChar char="§"/>
            </a:pPr>
            <a:endParaRPr lang="hi-IN" sz="2400" b="1" dirty="0">
              <a:solidFill>
                <a:schemeClr val="tx1"/>
              </a:solidFill>
            </a:endParaRPr>
          </a:p>
          <a:p>
            <a:pPr marL="342900" indent="-342900">
              <a:buFont typeface="Wingdings" panose="05000000000000000000" pitchFamily="2" charset="2"/>
              <a:buChar char="§"/>
            </a:pPr>
            <a:r>
              <a:rPr lang="hi-IN" sz="2400" b="1" dirty="0">
                <a:solidFill>
                  <a:schemeClr val="tx1"/>
                </a:solidFill>
              </a:rPr>
              <a:t>छात्रों के मन में उठते विचारों को उजागर करें। </a:t>
            </a:r>
          </a:p>
          <a:p>
            <a:pPr marL="342900" indent="-342900">
              <a:buFont typeface="Wingdings" panose="05000000000000000000" pitchFamily="2" charset="2"/>
              <a:buChar char="§"/>
            </a:pPr>
            <a:endParaRPr lang="hi-IN" sz="2400" b="1" dirty="0">
              <a:solidFill>
                <a:schemeClr val="tx1"/>
              </a:solidFill>
            </a:endParaRPr>
          </a:p>
          <a:p>
            <a:pPr marL="342900" indent="-342900">
              <a:buFont typeface="Wingdings" panose="05000000000000000000" pitchFamily="2" charset="2"/>
              <a:buChar char="§"/>
            </a:pPr>
            <a:r>
              <a:rPr lang="hi-IN" sz="2400" b="1" dirty="0">
                <a:solidFill>
                  <a:schemeClr val="tx1"/>
                </a:solidFill>
              </a:rPr>
              <a:t>अधिगम के प्रतिफलों से जुड़े कार्यों के चयन की सुविधा प्रदान करें।</a:t>
            </a:r>
            <a:r>
              <a:rPr lang="hi-IN" sz="2400" dirty="0"/>
              <a:t> </a:t>
            </a:r>
            <a:endParaRPr lang="en-IN" sz="2400" dirty="0"/>
          </a:p>
        </p:txBody>
      </p:sp>
      <p:sp>
        <p:nvSpPr>
          <p:cNvPr id="9" name="Rectangle 8">
            <a:extLst>
              <a:ext uri="{FF2B5EF4-FFF2-40B4-BE49-F238E27FC236}">
                <a16:creationId xmlns:a16="http://schemas.microsoft.com/office/drawing/2014/main" id="{2EFB03DC-9D1C-AD7E-3593-C186ABDC465B}"/>
              </a:ext>
            </a:extLst>
          </p:cNvPr>
          <p:cNvSpPr/>
          <p:nvPr/>
        </p:nvSpPr>
        <p:spPr>
          <a:xfrm>
            <a:off x="491417" y="1032590"/>
            <a:ext cx="5411749" cy="51598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hi-IN" sz="2400" b="1" dirty="0">
                <a:solidFill>
                  <a:srgbClr val="FFFF00"/>
                </a:solidFill>
              </a:rPr>
              <a:t>छात्र</a:t>
            </a:r>
          </a:p>
          <a:p>
            <a:pPr marL="342900" indent="-342900" algn="just">
              <a:buFont typeface="Arial" panose="020B0604020202020204" pitchFamily="34" charset="0"/>
              <a:buChar char="•"/>
            </a:pPr>
            <a:r>
              <a:rPr lang="hi-IN" sz="2400" b="1" dirty="0"/>
              <a:t>आभासी प्रयोग करने के लिए सिद्धांत, प्रक्रिया और निर्देश पढ़े। </a:t>
            </a:r>
          </a:p>
          <a:p>
            <a:pPr algn="just"/>
            <a:endParaRPr lang="hi-IN" sz="2400" b="1" dirty="0"/>
          </a:p>
          <a:p>
            <a:pPr marL="342900" indent="-342900" algn="just">
              <a:buFont typeface="Arial" panose="020B0604020202020204" pitchFamily="34" charset="0"/>
              <a:buChar char="•"/>
            </a:pPr>
            <a:r>
              <a:rPr lang="hi-IN" sz="2400" b="1" dirty="0"/>
              <a:t>प्रश्न तैयार करें और पूछें।</a:t>
            </a:r>
          </a:p>
          <a:p>
            <a:pPr marL="447675" indent="-447675" algn="just"/>
            <a:r>
              <a:rPr lang="en-IN" sz="2400" b="1" dirty="0"/>
              <a:t>     </a:t>
            </a:r>
            <a:r>
              <a:rPr lang="hi-IN" sz="2400" b="1" dirty="0"/>
              <a:t>विचारों पर मंथन करें और प्रयोग की </a:t>
            </a:r>
            <a:r>
              <a:rPr lang="en-IN" sz="2400" b="1" dirty="0"/>
              <a:t>                 </a:t>
            </a:r>
            <a:r>
              <a:rPr lang="hi-IN" sz="2400" b="1" dirty="0"/>
              <a:t>योजना बनाएं।</a:t>
            </a:r>
            <a:endParaRPr lang="en-IN" sz="2400" b="1" dirty="0"/>
          </a:p>
          <a:p>
            <a:pPr algn="just"/>
            <a:endParaRPr lang="hi-IN" sz="2400" b="1" dirty="0"/>
          </a:p>
          <a:p>
            <a:pPr marL="342900" indent="-342900" algn="just">
              <a:buFont typeface="Wingdings" panose="05000000000000000000" pitchFamily="2" charset="2"/>
              <a:buChar char="§"/>
            </a:pPr>
            <a:r>
              <a:rPr lang="hi-IN" sz="2400" b="1" dirty="0"/>
              <a:t>कार्यक्षमता सुविधा, मेनू और प्रयोगात्मक डिज़ाइन पर चर्चा करें; भविष्यकथन बताएं। </a:t>
            </a:r>
            <a:endParaRPr lang="en-IN" sz="2400" b="1" dirty="0"/>
          </a:p>
          <a:p>
            <a:pPr marL="342900" indent="-342900" algn="just">
              <a:buFont typeface="Wingdings" panose="05000000000000000000" pitchFamily="2" charset="2"/>
              <a:buChar char="§"/>
            </a:pPr>
            <a:endParaRPr lang="hi-IN" sz="2400" b="1" dirty="0"/>
          </a:p>
          <a:p>
            <a:pPr marL="342900" indent="-342900" algn="just">
              <a:buFont typeface="Wingdings" panose="05000000000000000000" pitchFamily="2" charset="2"/>
              <a:buChar char="§"/>
            </a:pPr>
            <a:r>
              <a:rPr lang="hi-IN" sz="2400" b="1" dirty="0"/>
              <a:t>सिमुलेशन का अन्वेषण करें।</a:t>
            </a:r>
            <a:endParaRPr lang="hi-IN" sz="2400" b="1" dirty="0">
              <a:solidFill>
                <a:schemeClr val="bg1"/>
              </a:solidFill>
            </a:endParaRPr>
          </a:p>
        </p:txBody>
      </p:sp>
      <p:sp>
        <p:nvSpPr>
          <p:cNvPr id="12" name="TextBox 11">
            <a:extLst>
              <a:ext uri="{FF2B5EF4-FFF2-40B4-BE49-F238E27FC236}">
                <a16:creationId xmlns:a16="http://schemas.microsoft.com/office/drawing/2014/main" id="{0BDABEED-671C-AB8D-063C-F3D40F9CB001}"/>
              </a:ext>
            </a:extLst>
          </p:cNvPr>
          <p:cNvSpPr txBox="1"/>
          <p:nvPr/>
        </p:nvSpPr>
        <p:spPr>
          <a:xfrm>
            <a:off x="0" y="24885"/>
            <a:ext cx="12192000" cy="646331"/>
          </a:xfrm>
          <a:prstGeom prst="rect">
            <a:avLst/>
          </a:prstGeom>
          <a:solidFill>
            <a:srgbClr val="FF3399"/>
          </a:solidFill>
        </p:spPr>
        <p:txBody>
          <a:bodyPr wrap="square" rtlCol="0">
            <a:spAutoFit/>
          </a:bodyPr>
          <a:lstStyle/>
          <a:p>
            <a:endParaRPr lang="en-IN" sz="3600" b="1" dirty="0"/>
          </a:p>
        </p:txBody>
      </p:sp>
      <p:sp>
        <p:nvSpPr>
          <p:cNvPr id="2" name="TextBox 1">
            <a:extLst>
              <a:ext uri="{FF2B5EF4-FFF2-40B4-BE49-F238E27FC236}">
                <a16:creationId xmlns:a16="http://schemas.microsoft.com/office/drawing/2014/main" id="{C9B77D75-51D2-A0B5-004F-8DA7A24ED7FE}"/>
              </a:ext>
            </a:extLst>
          </p:cNvPr>
          <p:cNvSpPr txBox="1"/>
          <p:nvPr/>
        </p:nvSpPr>
        <p:spPr>
          <a:xfrm>
            <a:off x="4845694" y="37326"/>
            <a:ext cx="4285147" cy="646331"/>
          </a:xfrm>
          <a:prstGeom prst="rect">
            <a:avLst/>
          </a:prstGeom>
          <a:noFill/>
        </p:spPr>
        <p:txBody>
          <a:bodyPr wrap="none" rtlCol="0">
            <a:spAutoFit/>
          </a:bodyPr>
          <a:lstStyle/>
          <a:p>
            <a:r>
              <a:rPr lang="hi-IN" sz="3600" b="1" dirty="0"/>
              <a:t>प्री-लैब सत्र</a:t>
            </a:r>
            <a:r>
              <a:rPr lang="en-GB" sz="3600" b="1" dirty="0"/>
              <a:t>  </a:t>
            </a:r>
            <a:r>
              <a:rPr lang="hi-IN" sz="3600" b="1" dirty="0"/>
              <a:t>: अन्वेषण</a:t>
            </a:r>
            <a:endParaRPr lang="en-IN" sz="3600" b="1" dirty="0"/>
          </a:p>
        </p:txBody>
      </p:sp>
      <p:sp>
        <p:nvSpPr>
          <p:cNvPr id="3" name="Footer Placeholder 2">
            <a:extLst>
              <a:ext uri="{FF2B5EF4-FFF2-40B4-BE49-F238E27FC236}">
                <a16:creationId xmlns:a16="http://schemas.microsoft.com/office/drawing/2014/main" id="{E8D3EF84-37E5-5D0A-EFCE-1BF9429D49A6}"/>
              </a:ext>
            </a:extLst>
          </p:cNvPr>
          <p:cNvSpPr>
            <a:spLocks noGrp="1"/>
          </p:cNvSpPr>
          <p:nvPr>
            <p:ph type="ftr" sz="quarter" idx="11"/>
          </p:nvPr>
        </p:nvSpPr>
        <p:spPr/>
        <p:txBody>
          <a:bodyPr/>
          <a:lstStyle/>
          <a:p>
            <a:r>
              <a:rPr lang="en-US"/>
              <a:t>NCERT</a:t>
            </a:r>
          </a:p>
        </p:txBody>
      </p:sp>
    </p:spTree>
    <p:extLst>
      <p:ext uri="{BB962C8B-B14F-4D97-AF65-F5344CB8AC3E}">
        <p14:creationId xmlns:p14="http://schemas.microsoft.com/office/powerpoint/2010/main" val="1048805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18EFC5-FE48-CBC2-A145-84D8BFD99AC9}"/>
              </a:ext>
            </a:extLst>
          </p:cNvPr>
          <p:cNvSpPr txBox="1"/>
          <p:nvPr/>
        </p:nvSpPr>
        <p:spPr>
          <a:xfrm>
            <a:off x="6941976" y="1999394"/>
            <a:ext cx="2202024" cy="369332"/>
          </a:xfrm>
          <a:prstGeom prst="rect">
            <a:avLst/>
          </a:prstGeom>
          <a:noFill/>
        </p:spPr>
        <p:txBody>
          <a:bodyPr wrap="square">
            <a:spAutoFit/>
          </a:bodyPr>
          <a:lstStyle/>
          <a:p>
            <a:endParaRPr lang="hi-IN" dirty="0"/>
          </a:p>
        </p:txBody>
      </p:sp>
      <p:sp>
        <p:nvSpPr>
          <p:cNvPr id="9" name="Rectangle 8">
            <a:extLst>
              <a:ext uri="{FF2B5EF4-FFF2-40B4-BE49-F238E27FC236}">
                <a16:creationId xmlns:a16="http://schemas.microsoft.com/office/drawing/2014/main" id="{2EFB03DC-9D1C-AD7E-3593-C186ABDC465B}"/>
              </a:ext>
            </a:extLst>
          </p:cNvPr>
          <p:cNvSpPr/>
          <p:nvPr/>
        </p:nvSpPr>
        <p:spPr>
          <a:xfrm>
            <a:off x="473761" y="689879"/>
            <a:ext cx="11624932" cy="64231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hi-IN" sz="2400" b="1" dirty="0">
              <a:solidFill>
                <a:srgbClr val="FFFF00"/>
              </a:solidFill>
            </a:endParaRPr>
          </a:p>
          <a:p>
            <a:pPr marL="342900" indent="-342900" algn="just">
              <a:buFont typeface="Wingdings" panose="05000000000000000000" pitchFamily="2" charset="2"/>
              <a:buChar char="§"/>
            </a:pPr>
            <a:endParaRPr lang="en-IN" sz="2400" b="1" dirty="0">
              <a:solidFill>
                <a:schemeClr val="bg1"/>
              </a:solidFill>
            </a:endParaRPr>
          </a:p>
          <a:p>
            <a:pPr marL="342900" indent="-342900" algn="just">
              <a:buFont typeface="Wingdings" panose="05000000000000000000" pitchFamily="2" charset="2"/>
              <a:buChar char="§"/>
            </a:pPr>
            <a:endParaRPr lang="en-IN" sz="2400" b="1" dirty="0">
              <a:solidFill>
                <a:schemeClr val="bg1"/>
              </a:solidFill>
            </a:endParaRPr>
          </a:p>
          <a:p>
            <a:pPr marL="342900" indent="-342900" algn="just">
              <a:spcBef>
                <a:spcPts val="400"/>
              </a:spcBef>
              <a:buFont typeface="Wingdings" panose="05000000000000000000" pitchFamily="2" charset="2"/>
              <a:buChar char="Ø"/>
            </a:pPr>
            <a:r>
              <a:rPr lang="hi-IN" sz="2400" b="1" dirty="0">
                <a:solidFill>
                  <a:schemeClr val="tx1"/>
                </a:solidFill>
              </a:rPr>
              <a:t>सिमुलेशन का उचित उपयोग करते हैं। </a:t>
            </a:r>
            <a:endParaRPr lang="en-IN" sz="2400" b="1" dirty="0">
              <a:solidFill>
                <a:schemeClr val="tx1"/>
              </a:solidFill>
            </a:endParaRPr>
          </a:p>
          <a:p>
            <a:pPr marL="342900" indent="-342900" algn="just">
              <a:spcBef>
                <a:spcPts val="400"/>
              </a:spcBef>
              <a:buFont typeface="Wingdings" panose="05000000000000000000" pitchFamily="2" charset="2"/>
              <a:buChar char="Ø"/>
            </a:pPr>
            <a:r>
              <a:rPr lang="hi-IN" sz="2400" b="1" dirty="0">
                <a:solidFill>
                  <a:schemeClr val="tx1"/>
                </a:solidFill>
              </a:rPr>
              <a:t>कारकों को निर्धारित करने के लिए प्रयोग डिज़ाइन करते हैं। </a:t>
            </a:r>
            <a:endParaRPr lang="en-IN" sz="2400" b="1" dirty="0">
              <a:solidFill>
                <a:schemeClr val="tx1"/>
              </a:solidFill>
            </a:endParaRPr>
          </a:p>
          <a:p>
            <a:pPr marL="342900" indent="-342900" algn="just">
              <a:spcBef>
                <a:spcPts val="400"/>
              </a:spcBef>
              <a:buFont typeface="Wingdings" panose="05000000000000000000" pitchFamily="2" charset="2"/>
              <a:buChar char="Ø"/>
            </a:pPr>
            <a:r>
              <a:rPr lang="hi-IN" sz="2400" b="1" dirty="0">
                <a:solidFill>
                  <a:schemeClr val="tx1"/>
                </a:solidFill>
              </a:rPr>
              <a:t>चर  राशियों को नियंत्रित कर  प्रयोग डिज़ाइन करते हैं।</a:t>
            </a:r>
          </a:p>
          <a:p>
            <a:pPr marL="342900" indent="-342900" algn="just">
              <a:spcBef>
                <a:spcPts val="400"/>
              </a:spcBef>
              <a:buFont typeface="Wingdings" panose="05000000000000000000" pitchFamily="2" charset="2"/>
              <a:buChar char="Ø"/>
            </a:pPr>
            <a:r>
              <a:rPr lang="hi-IN" sz="2400" b="1" dirty="0">
                <a:solidFill>
                  <a:schemeClr val="tx1"/>
                </a:solidFill>
              </a:rPr>
              <a:t>प्रयोग करने में  निरंतर प्रयत्न  दिखाते हैं। </a:t>
            </a:r>
          </a:p>
          <a:p>
            <a:pPr marL="342900" indent="-342900" algn="just">
              <a:spcBef>
                <a:spcPts val="400"/>
              </a:spcBef>
              <a:buFont typeface="Wingdings" panose="05000000000000000000" pitchFamily="2" charset="2"/>
              <a:buChar char="Ø"/>
            </a:pPr>
            <a:r>
              <a:rPr lang="hi-IN" sz="2400" b="1" dirty="0">
                <a:solidFill>
                  <a:schemeClr val="tx1"/>
                </a:solidFill>
              </a:rPr>
              <a:t>व्याख्या  करने, भविष्यकथन बताने, अवलोकन करने, रिकॉर्ड तैयार</a:t>
            </a:r>
            <a:r>
              <a:rPr lang="en-IN" sz="2400" b="1" dirty="0">
                <a:solidFill>
                  <a:schemeClr val="tx1"/>
                </a:solidFill>
              </a:rPr>
              <a:t> </a:t>
            </a:r>
            <a:r>
              <a:rPr lang="hi-IN" sz="2400" b="1" dirty="0">
                <a:solidFill>
                  <a:schemeClr val="tx1"/>
                </a:solidFill>
              </a:rPr>
              <a:t>करने, गणना करने एवं ग्राफ बनाने में तत्पर होते हैं। </a:t>
            </a:r>
          </a:p>
          <a:p>
            <a:pPr marL="342900" indent="-342900" algn="just">
              <a:spcBef>
                <a:spcPts val="400"/>
              </a:spcBef>
              <a:buFont typeface="Wingdings" panose="05000000000000000000" pitchFamily="2" charset="2"/>
              <a:buChar char="Ø"/>
            </a:pPr>
            <a:r>
              <a:rPr lang="hi-IN" sz="2400" b="1" dirty="0">
                <a:solidFill>
                  <a:schemeClr val="tx1"/>
                </a:solidFill>
              </a:rPr>
              <a:t>अमूर्त, गुणात्मक और मात्रात्मक रूप से तर्क करते हैं। </a:t>
            </a:r>
            <a:endParaRPr lang="en-IN" sz="2400" b="1" dirty="0">
              <a:solidFill>
                <a:schemeClr val="tx1"/>
              </a:solidFill>
            </a:endParaRPr>
          </a:p>
          <a:p>
            <a:pPr marL="342900" indent="-342900">
              <a:spcBef>
                <a:spcPts val="400"/>
              </a:spcBef>
              <a:buFont typeface="Wingdings" panose="05000000000000000000" pitchFamily="2" charset="2"/>
              <a:buChar char="Ø"/>
            </a:pPr>
            <a:r>
              <a:rPr lang="hi-IN" sz="2400" b="1" dirty="0">
                <a:solidFill>
                  <a:schemeClr val="tx1"/>
                </a:solidFill>
              </a:rPr>
              <a:t>भविष्यकथन का परिक्षण करते हैं। </a:t>
            </a:r>
          </a:p>
          <a:p>
            <a:pPr marL="342900" indent="-342900">
              <a:spcBef>
                <a:spcPts val="400"/>
              </a:spcBef>
              <a:buFont typeface="Wingdings" panose="05000000000000000000" pitchFamily="2" charset="2"/>
              <a:buChar char="Ø"/>
            </a:pPr>
            <a:r>
              <a:rPr lang="hi-IN" sz="2400" b="1" dirty="0">
                <a:solidFill>
                  <a:schemeClr val="tx1"/>
                </a:solidFill>
              </a:rPr>
              <a:t>आश्रित और स्वतंत्र चर की पहचान करते हैं। </a:t>
            </a:r>
          </a:p>
          <a:p>
            <a:pPr marL="342900" indent="-342900">
              <a:spcBef>
                <a:spcPts val="400"/>
              </a:spcBef>
              <a:buFont typeface="Wingdings" panose="05000000000000000000" pitchFamily="2" charset="2"/>
              <a:buChar char="Ø"/>
            </a:pPr>
            <a:r>
              <a:rPr lang="hi-IN" sz="2400" b="1" dirty="0">
                <a:solidFill>
                  <a:schemeClr val="tx1"/>
                </a:solidFill>
              </a:rPr>
              <a:t>कारण और प्रभाव संबंध की पहचान करते हैं।  </a:t>
            </a:r>
          </a:p>
          <a:p>
            <a:pPr marL="342900" indent="-342900">
              <a:spcBef>
                <a:spcPts val="400"/>
              </a:spcBef>
              <a:buFont typeface="Wingdings" panose="05000000000000000000" pitchFamily="2" charset="2"/>
              <a:buChar char="Ø"/>
            </a:pPr>
            <a:r>
              <a:rPr lang="hi-IN" sz="2400" b="1" dirty="0">
                <a:solidFill>
                  <a:schemeClr val="tx1"/>
                </a:solidFill>
              </a:rPr>
              <a:t>अवलोकन रिकॉर्ड करते हैं। </a:t>
            </a:r>
          </a:p>
          <a:p>
            <a:pPr marL="342900" indent="-342900">
              <a:spcBef>
                <a:spcPts val="400"/>
              </a:spcBef>
              <a:buFont typeface="Wingdings" panose="05000000000000000000" pitchFamily="2" charset="2"/>
              <a:buChar char="Ø"/>
            </a:pPr>
            <a:r>
              <a:rPr lang="hi-IN" sz="2400" b="1" dirty="0">
                <a:solidFill>
                  <a:schemeClr val="tx1"/>
                </a:solidFill>
              </a:rPr>
              <a:t>गणना करते हैं। </a:t>
            </a:r>
          </a:p>
          <a:p>
            <a:pPr marL="342900" indent="-342900">
              <a:spcBef>
                <a:spcPts val="400"/>
              </a:spcBef>
              <a:buFont typeface="Wingdings" panose="05000000000000000000" pitchFamily="2" charset="2"/>
              <a:buChar char="Ø"/>
            </a:pPr>
            <a:r>
              <a:rPr lang="hi-IN" sz="2400" b="1" dirty="0">
                <a:solidFill>
                  <a:schemeClr val="tx1"/>
                </a:solidFill>
              </a:rPr>
              <a:t>ग्राफ प्लाट  करते हैं। </a:t>
            </a:r>
          </a:p>
          <a:p>
            <a:pPr marL="342900" indent="-342900">
              <a:spcBef>
                <a:spcPts val="400"/>
              </a:spcBef>
              <a:buFont typeface="Wingdings" panose="05000000000000000000" pitchFamily="2" charset="2"/>
              <a:buChar char="Ø"/>
            </a:pPr>
            <a:r>
              <a:rPr lang="hi-IN" sz="2400" b="1" dirty="0">
                <a:solidFill>
                  <a:schemeClr val="tx1"/>
                </a:solidFill>
              </a:rPr>
              <a:t>परिणाम प्रस्तुत करते हैं। </a:t>
            </a:r>
          </a:p>
          <a:p>
            <a:pPr marL="342900" indent="-342900">
              <a:spcBef>
                <a:spcPts val="400"/>
              </a:spcBef>
              <a:buFont typeface="Wingdings" panose="05000000000000000000" pitchFamily="2" charset="2"/>
              <a:buChar char="§"/>
            </a:pPr>
            <a:r>
              <a:rPr lang="hi-IN" sz="2400" b="1" dirty="0">
                <a:solidFill>
                  <a:schemeClr val="tx1"/>
                </a:solidFill>
              </a:rPr>
              <a:t>डेटा और परिणाम की व्याख्या करते हैं। </a:t>
            </a:r>
            <a:endParaRPr lang="en-IN" sz="2400" b="1" dirty="0">
              <a:solidFill>
                <a:schemeClr val="tx1"/>
              </a:solidFill>
            </a:endParaRPr>
          </a:p>
          <a:p>
            <a:pPr marL="342900" indent="-342900" algn="just">
              <a:buFont typeface="Wingdings" panose="05000000000000000000" pitchFamily="2" charset="2"/>
              <a:buChar char="§"/>
            </a:pPr>
            <a:endParaRPr lang="en-IN" sz="2400" b="1" dirty="0">
              <a:solidFill>
                <a:schemeClr val="bg1"/>
              </a:solidFill>
            </a:endParaRPr>
          </a:p>
          <a:p>
            <a:pPr marL="342900" indent="-342900" algn="just">
              <a:buFont typeface="Wingdings" panose="05000000000000000000" pitchFamily="2" charset="2"/>
              <a:buChar char="§"/>
            </a:pPr>
            <a:endParaRPr lang="en-IN" sz="2400" b="1" dirty="0">
              <a:solidFill>
                <a:schemeClr val="bg1"/>
              </a:solidFill>
            </a:endParaRPr>
          </a:p>
          <a:p>
            <a:pPr marL="342900" indent="-342900" algn="just">
              <a:buFont typeface="Wingdings" panose="05000000000000000000" pitchFamily="2" charset="2"/>
              <a:buChar char="§"/>
            </a:pPr>
            <a:endParaRPr lang="en-IN" sz="2400" b="1" dirty="0">
              <a:solidFill>
                <a:schemeClr val="bg1"/>
              </a:solidFill>
            </a:endParaRPr>
          </a:p>
          <a:p>
            <a:pPr marL="342900" indent="-342900" algn="just">
              <a:buFont typeface="Wingdings" panose="05000000000000000000" pitchFamily="2" charset="2"/>
              <a:buChar char="§"/>
            </a:pPr>
            <a:r>
              <a:rPr lang="en-GB" sz="2400" b="1" dirty="0">
                <a:solidFill>
                  <a:schemeClr val="bg1"/>
                </a:solidFill>
              </a:rPr>
              <a:t>     </a:t>
            </a:r>
            <a:endParaRPr lang="hi-IN" sz="2400" b="1" dirty="0">
              <a:solidFill>
                <a:schemeClr val="bg1"/>
              </a:solidFill>
            </a:endParaRPr>
          </a:p>
        </p:txBody>
      </p:sp>
      <p:sp>
        <p:nvSpPr>
          <p:cNvPr id="12" name="TextBox 11">
            <a:extLst>
              <a:ext uri="{FF2B5EF4-FFF2-40B4-BE49-F238E27FC236}">
                <a16:creationId xmlns:a16="http://schemas.microsoft.com/office/drawing/2014/main" id="{0BDABEED-671C-AB8D-063C-F3D40F9CB001}"/>
              </a:ext>
            </a:extLst>
          </p:cNvPr>
          <p:cNvSpPr txBox="1"/>
          <p:nvPr/>
        </p:nvSpPr>
        <p:spPr>
          <a:xfrm>
            <a:off x="0" y="24885"/>
            <a:ext cx="12192000" cy="646331"/>
          </a:xfrm>
          <a:prstGeom prst="rect">
            <a:avLst/>
          </a:prstGeom>
          <a:solidFill>
            <a:srgbClr val="FF3399"/>
          </a:solidFill>
        </p:spPr>
        <p:txBody>
          <a:bodyPr wrap="square" rtlCol="0">
            <a:spAutoFit/>
          </a:bodyPr>
          <a:lstStyle/>
          <a:p>
            <a:r>
              <a:rPr lang="en-IN" sz="3600" b="1" dirty="0"/>
              <a:t>                  </a:t>
            </a:r>
            <a:r>
              <a:rPr lang="hi-IN" sz="3600" b="1" dirty="0"/>
              <a:t>वर्चुअल लैब का प्रदर्शन सत्र: प्रयोगीकरण</a:t>
            </a:r>
            <a:endParaRPr lang="en-IN" sz="3600" b="1" dirty="0"/>
          </a:p>
        </p:txBody>
      </p:sp>
      <p:sp>
        <p:nvSpPr>
          <p:cNvPr id="3" name="Footer Placeholder 2">
            <a:extLst>
              <a:ext uri="{FF2B5EF4-FFF2-40B4-BE49-F238E27FC236}">
                <a16:creationId xmlns:a16="http://schemas.microsoft.com/office/drawing/2014/main" id="{6875D9C5-2DC5-2488-7295-4DBFEA9B57BD}"/>
              </a:ext>
            </a:extLst>
          </p:cNvPr>
          <p:cNvSpPr>
            <a:spLocks noGrp="1"/>
          </p:cNvSpPr>
          <p:nvPr>
            <p:ph type="ftr" sz="quarter" idx="11"/>
          </p:nvPr>
        </p:nvSpPr>
        <p:spPr/>
        <p:txBody>
          <a:bodyPr/>
          <a:lstStyle/>
          <a:p>
            <a:r>
              <a:rPr lang="en-US"/>
              <a:t>NCERT</a:t>
            </a:r>
          </a:p>
        </p:txBody>
      </p:sp>
      <p:sp>
        <p:nvSpPr>
          <p:cNvPr id="6" name="Rectangle: Beveled 5">
            <a:extLst>
              <a:ext uri="{FF2B5EF4-FFF2-40B4-BE49-F238E27FC236}">
                <a16:creationId xmlns:a16="http://schemas.microsoft.com/office/drawing/2014/main" id="{14AA9A42-8230-5F15-2954-7815FEC9EE7C}"/>
              </a:ext>
            </a:extLst>
          </p:cNvPr>
          <p:cNvSpPr/>
          <p:nvPr/>
        </p:nvSpPr>
        <p:spPr>
          <a:xfrm rot="16200000">
            <a:off x="-3312912" y="3366343"/>
            <a:ext cx="6917171" cy="218724"/>
          </a:xfrm>
          <a:prstGeom prst="bevel">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7" name="Rectangle: Beveled 6">
            <a:extLst>
              <a:ext uri="{FF2B5EF4-FFF2-40B4-BE49-F238E27FC236}">
                <a16:creationId xmlns:a16="http://schemas.microsoft.com/office/drawing/2014/main" id="{D9AEA216-9552-B9A4-6722-3E8B477285AE}"/>
              </a:ext>
            </a:extLst>
          </p:cNvPr>
          <p:cNvSpPr/>
          <p:nvPr/>
        </p:nvSpPr>
        <p:spPr>
          <a:xfrm rot="16200000">
            <a:off x="-3157361" y="3501622"/>
            <a:ext cx="6917171" cy="218724"/>
          </a:xfrm>
          <a:prstGeom prst="bevel">
            <a:avLst/>
          </a:prstGeom>
          <a:solidFill>
            <a:srgbClr val="FF3399"/>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Tree>
    <p:extLst>
      <p:ext uri="{BB962C8B-B14F-4D97-AF65-F5344CB8AC3E}">
        <p14:creationId xmlns:p14="http://schemas.microsoft.com/office/powerpoint/2010/main" val="277383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18EFC5-FE48-CBC2-A145-84D8BFD99AC9}"/>
              </a:ext>
            </a:extLst>
          </p:cNvPr>
          <p:cNvSpPr txBox="1"/>
          <p:nvPr/>
        </p:nvSpPr>
        <p:spPr>
          <a:xfrm>
            <a:off x="6941976" y="1999394"/>
            <a:ext cx="2202024" cy="369332"/>
          </a:xfrm>
          <a:prstGeom prst="rect">
            <a:avLst/>
          </a:prstGeom>
          <a:noFill/>
        </p:spPr>
        <p:txBody>
          <a:bodyPr wrap="square">
            <a:spAutoFit/>
          </a:bodyPr>
          <a:lstStyle/>
          <a:p>
            <a:endParaRPr lang="hi-IN" dirty="0"/>
          </a:p>
        </p:txBody>
      </p:sp>
      <p:sp>
        <p:nvSpPr>
          <p:cNvPr id="9" name="Rectangle 8">
            <a:extLst>
              <a:ext uri="{FF2B5EF4-FFF2-40B4-BE49-F238E27FC236}">
                <a16:creationId xmlns:a16="http://schemas.microsoft.com/office/drawing/2014/main" id="{2EFB03DC-9D1C-AD7E-3593-C186ABDC465B}"/>
              </a:ext>
            </a:extLst>
          </p:cNvPr>
          <p:cNvSpPr/>
          <p:nvPr/>
        </p:nvSpPr>
        <p:spPr>
          <a:xfrm>
            <a:off x="410586" y="877077"/>
            <a:ext cx="11688107" cy="62359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anose="05000000000000000000" pitchFamily="2" charset="2"/>
              <a:buChar char="Ø"/>
            </a:pPr>
            <a:endParaRPr lang="en-IN" sz="2400" b="1" dirty="0">
              <a:solidFill>
                <a:schemeClr val="tx1"/>
              </a:solidFill>
            </a:endParaRPr>
          </a:p>
          <a:p>
            <a:pPr marL="342900" indent="-342900">
              <a:lnSpc>
                <a:spcPct val="150000"/>
              </a:lnSpc>
              <a:buFont typeface="Wingdings" panose="05000000000000000000" pitchFamily="2" charset="2"/>
              <a:buChar char="Ø"/>
            </a:pPr>
            <a:r>
              <a:rPr lang="hi-IN" sz="2400" b="1" dirty="0">
                <a:solidFill>
                  <a:schemeClr val="tx1"/>
                </a:solidFill>
              </a:rPr>
              <a:t>पूरी कक्षा में चर्चा और कार्य की मौखिक,लिखित एवं डिजिटल प्रस्तुति करते हैं। </a:t>
            </a:r>
          </a:p>
          <a:p>
            <a:pPr marL="342900" indent="-342900">
              <a:lnSpc>
                <a:spcPct val="150000"/>
              </a:lnSpc>
              <a:buFont typeface="Wingdings" panose="05000000000000000000" pitchFamily="2" charset="2"/>
              <a:buChar char="Ø"/>
            </a:pPr>
            <a:r>
              <a:rPr lang="hi-IN" sz="2400" b="1" dirty="0">
                <a:solidFill>
                  <a:schemeClr val="tx1"/>
                </a:solidFill>
              </a:rPr>
              <a:t> वैकल्पिक स्पष्टीकरणों</a:t>
            </a:r>
            <a:r>
              <a:rPr lang="en-IN" sz="2400" b="1" dirty="0">
                <a:solidFill>
                  <a:schemeClr val="tx1"/>
                </a:solidFill>
              </a:rPr>
              <a:t> </a:t>
            </a:r>
            <a:r>
              <a:rPr lang="hi-IN" sz="2400" b="1" dirty="0">
                <a:solidFill>
                  <a:schemeClr val="tx1"/>
                </a:solidFill>
              </a:rPr>
              <a:t>पर विचार  कर व्याख्या</a:t>
            </a:r>
            <a:r>
              <a:rPr lang="en-IN" sz="2400" b="1" dirty="0">
                <a:solidFill>
                  <a:schemeClr val="tx1"/>
                </a:solidFill>
              </a:rPr>
              <a:t> </a:t>
            </a:r>
            <a:r>
              <a:rPr lang="hi-IN" sz="2400" b="1" dirty="0">
                <a:solidFill>
                  <a:schemeClr val="tx1"/>
                </a:solidFill>
              </a:rPr>
              <a:t>निर्माण  करते हैं  और उनका मूल्यांकन करते हैं। </a:t>
            </a:r>
            <a:endParaRPr lang="en-IN" sz="2400" b="1" dirty="0">
              <a:solidFill>
                <a:schemeClr val="tx1"/>
              </a:solidFill>
            </a:endParaRPr>
          </a:p>
          <a:p>
            <a:pPr marL="342900" indent="-342900">
              <a:lnSpc>
                <a:spcPct val="150000"/>
              </a:lnSpc>
              <a:buFont typeface="Wingdings" panose="05000000000000000000" pitchFamily="2" charset="2"/>
              <a:buChar char="Ø"/>
            </a:pPr>
            <a:r>
              <a:rPr lang="hi-IN" sz="2400" b="1" dirty="0">
                <a:solidFill>
                  <a:schemeClr val="tx1"/>
                </a:solidFill>
              </a:rPr>
              <a:t> अपने विचारों को सही ठहराने के लिए साक्ष्यों का उपयोग करते हैं। </a:t>
            </a:r>
            <a:endParaRPr lang="en-IN" sz="2400" b="1" dirty="0">
              <a:solidFill>
                <a:schemeClr val="tx1"/>
              </a:solidFill>
            </a:endParaRPr>
          </a:p>
          <a:p>
            <a:pPr marL="342900" indent="-342900">
              <a:lnSpc>
                <a:spcPct val="150000"/>
              </a:lnSpc>
              <a:buFont typeface="Wingdings" panose="05000000000000000000" pitchFamily="2" charset="2"/>
              <a:buChar char="Ø"/>
            </a:pPr>
            <a:r>
              <a:rPr lang="hi-IN" sz="2400" b="1" dirty="0">
                <a:solidFill>
                  <a:schemeClr val="tx1"/>
                </a:solidFill>
              </a:rPr>
              <a:t> त्रुटियों और सावधानियों के स्रोतों को प्रस्तुत करते हैं। </a:t>
            </a:r>
            <a:endParaRPr lang="en-IN" sz="2400" b="1" dirty="0">
              <a:solidFill>
                <a:schemeClr val="tx1"/>
              </a:solidFill>
            </a:endParaRPr>
          </a:p>
          <a:p>
            <a:pPr marL="342900" indent="-342900">
              <a:lnSpc>
                <a:spcPct val="150000"/>
              </a:lnSpc>
              <a:buFont typeface="Wingdings" panose="05000000000000000000" pitchFamily="2" charset="2"/>
              <a:buChar char="Ø"/>
            </a:pPr>
            <a:r>
              <a:rPr lang="hi-IN" sz="2400" b="1" dirty="0">
                <a:solidFill>
                  <a:schemeClr val="tx1"/>
                </a:solidFill>
              </a:rPr>
              <a:t>प्रयोगात्मक कार्य को प्रासंगिक अवधारणाओं के साथ जोड़ते हैं। </a:t>
            </a:r>
            <a:endParaRPr lang="en-IN" sz="2400" b="1" dirty="0">
              <a:solidFill>
                <a:schemeClr val="tx1"/>
              </a:solidFill>
            </a:endParaRPr>
          </a:p>
          <a:p>
            <a:pPr marL="342900" indent="-342900">
              <a:lnSpc>
                <a:spcPct val="150000"/>
              </a:lnSpc>
              <a:buFont typeface="Wingdings" panose="05000000000000000000" pitchFamily="2" charset="2"/>
              <a:buChar char="Ø"/>
            </a:pPr>
            <a:r>
              <a:rPr lang="hi-IN" sz="2400" b="1" dirty="0">
                <a:solidFill>
                  <a:schemeClr val="tx1"/>
                </a:solidFill>
              </a:rPr>
              <a:t>प्रयोग को दैनिक जीवन के अनुभवों से जोड़ते हैं। </a:t>
            </a:r>
            <a:endParaRPr lang="en-IN" sz="2400" b="1" dirty="0">
              <a:solidFill>
                <a:schemeClr val="tx1"/>
              </a:solidFill>
            </a:endParaRPr>
          </a:p>
          <a:p>
            <a:pPr marL="342900" indent="-342900">
              <a:lnSpc>
                <a:spcPct val="150000"/>
              </a:lnSpc>
              <a:buFont typeface="Wingdings" panose="05000000000000000000" pitchFamily="2" charset="2"/>
              <a:buChar char="Ø"/>
            </a:pPr>
            <a:r>
              <a:rPr lang="hi-IN" sz="2400" b="1" dirty="0">
                <a:solidFill>
                  <a:schemeClr val="tx1"/>
                </a:solidFill>
              </a:rPr>
              <a:t>अंत में 'अवधारणा/ अधिगम के परिणामों' पर वापस चर्ता करते हैं  और छात्र आपको यह समझाते हैं कि उन्होंने प्रयोग से क्या अर्थ निकाला है।</a:t>
            </a:r>
          </a:p>
          <a:p>
            <a:pPr marL="342900" indent="-342900">
              <a:lnSpc>
                <a:spcPct val="150000"/>
              </a:lnSpc>
              <a:buFont typeface="Wingdings" panose="05000000000000000000" pitchFamily="2" charset="2"/>
              <a:buChar char="Ø"/>
            </a:pPr>
            <a:r>
              <a:rPr lang="hi-IN" sz="2400" b="1" dirty="0">
                <a:solidFill>
                  <a:schemeClr val="tx1"/>
                </a:solidFill>
              </a:rPr>
              <a:t>साझा </a:t>
            </a:r>
            <a:r>
              <a:rPr lang="en-IN" sz="2400" b="1" dirty="0">
                <a:solidFill>
                  <a:schemeClr val="tx1"/>
                </a:solidFill>
              </a:rPr>
              <a:t>Google </a:t>
            </a:r>
            <a:r>
              <a:rPr lang="hi-IN" sz="2400" b="1" dirty="0">
                <a:solidFill>
                  <a:schemeClr val="tx1"/>
                </a:solidFill>
              </a:rPr>
              <a:t>दस्तावेज़ में मूल्यांकन पत्रक और टिप्पणियों और गणना का वेब कैप्चर जमा  करते हैं। </a:t>
            </a:r>
            <a:endParaRPr lang="en-IN" sz="2400" b="1" dirty="0">
              <a:solidFill>
                <a:schemeClr val="tx1"/>
              </a:solidFill>
            </a:endParaRPr>
          </a:p>
          <a:p>
            <a:pPr marL="342900" indent="-342900">
              <a:lnSpc>
                <a:spcPct val="150000"/>
              </a:lnSpc>
              <a:buFont typeface="Wingdings" panose="05000000000000000000" pitchFamily="2" charset="2"/>
              <a:buChar char="Ø"/>
            </a:pPr>
            <a:endParaRPr lang="en-IN" sz="2400" b="1" dirty="0">
              <a:solidFill>
                <a:schemeClr val="tx1"/>
              </a:solidFill>
            </a:endParaRPr>
          </a:p>
          <a:p>
            <a:pPr marL="342900" indent="-342900">
              <a:buFont typeface="Wingdings" panose="05000000000000000000" pitchFamily="2" charset="2"/>
              <a:buChar char="§"/>
            </a:pPr>
            <a:endParaRPr lang="en-IN" sz="2400" b="1" dirty="0">
              <a:solidFill>
                <a:schemeClr val="tx1"/>
              </a:solidFill>
            </a:endParaRPr>
          </a:p>
        </p:txBody>
      </p:sp>
      <p:sp>
        <p:nvSpPr>
          <p:cNvPr id="12" name="TextBox 11">
            <a:extLst>
              <a:ext uri="{FF2B5EF4-FFF2-40B4-BE49-F238E27FC236}">
                <a16:creationId xmlns:a16="http://schemas.microsoft.com/office/drawing/2014/main" id="{0BDABEED-671C-AB8D-063C-F3D40F9CB001}"/>
              </a:ext>
            </a:extLst>
          </p:cNvPr>
          <p:cNvSpPr txBox="1"/>
          <p:nvPr/>
        </p:nvSpPr>
        <p:spPr>
          <a:xfrm>
            <a:off x="0" y="24885"/>
            <a:ext cx="12192000" cy="646331"/>
          </a:xfrm>
          <a:prstGeom prst="rect">
            <a:avLst/>
          </a:prstGeom>
          <a:solidFill>
            <a:srgbClr val="FF3399"/>
          </a:solidFill>
        </p:spPr>
        <p:txBody>
          <a:bodyPr wrap="square" rtlCol="0">
            <a:spAutoFit/>
          </a:bodyPr>
          <a:lstStyle/>
          <a:p>
            <a:r>
              <a:rPr lang="en-IN" sz="3600" dirty="0">
                <a:solidFill>
                  <a:schemeClr val="tx1"/>
                </a:solidFill>
              </a:rPr>
              <a:t>                        </a:t>
            </a:r>
            <a:r>
              <a:rPr lang="hi-IN" sz="3600" b="1" dirty="0"/>
              <a:t>पोस्ट लैब सत्र</a:t>
            </a:r>
            <a:r>
              <a:rPr lang="en-IN" sz="3600" b="1" dirty="0"/>
              <a:t> :</a:t>
            </a:r>
            <a:r>
              <a:rPr lang="hi-IN" sz="3600" b="1" dirty="0"/>
              <a:t> सम्प्रेषण</a:t>
            </a:r>
            <a:endParaRPr lang="hi-IN" sz="3600" dirty="0"/>
          </a:p>
        </p:txBody>
      </p:sp>
      <p:sp>
        <p:nvSpPr>
          <p:cNvPr id="2" name="Footer Placeholder 1">
            <a:extLst>
              <a:ext uri="{FF2B5EF4-FFF2-40B4-BE49-F238E27FC236}">
                <a16:creationId xmlns:a16="http://schemas.microsoft.com/office/drawing/2014/main" id="{248DD7B7-0D2F-288B-32F3-D692C1F7C2F1}"/>
              </a:ext>
            </a:extLst>
          </p:cNvPr>
          <p:cNvSpPr>
            <a:spLocks noGrp="1"/>
          </p:cNvSpPr>
          <p:nvPr>
            <p:ph type="ftr" sz="quarter" idx="11"/>
          </p:nvPr>
        </p:nvSpPr>
        <p:spPr/>
        <p:txBody>
          <a:bodyPr/>
          <a:lstStyle/>
          <a:p>
            <a:r>
              <a:rPr lang="en-US"/>
              <a:t>NCERT</a:t>
            </a:r>
          </a:p>
        </p:txBody>
      </p:sp>
      <p:sp>
        <p:nvSpPr>
          <p:cNvPr id="3" name="Rectangle: Beveled 2">
            <a:extLst>
              <a:ext uri="{FF2B5EF4-FFF2-40B4-BE49-F238E27FC236}">
                <a16:creationId xmlns:a16="http://schemas.microsoft.com/office/drawing/2014/main" id="{C9FD3600-E335-D2AC-D2DC-200862A6450E}"/>
              </a:ext>
            </a:extLst>
          </p:cNvPr>
          <p:cNvSpPr/>
          <p:nvPr/>
        </p:nvSpPr>
        <p:spPr>
          <a:xfrm rot="16200000">
            <a:off x="-3312912" y="3366343"/>
            <a:ext cx="6917171" cy="218724"/>
          </a:xfrm>
          <a:prstGeom prst="bevel">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5" name="Rectangle: Beveled 4">
            <a:extLst>
              <a:ext uri="{FF2B5EF4-FFF2-40B4-BE49-F238E27FC236}">
                <a16:creationId xmlns:a16="http://schemas.microsoft.com/office/drawing/2014/main" id="{C178C6D1-083E-6A88-C9DA-58EE493D5EB3}"/>
              </a:ext>
            </a:extLst>
          </p:cNvPr>
          <p:cNvSpPr/>
          <p:nvPr/>
        </p:nvSpPr>
        <p:spPr>
          <a:xfrm rot="16200000">
            <a:off x="-3157361" y="3501622"/>
            <a:ext cx="6917171" cy="218724"/>
          </a:xfrm>
          <a:prstGeom prst="bevel">
            <a:avLst/>
          </a:prstGeom>
          <a:solidFill>
            <a:srgbClr val="FF3399"/>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Tree>
    <p:extLst>
      <p:ext uri="{BB962C8B-B14F-4D97-AF65-F5344CB8AC3E}">
        <p14:creationId xmlns:p14="http://schemas.microsoft.com/office/powerpoint/2010/main" val="380849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00657A-A5C6-6361-1ECC-544C2BF6E39C}"/>
              </a:ext>
            </a:extLst>
          </p:cNvPr>
          <p:cNvSpPr txBox="1"/>
          <p:nvPr/>
        </p:nvSpPr>
        <p:spPr>
          <a:xfrm>
            <a:off x="43543" y="122232"/>
            <a:ext cx="12148457" cy="584775"/>
          </a:xfrm>
          <a:prstGeom prst="rect">
            <a:avLst/>
          </a:prstGeom>
          <a:solidFill>
            <a:schemeClr val="accent1">
              <a:lumMod val="75000"/>
            </a:schemeClr>
          </a:solidFill>
        </p:spPr>
        <p:txBody>
          <a:bodyPr wrap="square" rtlCol="0">
            <a:spAutoFit/>
          </a:bodyPr>
          <a:lstStyle/>
          <a:p>
            <a:r>
              <a:rPr lang="en-IN" sz="3200" b="1" dirty="0">
                <a:solidFill>
                  <a:schemeClr val="bg1"/>
                </a:solidFill>
              </a:rPr>
              <a:t>                       </a:t>
            </a:r>
            <a:r>
              <a:rPr lang="hi-IN" sz="3200" b="1" dirty="0">
                <a:solidFill>
                  <a:schemeClr val="bg1"/>
                </a:solidFill>
              </a:rPr>
              <a:t>राष्ट्रीय शिक्षा नीति (एनईपी) 2020</a:t>
            </a:r>
            <a:endParaRPr lang="en-IN" sz="3200" b="1" dirty="0">
              <a:solidFill>
                <a:schemeClr val="bg1"/>
              </a:solidFill>
            </a:endParaRPr>
          </a:p>
        </p:txBody>
      </p:sp>
      <p:sp>
        <p:nvSpPr>
          <p:cNvPr id="4" name="TextBox 3">
            <a:extLst>
              <a:ext uri="{FF2B5EF4-FFF2-40B4-BE49-F238E27FC236}">
                <a16:creationId xmlns:a16="http://schemas.microsoft.com/office/drawing/2014/main" id="{4B0CDA76-35C9-08BF-636B-A90B4A71B5F7}"/>
              </a:ext>
            </a:extLst>
          </p:cNvPr>
          <p:cNvSpPr txBox="1"/>
          <p:nvPr/>
        </p:nvSpPr>
        <p:spPr>
          <a:xfrm>
            <a:off x="678025" y="1702849"/>
            <a:ext cx="11277600" cy="4108817"/>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hi-IN" sz="2400" b="1" dirty="0"/>
              <a:t>वर्चुअल लैब्स: दीक्षा, स्वयं और स्वयंप्रभा जैसे</a:t>
            </a:r>
            <a:r>
              <a:rPr lang="en-IN" sz="2400" b="1" dirty="0"/>
              <a:t>  </a:t>
            </a:r>
            <a:r>
              <a:rPr lang="hi-IN" sz="2400" b="1" dirty="0"/>
              <a:t>ई-लर्निंग वर्त्तमान</a:t>
            </a:r>
            <a:r>
              <a:rPr lang="en-IN" sz="2400" b="1" dirty="0"/>
              <a:t> </a:t>
            </a:r>
            <a:r>
              <a:rPr lang="hi-IN" sz="2400" b="1" dirty="0"/>
              <a:t>प्लेटफॉर्म का भी वर्चुअल लैब बनाने के लिए उपयोग किया जाएगा ताकि सभी छात्रों को गुणवत्तापूर्ण व्यावहारिक और प्रयोग आधारित सीखने के अनुभवों तक समान पहुंच प्राप्त हो।(पृ 59)</a:t>
            </a:r>
            <a:endParaRPr lang="en-IN" sz="2400" b="1" dirty="0"/>
          </a:p>
          <a:p>
            <a:endParaRPr lang="en-IN" sz="2400" b="1" dirty="0"/>
          </a:p>
          <a:p>
            <a:endParaRPr lang="en-IN" sz="2400" b="1" dirty="0"/>
          </a:p>
          <a:p>
            <a:pPr marL="342900" indent="-342900">
              <a:lnSpc>
                <a:spcPct val="150000"/>
              </a:lnSpc>
              <a:buFont typeface="Wingdings" panose="05000000000000000000" pitchFamily="2" charset="2"/>
              <a:buChar char="Ø"/>
            </a:pPr>
            <a:r>
              <a:rPr lang="hi-IN" sz="2400" b="1" dirty="0"/>
              <a:t>शिक्षा को अधिक अनुभवात्मक, समग्र, एकीकृत, पूछताछ करते हुए</a:t>
            </a:r>
            <a:r>
              <a:rPr lang="en-IN" sz="2400" b="1" dirty="0"/>
              <a:t> </a:t>
            </a:r>
            <a:r>
              <a:rPr lang="hi-IN" sz="2400" b="1" dirty="0"/>
              <a:t>संचालित, खोज-उन्मुख, शिक्षार्थी-केंद्रित, चर्चा-आधारित, लचीला और निश्चित रूप से आनंददायक बनाने के लिए शिक्षाशास्त्र को विकसित करना होगा। (पृ.3)</a:t>
            </a:r>
            <a:endParaRPr lang="en-IN" sz="2400" b="1" dirty="0"/>
          </a:p>
        </p:txBody>
      </p:sp>
      <p:sp>
        <p:nvSpPr>
          <p:cNvPr id="5" name="Rectangle: Beveled 4">
            <a:extLst>
              <a:ext uri="{FF2B5EF4-FFF2-40B4-BE49-F238E27FC236}">
                <a16:creationId xmlns:a16="http://schemas.microsoft.com/office/drawing/2014/main" id="{2ECAC308-D46B-FA9C-1429-4DF43E2DAD9B}"/>
              </a:ext>
            </a:extLst>
          </p:cNvPr>
          <p:cNvSpPr/>
          <p:nvPr/>
        </p:nvSpPr>
        <p:spPr>
          <a:xfrm rot="16200000">
            <a:off x="-3312912" y="3366343"/>
            <a:ext cx="6917171" cy="218724"/>
          </a:xfrm>
          <a:prstGeom prst="bevel">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6" name="Footer Placeholder 5">
            <a:extLst>
              <a:ext uri="{FF2B5EF4-FFF2-40B4-BE49-F238E27FC236}">
                <a16:creationId xmlns:a16="http://schemas.microsoft.com/office/drawing/2014/main" id="{9D3243CC-1BDD-F0F9-1BA2-B515B3ED0411}"/>
              </a:ext>
            </a:extLst>
          </p:cNvPr>
          <p:cNvSpPr>
            <a:spLocks noGrp="1"/>
          </p:cNvSpPr>
          <p:nvPr>
            <p:ph type="ftr" sz="quarter" idx="11"/>
          </p:nvPr>
        </p:nvSpPr>
        <p:spPr/>
        <p:txBody>
          <a:bodyPr/>
          <a:lstStyle/>
          <a:p>
            <a:r>
              <a:rPr lang="en-US"/>
              <a:t>NCERT</a:t>
            </a:r>
          </a:p>
        </p:txBody>
      </p:sp>
      <p:sp>
        <p:nvSpPr>
          <p:cNvPr id="7" name="Rectangle: Beveled 6">
            <a:extLst>
              <a:ext uri="{FF2B5EF4-FFF2-40B4-BE49-F238E27FC236}">
                <a16:creationId xmlns:a16="http://schemas.microsoft.com/office/drawing/2014/main" id="{1CA9D066-739A-63AB-47BA-800B4E8AA779}"/>
              </a:ext>
            </a:extLst>
          </p:cNvPr>
          <p:cNvSpPr/>
          <p:nvPr/>
        </p:nvSpPr>
        <p:spPr>
          <a:xfrm rot="16200000">
            <a:off x="-3157361" y="3501622"/>
            <a:ext cx="6917171" cy="218724"/>
          </a:xfrm>
          <a:prstGeom prst="bevel">
            <a:avLst/>
          </a:prstGeom>
          <a:solidFill>
            <a:srgbClr val="FF3399"/>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Tree>
    <p:extLst>
      <p:ext uri="{BB962C8B-B14F-4D97-AF65-F5344CB8AC3E}">
        <p14:creationId xmlns:p14="http://schemas.microsoft.com/office/powerpoint/2010/main" val="386251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53A14E-6E8C-503F-30FB-2FCBDB88AA3C}"/>
              </a:ext>
            </a:extLst>
          </p:cNvPr>
          <p:cNvSpPr txBox="1"/>
          <p:nvPr/>
        </p:nvSpPr>
        <p:spPr>
          <a:xfrm>
            <a:off x="1005840" y="2136339"/>
            <a:ext cx="10389948" cy="2677656"/>
          </a:xfrm>
          <a:prstGeom prst="rect">
            <a:avLst/>
          </a:prstGeom>
          <a:noFill/>
        </p:spPr>
        <p:txBody>
          <a:bodyPr wrap="square">
            <a:spAutoFit/>
          </a:bodyPr>
          <a:lstStyle/>
          <a:p>
            <a:pPr marL="342900" indent="-342900">
              <a:buFont typeface="Wingdings" panose="05000000000000000000" pitchFamily="2" charset="2"/>
              <a:buChar char="Ø"/>
            </a:pPr>
            <a:r>
              <a:rPr lang="hi-IN" sz="2400" b="1" dirty="0"/>
              <a:t>वर्चुअल लैब एक प्रभावशाली शैक्षणिक उपकरण है, जो एक सक्रिय</a:t>
            </a:r>
            <a:r>
              <a:rPr lang="en-IN" sz="2400" b="1" dirty="0"/>
              <a:t> </a:t>
            </a:r>
            <a:r>
              <a:rPr lang="hi-IN" sz="2400" b="1" dirty="0"/>
              <a:t>और इंटरैक्टिव शिक्षण वातावरण को बढ़ावा देता</a:t>
            </a:r>
            <a:r>
              <a:rPr lang="en-IN" sz="2400" b="1" dirty="0"/>
              <a:t> </a:t>
            </a:r>
            <a:r>
              <a:rPr lang="hi-IN" sz="2400" b="1" dirty="0"/>
              <a:t>है। </a:t>
            </a:r>
            <a:endParaRPr lang="en-IN" sz="2400" b="1" dirty="0"/>
          </a:p>
          <a:p>
            <a:pPr marL="342900" indent="-342900">
              <a:buFont typeface="Wingdings" panose="05000000000000000000" pitchFamily="2" charset="2"/>
              <a:buChar char="Ø"/>
            </a:pPr>
            <a:endParaRPr lang="hi-IN" sz="2400" b="1" dirty="0"/>
          </a:p>
          <a:p>
            <a:pPr marL="342900" indent="-342900">
              <a:buFont typeface="Wingdings" panose="05000000000000000000" pitchFamily="2" charset="2"/>
              <a:buChar char="Ø"/>
            </a:pPr>
            <a:r>
              <a:rPr lang="hi-IN" sz="2400" b="1" dirty="0"/>
              <a:t>शैक्षिक उद्देश्यों के लिए वास्तविक दुनिया के प्रयोगशाला अनुभवों का सिमुलेशन करता है। </a:t>
            </a:r>
          </a:p>
          <a:p>
            <a:pPr marL="342900" indent="-342900">
              <a:buFont typeface="Wingdings" panose="05000000000000000000" pitchFamily="2" charset="2"/>
              <a:buChar char="Ø"/>
            </a:pPr>
            <a:endParaRPr lang="hi-IN" sz="2400" b="1" dirty="0"/>
          </a:p>
          <a:p>
            <a:pPr marL="342900" indent="-342900">
              <a:buFont typeface="Wingdings" panose="05000000000000000000" pitchFamily="2" charset="2"/>
              <a:buChar char="Ø"/>
            </a:pPr>
            <a:r>
              <a:rPr lang="hi-IN" sz="2400" b="1" dirty="0"/>
              <a:t>सुलभता एवं अधिगम अवसरों में लचीलेपन</a:t>
            </a:r>
            <a:r>
              <a:rPr lang="en-IN" sz="2400" b="1" dirty="0"/>
              <a:t> </a:t>
            </a:r>
            <a:r>
              <a:rPr lang="hi-IN" sz="2400" b="1" dirty="0"/>
              <a:t>लाता है। </a:t>
            </a:r>
            <a:r>
              <a:rPr lang="en-IN" sz="2400" b="1" dirty="0"/>
              <a:t>    </a:t>
            </a:r>
            <a:r>
              <a:rPr lang="hi-IN" sz="2400" b="1" dirty="0"/>
              <a:t> </a:t>
            </a:r>
            <a:endParaRPr lang="en-IN" sz="2400" b="1" dirty="0"/>
          </a:p>
        </p:txBody>
      </p:sp>
      <p:sp>
        <p:nvSpPr>
          <p:cNvPr id="5" name="TextBox 4">
            <a:extLst>
              <a:ext uri="{FF2B5EF4-FFF2-40B4-BE49-F238E27FC236}">
                <a16:creationId xmlns:a16="http://schemas.microsoft.com/office/drawing/2014/main" id="{6DEDE6CC-5398-FB6E-C159-73B9E179FF85}"/>
              </a:ext>
            </a:extLst>
          </p:cNvPr>
          <p:cNvSpPr txBox="1"/>
          <p:nvPr/>
        </p:nvSpPr>
        <p:spPr>
          <a:xfrm>
            <a:off x="21771" y="49767"/>
            <a:ext cx="12148457" cy="584775"/>
          </a:xfrm>
          <a:prstGeom prst="rect">
            <a:avLst/>
          </a:prstGeom>
          <a:solidFill>
            <a:schemeClr val="accent1">
              <a:lumMod val="75000"/>
            </a:schemeClr>
          </a:solidFill>
        </p:spPr>
        <p:txBody>
          <a:bodyPr wrap="square" rtlCol="0">
            <a:spAutoFit/>
          </a:bodyPr>
          <a:lstStyle/>
          <a:p>
            <a:r>
              <a:rPr lang="en-IN" sz="3200" b="1" dirty="0">
                <a:solidFill>
                  <a:schemeClr val="bg1"/>
                </a:solidFill>
              </a:rPr>
              <a:t>                                </a:t>
            </a:r>
          </a:p>
        </p:txBody>
      </p:sp>
      <p:sp>
        <p:nvSpPr>
          <p:cNvPr id="6" name="TextBox 5">
            <a:extLst>
              <a:ext uri="{FF2B5EF4-FFF2-40B4-BE49-F238E27FC236}">
                <a16:creationId xmlns:a16="http://schemas.microsoft.com/office/drawing/2014/main" id="{33CBD547-DCB3-CC9E-767C-6E5588CD80CB}"/>
              </a:ext>
            </a:extLst>
          </p:cNvPr>
          <p:cNvSpPr txBox="1"/>
          <p:nvPr/>
        </p:nvSpPr>
        <p:spPr>
          <a:xfrm>
            <a:off x="3688700" y="49765"/>
            <a:ext cx="4493538" cy="646331"/>
          </a:xfrm>
          <a:prstGeom prst="rect">
            <a:avLst/>
          </a:prstGeom>
          <a:noFill/>
        </p:spPr>
        <p:txBody>
          <a:bodyPr wrap="none" rtlCol="0">
            <a:spAutoFit/>
          </a:bodyPr>
          <a:lstStyle/>
          <a:p>
            <a:r>
              <a:rPr lang="hi-IN" sz="3600" b="1" dirty="0">
                <a:solidFill>
                  <a:schemeClr val="bg1"/>
                </a:solidFill>
              </a:rPr>
              <a:t>वर्चुअल लैब  क्या है ?</a:t>
            </a:r>
            <a:endParaRPr lang="en-IN" sz="3600" b="1" dirty="0">
              <a:solidFill>
                <a:schemeClr val="bg1"/>
              </a:solidFill>
            </a:endParaRPr>
          </a:p>
        </p:txBody>
      </p:sp>
      <p:sp>
        <p:nvSpPr>
          <p:cNvPr id="7" name="Footer Placeholder 6">
            <a:extLst>
              <a:ext uri="{FF2B5EF4-FFF2-40B4-BE49-F238E27FC236}">
                <a16:creationId xmlns:a16="http://schemas.microsoft.com/office/drawing/2014/main" id="{8FFA97D4-A5AD-96E8-0B0D-7D840E7AE61D}"/>
              </a:ext>
            </a:extLst>
          </p:cNvPr>
          <p:cNvSpPr>
            <a:spLocks noGrp="1"/>
          </p:cNvSpPr>
          <p:nvPr>
            <p:ph type="ftr" sz="quarter" idx="11"/>
          </p:nvPr>
        </p:nvSpPr>
        <p:spPr/>
        <p:txBody>
          <a:bodyPr/>
          <a:lstStyle/>
          <a:p>
            <a:r>
              <a:rPr lang="en-US"/>
              <a:t>NCERT</a:t>
            </a:r>
          </a:p>
        </p:txBody>
      </p:sp>
      <p:sp>
        <p:nvSpPr>
          <p:cNvPr id="8" name="Rectangle: Beveled 7">
            <a:extLst>
              <a:ext uri="{FF2B5EF4-FFF2-40B4-BE49-F238E27FC236}">
                <a16:creationId xmlns:a16="http://schemas.microsoft.com/office/drawing/2014/main" id="{32E85178-FDAB-6536-F81C-A5F4F5E0C366}"/>
              </a:ext>
            </a:extLst>
          </p:cNvPr>
          <p:cNvSpPr/>
          <p:nvPr/>
        </p:nvSpPr>
        <p:spPr>
          <a:xfrm rot="16200000">
            <a:off x="-3157361" y="3501622"/>
            <a:ext cx="6917171" cy="218724"/>
          </a:xfrm>
          <a:prstGeom prst="bevel">
            <a:avLst/>
          </a:prstGeom>
          <a:solidFill>
            <a:srgbClr val="FF3399"/>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9" name="Rectangle: Beveled 8">
            <a:extLst>
              <a:ext uri="{FF2B5EF4-FFF2-40B4-BE49-F238E27FC236}">
                <a16:creationId xmlns:a16="http://schemas.microsoft.com/office/drawing/2014/main" id="{51646621-D12C-794E-6C97-DC1BFC134F49}"/>
              </a:ext>
            </a:extLst>
          </p:cNvPr>
          <p:cNvSpPr/>
          <p:nvPr/>
        </p:nvSpPr>
        <p:spPr>
          <a:xfrm rot="16200000">
            <a:off x="-3309761" y="3349222"/>
            <a:ext cx="6917171" cy="218724"/>
          </a:xfrm>
          <a:prstGeom prst="bevel">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Tree>
    <p:extLst>
      <p:ext uri="{BB962C8B-B14F-4D97-AF65-F5344CB8AC3E}">
        <p14:creationId xmlns:p14="http://schemas.microsoft.com/office/powerpoint/2010/main" val="300318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BC1500-956A-32FD-261D-561D0FCFFDE5}"/>
              </a:ext>
            </a:extLst>
          </p:cNvPr>
          <p:cNvSpPr txBox="1"/>
          <p:nvPr/>
        </p:nvSpPr>
        <p:spPr>
          <a:xfrm>
            <a:off x="727364" y="841202"/>
            <a:ext cx="10266218" cy="5632311"/>
          </a:xfrm>
          <a:prstGeom prst="rect">
            <a:avLst/>
          </a:prstGeom>
          <a:noFill/>
        </p:spPr>
        <p:txBody>
          <a:bodyPr wrap="square" rtlCol="0">
            <a:spAutoFit/>
          </a:bodyPr>
          <a:lstStyle/>
          <a:p>
            <a:pPr marL="342900" indent="-342900">
              <a:buFont typeface="Wingdings" panose="05000000000000000000" pitchFamily="2" charset="2"/>
              <a:buChar char="Ø"/>
            </a:pPr>
            <a:r>
              <a:rPr lang="hi-IN" sz="2400" b="1" dirty="0"/>
              <a:t>अधिगम के परिणामों में वृद्धि</a:t>
            </a:r>
          </a:p>
          <a:p>
            <a:pPr marL="342900" indent="-342900">
              <a:buFont typeface="Wingdings" panose="05000000000000000000" pitchFamily="2" charset="2"/>
              <a:buChar char="Ø"/>
            </a:pPr>
            <a:endParaRPr lang="hi-IN" sz="2400" b="1" dirty="0"/>
          </a:p>
          <a:p>
            <a:pPr marL="342900" indent="-342900">
              <a:buFont typeface="Wingdings" panose="05000000000000000000" pitchFamily="2" charset="2"/>
              <a:buChar char="Ø"/>
            </a:pPr>
            <a:r>
              <a:rPr lang="hi-IN" sz="2400" b="1" dirty="0"/>
              <a:t>वैज्ञानिक दृष्टिकोण का विकास</a:t>
            </a:r>
          </a:p>
          <a:p>
            <a:pPr marL="342900" indent="-342900">
              <a:buFont typeface="Wingdings" panose="05000000000000000000" pitchFamily="2" charset="2"/>
              <a:buChar char="Ø"/>
            </a:pPr>
            <a:endParaRPr lang="hi-IN" sz="2400" b="1" dirty="0"/>
          </a:p>
          <a:p>
            <a:pPr marL="342900" indent="-342900">
              <a:buFont typeface="Wingdings" panose="05000000000000000000" pitchFamily="2" charset="2"/>
              <a:buChar char="Ø"/>
            </a:pPr>
            <a:r>
              <a:rPr lang="hi-IN" sz="2400" b="1" dirty="0"/>
              <a:t>समालोचनात्मक सोंच का विकास</a:t>
            </a:r>
            <a:endParaRPr lang="en-IN" sz="2400" b="1" dirty="0"/>
          </a:p>
          <a:p>
            <a:pPr marL="342900" indent="-342900">
              <a:buFont typeface="Wingdings" panose="05000000000000000000" pitchFamily="2" charset="2"/>
              <a:buChar char="Ø"/>
            </a:pPr>
            <a:endParaRPr lang="hi-IN" sz="2400" b="1" dirty="0"/>
          </a:p>
          <a:p>
            <a:pPr marL="342900" indent="-342900">
              <a:buFont typeface="Wingdings" panose="05000000000000000000" pitchFamily="2" charset="2"/>
              <a:buChar char="Ø"/>
            </a:pPr>
            <a:r>
              <a:rPr lang="hi-IN" sz="2400" b="1" dirty="0"/>
              <a:t>संकल्पनात्मक समझ</a:t>
            </a:r>
          </a:p>
          <a:p>
            <a:pPr marL="342900" indent="-342900">
              <a:buFont typeface="Wingdings" panose="05000000000000000000" pitchFamily="2" charset="2"/>
              <a:buChar char="Ø"/>
            </a:pPr>
            <a:endParaRPr lang="hi-IN" sz="2400" b="1" dirty="0"/>
          </a:p>
          <a:p>
            <a:pPr marL="342900" indent="-342900">
              <a:buFont typeface="Wingdings" panose="05000000000000000000" pitchFamily="2" charset="2"/>
              <a:buChar char="Ø"/>
            </a:pPr>
            <a:r>
              <a:rPr lang="hi-IN" sz="2400" b="1" dirty="0"/>
              <a:t>वैज्ञानिक  स्वाभाव और पूछताछ कौशल का विकास</a:t>
            </a:r>
          </a:p>
          <a:p>
            <a:pPr marL="342900" indent="-342900">
              <a:buFont typeface="Wingdings" panose="05000000000000000000" pitchFamily="2" charset="2"/>
              <a:buChar char="Ø"/>
            </a:pPr>
            <a:endParaRPr lang="hi-IN" sz="2400" b="1" dirty="0"/>
          </a:p>
          <a:p>
            <a:pPr marL="342900" indent="-342900">
              <a:buFont typeface="Wingdings" panose="05000000000000000000" pitchFamily="2" charset="2"/>
              <a:buChar char="Ø"/>
            </a:pPr>
            <a:r>
              <a:rPr lang="hi-IN" sz="2400" b="1" dirty="0"/>
              <a:t>उपकरणों को कुशलतापूर्वक काम में लेने का कौशल</a:t>
            </a:r>
            <a:r>
              <a:rPr lang="en-IN" sz="2400" b="1" dirty="0"/>
              <a:t> </a:t>
            </a:r>
            <a:endParaRPr lang="hi-IN" sz="2400" b="1" dirty="0"/>
          </a:p>
          <a:p>
            <a:pPr marL="342900" indent="-342900">
              <a:buFont typeface="Wingdings" panose="05000000000000000000" pitchFamily="2" charset="2"/>
              <a:buChar char="Ø"/>
            </a:pPr>
            <a:endParaRPr lang="hi-IN" sz="2400" b="1" dirty="0"/>
          </a:p>
          <a:p>
            <a:pPr marL="342900" indent="-342900">
              <a:buFont typeface="Wingdings" panose="05000000000000000000" pitchFamily="2" charset="2"/>
              <a:buChar char="Ø"/>
            </a:pPr>
            <a:r>
              <a:rPr lang="hi-IN" sz="2400" b="1" dirty="0"/>
              <a:t>शिक्षा में छात्रों की रूचि बनाए रखना</a:t>
            </a:r>
          </a:p>
          <a:p>
            <a:pPr marL="342900" indent="-342900">
              <a:buFont typeface="Wingdings" panose="05000000000000000000" pitchFamily="2" charset="2"/>
              <a:buChar char="Ø"/>
            </a:pPr>
            <a:endParaRPr lang="hi-IN" sz="2400" b="1" dirty="0"/>
          </a:p>
          <a:p>
            <a:pPr marL="342900" indent="-342900">
              <a:buFont typeface="Wingdings" panose="05000000000000000000" pitchFamily="2" charset="2"/>
              <a:buChar char="Ø"/>
            </a:pPr>
            <a:r>
              <a:rPr lang="hi-IN" sz="2400" b="1" dirty="0"/>
              <a:t>स्वतंत्र रूप</a:t>
            </a:r>
            <a:r>
              <a:rPr lang="en-IN" sz="2400" b="1" dirty="0"/>
              <a:t> </a:t>
            </a:r>
            <a:r>
              <a:rPr lang="hi-IN" sz="2400" b="1" dirty="0"/>
              <a:t>से अधिगम</a:t>
            </a:r>
            <a:r>
              <a:rPr lang="en-IN" sz="2400" b="1" dirty="0"/>
              <a:t> </a:t>
            </a:r>
            <a:r>
              <a:rPr lang="hi-IN" sz="2400" b="1" dirty="0"/>
              <a:t>करने की क्षमता विकसित</a:t>
            </a:r>
            <a:r>
              <a:rPr lang="en-IN" sz="2400" b="1" dirty="0"/>
              <a:t> </a:t>
            </a:r>
            <a:r>
              <a:rPr lang="hi-IN" sz="2400" b="1" dirty="0"/>
              <a:t>करना</a:t>
            </a:r>
          </a:p>
        </p:txBody>
      </p:sp>
      <p:sp>
        <p:nvSpPr>
          <p:cNvPr id="3" name="TextBox 2">
            <a:extLst>
              <a:ext uri="{FF2B5EF4-FFF2-40B4-BE49-F238E27FC236}">
                <a16:creationId xmlns:a16="http://schemas.microsoft.com/office/drawing/2014/main" id="{1500657A-A5C6-6361-1ECC-544C2BF6E39C}"/>
              </a:ext>
            </a:extLst>
          </p:cNvPr>
          <p:cNvSpPr txBox="1"/>
          <p:nvPr/>
        </p:nvSpPr>
        <p:spPr>
          <a:xfrm>
            <a:off x="43543" y="122232"/>
            <a:ext cx="12148457" cy="646331"/>
          </a:xfrm>
          <a:prstGeom prst="rect">
            <a:avLst/>
          </a:prstGeom>
          <a:solidFill>
            <a:schemeClr val="accent1">
              <a:lumMod val="75000"/>
            </a:schemeClr>
          </a:solidFill>
        </p:spPr>
        <p:txBody>
          <a:bodyPr wrap="square" rtlCol="0">
            <a:spAutoFit/>
          </a:bodyPr>
          <a:lstStyle/>
          <a:p>
            <a:r>
              <a:rPr lang="en-IN" sz="3200" b="1" dirty="0">
                <a:solidFill>
                  <a:schemeClr val="bg1"/>
                </a:solidFill>
              </a:rPr>
              <a:t>                                </a:t>
            </a:r>
            <a:r>
              <a:rPr lang="hi-IN" sz="3600" b="1" dirty="0">
                <a:solidFill>
                  <a:schemeClr val="bg1"/>
                </a:solidFill>
              </a:rPr>
              <a:t>प्रयोगशाला की भूमिका</a:t>
            </a:r>
            <a:endParaRPr lang="en-IN" sz="3600" b="1" dirty="0">
              <a:solidFill>
                <a:schemeClr val="bg1"/>
              </a:solidFill>
            </a:endParaRPr>
          </a:p>
        </p:txBody>
      </p:sp>
      <p:sp>
        <p:nvSpPr>
          <p:cNvPr id="4" name="Rectangle: Beveled 3">
            <a:extLst>
              <a:ext uri="{FF2B5EF4-FFF2-40B4-BE49-F238E27FC236}">
                <a16:creationId xmlns:a16="http://schemas.microsoft.com/office/drawing/2014/main" id="{62D9DFC7-C86A-A13C-29EF-F24D1320DEE5}"/>
              </a:ext>
            </a:extLst>
          </p:cNvPr>
          <p:cNvSpPr/>
          <p:nvPr/>
        </p:nvSpPr>
        <p:spPr>
          <a:xfrm rot="16200000">
            <a:off x="-3309761" y="3349222"/>
            <a:ext cx="6917171" cy="218724"/>
          </a:xfrm>
          <a:prstGeom prst="bevel">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5" name="Footer Placeholder 4">
            <a:extLst>
              <a:ext uri="{FF2B5EF4-FFF2-40B4-BE49-F238E27FC236}">
                <a16:creationId xmlns:a16="http://schemas.microsoft.com/office/drawing/2014/main" id="{BCA9EC45-0F42-4A26-C8C1-485FB1C3CBA7}"/>
              </a:ext>
            </a:extLst>
          </p:cNvPr>
          <p:cNvSpPr>
            <a:spLocks noGrp="1"/>
          </p:cNvSpPr>
          <p:nvPr>
            <p:ph type="ftr" sz="quarter" idx="11"/>
          </p:nvPr>
        </p:nvSpPr>
        <p:spPr/>
        <p:txBody>
          <a:bodyPr/>
          <a:lstStyle/>
          <a:p>
            <a:r>
              <a:rPr lang="en-US"/>
              <a:t>NCERT</a:t>
            </a:r>
          </a:p>
        </p:txBody>
      </p:sp>
      <p:sp>
        <p:nvSpPr>
          <p:cNvPr id="6" name="Rectangle: Beveled 5">
            <a:extLst>
              <a:ext uri="{FF2B5EF4-FFF2-40B4-BE49-F238E27FC236}">
                <a16:creationId xmlns:a16="http://schemas.microsoft.com/office/drawing/2014/main" id="{004F3DEC-A966-755E-408D-782C7C8BDA33}"/>
              </a:ext>
            </a:extLst>
          </p:cNvPr>
          <p:cNvSpPr/>
          <p:nvPr/>
        </p:nvSpPr>
        <p:spPr>
          <a:xfrm rot="16200000">
            <a:off x="-3157361" y="3501622"/>
            <a:ext cx="6917171" cy="218724"/>
          </a:xfrm>
          <a:prstGeom prst="bevel">
            <a:avLst/>
          </a:prstGeom>
          <a:solidFill>
            <a:srgbClr val="FF3399"/>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Tree>
    <p:extLst>
      <p:ext uri="{BB962C8B-B14F-4D97-AF65-F5344CB8AC3E}">
        <p14:creationId xmlns:p14="http://schemas.microsoft.com/office/powerpoint/2010/main" val="924036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E390CE1-4521-519D-99A1-778BE288C7B8}"/>
              </a:ext>
            </a:extLst>
          </p:cNvPr>
          <p:cNvPicPr>
            <a:picLocks noChangeAspect="1"/>
          </p:cNvPicPr>
          <p:nvPr/>
        </p:nvPicPr>
        <p:blipFill>
          <a:blip r:embed="rId2"/>
          <a:stretch>
            <a:fillRect/>
          </a:stretch>
        </p:blipFill>
        <p:spPr>
          <a:xfrm>
            <a:off x="8508219" y="4391608"/>
            <a:ext cx="3797230" cy="2465999"/>
          </a:xfrm>
          <a:prstGeom prst="rect">
            <a:avLst/>
          </a:prstGeom>
        </p:spPr>
      </p:pic>
      <p:sp>
        <p:nvSpPr>
          <p:cNvPr id="6" name="TextBox 5">
            <a:extLst>
              <a:ext uri="{FF2B5EF4-FFF2-40B4-BE49-F238E27FC236}">
                <a16:creationId xmlns:a16="http://schemas.microsoft.com/office/drawing/2014/main" id="{016883CD-6469-12BE-CBDE-5402503A3687}"/>
              </a:ext>
            </a:extLst>
          </p:cNvPr>
          <p:cNvSpPr txBox="1"/>
          <p:nvPr/>
        </p:nvSpPr>
        <p:spPr>
          <a:xfrm>
            <a:off x="572279" y="1225420"/>
            <a:ext cx="11377126" cy="4616648"/>
          </a:xfrm>
          <a:prstGeom prst="rect">
            <a:avLst/>
          </a:prstGeom>
          <a:noFill/>
        </p:spPr>
        <p:txBody>
          <a:bodyPr wrap="square">
            <a:spAutoFit/>
          </a:bodyPr>
          <a:lstStyle/>
          <a:p>
            <a:pPr>
              <a:lnSpc>
                <a:spcPct val="150000"/>
              </a:lnSpc>
            </a:pPr>
            <a:r>
              <a:rPr lang="hi-IN" sz="2400" b="1" dirty="0"/>
              <a:t>विज्ञान शिक्षणशास्त्र की पाठ्यपुस्तक (एनसीईआरटी,2013 ) सुझाव देता है की प्रयोगशाला के उपयोग कर  निम्न  उद्देश्यों  को प्राप्त करने की दिशा में ध्यान केंद्रित किया जाना चाहिए </a:t>
            </a:r>
            <a:r>
              <a:rPr lang="en-IN" sz="2400" b="1" dirty="0"/>
              <a:t>-</a:t>
            </a:r>
            <a:endParaRPr lang="hi-IN" sz="2400" b="1" dirty="0"/>
          </a:p>
          <a:p>
            <a:pPr marL="342900" indent="-342900">
              <a:lnSpc>
                <a:spcPct val="200000"/>
              </a:lnSpc>
              <a:buFont typeface="Wingdings" panose="05000000000000000000" pitchFamily="2" charset="2"/>
              <a:buChar char="Ø"/>
            </a:pPr>
            <a:r>
              <a:rPr lang="hi-IN" sz="2400" b="1" dirty="0"/>
              <a:t>संज्ञानात्मक क्षमतायें</a:t>
            </a:r>
          </a:p>
          <a:p>
            <a:pPr marL="342900" indent="-342900">
              <a:lnSpc>
                <a:spcPct val="200000"/>
              </a:lnSpc>
              <a:buFont typeface="Wingdings" panose="05000000000000000000" pitchFamily="2" charset="2"/>
              <a:buChar char="Ø"/>
            </a:pPr>
            <a:r>
              <a:rPr lang="hi-IN" sz="2400" b="1" dirty="0"/>
              <a:t>विज्ञान की प्रक्रिया कौशल</a:t>
            </a:r>
          </a:p>
          <a:p>
            <a:pPr marL="342900" indent="-342900">
              <a:lnSpc>
                <a:spcPct val="200000"/>
              </a:lnSpc>
              <a:buFont typeface="Wingdings" panose="05000000000000000000" pitchFamily="2" charset="2"/>
              <a:buChar char="Ø"/>
            </a:pPr>
            <a:r>
              <a:rPr lang="hi-IN" sz="2400" b="1" dirty="0"/>
              <a:t>वैज्ञानिक दृष्टिकोण और</a:t>
            </a:r>
          </a:p>
          <a:p>
            <a:pPr marL="342900" indent="-342900">
              <a:lnSpc>
                <a:spcPct val="200000"/>
              </a:lnSpc>
              <a:buFont typeface="Wingdings" panose="05000000000000000000" pitchFamily="2" charset="2"/>
              <a:buChar char="Ø"/>
            </a:pPr>
            <a:r>
              <a:rPr lang="hi-IN" sz="2400" b="1" dirty="0"/>
              <a:t>विज्ञान की प्रकृति  की समझ</a:t>
            </a:r>
            <a:endParaRPr lang="en-IN" sz="2400" b="1" dirty="0"/>
          </a:p>
        </p:txBody>
      </p:sp>
      <p:sp>
        <p:nvSpPr>
          <p:cNvPr id="2" name="TextBox 1">
            <a:extLst>
              <a:ext uri="{FF2B5EF4-FFF2-40B4-BE49-F238E27FC236}">
                <a16:creationId xmlns:a16="http://schemas.microsoft.com/office/drawing/2014/main" id="{F29E42AE-FBEC-9FD4-5343-C3BA68D94E6A}"/>
              </a:ext>
            </a:extLst>
          </p:cNvPr>
          <p:cNvSpPr txBox="1"/>
          <p:nvPr/>
        </p:nvSpPr>
        <p:spPr>
          <a:xfrm>
            <a:off x="43543" y="122232"/>
            <a:ext cx="12148457" cy="584775"/>
          </a:xfrm>
          <a:prstGeom prst="rect">
            <a:avLst/>
          </a:prstGeom>
          <a:solidFill>
            <a:schemeClr val="accent1">
              <a:lumMod val="75000"/>
            </a:schemeClr>
          </a:solidFill>
        </p:spPr>
        <p:txBody>
          <a:bodyPr wrap="square" rtlCol="0">
            <a:spAutoFit/>
          </a:bodyPr>
          <a:lstStyle/>
          <a:p>
            <a:r>
              <a:rPr lang="en-IN" sz="3200" b="1" dirty="0">
                <a:solidFill>
                  <a:schemeClr val="bg1"/>
                </a:solidFill>
              </a:rPr>
              <a:t>                                </a:t>
            </a:r>
            <a:r>
              <a:rPr lang="hi-IN" sz="3200" b="1" dirty="0">
                <a:solidFill>
                  <a:schemeClr val="bg1"/>
                </a:solidFill>
              </a:rPr>
              <a:t>प्रयोगशाला कार्य के उद्देश्य</a:t>
            </a:r>
            <a:endParaRPr lang="en-IN" sz="3200" b="1" dirty="0">
              <a:solidFill>
                <a:schemeClr val="bg1"/>
              </a:solidFill>
            </a:endParaRPr>
          </a:p>
        </p:txBody>
      </p:sp>
      <p:sp>
        <p:nvSpPr>
          <p:cNvPr id="3" name="Rectangle: Beveled 2">
            <a:extLst>
              <a:ext uri="{FF2B5EF4-FFF2-40B4-BE49-F238E27FC236}">
                <a16:creationId xmlns:a16="http://schemas.microsoft.com/office/drawing/2014/main" id="{167F9555-1891-833E-C20C-8FBA98BBFD9A}"/>
              </a:ext>
            </a:extLst>
          </p:cNvPr>
          <p:cNvSpPr/>
          <p:nvPr/>
        </p:nvSpPr>
        <p:spPr>
          <a:xfrm rot="16200000">
            <a:off x="-3309761" y="3349222"/>
            <a:ext cx="6917171" cy="218724"/>
          </a:xfrm>
          <a:prstGeom prst="bevel">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4" name="Footer Placeholder 3">
            <a:extLst>
              <a:ext uri="{FF2B5EF4-FFF2-40B4-BE49-F238E27FC236}">
                <a16:creationId xmlns:a16="http://schemas.microsoft.com/office/drawing/2014/main" id="{6B1363A6-81C9-A0B0-D592-60CBA986EC98}"/>
              </a:ext>
            </a:extLst>
          </p:cNvPr>
          <p:cNvSpPr>
            <a:spLocks noGrp="1"/>
          </p:cNvSpPr>
          <p:nvPr>
            <p:ph type="ftr" sz="quarter" idx="11"/>
          </p:nvPr>
        </p:nvSpPr>
        <p:spPr/>
        <p:txBody>
          <a:bodyPr/>
          <a:lstStyle/>
          <a:p>
            <a:r>
              <a:rPr lang="en-US"/>
              <a:t>NCERT</a:t>
            </a:r>
          </a:p>
        </p:txBody>
      </p:sp>
      <p:sp>
        <p:nvSpPr>
          <p:cNvPr id="5" name="Rectangle: Beveled 4">
            <a:extLst>
              <a:ext uri="{FF2B5EF4-FFF2-40B4-BE49-F238E27FC236}">
                <a16:creationId xmlns:a16="http://schemas.microsoft.com/office/drawing/2014/main" id="{1D390460-044B-19CC-735A-5122D07F591B}"/>
              </a:ext>
            </a:extLst>
          </p:cNvPr>
          <p:cNvSpPr/>
          <p:nvPr/>
        </p:nvSpPr>
        <p:spPr>
          <a:xfrm rot="16200000">
            <a:off x="-3157361" y="3501622"/>
            <a:ext cx="6917171" cy="218724"/>
          </a:xfrm>
          <a:prstGeom prst="bevel">
            <a:avLst/>
          </a:prstGeom>
          <a:solidFill>
            <a:srgbClr val="FF3399"/>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Tree>
    <p:extLst>
      <p:ext uri="{BB962C8B-B14F-4D97-AF65-F5344CB8AC3E}">
        <p14:creationId xmlns:p14="http://schemas.microsoft.com/office/powerpoint/2010/main" val="89038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468B24-F63E-F102-FF76-000D04765ED7}"/>
              </a:ext>
            </a:extLst>
          </p:cNvPr>
          <p:cNvSpPr txBox="1"/>
          <p:nvPr/>
        </p:nvSpPr>
        <p:spPr>
          <a:xfrm>
            <a:off x="2334883" y="1617309"/>
            <a:ext cx="5818517" cy="4247317"/>
          </a:xfrm>
          <a:prstGeom prst="rect">
            <a:avLst/>
          </a:prstGeom>
          <a:noFill/>
        </p:spPr>
        <p:txBody>
          <a:bodyPr wrap="square" rtlCol="0">
            <a:spAutoFit/>
          </a:bodyPr>
          <a:lstStyle/>
          <a:p>
            <a:pPr marL="342900" indent="-342900">
              <a:buFont typeface="Wingdings" panose="05000000000000000000" pitchFamily="2" charset="2"/>
              <a:buChar char="Ø"/>
            </a:pPr>
            <a:endParaRPr lang="en-IN" sz="2400" b="1" dirty="0"/>
          </a:p>
          <a:p>
            <a:pPr marL="342900" indent="-342900">
              <a:buFont typeface="Wingdings" panose="05000000000000000000" pitchFamily="2" charset="2"/>
              <a:buChar char="Ø"/>
            </a:pPr>
            <a:r>
              <a:rPr lang="hi-IN" sz="2400" b="1" dirty="0"/>
              <a:t>वैचारिक समझ बढ़ाना</a:t>
            </a:r>
          </a:p>
          <a:p>
            <a:pPr marL="342900" indent="-342900">
              <a:buFont typeface="Wingdings" panose="05000000000000000000" pitchFamily="2" charset="2"/>
              <a:buChar char="Ø"/>
            </a:pPr>
            <a:endParaRPr lang="hi-IN" sz="2400" b="1" dirty="0"/>
          </a:p>
          <a:p>
            <a:pPr marL="342900" indent="-342900">
              <a:buFont typeface="Wingdings" panose="05000000000000000000" pitchFamily="2" charset="2"/>
              <a:buChar char="Ø"/>
            </a:pPr>
            <a:r>
              <a:rPr lang="hi-IN" sz="2400" b="1" dirty="0"/>
              <a:t>प्रासंगिक अवधारणाओं के साथ एकीकृत करना</a:t>
            </a:r>
          </a:p>
          <a:p>
            <a:pPr marL="342900" indent="-342900">
              <a:buFont typeface="Wingdings" panose="05000000000000000000" pitchFamily="2" charset="2"/>
              <a:buChar char="Ø"/>
            </a:pPr>
            <a:endParaRPr lang="hi-IN" sz="2400" b="1" dirty="0"/>
          </a:p>
          <a:p>
            <a:pPr marL="342900" indent="-342900">
              <a:buFont typeface="Wingdings" panose="05000000000000000000" pitchFamily="2" charset="2"/>
              <a:buChar char="Ø"/>
            </a:pPr>
            <a:r>
              <a:rPr lang="hi-IN" sz="2400" b="1" dirty="0"/>
              <a:t>विभिन्न अवधारणाओं की व्याख्या करना</a:t>
            </a:r>
          </a:p>
          <a:p>
            <a:pPr marL="342900" indent="-342900">
              <a:buFont typeface="Wingdings" panose="05000000000000000000" pitchFamily="2" charset="2"/>
              <a:buChar char="Ø"/>
            </a:pPr>
            <a:endParaRPr lang="hi-IN" sz="2400" b="1" dirty="0"/>
          </a:p>
          <a:p>
            <a:pPr marL="342900" indent="-342900">
              <a:buFont typeface="Wingdings" panose="05000000000000000000" pitchFamily="2" charset="2"/>
              <a:buChar char="Ø"/>
            </a:pPr>
            <a:r>
              <a:rPr lang="hi-IN" sz="2400" b="1" dirty="0"/>
              <a:t>विभिन्न</a:t>
            </a:r>
            <a:r>
              <a:rPr lang="en-IN" sz="2400" b="1" dirty="0"/>
              <a:t> </a:t>
            </a:r>
            <a:r>
              <a:rPr lang="hi-IN" sz="2400" b="1" dirty="0"/>
              <a:t>उपकरणाो से परिचित करना</a:t>
            </a:r>
            <a:endParaRPr lang="en-US" sz="2400" b="1" dirty="0"/>
          </a:p>
          <a:p>
            <a:endParaRPr lang="en-US" dirty="0"/>
          </a:p>
          <a:p>
            <a:r>
              <a:rPr lang="en-GB" dirty="0">
                <a:hlinkClick r:id="rId2"/>
              </a:rPr>
              <a:t>Law of Reflection of Sound (Animation) : Class 9 : Physics : Amrita Online Lab (olabs.edu.in)</a:t>
            </a:r>
            <a:endParaRPr lang="en-IN" dirty="0"/>
          </a:p>
        </p:txBody>
      </p:sp>
      <p:sp>
        <p:nvSpPr>
          <p:cNvPr id="2" name="Footer Placeholder 1">
            <a:extLst>
              <a:ext uri="{FF2B5EF4-FFF2-40B4-BE49-F238E27FC236}">
                <a16:creationId xmlns:a16="http://schemas.microsoft.com/office/drawing/2014/main" id="{0FEE3F64-DBA9-1CCA-2FBF-5E92E5CC3597}"/>
              </a:ext>
            </a:extLst>
          </p:cNvPr>
          <p:cNvSpPr>
            <a:spLocks noGrp="1"/>
          </p:cNvSpPr>
          <p:nvPr>
            <p:ph type="ftr" sz="quarter" idx="11"/>
          </p:nvPr>
        </p:nvSpPr>
        <p:spPr/>
        <p:txBody>
          <a:bodyPr/>
          <a:lstStyle/>
          <a:p>
            <a:r>
              <a:rPr lang="en-US"/>
              <a:t>NCERT</a:t>
            </a:r>
          </a:p>
        </p:txBody>
      </p:sp>
      <p:sp>
        <p:nvSpPr>
          <p:cNvPr id="7" name="TextBox 6">
            <a:extLst>
              <a:ext uri="{FF2B5EF4-FFF2-40B4-BE49-F238E27FC236}">
                <a16:creationId xmlns:a16="http://schemas.microsoft.com/office/drawing/2014/main" id="{5FEA3AC7-50A8-43D7-7C18-10DBB4DA6473}"/>
              </a:ext>
            </a:extLst>
          </p:cNvPr>
          <p:cNvSpPr txBox="1"/>
          <p:nvPr/>
        </p:nvSpPr>
        <p:spPr>
          <a:xfrm>
            <a:off x="0" y="60032"/>
            <a:ext cx="12055154" cy="646331"/>
          </a:xfrm>
          <a:prstGeom prst="rect">
            <a:avLst/>
          </a:prstGeom>
          <a:solidFill>
            <a:schemeClr val="accent1">
              <a:lumMod val="75000"/>
            </a:schemeClr>
          </a:solidFill>
        </p:spPr>
        <p:txBody>
          <a:bodyPr wrap="square" rtlCol="0">
            <a:spAutoFit/>
          </a:bodyPr>
          <a:lstStyle/>
          <a:p>
            <a:r>
              <a:rPr lang="en-IN" sz="3600" b="1" dirty="0">
                <a:solidFill>
                  <a:schemeClr val="bg1"/>
                </a:solidFill>
              </a:rPr>
              <a:t>                                                                               </a:t>
            </a:r>
          </a:p>
        </p:txBody>
      </p:sp>
      <p:sp>
        <p:nvSpPr>
          <p:cNvPr id="8" name="TextBox 7">
            <a:extLst>
              <a:ext uri="{FF2B5EF4-FFF2-40B4-BE49-F238E27FC236}">
                <a16:creationId xmlns:a16="http://schemas.microsoft.com/office/drawing/2014/main" id="{B854677B-9221-2BE6-166D-BE80ABC39152}"/>
              </a:ext>
            </a:extLst>
          </p:cNvPr>
          <p:cNvSpPr txBox="1"/>
          <p:nvPr/>
        </p:nvSpPr>
        <p:spPr>
          <a:xfrm>
            <a:off x="3676259" y="155514"/>
            <a:ext cx="4402167" cy="646331"/>
          </a:xfrm>
          <a:prstGeom prst="rect">
            <a:avLst/>
          </a:prstGeom>
          <a:noFill/>
        </p:spPr>
        <p:txBody>
          <a:bodyPr wrap="none" rtlCol="0">
            <a:spAutoFit/>
          </a:bodyPr>
          <a:lstStyle/>
          <a:p>
            <a:r>
              <a:rPr lang="hi-IN" sz="3600" b="1" dirty="0">
                <a:solidFill>
                  <a:schemeClr val="bg1"/>
                </a:solidFill>
              </a:rPr>
              <a:t>वर्चुअल लैब</a:t>
            </a:r>
            <a:r>
              <a:rPr lang="en-IN" sz="3600" b="1" dirty="0">
                <a:solidFill>
                  <a:schemeClr val="bg1"/>
                </a:solidFill>
              </a:rPr>
              <a:t> </a:t>
            </a:r>
            <a:r>
              <a:rPr lang="hi-IN" sz="3600" b="1" dirty="0">
                <a:solidFill>
                  <a:schemeClr val="bg1"/>
                </a:solidFill>
              </a:rPr>
              <a:t>का</a:t>
            </a:r>
            <a:r>
              <a:rPr lang="en-IN" sz="3600" b="1" dirty="0">
                <a:solidFill>
                  <a:schemeClr val="bg1"/>
                </a:solidFill>
              </a:rPr>
              <a:t> </a:t>
            </a:r>
            <a:r>
              <a:rPr lang="hi-IN" sz="3600" b="1" dirty="0">
                <a:solidFill>
                  <a:schemeClr val="bg1"/>
                </a:solidFill>
              </a:rPr>
              <a:t>प्रयोजन</a:t>
            </a:r>
            <a:endParaRPr lang="en-IN" sz="3600" b="1" dirty="0">
              <a:solidFill>
                <a:schemeClr val="bg1"/>
              </a:solidFill>
            </a:endParaRPr>
          </a:p>
        </p:txBody>
      </p:sp>
      <p:sp>
        <p:nvSpPr>
          <p:cNvPr id="9" name="Rectangle: Beveled 8">
            <a:extLst>
              <a:ext uri="{FF2B5EF4-FFF2-40B4-BE49-F238E27FC236}">
                <a16:creationId xmlns:a16="http://schemas.microsoft.com/office/drawing/2014/main" id="{5E13DDBD-89EA-8CEA-0A3B-BBA5AA4EF21E}"/>
              </a:ext>
            </a:extLst>
          </p:cNvPr>
          <p:cNvSpPr/>
          <p:nvPr/>
        </p:nvSpPr>
        <p:spPr>
          <a:xfrm rot="16200000">
            <a:off x="-3309761" y="3349222"/>
            <a:ext cx="6917171" cy="218724"/>
          </a:xfrm>
          <a:prstGeom prst="bevel">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10" name="Rectangle: Beveled 9">
            <a:extLst>
              <a:ext uri="{FF2B5EF4-FFF2-40B4-BE49-F238E27FC236}">
                <a16:creationId xmlns:a16="http://schemas.microsoft.com/office/drawing/2014/main" id="{131FFD0C-6C86-F616-3B5D-0C9EB2BE3113}"/>
              </a:ext>
            </a:extLst>
          </p:cNvPr>
          <p:cNvSpPr/>
          <p:nvPr/>
        </p:nvSpPr>
        <p:spPr>
          <a:xfrm rot="16200000">
            <a:off x="-3141809" y="3374102"/>
            <a:ext cx="6917171" cy="218724"/>
          </a:xfrm>
          <a:prstGeom prst="bevel">
            <a:avLst/>
          </a:prstGeom>
          <a:solidFill>
            <a:srgbClr val="FF3399"/>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Tree>
    <p:extLst>
      <p:ext uri="{BB962C8B-B14F-4D97-AF65-F5344CB8AC3E}">
        <p14:creationId xmlns:p14="http://schemas.microsoft.com/office/powerpoint/2010/main" val="3418684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00657A-A5C6-6361-1ECC-544C2BF6E39C}"/>
              </a:ext>
            </a:extLst>
          </p:cNvPr>
          <p:cNvSpPr txBox="1"/>
          <p:nvPr/>
        </p:nvSpPr>
        <p:spPr>
          <a:xfrm>
            <a:off x="43543" y="122232"/>
            <a:ext cx="12148457" cy="646331"/>
          </a:xfrm>
          <a:prstGeom prst="rect">
            <a:avLst/>
          </a:prstGeom>
          <a:solidFill>
            <a:schemeClr val="accent1">
              <a:lumMod val="75000"/>
            </a:schemeClr>
          </a:solidFill>
        </p:spPr>
        <p:txBody>
          <a:bodyPr wrap="square" rtlCol="0">
            <a:spAutoFit/>
          </a:bodyPr>
          <a:lstStyle/>
          <a:p>
            <a:r>
              <a:rPr lang="en-IN" sz="3600" b="1" dirty="0">
                <a:solidFill>
                  <a:schemeClr val="bg1"/>
                </a:solidFill>
              </a:rPr>
              <a:t>                                        </a:t>
            </a:r>
            <a:r>
              <a:rPr lang="hi-IN" sz="3600" b="1" dirty="0">
                <a:solidFill>
                  <a:schemeClr val="bg1"/>
                </a:solidFill>
              </a:rPr>
              <a:t>वरर्चुअल लैब क्यों?</a:t>
            </a:r>
            <a:r>
              <a:rPr lang="en-IN" sz="3600" b="1" dirty="0">
                <a:solidFill>
                  <a:schemeClr val="bg1"/>
                </a:solidFill>
              </a:rPr>
              <a:t>                                        </a:t>
            </a:r>
          </a:p>
        </p:txBody>
      </p:sp>
      <p:sp>
        <p:nvSpPr>
          <p:cNvPr id="2" name="TextBox 1">
            <a:extLst>
              <a:ext uri="{FF2B5EF4-FFF2-40B4-BE49-F238E27FC236}">
                <a16:creationId xmlns:a16="http://schemas.microsoft.com/office/drawing/2014/main" id="{C218110E-16EC-36F2-9A5E-B42B29A20AE5}"/>
              </a:ext>
            </a:extLst>
          </p:cNvPr>
          <p:cNvSpPr txBox="1"/>
          <p:nvPr/>
        </p:nvSpPr>
        <p:spPr>
          <a:xfrm>
            <a:off x="559837" y="758894"/>
            <a:ext cx="11457991" cy="6001643"/>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hi-IN" sz="2400" b="1" dirty="0"/>
              <a:t>शिक्षा को विद्यार्थी केन्द्रित बनाता है।</a:t>
            </a:r>
          </a:p>
          <a:p>
            <a:pPr marL="342900" indent="-342900">
              <a:lnSpc>
                <a:spcPct val="150000"/>
              </a:lnSpc>
              <a:buFont typeface="Wingdings" panose="05000000000000000000" pitchFamily="2" charset="2"/>
              <a:buChar char="Ø"/>
            </a:pPr>
            <a:r>
              <a:rPr lang="hi-IN" sz="2400" b="1" dirty="0"/>
              <a:t> शिक्षण-अधिगम</a:t>
            </a:r>
            <a:r>
              <a:rPr lang="en-IN" sz="2400" b="1" dirty="0"/>
              <a:t> </a:t>
            </a:r>
            <a:r>
              <a:rPr lang="hi-IN" sz="2400" b="1" dirty="0"/>
              <a:t>में समय कम करता</a:t>
            </a:r>
            <a:r>
              <a:rPr lang="en-IN" sz="2400" b="1" dirty="0"/>
              <a:t> </a:t>
            </a:r>
            <a:r>
              <a:rPr lang="hi-IN" sz="2400" b="1" dirty="0"/>
              <a:t>है।</a:t>
            </a:r>
          </a:p>
          <a:p>
            <a:pPr marL="342900" indent="-342900">
              <a:lnSpc>
                <a:spcPct val="150000"/>
              </a:lnSpc>
              <a:buFont typeface="Wingdings" panose="05000000000000000000" pitchFamily="2" charset="2"/>
              <a:buChar char="Ø"/>
            </a:pPr>
            <a:r>
              <a:rPr lang="hi-IN" sz="2400" b="1" dirty="0"/>
              <a:t> छात्र जल्दी सीखते हैं</a:t>
            </a:r>
            <a:r>
              <a:rPr lang="en-IN" sz="2400" b="1" dirty="0"/>
              <a:t> </a:t>
            </a:r>
            <a:r>
              <a:rPr lang="hi-IN" sz="2400" b="1" dirty="0"/>
              <a:t>।</a:t>
            </a:r>
          </a:p>
          <a:p>
            <a:pPr marL="342900" indent="-342900">
              <a:lnSpc>
                <a:spcPct val="150000"/>
              </a:lnSpc>
              <a:buFont typeface="Wingdings" panose="05000000000000000000" pitchFamily="2" charset="2"/>
              <a:buChar char="Ø"/>
            </a:pPr>
            <a:r>
              <a:rPr lang="hi-IN" sz="2400" b="1" dirty="0"/>
              <a:t>छात्रों को वर्चुअल लैब अधिक आकर्षक और दिलचस्प लगती है।</a:t>
            </a:r>
          </a:p>
          <a:p>
            <a:pPr marL="342900" indent="-342900">
              <a:lnSpc>
                <a:spcPct val="150000"/>
              </a:lnSpc>
              <a:buFont typeface="Wingdings" panose="05000000000000000000" pitchFamily="2" charset="2"/>
              <a:buChar char="Ø"/>
            </a:pPr>
            <a:r>
              <a:rPr lang="hi-IN" sz="2400" b="1" dirty="0"/>
              <a:t>छात्रों को आनंद मिलता है और सीखना आनंदमय हो जाता है।</a:t>
            </a:r>
          </a:p>
          <a:p>
            <a:pPr marL="342900" indent="-342900">
              <a:lnSpc>
                <a:spcPct val="150000"/>
              </a:lnSpc>
              <a:buFont typeface="Wingdings" panose="05000000000000000000" pitchFamily="2" charset="2"/>
              <a:buChar char="Ø"/>
            </a:pPr>
            <a:r>
              <a:rPr lang="hi-IN" sz="2400" b="1" dirty="0"/>
              <a:t>वर्चुअल लैब के दौरान सीखे गए कई कौशल हस्तांतरणीय हैं।</a:t>
            </a:r>
          </a:p>
          <a:p>
            <a:pPr marL="342900" indent="-342900">
              <a:lnSpc>
                <a:spcPct val="150000"/>
              </a:lnSpc>
              <a:buFont typeface="Wingdings" panose="05000000000000000000" pitchFamily="2" charset="2"/>
              <a:buChar char="Ø"/>
            </a:pPr>
            <a:r>
              <a:rPr lang="hi-IN" sz="2400" b="1" dirty="0"/>
              <a:t>शिक्षण-अधिगम लचीलापन बनाता है</a:t>
            </a:r>
            <a:r>
              <a:rPr lang="en-IN" sz="2400" b="1" dirty="0"/>
              <a:t> </a:t>
            </a:r>
            <a:r>
              <a:rPr lang="hi-IN" sz="2400" b="1" dirty="0"/>
              <a:t>।</a:t>
            </a:r>
          </a:p>
          <a:p>
            <a:pPr marL="342900" indent="-342900">
              <a:lnSpc>
                <a:spcPct val="150000"/>
              </a:lnSpc>
              <a:buFont typeface="Wingdings" panose="05000000000000000000" pitchFamily="2" charset="2"/>
              <a:buChar char="Ø"/>
            </a:pPr>
            <a:r>
              <a:rPr lang="hi-IN" sz="2400" b="1" dirty="0"/>
              <a:t>छात्र अधिगम के लिए पहल करना सीखते हैं।</a:t>
            </a:r>
          </a:p>
          <a:p>
            <a:pPr marL="342900" indent="-342900">
              <a:lnSpc>
                <a:spcPct val="150000"/>
              </a:lnSpc>
              <a:buFont typeface="Wingdings" panose="05000000000000000000" pitchFamily="2" charset="2"/>
              <a:buChar char="Ø"/>
            </a:pPr>
            <a:r>
              <a:rPr lang="hi-IN" sz="2400" b="1" dirty="0"/>
              <a:t>वैज्ञानिक सोच का विकास होता है।</a:t>
            </a:r>
          </a:p>
          <a:p>
            <a:pPr marL="342900" indent="-342900">
              <a:lnSpc>
                <a:spcPct val="150000"/>
              </a:lnSpc>
              <a:buFont typeface="Wingdings" panose="05000000000000000000" pitchFamily="2" charset="2"/>
              <a:buChar char="Ø"/>
            </a:pPr>
            <a:r>
              <a:rPr lang="hi-IN" sz="2400" b="1" dirty="0"/>
              <a:t>समानता और समता को प्रोत्साहित करता है।</a:t>
            </a:r>
          </a:p>
          <a:p>
            <a:endParaRPr lang="hi-IN" sz="2400" b="1" dirty="0"/>
          </a:p>
        </p:txBody>
      </p:sp>
      <p:sp>
        <p:nvSpPr>
          <p:cNvPr id="4" name="Rectangle: Beveled 3">
            <a:extLst>
              <a:ext uri="{FF2B5EF4-FFF2-40B4-BE49-F238E27FC236}">
                <a16:creationId xmlns:a16="http://schemas.microsoft.com/office/drawing/2014/main" id="{70E1F176-FD7E-5921-0641-9F2951BDCF5D}"/>
              </a:ext>
            </a:extLst>
          </p:cNvPr>
          <p:cNvSpPr/>
          <p:nvPr/>
        </p:nvSpPr>
        <p:spPr>
          <a:xfrm rot="16200000">
            <a:off x="-3141809" y="3374102"/>
            <a:ext cx="6917171" cy="218724"/>
          </a:xfrm>
          <a:prstGeom prst="bevel">
            <a:avLst/>
          </a:prstGeom>
          <a:solidFill>
            <a:srgbClr val="FF3399"/>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5" name="Footer Placeholder 4">
            <a:extLst>
              <a:ext uri="{FF2B5EF4-FFF2-40B4-BE49-F238E27FC236}">
                <a16:creationId xmlns:a16="http://schemas.microsoft.com/office/drawing/2014/main" id="{CE9D4445-20F0-2A2E-8A62-7DA57370156C}"/>
              </a:ext>
            </a:extLst>
          </p:cNvPr>
          <p:cNvSpPr>
            <a:spLocks noGrp="1"/>
          </p:cNvSpPr>
          <p:nvPr>
            <p:ph type="ftr" sz="quarter" idx="11"/>
          </p:nvPr>
        </p:nvSpPr>
        <p:spPr/>
        <p:txBody>
          <a:bodyPr/>
          <a:lstStyle/>
          <a:p>
            <a:r>
              <a:rPr lang="en-US"/>
              <a:t>NCERT</a:t>
            </a:r>
          </a:p>
        </p:txBody>
      </p:sp>
      <p:sp>
        <p:nvSpPr>
          <p:cNvPr id="6" name="Rectangle: Beveled 5">
            <a:extLst>
              <a:ext uri="{FF2B5EF4-FFF2-40B4-BE49-F238E27FC236}">
                <a16:creationId xmlns:a16="http://schemas.microsoft.com/office/drawing/2014/main" id="{9E88D2B7-AE3B-A615-D05A-68737FB77D30}"/>
              </a:ext>
            </a:extLst>
          </p:cNvPr>
          <p:cNvSpPr/>
          <p:nvPr/>
        </p:nvSpPr>
        <p:spPr>
          <a:xfrm rot="16200000">
            <a:off x="-3309761" y="3349222"/>
            <a:ext cx="6917171" cy="218724"/>
          </a:xfrm>
          <a:prstGeom prst="bevel">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Tree>
    <p:extLst>
      <p:ext uri="{BB962C8B-B14F-4D97-AF65-F5344CB8AC3E}">
        <p14:creationId xmlns:p14="http://schemas.microsoft.com/office/powerpoint/2010/main" val="401520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699684-3E47-03F7-D56D-2F2DDFF6C81C}"/>
              </a:ext>
            </a:extLst>
          </p:cNvPr>
          <p:cNvSpPr txBox="1"/>
          <p:nvPr/>
        </p:nvSpPr>
        <p:spPr>
          <a:xfrm>
            <a:off x="1035169" y="957713"/>
            <a:ext cx="9950071" cy="646331"/>
          </a:xfrm>
          <a:prstGeom prst="rect">
            <a:avLst/>
          </a:prstGeom>
          <a:noFill/>
        </p:spPr>
        <p:txBody>
          <a:bodyPr wrap="square" rtlCol="0">
            <a:spAutoFit/>
          </a:bodyPr>
          <a:lstStyle/>
          <a:p>
            <a:endParaRPr lang="hi-IN" dirty="0"/>
          </a:p>
          <a:p>
            <a:endParaRPr lang="en-IN" dirty="0"/>
          </a:p>
        </p:txBody>
      </p:sp>
      <p:sp>
        <p:nvSpPr>
          <p:cNvPr id="5" name="TextBox 4">
            <a:extLst>
              <a:ext uri="{FF2B5EF4-FFF2-40B4-BE49-F238E27FC236}">
                <a16:creationId xmlns:a16="http://schemas.microsoft.com/office/drawing/2014/main" id="{74497E0D-0E73-FAC1-2E44-5F976FDCB8E7}"/>
              </a:ext>
            </a:extLst>
          </p:cNvPr>
          <p:cNvSpPr txBox="1"/>
          <p:nvPr/>
        </p:nvSpPr>
        <p:spPr>
          <a:xfrm>
            <a:off x="43543" y="109792"/>
            <a:ext cx="12148457" cy="646331"/>
          </a:xfrm>
          <a:prstGeom prst="rect">
            <a:avLst/>
          </a:prstGeom>
          <a:solidFill>
            <a:schemeClr val="accent1">
              <a:lumMod val="75000"/>
            </a:schemeClr>
          </a:solidFill>
        </p:spPr>
        <p:txBody>
          <a:bodyPr wrap="square" rtlCol="0">
            <a:spAutoFit/>
          </a:bodyPr>
          <a:lstStyle/>
          <a:p>
            <a:r>
              <a:rPr lang="en-IN" sz="3200" b="1" dirty="0">
                <a:solidFill>
                  <a:schemeClr val="bg1"/>
                </a:solidFill>
              </a:rPr>
              <a:t>                                </a:t>
            </a:r>
            <a:r>
              <a:rPr lang="hi-IN" sz="3600" b="1" dirty="0">
                <a:solidFill>
                  <a:schemeClr val="bg1"/>
                </a:solidFill>
              </a:rPr>
              <a:t>वर्चुअल लैब का एकाधिक उपयोग</a:t>
            </a:r>
          </a:p>
        </p:txBody>
      </p:sp>
      <p:sp>
        <p:nvSpPr>
          <p:cNvPr id="7" name="TextBox 6">
            <a:extLst>
              <a:ext uri="{FF2B5EF4-FFF2-40B4-BE49-F238E27FC236}">
                <a16:creationId xmlns:a16="http://schemas.microsoft.com/office/drawing/2014/main" id="{87D3F453-B8AD-83CC-ACB0-96168371E4B6}"/>
              </a:ext>
            </a:extLst>
          </p:cNvPr>
          <p:cNvSpPr txBox="1"/>
          <p:nvPr/>
        </p:nvSpPr>
        <p:spPr>
          <a:xfrm>
            <a:off x="503854" y="626146"/>
            <a:ext cx="11227836" cy="6370975"/>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hi-IN" sz="2400" b="1" dirty="0"/>
              <a:t>प्रयोगशाला कार्य</a:t>
            </a:r>
          </a:p>
          <a:p>
            <a:pPr marL="342900" indent="-342900">
              <a:lnSpc>
                <a:spcPct val="150000"/>
              </a:lnSpc>
              <a:buFont typeface="Wingdings" panose="05000000000000000000" pitchFamily="2" charset="2"/>
              <a:buChar char="Ø"/>
            </a:pPr>
            <a:r>
              <a:rPr lang="hi-IN" sz="2400" b="1" dirty="0"/>
              <a:t>अधिगम-शिक्षण</a:t>
            </a:r>
            <a:endParaRPr lang="en-IN" sz="2400" b="1" dirty="0"/>
          </a:p>
          <a:p>
            <a:pPr marL="342900" indent="-342900">
              <a:lnSpc>
                <a:spcPct val="150000"/>
              </a:lnSpc>
              <a:buFont typeface="Wingdings" panose="05000000000000000000" pitchFamily="2" charset="2"/>
              <a:buChar char="Ø"/>
            </a:pPr>
            <a:r>
              <a:rPr lang="hi-IN" sz="2400" b="1" dirty="0"/>
              <a:t>अन्वेषण </a:t>
            </a:r>
            <a:r>
              <a:rPr lang="en-IN" sz="2400" b="1" dirty="0"/>
              <a:t>            </a:t>
            </a:r>
            <a:endParaRPr lang="hi-IN" sz="2400" b="1" dirty="0"/>
          </a:p>
          <a:p>
            <a:pPr marL="342900" indent="-342900">
              <a:lnSpc>
                <a:spcPct val="150000"/>
              </a:lnSpc>
              <a:buFont typeface="Wingdings" panose="05000000000000000000" pitchFamily="2" charset="2"/>
              <a:buChar char="Ø"/>
            </a:pPr>
            <a:r>
              <a:rPr lang="hi-IN" sz="2400" b="1" dirty="0"/>
              <a:t>जाँच करना</a:t>
            </a:r>
          </a:p>
          <a:p>
            <a:pPr marL="342900" indent="-342900">
              <a:lnSpc>
                <a:spcPct val="150000"/>
              </a:lnSpc>
              <a:buFont typeface="Wingdings" panose="05000000000000000000" pitchFamily="2" charset="2"/>
              <a:buChar char="Ø"/>
            </a:pPr>
            <a:r>
              <a:rPr lang="hi-IN" sz="2400" b="1" dirty="0"/>
              <a:t>गृहकार्य</a:t>
            </a:r>
          </a:p>
          <a:p>
            <a:pPr marL="342900" indent="-342900">
              <a:lnSpc>
                <a:spcPct val="150000"/>
              </a:lnSpc>
              <a:buFont typeface="Wingdings" panose="05000000000000000000" pitchFamily="2" charset="2"/>
              <a:buChar char="Ø"/>
            </a:pPr>
            <a:r>
              <a:rPr lang="hi-IN" sz="2400" b="1" dirty="0"/>
              <a:t>अभ्यास कार्य</a:t>
            </a:r>
          </a:p>
          <a:p>
            <a:pPr marL="342900" indent="-342900">
              <a:lnSpc>
                <a:spcPct val="150000"/>
              </a:lnSpc>
              <a:buFont typeface="Wingdings" panose="05000000000000000000" pitchFamily="2" charset="2"/>
              <a:buChar char="Ø"/>
            </a:pPr>
            <a:r>
              <a:rPr lang="hi-IN" sz="2400" b="1" dirty="0"/>
              <a:t>प्रदर्शन </a:t>
            </a:r>
            <a:endParaRPr lang="en-IN" sz="2400" b="1" dirty="0"/>
          </a:p>
          <a:p>
            <a:pPr marL="342900" indent="-342900">
              <a:lnSpc>
                <a:spcPct val="150000"/>
              </a:lnSpc>
              <a:buFont typeface="Wingdings" panose="05000000000000000000" pitchFamily="2" charset="2"/>
              <a:buChar char="Ø"/>
            </a:pPr>
            <a:r>
              <a:rPr lang="hi-IN" sz="2400" b="1" dirty="0"/>
              <a:t>चर्चा</a:t>
            </a:r>
          </a:p>
          <a:p>
            <a:pPr marL="342900" indent="-342900">
              <a:lnSpc>
                <a:spcPct val="150000"/>
              </a:lnSpc>
              <a:buFont typeface="Wingdings" panose="05000000000000000000" pitchFamily="2" charset="2"/>
              <a:buChar char="Ø"/>
            </a:pPr>
            <a:r>
              <a:rPr lang="hi-IN" sz="2400" b="1" dirty="0"/>
              <a:t>भविष्य कथन और परीक्षण/पुनः परीक्षण</a:t>
            </a:r>
          </a:p>
          <a:p>
            <a:pPr marL="342900" indent="-342900">
              <a:lnSpc>
                <a:spcPct val="150000"/>
              </a:lnSpc>
              <a:buFont typeface="Wingdings" panose="05000000000000000000" pitchFamily="2" charset="2"/>
              <a:buChar char="Ø"/>
            </a:pPr>
            <a:r>
              <a:rPr lang="hi-IN" sz="2400" b="1" dirty="0"/>
              <a:t>सामूहिक कार्य</a:t>
            </a:r>
          </a:p>
          <a:p>
            <a:pPr marL="342900" indent="-342900">
              <a:buFont typeface="Wingdings" panose="05000000000000000000" pitchFamily="2" charset="2"/>
              <a:buChar char="Ø"/>
            </a:pPr>
            <a:r>
              <a:rPr lang="hi-IN" sz="2400" b="1" dirty="0"/>
              <a:t>व्यक्तिगत कार्य</a:t>
            </a:r>
          </a:p>
          <a:p>
            <a:pPr marL="342900" indent="-342900">
              <a:buFont typeface="Wingdings" panose="05000000000000000000" pitchFamily="2" charset="2"/>
              <a:buChar char="Ø"/>
            </a:pPr>
            <a:r>
              <a:rPr lang="hi-IN" sz="2400" b="1" dirty="0"/>
              <a:t>अन्वेषी</a:t>
            </a:r>
            <a:r>
              <a:rPr lang="en-IN" sz="2400" b="1" dirty="0"/>
              <a:t> </a:t>
            </a:r>
            <a:r>
              <a:rPr lang="hi-IN" sz="2400" b="1" dirty="0"/>
              <a:t>परियोजना</a:t>
            </a:r>
          </a:p>
        </p:txBody>
      </p:sp>
      <p:sp>
        <p:nvSpPr>
          <p:cNvPr id="9" name="Rectangle: Beveled 8">
            <a:extLst>
              <a:ext uri="{FF2B5EF4-FFF2-40B4-BE49-F238E27FC236}">
                <a16:creationId xmlns:a16="http://schemas.microsoft.com/office/drawing/2014/main" id="{AC13DF9E-2988-F18D-979D-5C49585F0709}"/>
              </a:ext>
            </a:extLst>
          </p:cNvPr>
          <p:cNvSpPr/>
          <p:nvPr/>
        </p:nvSpPr>
        <p:spPr>
          <a:xfrm rot="16200000">
            <a:off x="-3309761" y="3349222"/>
            <a:ext cx="6917171" cy="218724"/>
          </a:xfrm>
          <a:prstGeom prst="bevel">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10" name="Footer Placeholder 9">
            <a:extLst>
              <a:ext uri="{FF2B5EF4-FFF2-40B4-BE49-F238E27FC236}">
                <a16:creationId xmlns:a16="http://schemas.microsoft.com/office/drawing/2014/main" id="{59B8534C-3C86-89EF-5504-52C98E938A58}"/>
              </a:ext>
            </a:extLst>
          </p:cNvPr>
          <p:cNvSpPr>
            <a:spLocks noGrp="1"/>
          </p:cNvSpPr>
          <p:nvPr>
            <p:ph type="ftr" sz="quarter" idx="11"/>
          </p:nvPr>
        </p:nvSpPr>
        <p:spPr/>
        <p:txBody>
          <a:bodyPr/>
          <a:lstStyle/>
          <a:p>
            <a:r>
              <a:rPr lang="en-US"/>
              <a:t>NCERT</a:t>
            </a:r>
          </a:p>
        </p:txBody>
      </p:sp>
      <p:sp>
        <p:nvSpPr>
          <p:cNvPr id="11" name="Rectangle: Beveled 10">
            <a:extLst>
              <a:ext uri="{FF2B5EF4-FFF2-40B4-BE49-F238E27FC236}">
                <a16:creationId xmlns:a16="http://schemas.microsoft.com/office/drawing/2014/main" id="{60F6CE07-8465-7320-9B88-EA8D4F28D2C5}"/>
              </a:ext>
            </a:extLst>
          </p:cNvPr>
          <p:cNvSpPr/>
          <p:nvPr/>
        </p:nvSpPr>
        <p:spPr>
          <a:xfrm rot="16200000">
            <a:off x="-3157361" y="3501622"/>
            <a:ext cx="6917171" cy="218724"/>
          </a:xfrm>
          <a:prstGeom prst="bevel">
            <a:avLst/>
          </a:prstGeom>
          <a:solidFill>
            <a:srgbClr val="FF3399"/>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Tree>
    <p:extLst>
      <p:ext uri="{BB962C8B-B14F-4D97-AF65-F5344CB8AC3E}">
        <p14:creationId xmlns:p14="http://schemas.microsoft.com/office/powerpoint/2010/main" val="102407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612A91-533B-D380-7D7F-E926AE83E0AA}"/>
              </a:ext>
            </a:extLst>
          </p:cNvPr>
          <p:cNvSpPr txBox="1"/>
          <p:nvPr/>
        </p:nvSpPr>
        <p:spPr>
          <a:xfrm>
            <a:off x="646922" y="1999276"/>
            <a:ext cx="11383347" cy="2677656"/>
          </a:xfrm>
          <a:prstGeom prst="rect">
            <a:avLst/>
          </a:prstGeom>
          <a:noFill/>
        </p:spPr>
        <p:txBody>
          <a:bodyPr wrap="square">
            <a:spAutoFit/>
          </a:bodyPr>
          <a:lstStyle/>
          <a:p>
            <a:pPr marL="342900" indent="-342900">
              <a:buFont typeface="Wingdings" panose="05000000000000000000" pitchFamily="2" charset="2"/>
              <a:buChar char="Ø"/>
            </a:pPr>
            <a:r>
              <a:rPr lang="hi-IN" sz="2400" b="1" dirty="0"/>
              <a:t>अवधारणाओं</a:t>
            </a:r>
            <a:r>
              <a:rPr lang="en-IN" sz="2400" b="1" dirty="0"/>
              <a:t> </a:t>
            </a:r>
            <a:r>
              <a:rPr lang="hi-IN" sz="2400" b="1" dirty="0"/>
              <a:t>की खोज-पड़ताल प्रक्रिया में सह-शिक्षार्थी बनना</a:t>
            </a:r>
          </a:p>
          <a:p>
            <a:pPr marL="342900" indent="-342900">
              <a:buFont typeface="Wingdings" panose="05000000000000000000" pitchFamily="2" charset="2"/>
              <a:buChar char="Ø"/>
            </a:pPr>
            <a:endParaRPr lang="hi-IN" sz="2400" b="1" dirty="0"/>
          </a:p>
          <a:p>
            <a:pPr marL="342900" indent="-342900">
              <a:buFont typeface="Wingdings" panose="05000000000000000000" pitchFamily="2" charset="2"/>
              <a:buChar char="Ø"/>
            </a:pPr>
            <a:r>
              <a:rPr lang="hi-IN" sz="2400" b="1" dirty="0"/>
              <a:t>छात्रों को अपने वर्त्तमान विचारों को व्यक्त करने की सुविधा प्रदान करना</a:t>
            </a:r>
          </a:p>
          <a:p>
            <a:pPr marL="342900" indent="-342900">
              <a:buFont typeface="Wingdings" panose="05000000000000000000" pitchFamily="2" charset="2"/>
              <a:buChar char="Ø"/>
            </a:pPr>
            <a:endParaRPr lang="hi-IN" sz="2400" b="1" dirty="0"/>
          </a:p>
          <a:p>
            <a:pPr marL="342900" indent="-342900">
              <a:buFont typeface="Wingdings" panose="05000000000000000000" pitchFamily="2" charset="2"/>
              <a:buChar char="Ø"/>
            </a:pPr>
            <a:r>
              <a:rPr lang="hi-IN" sz="2400" b="1" dirty="0"/>
              <a:t>छात्रों के मन में उठते हुए विचारों  पर ध्यान देते</a:t>
            </a:r>
            <a:r>
              <a:rPr lang="en-IN" sz="2400" b="1" dirty="0"/>
              <a:t> </a:t>
            </a:r>
            <a:r>
              <a:rPr lang="hi-IN" sz="2400" b="1" dirty="0"/>
              <a:t>हुए प्रतिफल उन्मुख अधिगम</a:t>
            </a:r>
            <a:r>
              <a:rPr lang="en-IN" sz="2400" b="1" dirty="0"/>
              <a:t> </a:t>
            </a:r>
            <a:r>
              <a:rPr lang="hi-IN" sz="2400" b="1" dirty="0"/>
              <a:t>माहौल उत्पन्न</a:t>
            </a:r>
            <a:r>
              <a:rPr lang="en-IN" sz="2400" b="1" dirty="0"/>
              <a:t> </a:t>
            </a:r>
            <a:r>
              <a:rPr lang="hi-IN" sz="2400" b="1" dirty="0"/>
              <a:t>करना</a:t>
            </a:r>
            <a:r>
              <a:rPr lang="en-IN" sz="2400" b="1" dirty="0"/>
              <a:t> </a:t>
            </a:r>
          </a:p>
          <a:p>
            <a:pPr marL="342900" indent="-342900">
              <a:buFont typeface="Wingdings" panose="05000000000000000000" pitchFamily="2" charset="2"/>
              <a:buChar char="Ø"/>
            </a:pPr>
            <a:endParaRPr lang="en-IN" sz="2400" b="1" dirty="0"/>
          </a:p>
        </p:txBody>
      </p:sp>
      <p:sp>
        <p:nvSpPr>
          <p:cNvPr id="3" name="TextBox 2">
            <a:extLst>
              <a:ext uri="{FF2B5EF4-FFF2-40B4-BE49-F238E27FC236}">
                <a16:creationId xmlns:a16="http://schemas.microsoft.com/office/drawing/2014/main" id="{FE235102-C983-AD55-025A-F70BA1B89651}"/>
              </a:ext>
            </a:extLst>
          </p:cNvPr>
          <p:cNvSpPr txBox="1"/>
          <p:nvPr/>
        </p:nvSpPr>
        <p:spPr>
          <a:xfrm>
            <a:off x="43543" y="109792"/>
            <a:ext cx="12148457" cy="646331"/>
          </a:xfrm>
          <a:prstGeom prst="rect">
            <a:avLst/>
          </a:prstGeom>
          <a:solidFill>
            <a:schemeClr val="accent1">
              <a:lumMod val="75000"/>
            </a:schemeClr>
          </a:solidFill>
        </p:spPr>
        <p:txBody>
          <a:bodyPr wrap="square" rtlCol="0">
            <a:spAutoFit/>
          </a:bodyPr>
          <a:lstStyle/>
          <a:p>
            <a:r>
              <a:rPr lang="en-IN" sz="3200" b="1" dirty="0">
                <a:solidFill>
                  <a:schemeClr val="bg1"/>
                </a:solidFill>
              </a:rPr>
              <a:t>                                </a:t>
            </a:r>
            <a:r>
              <a:rPr lang="hi-IN" sz="3600" b="1" dirty="0">
                <a:solidFill>
                  <a:schemeClr val="bg1"/>
                </a:solidFill>
              </a:rPr>
              <a:t>वर्चुअल लैब में शिक्षक की भूमिका</a:t>
            </a:r>
          </a:p>
        </p:txBody>
      </p:sp>
      <p:sp>
        <p:nvSpPr>
          <p:cNvPr id="4" name="Rectangle: Beveled 3">
            <a:extLst>
              <a:ext uri="{FF2B5EF4-FFF2-40B4-BE49-F238E27FC236}">
                <a16:creationId xmlns:a16="http://schemas.microsoft.com/office/drawing/2014/main" id="{54347109-E172-C6F6-914D-1C304830A272}"/>
              </a:ext>
            </a:extLst>
          </p:cNvPr>
          <p:cNvSpPr/>
          <p:nvPr/>
        </p:nvSpPr>
        <p:spPr>
          <a:xfrm rot="16200000">
            <a:off x="-3309761" y="3349222"/>
            <a:ext cx="6917171" cy="218724"/>
          </a:xfrm>
          <a:prstGeom prst="bevel">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6" name="Footer Placeholder 5">
            <a:extLst>
              <a:ext uri="{FF2B5EF4-FFF2-40B4-BE49-F238E27FC236}">
                <a16:creationId xmlns:a16="http://schemas.microsoft.com/office/drawing/2014/main" id="{8F55728A-E873-4660-F5E5-1C8BD615C3FB}"/>
              </a:ext>
            </a:extLst>
          </p:cNvPr>
          <p:cNvSpPr>
            <a:spLocks noGrp="1"/>
          </p:cNvSpPr>
          <p:nvPr>
            <p:ph type="ftr" sz="quarter" idx="11"/>
          </p:nvPr>
        </p:nvSpPr>
        <p:spPr/>
        <p:txBody>
          <a:bodyPr/>
          <a:lstStyle/>
          <a:p>
            <a:r>
              <a:rPr lang="en-US"/>
              <a:t>NCERT</a:t>
            </a:r>
          </a:p>
        </p:txBody>
      </p:sp>
      <p:sp>
        <p:nvSpPr>
          <p:cNvPr id="7" name="Rectangle: Beveled 6">
            <a:extLst>
              <a:ext uri="{FF2B5EF4-FFF2-40B4-BE49-F238E27FC236}">
                <a16:creationId xmlns:a16="http://schemas.microsoft.com/office/drawing/2014/main" id="{F01C0D9E-260C-84F1-1A1A-336649420E99}"/>
              </a:ext>
            </a:extLst>
          </p:cNvPr>
          <p:cNvSpPr/>
          <p:nvPr/>
        </p:nvSpPr>
        <p:spPr>
          <a:xfrm rot="16200000">
            <a:off x="-3157361" y="3501622"/>
            <a:ext cx="6917171" cy="218724"/>
          </a:xfrm>
          <a:prstGeom prst="bevel">
            <a:avLst/>
          </a:prstGeom>
          <a:solidFill>
            <a:srgbClr val="FF3399"/>
          </a:solidFill>
        </p:spPr>
        <p:style>
          <a:lnRef idx="0">
            <a:schemeClr val="accent5"/>
          </a:lnRef>
          <a:fillRef idx="3">
            <a:schemeClr val="accent5"/>
          </a:fillRef>
          <a:effectRef idx="3">
            <a:schemeClr val="accent5"/>
          </a:effectRef>
          <a:fontRef idx="minor">
            <a:schemeClr val="lt1"/>
          </a:fontRef>
        </p:style>
        <p:txBody>
          <a:bodyPr rtlCol="0" anchor="ctr">
            <a:prstTxWarp prst="textArchUp">
              <a:avLst/>
            </a:prstTxWarp>
          </a:bodyPr>
          <a:lstStyle/>
          <a:p>
            <a:pPr algn="ctr"/>
            <a:endParaRPr lang="en-IN"/>
          </a:p>
        </p:txBody>
      </p:sp>
      <p:sp>
        <p:nvSpPr>
          <p:cNvPr id="2" name="TextBox 1">
            <a:extLst>
              <a:ext uri="{FF2B5EF4-FFF2-40B4-BE49-F238E27FC236}">
                <a16:creationId xmlns:a16="http://schemas.microsoft.com/office/drawing/2014/main" id="{770FE29F-3058-A9C6-0E85-624ED5A7EF2D}"/>
              </a:ext>
            </a:extLst>
          </p:cNvPr>
          <p:cNvSpPr txBox="1"/>
          <p:nvPr/>
        </p:nvSpPr>
        <p:spPr>
          <a:xfrm>
            <a:off x="3047134" y="4726817"/>
            <a:ext cx="6094268" cy="646331"/>
          </a:xfrm>
          <a:prstGeom prst="rect">
            <a:avLst/>
          </a:prstGeom>
          <a:noFill/>
        </p:spPr>
        <p:txBody>
          <a:bodyPr wrap="square">
            <a:spAutoFit/>
          </a:bodyPr>
          <a:lstStyle/>
          <a:p>
            <a:r>
              <a:rPr lang="en-GB" dirty="0">
                <a:hlinkClick r:id="rId2"/>
              </a:rPr>
              <a:t>Law of Reflection of Sound (Animation) : Class 9 : Physics : Amrita Online Lab (olabs.edu.in)</a:t>
            </a:r>
            <a:endParaRPr lang="en-US" dirty="0"/>
          </a:p>
        </p:txBody>
      </p:sp>
    </p:spTree>
    <p:extLst>
      <p:ext uri="{BB962C8B-B14F-4D97-AF65-F5344CB8AC3E}">
        <p14:creationId xmlns:p14="http://schemas.microsoft.com/office/powerpoint/2010/main" val="30473591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1614</TotalTime>
  <Words>1330</Words>
  <Application>Microsoft Office PowerPoint</Application>
  <PresentationFormat>Widescreen</PresentationFormat>
  <Paragraphs>213</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system-ui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vijay chattha</dc:creator>
  <cp:lastModifiedBy>vijay chattha</cp:lastModifiedBy>
  <cp:revision>21</cp:revision>
  <dcterms:created xsi:type="dcterms:W3CDTF">2023-12-04T11:24:39Z</dcterms:created>
  <dcterms:modified xsi:type="dcterms:W3CDTF">2023-12-12T06:54:06Z</dcterms:modified>
</cp:coreProperties>
</file>