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WbdAN3hatzfnsJFejnVJPY5TQ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886DB6-0C7B-4DD5-A9A4-5D7A9E30142D}">
  <a:tblStyle styleId="{10886DB6-0C7B-4DD5-A9A4-5D7A9E30142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ef3bdd99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2ef3bdd99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ctrTitle"/>
          </p:nvPr>
        </p:nvSpPr>
        <p:spPr>
          <a:xfrm>
            <a:off x="513159" y="514350"/>
            <a:ext cx="6000750" cy="22288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subTitle"/>
          </p:nvPr>
        </p:nvSpPr>
        <p:spPr>
          <a:xfrm>
            <a:off x="513159" y="2882900"/>
            <a:ext cx="480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15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0F486F"/>
                </a:solidFill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5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50"/>
              </a:spcBef>
              <a:spcAft>
                <a:spcPts val="45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" name="Google Shape;23;p30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30"/>
          <p:cNvCxnSpPr/>
          <p:nvPr/>
        </p:nvCxnSpPr>
        <p:spPr>
          <a:xfrm flipH="1">
            <a:off x="4581128" y="68659"/>
            <a:ext cx="4560491" cy="456049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0"/>
          <p:cNvCxnSpPr/>
          <p:nvPr/>
        </p:nvCxnSpPr>
        <p:spPr>
          <a:xfrm flipH="1">
            <a:off x="5426869" y="171450"/>
            <a:ext cx="3714750" cy="371475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30"/>
          <p:cNvCxnSpPr/>
          <p:nvPr/>
        </p:nvCxnSpPr>
        <p:spPr>
          <a:xfrm flipH="1">
            <a:off x="5501878" y="24209"/>
            <a:ext cx="3639742" cy="3639742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0"/>
          <p:cNvCxnSpPr/>
          <p:nvPr/>
        </p:nvCxnSpPr>
        <p:spPr>
          <a:xfrm flipH="1">
            <a:off x="5884070" y="457201"/>
            <a:ext cx="3257549" cy="325754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5313759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>
            <a:off x="513159" y="514350"/>
            <a:ext cx="4457701" cy="398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2" type="body"/>
          </p:nvPr>
        </p:nvSpPr>
        <p:spPr>
          <a:xfrm>
            <a:off x="5313759" y="1657350"/>
            <a:ext cx="27432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76" name="Google Shape;76;p39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/>
          <p:nvPr>
            <p:ph type="title"/>
          </p:nvPr>
        </p:nvSpPr>
        <p:spPr>
          <a:xfrm>
            <a:off x="3542109" y="1085850"/>
            <a:ext cx="45148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/>
          <p:nvPr>
            <p:ph idx="2" type="pic"/>
          </p:nvPr>
        </p:nvSpPr>
        <p:spPr>
          <a:xfrm>
            <a:off x="741759" y="685800"/>
            <a:ext cx="2460731" cy="3429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0"/>
          <p:cNvSpPr txBox="1"/>
          <p:nvPr>
            <p:ph idx="1" type="body"/>
          </p:nvPr>
        </p:nvSpPr>
        <p:spPr>
          <a:xfrm>
            <a:off x="3542109" y="2082800"/>
            <a:ext cx="4516041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83" name="Google Shape;83;p40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/>
          <p:nvPr>
            <p:ph idx="2" type="pic"/>
          </p:nvPr>
        </p:nvSpPr>
        <p:spPr>
          <a:xfrm>
            <a:off x="514350" y="400050"/>
            <a:ext cx="8114109" cy="234315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1"/>
          <p:cNvSpPr txBox="1"/>
          <p:nvPr>
            <p:ph idx="1" type="body"/>
          </p:nvPr>
        </p:nvSpPr>
        <p:spPr>
          <a:xfrm>
            <a:off x="685801" y="2882900"/>
            <a:ext cx="622815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Font typeface="Century Gothic"/>
              <a:buNone/>
              <a:defRPr sz="12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Font typeface="Century Gothic"/>
              <a:buNone/>
              <a:defRPr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Font typeface="Century Gothic"/>
              <a:buNone/>
              <a:defRPr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" type="body"/>
          </p:nvPr>
        </p:nvSpPr>
        <p:spPr>
          <a:xfrm>
            <a:off x="513159" y="3086100"/>
            <a:ext cx="6401991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42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/>
          <p:nvPr>
            <p:ph type="title"/>
          </p:nvPr>
        </p:nvSpPr>
        <p:spPr>
          <a:xfrm>
            <a:off x="856059" y="514350"/>
            <a:ext cx="685800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1" type="body"/>
          </p:nvPr>
        </p:nvSpPr>
        <p:spPr>
          <a:xfrm>
            <a:off x="1084659" y="2571750"/>
            <a:ext cx="64008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Font typeface="Century Gothic"/>
              <a:buNone/>
              <a:defRPr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Font typeface="Century Gothic"/>
              <a:buNone/>
              <a:defRPr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2" type="body"/>
          </p:nvPr>
        </p:nvSpPr>
        <p:spPr>
          <a:xfrm>
            <a:off x="513160" y="3225801"/>
            <a:ext cx="64008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43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4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7" name="Google Shape;107;p43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/>
          <p:nvPr>
            <p:ph type="title"/>
          </p:nvPr>
        </p:nvSpPr>
        <p:spPr>
          <a:xfrm>
            <a:off x="513159" y="2571750"/>
            <a:ext cx="6400800" cy="1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1" type="body"/>
          </p:nvPr>
        </p:nvSpPr>
        <p:spPr>
          <a:xfrm>
            <a:off x="513158" y="3849736"/>
            <a:ext cx="6401993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44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4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"/>
          <p:cNvSpPr txBox="1"/>
          <p:nvPr>
            <p:ph type="title"/>
          </p:nvPr>
        </p:nvSpPr>
        <p:spPr>
          <a:xfrm>
            <a:off x="856060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" type="body"/>
          </p:nvPr>
        </p:nvSpPr>
        <p:spPr>
          <a:xfrm>
            <a:off x="513159" y="2946400"/>
            <a:ext cx="6400801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0" sz="18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2" type="body"/>
          </p:nvPr>
        </p:nvSpPr>
        <p:spPr>
          <a:xfrm>
            <a:off x="513159" y="3733800"/>
            <a:ext cx="6400801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45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45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2" name="Google Shape;122;p45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6"/>
          <p:cNvSpPr txBox="1"/>
          <p:nvPr>
            <p:ph idx="1" type="body"/>
          </p:nvPr>
        </p:nvSpPr>
        <p:spPr>
          <a:xfrm>
            <a:off x="513159" y="2946401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0" sz="18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46"/>
          <p:cNvSpPr txBox="1"/>
          <p:nvPr>
            <p:ph idx="2" type="body"/>
          </p:nvPr>
        </p:nvSpPr>
        <p:spPr>
          <a:xfrm>
            <a:off x="513159" y="3575049"/>
            <a:ext cx="6400801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46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6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7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7"/>
          <p:cNvSpPr txBox="1"/>
          <p:nvPr>
            <p:ph idx="1" type="body"/>
          </p:nvPr>
        </p:nvSpPr>
        <p:spPr>
          <a:xfrm rot="5400000">
            <a:off x="2357834" y="-1330324"/>
            <a:ext cx="271145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3" name="Google Shape;133;p47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7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7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8"/>
          <p:cNvSpPr txBox="1"/>
          <p:nvPr>
            <p:ph type="title"/>
          </p:nvPr>
        </p:nvSpPr>
        <p:spPr>
          <a:xfrm rot="5400000">
            <a:off x="5570934" y="1457325"/>
            <a:ext cx="3429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8"/>
          <p:cNvSpPr txBox="1"/>
          <p:nvPr>
            <p:ph idx="1" type="body"/>
          </p:nvPr>
        </p:nvSpPr>
        <p:spPr>
          <a:xfrm rot="5400000">
            <a:off x="1457325" y="-428625"/>
            <a:ext cx="398145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9" name="Google Shape;139;p48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8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8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" type="body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/>
          <p:nvPr>
            <p:ph type="title"/>
          </p:nvPr>
        </p:nvSpPr>
        <p:spPr>
          <a:xfrm>
            <a:off x="513159" y="1504950"/>
            <a:ext cx="6400801" cy="1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sz="27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" type="body"/>
          </p:nvPr>
        </p:nvSpPr>
        <p:spPr>
          <a:xfrm>
            <a:off x="513160" y="3371850"/>
            <a:ext cx="64008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35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" type="body"/>
          </p:nvPr>
        </p:nvSpPr>
        <p:spPr>
          <a:xfrm>
            <a:off x="513159" y="514351"/>
            <a:ext cx="3703241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2" type="body"/>
          </p:nvPr>
        </p:nvSpPr>
        <p:spPr>
          <a:xfrm>
            <a:off x="4356100" y="514351"/>
            <a:ext cx="3700859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729061" y="514350"/>
            <a:ext cx="348734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680"/>
              <a:buNone/>
              <a:defRPr b="0" sz="2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513159" y="952897"/>
            <a:ext cx="3703241" cy="227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3" type="body"/>
          </p:nvPr>
        </p:nvSpPr>
        <p:spPr>
          <a:xfrm>
            <a:off x="4559299" y="514350"/>
            <a:ext cx="349885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680"/>
              <a:buNone/>
              <a:defRPr b="0" sz="2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63" name="Google Shape;63;p37"/>
          <p:cNvSpPr txBox="1"/>
          <p:nvPr>
            <p:ph idx="4" type="body"/>
          </p:nvPr>
        </p:nvSpPr>
        <p:spPr>
          <a:xfrm>
            <a:off x="4354909" y="946546"/>
            <a:ext cx="3696891" cy="227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9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7" name="Google Shape;7;p2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2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2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2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29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" type="body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7180" lvl="1" marL="9144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89560" lvl="2" marL="13716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1939" lvl="3" marL="18288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1939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1939" lvl="5" marL="27432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1939" lvl="6" marL="32004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1940" lvl="7" marL="3657600" marR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1940" lvl="8" marL="4114800" marR="0" rtl="0" algn="l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iksha.gov.in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ksha.gov.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>
            <p:ph type="ctrTitle"/>
          </p:nvPr>
        </p:nvSpPr>
        <p:spPr>
          <a:xfrm>
            <a:off x="205750" y="1093850"/>
            <a:ext cx="87099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GB" sz="5500">
                <a:solidFill>
                  <a:schemeClr val="lt1"/>
                </a:solidFill>
              </a:rPr>
              <a:t> VIRTUAL LABS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GB" sz="5500">
                <a:solidFill>
                  <a:schemeClr val="lt1"/>
                </a:solidFill>
              </a:rPr>
              <a:t>ON DIKSHA</a:t>
            </a:r>
            <a:endParaRPr sz="5500">
              <a:solidFill>
                <a:schemeClr val="lt1"/>
              </a:solidFill>
            </a:endParaRPr>
          </a:p>
        </p:txBody>
      </p:sp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394325" y="3694975"/>
            <a:ext cx="83838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Central Institute of Educational Technology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NCERT, New Delhi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b="1" lang="en-GB" sz="1600">
                <a:solidFill>
                  <a:srgbClr val="E3F7FC"/>
                </a:solidFill>
              </a:rPr>
              <a:t>SEARCH </a:t>
            </a:r>
            <a:r>
              <a:rPr b="1" lang="en-GB" sz="1600" u="sng">
                <a:solidFill>
                  <a:srgbClr val="E3F7F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r>
              <a:rPr b="1" lang="en-GB" sz="1600">
                <a:solidFill>
                  <a:srgbClr val="E3F7FC"/>
                </a:solidFill>
              </a:rPr>
              <a:t> </a:t>
            </a:r>
            <a:endParaRPr b="1" sz="1600">
              <a:solidFill>
                <a:srgbClr val="E3F7FC"/>
              </a:solidFill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b="34969" l="3452" r="3453" t="13390"/>
          <a:stretch/>
        </p:blipFill>
        <p:spPr>
          <a:xfrm>
            <a:off x="315700" y="1791050"/>
            <a:ext cx="8512598" cy="26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387900" y="968234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b="1" lang="en-GB" sz="1600">
                <a:solidFill>
                  <a:srgbClr val="E2F4C8"/>
                </a:solidFill>
              </a:rPr>
              <a:t>SCROLL BANNERS TO FIND VIRTUAL LABS VERTICAL AND CLICK ON ITS “EXPLORE” ICON.</a:t>
            </a:r>
            <a:endParaRPr b="1" sz="1600">
              <a:solidFill>
                <a:srgbClr val="E2F4C8"/>
              </a:solidFill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36403" l="3034" r="3260" t="13748"/>
          <a:stretch/>
        </p:blipFill>
        <p:spPr>
          <a:xfrm>
            <a:off x="356562" y="1856725"/>
            <a:ext cx="8430874" cy="25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type="title"/>
          </p:nvPr>
        </p:nvSpPr>
        <p:spPr>
          <a:xfrm>
            <a:off x="284775" y="1300675"/>
            <a:ext cx="22209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entury Gothic"/>
              <a:buChar char="●"/>
            </a:pPr>
            <a:r>
              <a:rPr b="1" lang="en-GB" sz="1600">
                <a:solidFill>
                  <a:srgbClr val="C0F8EC"/>
                </a:solidFill>
              </a:rPr>
              <a:t>SCROLL DOWN ON THE LANDING PAGE OF VIRTUAL LABS TO REACH ECONTENT OF CLASSES 6-12.</a:t>
            </a:r>
            <a:endParaRPr b="1" sz="1600">
              <a:solidFill>
                <a:srgbClr val="C0F8EC"/>
              </a:solidFill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 b="5435" l="19946" r="20528" t="45798"/>
          <a:stretch/>
        </p:blipFill>
        <p:spPr>
          <a:xfrm>
            <a:off x="2999625" y="1602175"/>
            <a:ext cx="5442974" cy="2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type="title"/>
          </p:nvPr>
        </p:nvSpPr>
        <p:spPr>
          <a:xfrm>
            <a:off x="348450" y="1318650"/>
            <a:ext cx="25746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entury Gothic"/>
              <a:buChar char="●"/>
            </a:pPr>
            <a:r>
              <a:rPr b="1" lang="en-GB" sz="1600">
                <a:solidFill>
                  <a:srgbClr val="E2F4C8"/>
                </a:solidFill>
              </a:rPr>
              <a:t>CLICK ON THE “EXPLORE” ICON OF THE DESIRABLE CLASS, SELECT THE MEDIUM OF INTERACTION, THEN CHOOSE A SUBJECT YOU WISH TO STUDY.</a:t>
            </a:r>
            <a:endParaRPr b="1" sz="1600">
              <a:solidFill>
                <a:srgbClr val="E2F4C8"/>
              </a:solidFill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4953" l="19731" r="20907" t="10334"/>
          <a:stretch/>
        </p:blipFill>
        <p:spPr>
          <a:xfrm>
            <a:off x="3151650" y="393063"/>
            <a:ext cx="5427998" cy="43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>
            <p:ph type="title"/>
          </p:nvPr>
        </p:nvSpPr>
        <p:spPr>
          <a:xfrm>
            <a:off x="1106557" y="665978"/>
            <a:ext cx="6884394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27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40"/>
              <a:buFont typeface="Century Gothic"/>
              <a:buChar char="●"/>
            </a:pPr>
            <a:r>
              <a:rPr b="1" lang="en-GB" sz="1640">
                <a:solidFill>
                  <a:srgbClr val="FAE3D5"/>
                </a:solidFill>
              </a:rPr>
              <a:t>CLICK ON THE EXPLANATION RESOURCE TO REACH THE LINK FOR RELATED RESOURCES </a:t>
            </a:r>
            <a:endParaRPr b="1" sz="1640">
              <a:solidFill>
                <a:srgbClr val="FAE3D5"/>
              </a:solidFill>
            </a:endParaRPr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 b="4241" l="72773" r="6516" t="14483"/>
          <a:stretch/>
        </p:blipFill>
        <p:spPr>
          <a:xfrm>
            <a:off x="6432478" y="1471175"/>
            <a:ext cx="1558474" cy="34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 b="5032" l="3950" r="27111" t="14185"/>
          <a:stretch/>
        </p:blipFill>
        <p:spPr>
          <a:xfrm>
            <a:off x="1213400" y="1471175"/>
            <a:ext cx="5219074" cy="344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/>
          <p:nvPr/>
        </p:nvSpPr>
        <p:spPr>
          <a:xfrm>
            <a:off x="6513450" y="3137000"/>
            <a:ext cx="1477500" cy="49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>
            <p:ph type="title"/>
          </p:nvPr>
        </p:nvSpPr>
        <p:spPr>
          <a:xfrm>
            <a:off x="272250" y="1013850"/>
            <a:ext cx="2171400" cy="25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entury Gothic"/>
              <a:buChar char="●"/>
            </a:pPr>
            <a:r>
              <a:rPr b="1" lang="en-GB" sz="1600"/>
              <a:t>A VARIETY OF RESOURCES WILL HELP YOU IN YOUR LEARNING JOURNEY.</a:t>
            </a:r>
            <a:endParaRPr b="1" sz="1600"/>
          </a:p>
        </p:txBody>
      </p:sp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 b="4819" l="3555" r="4530" t="10006"/>
          <a:stretch/>
        </p:blipFill>
        <p:spPr>
          <a:xfrm>
            <a:off x="2695275" y="1222275"/>
            <a:ext cx="6071899" cy="316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272250" y="1013850"/>
            <a:ext cx="2171400" cy="25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entury Gothic"/>
              <a:buChar char="●"/>
            </a:pPr>
            <a:r>
              <a:rPr b="1" lang="en-GB" sz="1600"/>
              <a:t>A VARIETY OF RESOURCES WILL HELP YOU IN YOUR LEARNING JOURNEY.</a:t>
            </a:r>
            <a:endParaRPr b="1" sz="1600"/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 b="4758" l="3542" r="4679" t="10120"/>
          <a:stretch/>
        </p:blipFill>
        <p:spPr>
          <a:xfrm>
            <a:off x="2686450" y="1257800"/>
            <a:ext cx="5869752" cy="30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4294967295" type="title"/>
          </p:nvPr>
        </p:nvSpPr>
        <p:spPr>
          <a:xfrm>
            <a:off x="708991" y="1634572"/>
            <a:ext cx="7689850" cy="1847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592"/>
              <a:buFont typeface="Century Gothic"/>
              <a:buNone/>
            </a:pPr>
            <a:r>
              <a:rPr b="1" lang="en-GB" sz="3600"/>
              <a:t>ENJOY SELF PACED</a:t>
            </a:r>
            <a:endParaRPr b="1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592"/>
              <a:buFont typeface="Century Gothic"/>
              <a:buNone/>
            </a:pPr>
            <a:r>
              <a:rPr b="1" lang="en-GB" sz="3600"/>
              <a:t>ENGAGING LEARNING EXPERIENCE</a:t>
            </a:r>
            <a:endParaRPr b="1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592"/>
              <a:buFont typeface="Century Gothic"/>
              <a:buNone/>
            </a:pPr>
            <a:r>
              <a:rPr b="1" lang="en-GB" sz="3600"/>
              <a:t>ON VIRTUAL LABS ON DIKSHA!</a:t>
            </a:r>
            <a:endParaRPr b="1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424650" y="6233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1A1B"/>
              </a:buClr>
              <a:buSzPts val="990"/>
              <a:buFont typeface="Century Gothic"/>
              <a:buNone/>
            </a:pPr>
            <a:r>
              <a:rPr lang="en-GB" sz="2840">
                <a:solidFill>
                  <a:srgbClr val="941A1B"/>
                </a:solidFill>
              </a:rPr>
              <a:t>RECOMMENDATION OF NEP 2020</a:t>
            </a:r>
            <a:endParaRPr sz="2840">
              <a:solidFill>
                <a:srgbClr val="941A1B"/>
              </a:solidFill>
            </a:endParaRPr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292000" y="1172517"/>
            <a:ext cx="8460000" cy="3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rgbClr val="E3F7FC"/>
                </a:solidFill>
              </a:rPr>
              <a:t>National Education Policy (2020) recommends-</a:t>
            </a:r>
            <a:endParaRPr sz="2000">
              <a:solidFill>
                <a:srgbClr val="E3F7FC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rgbClr val="E3F7FC"/>
                </a:solidFill>
              </a:rPr>
              <a:t>Creating virtual laboratories so that all students have equal access to quality practical and hands-on experiment-based learning experiences.</a:t>
            </a:r>
            <a:endParaRPr sz="2000">
              <a:solidFill>
                <a:srgbClr val="E3F7FC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rgbClr val="E3F7FC"/>
                </a:solidFill>
              </a:rPr>
              <a:t>Though, there is no substitute to hands-on experience of physical laboratory, virtual labs have the great potential to enhance actual laboratory experience. </a:t>
            </a:r>
            <a:endParaRPr sz="2000">
              <a:solidFill>
                <a:srgbClr val="E3F7FC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rgbClr val="E3F7FC"/>
                </a:solidFill>
              </a:rPr>
              <a:t>These lab based e-resources can help students in visualizing the concepts in a better manner. </a:t>
            </a:r>
            <a:endParaRPr sz="2000">
              <a:solidFill>
                <a:srgbClr val="E3F7F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/>
          <p:nvPr>
            <p:ph type="title"/>
          </p:nvPr>
        </p:nvSpPr>
        <p:spPr>
          <a:xfrm>
            <a:off x="422850" y="571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F0F"/>
              </a:buClr>
              <a:buSzPts val="990"/>
              <a:buFont typeface="Century Gothic"/>
              <a:buNone/>
            </a:pPr>
            <a:r>
              <a:rPr lang="en-GB" sz="2840">
                <a:solidFill>
                  <a:srgbClr val="354F0F"/>
                </a:solidFill>
              </a:rPr>
              <a:t>IDEA BEHIND SETTING UP OF VIRTUAL LABS</a:t>
            </a:r>
            <a:endParaRPr sz="2840">
              <a:solidFill>
                <a:srgbClr val="354F0F"/>
              </a:solidFill>
            </a:endParaRPr>
          </a:p>
        </p:txBody>
      </p:sp>
      <p:sp>
        <p:nvSpPr>
          <p:cNvPr id="159" name="Google Shape;159;p3"/>
          <p:cNvSpPr txBox="1"/>
          <p:nvPr>
            <p:ph idx="1" type="body"/>
          </p:nvPr>
        </p:nvSpPr>
        <p:spPr>
          <a:xfrm>
            <a:off x="321800" y="1331380"/>
            <a:ext cx="8348100" cy="3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The virtual labs are based on the idea that lab experiments can be taught using internet more efficiently in a cost-effective manner.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They will also benefit the students who do not have access to physical labs or schools where equipments are not available.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Experiments can be accessed anytime and anywhere.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Virtual labs overcome the constraints of time as physical labs are available only during school hours.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424650" y="556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Century Gothic"/>
              <a:buNone/>
            </a:pPr>
            <a:r>
              <a:rPr lang="en-GB" sz="2840">
                <a:solidFill>
                  <a:schemeClr val="accent2"/>
                </a:solidFill>
              </a:rPr>
              <a:t>WHAT WILL YOU EXPERIENCE?</a:t>
            </a:r>
            <a:endParaRPr sz="2840">
              <a:solidFill>
                <a:schemeClr val="accent2"/>
              </a:solidFill>
            </a:endParaRPr>
          </a:p>
        </p:txBody>
      </p:sp>
      <p:sp>
        <p:nvSpPr>
          <p:cNvPr id="165" name="Google Shape;165;p4"/>
          <p:cNvSpPr txBox="1"/>
          <p:nvPr>
            <p:ph idx="1" type="body"/>
          </p:nvPr>
        </p:nvSpPr>
        <p:spPr>
          <a:xfrm>
            <a:off x="424650" y="1212602"/>
            <a:ext cx="8477400" cy="3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lt1"/>
                </a:solidFill>
              </a:rPr>
              <a:t>Following resources are available on Virtual Labs on DIKSHA to enhance your learning experience: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b="1" lang="en-GB" sz="2000" u="sng">
                <a:solidFill>
                  <a:schemeClr val="lt1"/>
                </a:solidFill>
              </a:rPr>
              <a:t>Theory and Procedure</a:t>
            </a:r>
            <a:r>
              <a:rPr lang="en-GB" sz="2000">
                <a:solidFill>
                  <a:schemeClr val="lt1"/>
                </a:solidFill>
              </a:rPr>
              <a:t> provide information of the concept related to the experiment.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b="1" lang="en-GB" sz="2000" u="sng">
                <a:solidFill>
                  <a:schemeClr val="lt1"/>
                </a:solidFill>
              </a:rPr>
              <a:t>Animation and Video</a:t>
            </a:r>
            <a:r>
              <a:rPr lang="en-GB" sz="2000">
                <a:solidFill>
                  <a:schemeClr val="lt1"/>
                </a:solidFill>
              </a:rPr>
              <a:t> help in visualizing theoretical concepts.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b="1" lang="en-GB" sz="2000" u="sng">
                <a:solidFill>
                  <a:schemeClr val="lt1"/>
                </a:solidFill>
              </a:rPr>
              <a:t>Simulation</a:t>
            </a:r>
            <a:r>
              <a:rPr lang="en-GB" sz="2000">
                <a:solidFill>
                  <a:schemeClr val="lt1"/>
                </a:solidFill>
              </a:rPr>
              <a:t> provides real time experience of performing experiments.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b="1" lang="en-GB" sz="2000" u="sng">
                <a:solidFill>
                  <a:schemeClr val="lt1"/>
                </a:solidFill>
              </a:rPr>
              <a:t>Viva voce</a:t>
            </a:r>
            <a:r>
              <a:rPr lang="en-GB" sz="2000">
                <a:solidFill>
                  <a:schemeClr val="lt1"/>
                </a:solidFill>
              </a:rPr>
              <a:t> is for self evaluation, you can assess how much you have grasped the concept.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b="1" lang="en-GB" sz="2000" u="sng">
                <a:solidFill>
                  <a:schemeClr val="lt1"/>
                </a:solidFill>
              </a:rPr>
              <a:t>Feedback</a:t>
            </a:r>
            <a:r>
              <a:rPr lang="en-GB" sz="2000">
                <a:solidFill>
                  <a:schemeClr val="lt1"/>
                </a:solidFill>
              </a:rPr>
              <a:t> is meant for improving the resources from user’s perspective.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entury Gothic"/>
              <a:buNone/>
            </a:pPr>
            <a:r>
              <a:rPr lang="en-GB" sz="2800">
                <a:solidFill>
                  <a:schemeClr val="accent6"/>
                </a:solidFill>
              </a:rPr>
              <a:t>PEDAGOGICAL INTEGRATION OF VIRTUAL LABS</a:t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171" name="Google Shape;171;p5"/>
          <p:cNvSpPr txBox="1"/>
          <p:nvPr>
            <p:ph idx="1" type="body"/>
          </p:nvPr>
        </p:nvSpPr>
        <p:spPr>
          <a:xfrm>
            <a:off x="387900" y="17184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000">
                <a:solidFill>
                  <a:srgbClr val="000000"/>
                </a:solidFill>
              </a:rPr>
              <a:t>Virtual labs can help </a:t>
            </a:r>
            <a:r>
              <a:rPr b="1" lang="en-GB" sz="2000">
                <a:solidFill>
                  <a:schemeClr val="accent6"/>
                </a:solidFill>
              </a:rPr>
              <a:t>learners</a:t>
            </a:r>
            <a:r>
              <a:rPr b="1" lang="en-GB" sz="2000">
                <a:solidFill>
                  <a:srgbClr val="000000"/>
                </a:solidFill>
              </a:rPr>
              <a:t> in following ways: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perform experiments multiple times without consuming chemicals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revise theoretical concepts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obtain result of time consuming experiments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analysis of results improving logical thinking skill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ef3bdd99a_0_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entury Gothic"/>
              <a:buNone/>
            </a:pPr>
            <a:r>
              <a:rPr lang="en-GB" sz="2800">
                <a:solidFill>
                  <a:schemeClr val="accent2"/>
                </a:solidFill>
              </a:rPr>
              <a:t>PEDAGOGICAL INTEGRATION OF VIRTUAL LABS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177" name="Google Shape;177;g22ef3bdd99a_0_6"/>
          <p:cNvSpPr txBox="1"/>
          <p:nvPr>
            <p:ph idx="1" type="body"/>
          </p:nvPr>
        </p:nvSpPr>
        <p:spPr>
          <a:xfrm>
            <a:off x="387900" y="17184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000">
                <a:solidFill>
                  <a:srgbClr val="000000"/>
                </a:solidFill>
              </a:rPr>
              <a:t>Virtual labs can help </a:t>
            </a:r>
            <a:r>
              <a:rPr b="1" lang="en-GB" sz="2000">
                <a:solidFill>
                  <a:schemeClr val="accent2"/>
                </a:solidFill>
              </a:rPr>
              <a:t>teachers</a:t>
            </a:r>
            <a:r>
              <a:rPr b="1" lang="en-GB" sz="2000">
                <a:solidFill>
                  <a:srgbClr val="000000"/>
                </a:solidFill>
              </a:rPr>
              <a:t> in following ways: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Design lesson plan integrating Virtual labs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>
                <a:solidFill>
                  <a:schemeClr val="lt1"/>
                </a:solidFill>
              </a:rPr>
              <a:t>Use Virtual labs to demonstrate experimentation skills and help learners in developing such skills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graphicFrame>
        <p:nvGraphicFramePr>
          <p:cNvPr id="178" name="Google Shape;178;g22ef3bdd99a_0_6"/>
          <p:cNvGraphicFramePr/>
          <p:nvPr/>
        </p:nvGraphicFramePr>
        <p:xfrm>
          <a:off x="176600" y="362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{10886DB6-0C7B-4DD5-A9A4-5D7A9E30142D}</a:tableStyleId>
              </a:tblPr>
              <a:tblGrid>
                <a:gridCol w="2603475"/>
                <a:gridCol w="2711600"/>
                <a:gridCol w="3422125"/>
              </a:tblGrid>
              <a:tr h="3810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Roboto"/>
                        <a:buNone/>
                      </a:pPr>
                      <a:r>
                        <a:rPr b="1" lang="en-GB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EXPERIMENTATION SKILLS</a:t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Observation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Prediction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Controlling variables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Interpretation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Communication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Forming conclusions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title"/>
          </p:nvPr>
        </p:nvSpPr>
        <p:spPr>
          <a:xfrm>
            <a:off x="1265075" y="558850"/>
            <a:ext cx="6603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Century Gothic"/>
              <a:buNone/>
            </a:pPr>
            <a:r>
              <a:rPr b="1" lang="en-GB" sz="1840">
                <a:solidFill>
                  <a:schemeClr val="dk2"/>
                </a:solidFill>
              </a:rPr>
              <a:t>FOLLOWING DATA SHOWS THAT A LARGE NO. OF USERS ARE TAKING BENEFIT OF AVAILABLE RESOURCES</a:t>
            </a:r>
            <a:endParaRPr b="1" sz="1840">
              <a:solidFill>
                <a:schemeClr val="dk2"/>
              </a:solidFill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1660950" y="97150"/>
            <a:ext cx="582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Virtual Labs was launched on 29th July, 2022</a:t>
            </a:r>
            <a:endParaRPr b="1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688" y="1278550"/>
            <a:ext cx="7570376" cy="37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1371783" y="356822"/>
            <a:ext cx="6400435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05C"/>
              </a:buClr>
              <a:buSzPts val="990"/>
              <a:buFont typeface="Century Gothic"/>
              <a:buNone/>
            </a:pPr>
            <a:r>
              <a:rPr b="1" lang="en-GB" sz="1840">
                <a:solidFill>
                  <a:srgbClr val="0E705C"/>
                </a:solidFill>
              </a:rPr>
              <a:t>FOLLOWING DATA SHOWS THAT A LARGE NO. OF USERS ARE TAKING BENEFIT OF AVAILABLE RESOURCES</a:t>
            </a:r>
            <a:endParaRPr b="1" sz="1840">
              <a:solidFill>
                <a:srgbClr val="0E705C"/>
              </a:solidFill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6655" t="0"/>
          <a:stretch/>
        </p:blipFill>
        <p:spPr>
          <a:xfrm>
            <a:off x="679588" y="1218175"/>
            <a:ext cx="7784827" cy="374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727800" y="1471025"/>
            <a:ext cx="76884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entury Gothic"/>
              <a:buNone/>
            </a:pPr>
            <a:r>
              <a:rPr lang="en-GB" sz="3509"/>
              <a:t>STEPS TO REACH AT YOUR DESIRABLE RESOURCE</a:t>
            </a:r>
            <a:endParaRPr sz="350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entury Gothic"/>
              <a:buNone/>
            </a:pPr>
            <a:r>
              <a:t/>
            </a:r>
            <a:endParaRPr sz="350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entury Gothic"/>
              <a:buNone/>
            </a:pPr>
            <a:r>
              <a:rPr lang="en-GB" sz="3509"/>
              <a:t>URL: </a:t>
            </a:r>
            <a:r>
              <a:rPr lang="en-GB" sz="3509" u="sng">
                <a:solidFill>
                  <a:schemeClr val="hlink"/>
                </a:solidFill>
                <a:hlinkClick r:id="rId3"/>
              </a:rPr>
              <a:t>HTTPS://DIKSHA.GOV.IN/</a:t>
            </a:r>
            <a:endParaRPr sz="350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entury Gothic"/>
              <a:buNone/>
            </a:pPr>
            <a:r>
              <a:t/>
            </a:r>
            <a:endParaRPr sz="350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