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Calibri (MS) Bold" panose="020B0604020202020204" charset="0"/>
      <p:regular r:id="rId15"/>
    </p:embeddedFont>
    <p:embeddedFont>
      <p:font typeface="Canva San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33" autoAdjust="0"/>
  </p:normalViewPr>
  <p:slideViewPr>
    <p:cSldViewPr>
      <p:cViewPr varScale="1">
        <p:scale>
          <a:sx n="55" d="100"/>
          <a:sy n="55" d="100"/>
        </p:scale>
        <p:origin x="113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12.12.2023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analyze how effective are virtual labs as educational tools in science education.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the pedagogical usage of virtual labs in science, students learn with instructions tailored to their needs. We should remember the integration of technology and its potential to enhance learning experiences, provide additional resources and facilitate communication and feedback. All this optimizes learning in science.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svg"/><Relationship Id="rId9"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svg"/><Relationship Id="rId9" Type="http://schemas.openxmlformats.org/officeDocument/2006/relationships/image" Target="../media/image33.jpe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sv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3331212" y="2004953"/>
            <a:ext cx="11150424" cy="3568728"/>
          </a:xfrm>
          <a:custGeom>
            <a:avLst/>
            <a:gdLst/>
            <a:ahLst/>
            <a:cxnLst/>
            <a:rect l="l" t="t" r="r" b="b"/>
            <a:pathLst>
              <a:path w="11150424" h="3568728">
                <a:moveTo>
                  <a:pt x="0" y="0"/>
                </a:moveTo>
                <a:lnTo>
                  <a:pt x="11150424" y="0"/>
                </a:lnTo>
                <a:lnTo>
                  <a:pt x="11150424" y="3568728"/>
                </a:lnTo>
                <a:lnTo>
                  <a:pt x="0" y="356872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6426354"/>
            <a:ext cx="18288000" cy="2075918"/>
          </a:xfrm>
          <a:prstGeom prst="rect">
            <a:avLst/>
          </a:prstGeom>
        </p:spPr>
        <p:txBody>
          <a:bodyPr lIns="0" tIns="0" rIns="0" bIns="0" rtlCol="0" anchor="t">
            <a:spAutoFit/>
          </a:bodyPr>
          <a:lstStyle/>
          <a:p>
            <a:pPr algn="ctr">
              <a:lnSpc>
                <a:spcPts val="5191"/>
              </a:lnSpc>
            </a:pPr>
            <a:r>
              <a:rPr lang="en-US" sz="4635">
                <a:solidFill>
                  <a:srgbClr val="FFFFFF"/>
                </a:solidFill>
                <a:latin typeface="Calibri (MS) Bold"/>
              </a:rPr>
              <a:t>SESSION ON :</a:t>
            </a:r>
          </a:p>
          <a:p>
            <a:pPr algn="ctr">
              <a:lnSpc>
                <a:spcPts val="5191"/>
              </a:lnSpc>
              <a:spcBef>
                <a:spcPct val="0"/>
              </a:spcBef>
            </a:pPr>
            <a:r>
              <a:rPr lang="en-US" sz="4635">
                <a:solidFill>
                  <a:srgbClr val="FFFFFF"/>
                </a:solidFill>
                <a:latin typeface="Calibri (MS) Bold"/>
              </a:rPr>
              <a:t>VIRTUAL LABS FOR SCIENCE WITH SPECIAL REFERENCE TO THEIR PEDAGOGICAL USAGE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0" y="0"/>
            <a:ext cx="9725501" cy="10287000"/>
          </a:xfrm>
          <a:custGeom>
            <a:avLst/>
            <a:gdLst/>
            <a:ahLst/>
            <a:cxnLst/>
            <a:rect l="l" t="t" r="r" b="b"/>
            <a:pathLst>
              <a:path w="9725501" h="10287000">
                <a:moveTo>
                  <a:pt x="0" y="0"/>
                </a:moveTo>
                <a:lnTo>
                  <a:pt x="9725501" y="0"/>
                </a:lnTo>
                <a:lnTo>
                  <a:pt x="9725501" y="10287000"/>
                </a:lnTo>
                <a:lnTo>
                  <a:pt x="0" y="10287000"/>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9725501" y="586430"/>
            <a:ext cx="8562499" cy="8870796"/>
          </a:xfrm>
          <a:prstGeom prst="rect">
            <a:avLst/>
          </a:prstGeom>
        </p:spPr>
        <p:txBody>
          <a:bodyPr lIns="0" tIns="0" rIns="0" bIns="0" rtlCol="0" anchor="t">
            <a:spAutoFit/>
          </a:bodyPr>
          <a:lstStyle/>
          <a:p>
            <a:pPr algn="ctr">
              <a:lnSpc>
                <a:spcPts val="9782"/>
              </a:lnSpc>
            </a:pPr>
            <a:r>
              <a:rPr lang="en-US" sz="8734">
                <a:solidFill>
                  <a:srgbClr val="FFFFFF"/>
                </a:solidFill>
                <a:latin typeface="Calibri (MS) Bold"/>
              </a:rPr>
              <a:t>ASSESSING THE EFFECTIVENESS </a:t>
            </a:r>
          </a:p>
          <a:p>
            <a:pPr algn="ctr">
              <a:lnSpc>
                <a:spcPts val="9782"/>
              </a:lnSpc>
            </a:pPr>
            <a:r>
              <a:rPr lang="en-US" sz="8734">
                <a:solidFill>
                  <a:srgbClr val="FFFFFF"/>
                </a:solidFill>
                <a:latin typeface="Calibri (MS) Bold"/>
              </a:rPr>
              <a:t>OF </a:t>
            </a:r>
          </a:p>
          <a:p>
            <a:pPr algn="ctr">
              <a:lnSpc>
                <a:spcPts val="9782"/>
              </a:lnSpc>
            </a:pPr>
            <a:r>
              <a:rPr lang="en-US" sz="8734">
                <a:solidFill>
                  <a:srgbClr val="FFFFFF"/>
                </a:solidFill>
                <a:latin typeface="Calibri (MS) Bold"/>
              </a:rPr>
              <a:t>VIRTUAL LABS </a:t>
            </a:r>
          </a:p>
          <a:p>
            <a:pPr algn="ctr">
              <a:lnSpc>
                <a:spcPts val="9782"/>
              </a:lnSpc>
            </a:pPr>
            <a:r>
              <a:rPr lang="en-US" sz="8734">
                <a:solidFill>
                  <a:srgbClr val="FFFFFF"/>
                </a:solidFill>
                <a:latin typeface="Calibri (MS) Bold"/>
              </a:rPr>
              <a:t>IN </a:t>
            </a:r>
          </a:p>
          <a:p>
            <a:pPr algn="ctr">
              <a:lnSpc>
                <a:spcPts val="9782"/>
              </a:lnSpc>
            </a:pPr>
            <a:r>
              <a:rPr lang="en-US" sz="8734">
                <a:solidFill>
                  <a:srgbClr val="FFFFFF"/>
                </a:solidFill>
                <a:latin typeface="Calibri (MS) Bold"/>
              </a:rPr>
              <a:t>SCIENCE EDUCATION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4547489" y="4409351"/>
            <a:ext cx="8527809" cy="5697150"/>
          </a:xfrm>
          <a:custGeom>
            <a:avLst/>
            <a:gdLst/>
            <a:ahLst/>
            <a:cxnLst/>
            <a:rect l="l" t="t" r="r" b="b"/>
            <a:pathLst>
              <a:path w="8527809" h="5697150">
                <a:moveTo>
                  <a:pt x="0" y="0"/>
                </a:moveTo>
                <a:lnTo>
                  <a:pt x="8527809" y="0"/>
                </a:lnTo>
                <a:lnTo>
                  <a:pt x="8527809" y="5697149"/>
                </a:lnTo>
                <a:lnTo>
                  <a:pt x="0" y="5697149"/>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245052" y="377989"/>
            <a:ext cx="17797896" cy="3352221"/>
          </a:xfrm>
          <a:prstGeom prst="rect">
            <a:avLst/>
          </a:prstGeom>
        </p:spPr>
        <p:txBody>
          <a:bodyPr lIns="0" tIns="0" rIns="0" bIns="0" rtlCol="0" anchor="t">
            <a:spAutoFit/>
          </a:bodyPr>
          <a:lstStyle/>
          <a:p>
            <a:pPr algn="ctr">
              <a:lnSpc>
                <a:spcPts val="8336"/>
              </a:lnSpc>
            </a:pPr>
            <a:r>
              <a:rPr lang="en-US" sz="7442">
                <a:solidFill>
                  <a:srgbClr val="FFFFFF"/>
                </a:solidFill>
                <a:latin typeface="Calibri (MS) Bold"/>
              </a:rPr>
              <a:t>HOW PEDAGOGICAL USE OF VIRTUAL LABS AND TECHNOLOGY INTEGRATION OPTIMIZES SCIENCE EDUCATION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60" b="-4312"/>
            </a:stretch>
          </a:blipFill>
        </p:spPr>
        <p:txBody>
          <a:bodyPr/>
          <a:lstStyle/>
          <a:p>
            <a:endParaRPr lang="en-US"/>
          </a:p>
        </p:txBody>
      </p:sp>
      <p:sp>
        <p:nvSpPr>
          <p:cNvPr id="3" name="Freeform 3"/>
          <p:cNvSpPr/>
          <p:nvPr/>
        </p:nvSpPr>
        <p:spPr>
          <a:xfrm>
            <a:off x="10901403" y="6172200"/>
            <a:ext cx="4230168" cy="4114800"/>
          </a:xfrm>
          <a:custGeom>
            <a:avLst/>
            <a:gdLst/>
            <a:ahLst/>
            <a:cxnLst/>
            <a:rect l="l" t="t" r="r" b="b"/>
            <a:pathLst>
              <a:path w="4230168" h="4114800">
                <a:moveTo>
                  <a:pt x="0" y="0"/>
                </a:moveTo>
                <a:lnTo>
                  <a:pt x="4230168" y="0"/>
                </a:lnTo>
                <a:lnTo>
                  <a:pt x="423016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0" y="0"/>
            <a:ext cx="5934618" cy="1758848"/>
          </a:xfrm>
          <a:custGeom>
            <a:avLst/>
            <a:gdLst/>
            <a:ahLst/>
            <a:cxnLst/>
            <a:rect l="l" t="t" r="r" b="b"/>
            <a:pathLst>
              <a:path w="5934618" h="1758848">
                <a:moveTo>
                  <a:pt x="0" y="0"/>
                </a:moveTo>
                <a:lnTo>
                  <a:pt x="5934618" y="0"/>
                </a:lnTo>
                <a:lnTo>
                  <a:pt x="5934618" y="1758848"/>
                </a:lnTo>
                <a:lnTo>
                  <a:pt x="0" y="1758848"/>
                </a:lnTo>
                <a:lnTo>
                  <a:pt x="0" y="0"/>
                </a:lnTo>
                <a:close/>
              </a:path>
            </a:pathLst>
          </a:custGeom>
          <a:blipFill>
            <a:blip r:embed="rId5"/>
            <a:stretch>
              <a:fillRect/>
            </a:stretch>
          </a:blipFill>
        </p:spPr>
        <p:txBody>
          <a:bodyPr/>
          <a:lstStyle/>
          <a:p>
            <a:endParaRPr lang="en-US"/>
          </a:p>
        </p:txBody>
      </p:sp>
      <p:sp>
        <p:nvSpPr>
          <p:cNvPr id="5" name="Freeform 5"/>
          <p:cNvSpPr/>
          <p:nvPr/>
        </p:nvSpPr>
        <p:spPr>
          <a:xfrm>
            <a:off x="1777040" y="1483268"/>
            <a:ext cx="1952859" cy="1952859"/>
          </a:xfrm>
          <a:custGeom>
            <a:avLst/>
            <a:gdLst/>
            <a:ahLst/>
            <a:cxnLst/>
            <a:rect l="l" t="t" r="r" b="b"/>
            <a:pathLst>
              <a:path w="1952859" h="1952859">
                <a:moveTo>
                  <a:pt x="0" y="0"/>
                </a:moveTo>
                <a:lnTo>
                  <a:pt x="1952859" y="0"/>
                </a:lnTo>
                <a:lnTo>
                  <a:pt x="1952859" y="1952859"/>
                </a:lnTo>
                <a:lnTo>
                  <a:pt x="0" y="19528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6" name="Picture 6"/>
          <p:cNvPicPr>
            <a:picLocks noChangeAspect="1"/>
          </p:cNvPicPr>
          <p:nvPr/>
        </p:nvPicPr>
        <p:blipFill>
          <a:blip r:embed="rId8"/>
          <a:srcRect/>
          <a:stretch>
            <a:fillRect/>
          </a:stretch>
        </p:blipFill>
        <p:spPr>
          <a:xfrm>
            <a:off x="13572620" y="7556497"/>
            <a:ext cx="1701497" cy="1369705"/>
          </a:xfrm>
          <a:prstGeom prst="rect">
            <a:avLst/>
          </a:prstGeom>
        </p:spPr>
      </p:pic>
      <p:pic>
        <p:nvPicPr>
          <p:cNvPr id="7" name="Picture 7"/>
          <p:cNvPicPr>
            <a:picLocks noChangeAspect="1"/>
          </p:cNvPicPr>
          <p:nvPr/>
        </p:nvPicPr>
        <p:blipFill>
          <a:blip r:embed="rId9"/>
          <a:srcRect/>
          <a:stretch>
            <a:fillRect/>
          </a:stretch>
        </p:blipFill>
        <p:spPr>
          <a:xfrm>
            <a:off x="12144579" y="5836501"/>
            <a:ext cx="1858792" cy="1926210"/>
          </a:xfrm>
          <a:prstGeom prst="rect">
            <a:avLst/>
          </a:prstGeom>
        </p:spPr>
      </p:pic>
      <p:pic>
        <p:nvPicPr>
          <p:cNvPr id="8" name="Picture 8"/>
          <p:cNvPicPr>
            <a:picLocks noChangeAspect="1"/>
          </p:cNvPicPr>
          <p:nvPr/>
        </p:nvPicPr>
        <p:blipFill>
          <a:blip r:embed="rId10"/>
          <a:srcRect/>
          <a:stretch>
            <a:fillRect/>
          </a:stretch>
        </p:blipFill>
        <p:spPr>
          <a:xfrm>
            <a:off x="12261630" y="8149894"/>
            <a:ext cx="1741742" cy="2137106"/>
          </a:xfrm>
          <a:prstGeom prst="rect">
            <a:avLst/>
          </a:prstGeom>
        </p:spPr>
      </p:pic>
      <p:pic>
        <p:nvPicPr>
          <p:cNvPr id="9" name="Picture 9"/>
          <p:cNvPicPr>
            <a:picLocks noChangeAspect="1"/>
          </p:cNvPicPr>
          <p:nvPr/>
        </p:nvPicPr>
        <p:blipFill>
          <a:blip r:embed="rId11"/>
          <a:srcRect/>
          <a:stretch>
            <a:fillRect/>
          </a:stretch>
        </p:blipFill>
        <p:spPr>
          <a:xfrm>
            <a:off x="10616312" y="7183808"/>
            <a:ext cx="2115084" cy="21150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TextBox 2"/>
          <p:cNvSpPr txBox="1"/>
          <p:nvPr/>
        </p:nvSpPr>
        <p:spPr>
          <a:xfrm>
            <a:off x="448399" y="3446270"/>
            <a:ext cx="16441373" cy="6760440"/>
          </a:xfrm>
          <a:prstGeom prst="rect">
            <a:avLst/>
          </a:prstGeom>
        </p:spPr>
        <p:txBody>
          <a:bodyPr lIns="0" tIns="0" rIns="0" bIns="0" rtlCol="0" anchor="t">
            <a:spAutoFit/>
          </a:bodyPr>
          <a:lstStyle/>
          <a:p>
            <a:pPr marL="913640" lvl="1" indent="-456820">
              <a:lnSpc>
                <a:spcPts val="5924"/>
              </a:lnSpc>
              <a:buFont typeface="Arial"/>
              <a:buChar char="•"/>
            </a:pPr>
            <a:r>
              <a:rPr lang="en-US" sz="4231" dirty="0">
                <a:solidFill>
                  <a:srgbClr val="FFFFFF"/>
                </a:solidFill>
                <a:latin typeface="Canva Sans"/>
              </a:rPr>
              <a:t>Safe</a:t>
            </a:r>
          </a:p>
          <a:p>
            <a:pPr marL="913640" lvl="1" indent="-456820">
              <a:lnSpc>
                <a:spcPts val="5924"/>
              </a:lnSpc>
              <a:buFont typeface="Arial"/>
              <a:buChar char="•"/>
            </a:pPr>
            <a:r>
              <a:rPr lang="en-US" sz="4231" dirty="0">
                <a:solidFill>
                  <a:srgbClr val="FFFFFF"/>
                </a:solidFill>
                <a:latin typeface="Canva Sans"/>
              </a:rPr>
              <a:t>Accessible</a:t>
            </a:r>
          </a:p>
          <a:p>
            <a:pPr marL="913640" lvl="1" indent="-456820">
              <a:lnSpc>
                <a:spcPts val="5924"/>
              </a:lnSpc>
              <a:buFont typeface="Arial"/>
              <a:buChar char="•"/>
            </a:pPr>
            <a:r>
              <a:rPr lang="en-US" sz="4231" dirty="0">
                <a:solidFill>
                  <a:srgbClr val="FFFFFF"/>
                </a:solidFill>
                <a:latin typeface="Canva Sans"/>
              </a:rPr>
              <a:t>Easily Visualized</a:t>
            </a:r>
          </a:p>
          <a:p>
            <a:pPr marL="913640" lvl="1" indent="-456820">
              <a:lnSpc>
                <a:spcPts val="5924"/>
              </a:lnSpc>
              <a:buFont typeface="Arial"/>
              <a:buChar char="•"/>
            </a:pPr>
            <a:r>
              <a:rPr lang="en-US" sz="4231" dirty="0">
                <a:solidFill>
                  <a:srgbClr val="FFFFFF"/>
                </a:solidFill>
                <a:latin typeface="Canva Sans"/>
              </a:rPr>
              <a:t>Remote Learning</a:t>
            </a:r>
          </a:p>
          <a:p>
            <a:pPr marL="913640" lvl="1" indent="-456820">
              <a:lnSpc>
                <a:spcPts val="5924"/>
              </a:lnSpc>
              <a:buFont typeface="Arial"/>
              <a:buChar char="•"/>
            </a:pPr>
            <a:r>
              <a:rPr lang="en-US" sz="4231" dirty="0">
                <a:solidFill>
                  <a:srgbClr val="FFFFFF"/>
                </a:solidFill>
                <a:latin typeface="Canva Sans"/>
              </a:rPr>
              <a:t>Aligned with Curriculum</a:t>
            </a:r>
          </a:p>
          <a:p>
            <a:pPr marL="913640" lvl="1" indent="-456820">
              <a:lnSpc>
                <a:spcPts val="5924"/>
              </a:lnSpc>
              <a:buFont typeface="Arial"/>
              <a:buChar char="•"/>
            </a:pPr>
            <a:r>
              <a:rPr lang="en-US" sz="4231" dirty="0">
                <a:solidFill>
                  <a:srgbClr val="FFFFFF"/>
                </a:solidFill>
                <a:latin typeface="Canva Sans"/>
              </a:rPr>
              <a:t>Hands-on Virtual experience</a:t>
            </a:r>
          </a:p>
          <a:p>
            <a:pPr marL="913640" lvl="1" indent="-456820">
              <a:lnSpc>
                <a:spcPts val="5924"/>
              </a:lnSpc>
              <a:buFont typeface="Arial"/>
              <a:buChar char="•"/>
            </a:pPr>
            <a:r>
              <a:rPr lang="en-US" sz="4231" dirty="0">
                <a:solidFill>
                  <a:srgbClr val="FFFFFF"/>
                </a:solidFill>
                <a:latin typeface="Canva Sans"/>
              </a:rPr>
              <a:t>Multiple Scientific Disciplines</a:t>
            </a:r>
          </a:p>
          <a:p>
            <a:pPr marL="913640" lvl="1" indent="-456820">
              <a:lnSpc>
                <a:spcPts val="5924"/>
              </a:lnSpc>
              <a:buFont typeface="Arial"/>
              <a:buChar char="•"/>
            </a:pPr>
            <a:r>
              <a:rPr lang="en-US" sz="4231" dirty="0">
                <a:solidFill>
                  <a:srgbClr val="FFFFFF"/>
                </a:solidFill>
                <a:latin typeface="Canva Sans"/>
              </a:rPr>
              <a:t>Strong guidance for students to achieve Learning Outcomes</a:t>
            </a:r>
          </a:p>
        </p:txBody>
      </p:sp>
      <p:sp>
        <p:nvSpPr>
          <p:cNvPr id="3" name="Freeform 3"/>
          <p:cNvSpPr/>
          <p:nvPr/>
        </p:nvSpPr>
        <p:spPr>
          <a:xfrm>
            <a:off x="12375151" y="1850705"/>
            <a:ext cx="3658431" cy="4114800"/>
          </a:xfrm>
          <a:custGeom>
            <a:avLst/>
            <a:gdLst/>
            <a:ahLst/>
            <a:cxnLst/>
            <a:rect l="l" t="t" r="r" b="b"/>
            <a:pathLst>
              <a:path w="3658431" h="4114800">
                <a:moveTo>
                  <a:pt x="0" y="0"/>
                </a:moveTo>
                <a:lnTo>
                  <a:pt x="3658431" y="0"/>
                </a:lnTo>
                <a:lnTo>
                  <a:pt x="365843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471551">
            <a:off x="10466831" y="6799366"/>
            <a:ext cx="1393372" cy="1638684"/>
          </a:xfrm>
          <a:custGeom>
            <a:avLst/>
            <a:gdLst/>
            <a:ahLst/>
            <a:cxnLst/>
            <a:rect l="l" t="t" r="r" b="b"/>
            <a:pathLst>
              <a:path w="1393372" h="1638684">
                <a:moveTo>
                  <a:pt x="0" y="0"/>
                </a:moveTo>
                <a:lnTo>
                  <a:pt x="1393372" y="0"/>
                </a:lnTo>
                <a:lnTo>
                  <a:pt x="1393372" y="1638684"/>
                </a:lnTo>
                <a:lnTo>
                  <a:pt x="0" y="1638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rot="367032">
            <a:off x="8501336" y="3951280"/>
            <a:ext cx="1916334" cy="2670849"/>
          </a:xfrm>
          <a:custGeom>
            <a:avLst/>
            <a:gdLst/>
            <a:ahLst/>
            <a:cxnLst/>
            <a:rect l="l" t="t" r="r" b="b"/>
            <a:pathLst>
              <a:path w="1916334" h="2670849">
                <a:moveTo>
                  <a:pt x="0" y="0"/>
                </a:moveTo>
                <a:lnTo>
                  <a:pt x="1916335" y="0"/>
                </a:lnTo>
                <a:lnTo>
                  <a:pt x="1916335" y="2670849"/>
                </a:lnTo>
                <a:lnTo>
                  <a:pt x="0" y="2670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2137456" y="5814553"/>
            <a:ext cx="1410521" cy="1804155"/>
          </a:xfrm>
          <a:custGeom>
            <a:avLst/>
            <a:gdLst/>
            <a:ahLst/>
            <a:cxnLst/>
            <a:rect l="l" t="t" r="r" b="b"/>
            <a:pathLst>
              <a:path w="1410521" h="1804155">
                <a:moveTo>
                  <a:pt x="0" y="0"/>
                </a:moveTo>
                <a:lnTo>
                  <a:pt x="1410522" y="0"/>
                </a:lnTo>
                <a:lnTo>
                  <a:pt x="1410522" y="1804155"/>
                </a:lnTo>
                <a:lnTo>
                  <a:pt x="0" y="18041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189578" y="3372509"/>
            <a:ext cx="1931757" cy="1914195"/>
          </a:xfrm>
          <a:custGeom>
            <a:avLst/>
            <a:gdLst/>
            <a:ahLst/>
            <a:cxnLst/>
            <a:rect l="l" t="t" r="r" b="b"/>
            <a:pathLst>
              <a:path w="1931757" h="1914195">
                <a:moveTo>
                  <a:pt x="0" y="0"/>
                </a:moveTo>
                <a:lnTo>
                  <a:pt x="1931757" y="0"/>
                </a:lnTo>
                <a:lnTo>
                  <a:pt x="1931757" y="1914196"/>
                </a:lnTo>
                <a:lnTo>
                  <a:pt x="0" y="191419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rot="-2152347">
            <a:off x="14453881" y="7066537"/>
            <a:ext cx="1154902" cy="1169790"/>
          </a:xfrm>
          <a:custGeom>
            <a:avLst/>
            <a:gdLst/>
            <a:ahLst/>
            <a:cxnLst/>
            <a:rect l="l" t="t" r="r" b="b"/>
            <a:pathLst>
              <a:path w="1154902" h="1169790">
                <a:moveTo>
                  <a:pt x="0" y="0"/>
                </a:moveTo>
                <a:lnTo>
                  <a:pt x="1154902" y="0"/>
                </a:lnTo>
                <a:lnTo>
                  <a:pt x="1154902" y="1169791"/>
                </a:lnTo>
                <a:lnTo>
                  <a:pt x="0" y="11697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TextBox 9"/>
          <p:cNvSpPr txBox="1"/>
          <p:nvPr/>
        </p:nvSpPr>
        <p:spPr>
          <a:xfrm>
            <a:off x="593942" y="449651"/>
            <a:ext cx="17100117" cy="2314935"/>
          </a:xfrm>
          <a:prstGeom prst="rect">
            <a:avLst/>
          </a:prstGeom>
        </p:spPr>
        <p:txBody>
          <a:bodyPr lIns="0" tIns="0" rIns="0" bIns="0" rtlCol="0" anchor="t">
            <a:spAutoFit/>
          </a:bodyPr>
          <a:lstStyle/>
          <a:p>
            <a:pPr algn="ctr">
              <a:lnSpc>
                <a:spcPts val="8439"/>
              </a:lnSpc>
            </a:pPr>
            <a:r>
              <a:rPr lang="en-US" sz="7535">
                <a:solidFill>
                  <a:srgbClr val="FFFFFF"/>
                </a:solidFill>
                <a:latin typeface="Calibri (MS) Bold"/>
              </a:rPr>
              <a:t>MAXIMIZING LEARNING POTENTIAL WITH VIRTUAL LABS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9144000" y="0"/>
            <a:ext cx="9144000" cy="3933002"/>
          </a:xfrm>
          <a:custGeom>
            <a:avLst/>
            <a:gdLst/>
            <a:ahLst/>
            <a:cxnLst/>
            <a:rect l="l" t="t" r="r" b="b"/>
            <a:pathLst>
              <a:path w="9144000" h="3933002">
                <a:moveTo>
                  <a:pt x="0" y="0"/>
                </a:moveTo>
                <a:lnTo>
                  <a:pt x="9144000" y="0"/>
                </a:lnTo>
                <a:lnTo>
                  <a:pt x="9144000" y="3933002"/>
                </a:lnTo>
                <a:lnTo>
                  <a:pt x="0" y="3933002"/>
                </a:lnTo>
                <a:lnTo>
                  <a:pt x="0" y="0"/>
                </a:lnTo>
                <a:close/>
              </a:path>
            </a:pathLst>
          </a:custGeom>
          <a:blipFill>
            <a:blip r:embed="rId2"/>
            <a:stretch>
              <a:fillRect l="-2891" r="-2891"/>
            </a:stretch>
          </a:blipFill>
        </p:spPr>
        <p:txBody>
          <a:bodyPr/>
          <a:lstStyle/>
          <a:p>
            <a:endParaRPr lang="en-US"/>
          </a:p>
        </p:txBody>
      </p:sp>
      <p:sp>
        <p:nvSpPr>
          <p:cNvPr id="3" name="Freeform 3"/>
          <p:cNvSpPr/>
          <p:nvPr/>
        </p:nvSpPr>
        <p:spPr>
          <a:xfrm>
            <a:off x="0" y="3933002"/>
            <a:ext cx="6353998" cy="6353998"/>
          </a:xfrm>
          <a:custGeom>
            <a:avLst/>
            <a:gdLst/>
            <a:ahLst/>
            <a:cxnLst/>
            <a:rect l="l" t="t" r="r" b="b"/>
            <a:pathLst>
              <a:path w="6353998" h="6353998">
                <a:moveTo>
                  <a:pt x="0" y="0"/>
                </a:moveTo>
                <a:lnTo>
                  <a:pt x="6353998" y="0"/>
                </a:lnTo>
                <a:lnTo>
                  <a:pt x="6353998" y="6353998"/>
                </a:lnTo>
                <a:lnTo>
                  <a:pt x="0" y="63539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141758" y="1966501"/>
            <a:ext cx="1553772" cy="1799104"/>
          </a:xfrm>
          <a:custGeom>
            <a:avLst/>
            <a:gdLst/>
            <a:ahLst/>
            <a:cxnLst/>
            <a:rect l="l" t="t" r="r" b="b"/>
            <a:pathLst>
              <a:path w="1553772" h="1799104">
                <a:moveTo>
                  <a:pt x="0" y="0"/>
                </a:moveTo>
                <a:lnTo>
                  <a:pt x="1553772" y="0"/>
                </a:lnTo>
                <a:lnTo>
                  <a:pt x="1553772" y="1799104"/>
                </a:lnTo>
                <a:lnTo>
                  <a:pt x="0" y="1799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325822" y="233607"/>
            <a:ext cx="1524005" cy="1732894"/>
          </a:xfrm>
          <a:custGeom>
            <a:avLst/>
            <a:gdLst/>
            <a:ahLst/>
            <a:cxnLst/>
            <a:rect l="l" t="t" r="r" b="b"/>
            <a:pathLst>
              <a:path w="1524005" h="1732894">
                <a:moveTo>
                  <a:pt x="0" y="0"/>
                </a:moveTo>
                <a:lnTo>
                  <a:pt x="1524005" y="0"/>
                </a:lnTo>
                <a:lnTo>
                  <a:pt x="1524005" y="1732894"/>
                </a:lnTo>
                <a:lnTo>
                  <a:pt x="0" y="17328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4700297" y="3933002"/>
            <a:ext cx="13587703" cy="6353998"/>
          </a:xfrm>
          <a:custGeom>
            <a:avLst/>
            <a:gdLst/>
            <a:ahLst/>
            <a:cxnLst/>
            <a:rect l="l" t="t" r="r" b="b"/>
            <a:pathLst>
              <a:path w="13587703" h="6353998">
                <a:moveTo>
                  <a:pt x="0" y="0"/>
                </a:moveTo>
                <a:lnTo>
                  <a:pt x="13587703" y="0"/>
                </a:lnTo>
                <a:lnTo>
                  <a:pt x="13587703" y="6353998"/>
                </a:lnTo>
                <a:lnTo>
                  <a:pt x="0" y="6353998"/>
                </a:lnTo>
                <a:lnTo>
                  <a:pt x="0" y="0"/>
                </a:lnTo>
                <a:close/>
              </a:path>
            </a:pathLst>
          </a:custGeom>
          <a:blipFill>
            <a:blip r:embed="rId9"/>
            <a:stretch>
              <a:fillRect t="-2654" b="-2654"/>
            </a:stretch>
          </a:blipFill>
        </p:spPr>
        <p:txBody>
          <a:bodyPr/>
          <a:lstStyle/>
          <a:p>
            <a:endParaRPr lang="en-US"/>
          </a:p>
        </p:txBody>
      </p:sp>
      <p:sp>
        <p:nvSpPr>
          <p:cNvPr id="7" name="Freeform 7"/>
          <p:cNvSpPr/>
          <p:nvPr/>
        </p:nvSpPr>
        <p:spPr>
          <a:xfrm flipH="1">
            <a:off x="0" y="0"/>
            <a:ext cx="5881552" cy="3925936"/>
          </a:xfrm>
          <a:custGeom>
            <a:avLst/>
            <a:gdLst/>
            <a:ahLst/>
            <a:cxnLst/>
            <a:rect l="l" t="t" r="r" b="b"/>
            <a:pathLst>
              <a:path w="5881552" h="3925936">
                <a:moveTo>
                  <a:pt x="5881552" y="0"/>
                </a:moveTo>
                <a:lnTo>
                  <a:pt x="0" y="0"/>
                </a:lnTo>
                <a:lnTo>
                  <a:pt x="0" y="3925936"/>
                </a:lnTo>
                <a:lnTo>
                  <a:pt x="5881552" y="3925936"/>
                </a:lnTo>
                <a:lnTo>
                  <a:pt x="5881552" y="0"/>
                </a:lnTo>
                <a:close/>
              </a:path>
            </a:pathLst>
          </a:custGeom>
          <a:blipFill>
            <a:blip r:embed="rId10"/>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5806605" y="7625704"/>
            <a:ext cx="3337395" cy="2402349"/>
          </a:xfrm>
          <a:custGeom>
            <a:avLst/>
            <a:gdLst/>
            <a:ahLst/>
            <a:cxnLst/>
            <a:rect l="l" t="t" r="r" b="b"/>
            <a:pathLst>
              <a:path w="3337395" h="2402349">
                <a:moveTo>
                  <a:pt x="0" y="0"/>
                </a:moveTo>
                <a:lnTo>
                  <a:pt x="3337395" y="0"/>
                </a:lnTo>
                <a:lnTo>
                  <a:pt x="3337395" y="2402349"/>
                </a:lnTo>
                <a:lnTo>
                  <a:pt x="0" y="24023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574558" y="2764587"/>
            <a:ext cx="2125200" cy="1741934"/>
          </a:xfrm>
          <a:custGeom>
            <a:avLst/>
            <a:gdLst/>
            <a:ahLst/>
            <a:cxnLst/>
            <a:rect l="l" t="t" r="r" b="b"/>
            <a:pathLst>
              <a:path w="2125200" h="1741934">
                <a:moveTo>
                  <a:pt x="0" y="0"/>
                </a:moveTo>
                <a:lnTo>
                  <a:pt x="2125200" y="0"/>
                </a:lnTo>
                <a:lnTo>
                  <a:pt x="2125200" y="1741934"/>
                </a:lnTo>
                <a:lnTo>
                  <a:pt x="0" y="17419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4"/>
          <p:cNvPicPr>
            <a:picLocks noChangeAspect="1"/>
          </p:cNvPicPr>
          <p:nvPr/>
        </p:nvPicPr>
        <p:blipFill>
          <a:blip r:embed="rId7"/>
          <a:srcRect/>
          <a:stretch>
            <a:fillRect/>
          </a:stretch>
        </p:blipFill>
        <p:spPr>
          <a:xfrm>
            <a:off x="160546" y="2208973"/>
            <a:ext cx="1736308" cy="1727626"/>
          </a:xfrm>
          <a:prstGeom prst="rect">
            <a:avLst/>
          </a:prstGeom>
        </p:spPr>
      </p:pic>
      <p:sp>
        <p:nvSpPr>
          <p:cNvPr id="5" name="Freeform 5"/>
          <p:cNvSpPr/>
          <p:nvPr/>
        </p:nvSpPr>
        <p:spPr>
          <a:xfrm rot="2253787">
            <a:off x="11194253" y="2638904"/>
            <a:ext cx="1547145" cy="1945796"/>
          </a:xfrm>
          <a:custGeom>
            <a:avLst/>
            <a:gdLst/>
            <a:ahLst/>
            <a:cxnLst/>
            <a:rect l="l" t="t" r="r" b="b"/>
            <a:pathLst>
              <a:path w="1547145" h="1945796">
                <a:moveTo>
                  <a:pt x="0" y="0"/>
                </a:moveTo>
                <a:lnTo>
                  <a:pt x="1547146" y="0"/>
                </a:lnTo>
                <a:lnTo>
                  <a:pt x="1547146" y="1945797"/>
                </a:lnTo>
                <a:lnTo>
                  <a:pt x="0" y="19457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293902">
            <a:off x="8015175" y="2118789"/>
            <a:ext cx="935192" cy="2296231"/>
          </a:xfrm>
          <a:custGeom>
            <a:avLst/>
            <a:gdLst/>
            <a:ahLst/>
            <a:cxnLst/>
            <a:rect l="l" t="t" r="r" b="b"/>
            <a:pathLst>
              <a:path w="935192" h="2296231">
                <a:moveTo>
                  <a:pt x="0" y="0"/>
                </a:moveTo>
                <a:lnTo>
                  <a:pt x="935193" y="0"/>
                </a:lnTo>
                <a:lnTo>
                  <a:pt x="935193" y="2296231"/>
                </a:lnTo>
                <a:lnTo>
                  <a:pt x="0" y="22962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160546" y="4221210"/>
            <a:ext cx="9179088" cy="3916109"/>
          </a:xfrm>
          <a:prstGeom prst="rect">
            <a:avLst/>
          </a:prstGeom>
        </p:spPr>
        <p:txBody>
          <a:bodyPr lIns="0" tIns="0" rIns="0" bIns="0" rtlCol="0" anchor="t">
            <a:spAutoFit/>
          </a:bodyPr>
          <a:lstStyle/>
          <a:p>
            <a:pPr marL="935115" lvl="1" indent="-467558">
              <a:lnSpc>
                <a:spcPts val="6236"/>
              </a:lnSpc>
              <a:buFont typeface="Arial"/>
              <a:buChar char="•"/>
            </a:pPr>
            <a:r>
              <a:rPr lang="en-US" sz="4331" dirty="0">
                <a:solidFill>
                  <a:srgbClr val="FFFFFF"/>
                </a:solidFill>
                <a:latin typeface="Canva Sans"/>
              </a:rPr>
              <a:t>Ask Questions</a:t>
            </a:r>
          </a:p>
          <a:p>
            <a:pPr marL="935115" lvl="1" indent="-467558">
              <a:lnSpc>
                <a:spcPts val="6236"/>
              </a:lnSpc>
              <a:buFont typeface="Arial"/>
              <a:buChar char="•"/>
            </a:pPr>
            <a:r>
              <a:rPr lang="en-US" sz="4331" dirty="0">
                <a:solidFill>
                  <a:srgbClr val="FFFFFF"/>
                </a:solidFill>
                <a:latin typeface="Canva Sans"/>
              </a:rPr>
              <a:t>Inquiry-based learning</a:t>
            </a:r>
          </a:p>
          <a:p>
            <a:pPr marL="935115" lvl="1" indent="-467558">
              <a:lnSpc>
                <a:spcPts val="6236"/>
              </a:lnSpc>
              <a:buFont typeface="Arial"/>
              <a:buChar char="•"/>
            </a:pPr>
            <a:r>
              <a:rPr lang="en-US" sz="4331" dirty="0">
                <a:solidFill>
                  <a:srgbClr val="FFFFFF"/>
                </a:solidFill>
                <a:latin typeface="Canva Sans"/>
              </a:rPr>
              <a:t>Analyze and discuss</a:t>
            </a:r>
          </a:p>
          <a:p>
            <a:pPr marL="935115" lvl="1" indent="-467558">
              <a:lnSpc>
                <a:spcPts val="6236"/>
              </a:lnSpc>
              <a:buFont typeface="Arial"/>
              <a:buChar char="•"/>
            </a:pPr>
            <a:r>
              <a:rPr lang="en-US" sz="4331" dirty="0">
                <a:solidFill>
                  <a:srgbClr val="FFFFFF"/>
                </a:solidFill>
                <a:latin typeface="Canva Sans"/>
              </a:rPr>
              <a:t>Collaboration &amp; Teamwork</a:t>
            </a:r>
          </a:p>
          <a:p>
            <a:pPr marL="935115" lvl="1" indent="-467558">
              <a:lnSpc>
                <a:spcPts val="6236"/>
              </a:lnSpc>
              <a:buFont typeface="Arial"/>
              <a:buChar char="•"/>
            </a:pPr>
            <a:r>
              <a:rPr lang="en-US" sz="4331" dirty="0">
                <a:solidFill>
                  <a:srgbClr val="FFFFFF"/>
                </a:solidFill>
                <a:latin typeface="Canva Sans"/>
              </a:rPr>
              <a:t>Differentiation</a:t>
            </a:r>
          </a:p>
        </p:txBody>
      </p:sp>
      <p:sp>
        <p:nvSpPr>
          <p:cNvPr id="8" name="TextBox 8"/>
          <p:cNvSpPr txBox="1"/>
          <p:nvPr/>
        </p:nvSpPr>
        <p:spPr>
          <a:xfrm>
            <a:off x="0" y="110700"/>
            <a:ext cx="18288000" cy="2098274"/>
          </a:xfrm>
          <a:prstGeom prst="rect">
            <a:avLst/>
          </a:prstGeom>
        </p:spPr>
        <p:txBody>
          <a:bodyPr lIns="0" tIns="0" rIns="0" bIns="0" rtlCol="0" anchor="t">
            <a:spAutoFit/>
          </a:bodyPr>
          <a:lstStyle/>
          <a:p>
            <a:pPr algn="ctr">
              <a:lnSpc>
                <a:spcPts val="7655"/>
              </a:lnSpc>
            </a:pPr>
            <a:r>
              <a:rPr lang="en-US" sz="6835">
                <a:solidFill>
                  <a:srgbClr val="FFFFFF"/>
                </a:solidFill>
                <a:latin typeface="Calibri (MS) Bold"/>
              </a:rPr>
              <a:t>EFFECTIVE TEACHING STRATEGIES FOR TEACHERS USING VIRTUAL LABS IN SCIENCE EDUCATION </a:t>
            </a:r>
          </a:p>
        </p:txBody>
      </p:sp>
      <p:sp>
        <p:nvSpPr>
          <p:cNvPr id="9" name="TextBox 9"/>
          <p:cNvSpPr txBox="1"/>
          <p:nvPr/>
        </p:nvSpPr>
        <p:spPr>
          <a:xfrm>
            <a:off x="8374974" y="4526296"/>
            <a:ext cx="10399166" cy="4096512"/>
          </a:xfrm>
          <a:prstGeom prst="rect">
            <a:avLst/>
          </a:prstGeom>
        </p:spPr>
        <p:txBody>
          <a:bodyPr lIns="0" tIns="0" rIns="0" bIns="0" rtlCol="0" anchor="t">
            <a:spAutoFit/>
          </a:bodyPr>
          <a:lstStyle/>
          <a:p>
            <a:pPr marL="928371" lvl="1" indent="-464186" algn="just">
              <a:lnSpc>
                <a:spcPts val="6579"/>
              </a:lnSpc>
              <a:buFont typeface="Arial"/>
              <a:buChar char="•"/>
            </a:pPr>
            <a:r>
              <a:rPr lang="en-US" sz="4300" dirty="0">
                <a:solidFill>
                  <a:srgbClr val="FFFFFF"/>
                </a:solidFill>
                <a:latin typeface="Canva Sans"/>
              </a:rPr>
              <a:t>Promote 21st century skills</a:t>
            </a:r>
          </a:p>
          <a:p>
            <a:pPr marL="928371" lvl="1" indent="-464186" algn="just">
              <a:lnSpc>
                <a:spcPts val="6579"/>
              </a:lnSpc>
              <a:buFont typeface="Arial"/>
              <a:buChar char="•"/>
            </a:pPr>
            <a:r>
              <a:rPr lang="en-US" sz="4300" dirty="0">
                <a:solidFill>
                  <a:srgbClr val="FFFFFF"/>
                </a:solidFill>
                <a:latin typeface="Canva Sans"/>
              </a:rPr>
              <a:t>Formative Assessment</a:t>
            </a:r>
          </a:p>
          <a:p>
            <a:pPr marL="928371" lvl="1" indent="-464186" algn="just">
              <a:lnSpc>
                <a:spcPts val="6579"/>
              </a:lnSpc>
              <a:buFont typeface="Arial"/>
              <a:buChar char="•"/>
            </a:pPr>
            <a:r>
              <a:rPr lang="en-US" sz="4300" dirty="0">
                <a:solidFill>
                  <a:srgbClr val="FFFFFF"/>
                </a:solidFill>
                <a:latin typeface="Canva Sans"/>
              </a:rPr>
              <a:t>Provide Feedback </a:t>
            </a:r>
          </a:p>
          <a:p>
            <a:pPr marL="928371" lvl="1" indent="-464186">
              <a:lnSpc>
                <a:spcPts val="6579"/>
              </a:lnSpc>
              <a:buFont typeface="Arial"/>
              <a:buChar char="•"/>
            </a:pPr>
            <a:r>
              <a:rPr lang="en-US" sz="4300" dirty="0">
                <a:solidFill>
                  <a:srgbClr val="FFFFFF"/>
                </a:solidFill>
                <a:latin typeface="Canva Sans"/>
              </a:rPr>
              <a:t>Correct Scientific Myths &amp; Misconceptions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0303"/>
        </a:solidFill>
        <a:effectLst/>
      </p:bgPr>
    </p:bg>
    <p:spTree>
      <p:nvGrpSpPr>
        <p:cNvPr id="1" name=""/>
        <p:cNvGrpSpPr/>
        <p:nvPr/>
      </p:nvGrpSpPr>
      <p:grpSpPr>
        <a:xfrm>
          <a:off x="0" y="0"/>
          <a:ext cx="0" cy="0"/>
          <a:chOff x="0" y="0"/>
          <a:chExt cx="0" cy="0"/>
        </a:xfrm>
      </p:grpSpPr>
      <p:sp>
        <p:nvSpPr>
          <p:cNvPr id="2" name="Freeform 2"/>
          <p:cNvSpPr/>
          <p:nvPr/>
        </p:nvSpPr>
        <p:spPr>
          <a:xfrm>
            <a:off x="3743395" y="0"/>
            <a:ext cx="14544605" cy="10287000"/>
          </a:xfrm>
          <a:custGeom>
            <a:avLst/>
            <a:gdLst/>
            <a:ahLst/>
            <a:cxnLst/>
            <a:rect l="l" t="t" r="r" b="b"/>
            <a:pathLst>
              <a:path w="14544605" h="10287000">
                <a:moveTo>
                  <a:pt x="0" y="0"/>
                </a:moveTo>
                <a:lnTo>
                  <a:pt x="14544605" y="0"/>
                </a:lnTo>
                <a:lnTo>
                  <a:pt x="14544605" y="10287000"/>
                </a:lnTo>
                <a:lnTo>
                  <a:pt x="0" y="10287000"/>
                </a:lnTo>
                <a:lnTo>
                  <a:pt x="0" y="0"/>
                </a:lnTo>
                <a:close/>
              </a:path>
            </a:pathLst>
          </a:custGeom>
          <a:blipFill>
            <a:blip r:embed="rId2"/>
            <a:stretch>
              <a:fillRect t="-4241" b="-1799"/>
            </a:stretch>
          </a:blipFill>
        </p:spPr>
        <p:txBody>
          <a:bodyPr/>
          <a:lstStyle/>
          <a:p>
            <a:endParaRPr lang="en-US"/>
          </a:p>
        </p:txBody>
      </p:sp>
      <p:sp>
        <p:nvSpPr>
          <p:cNvPr id="3" name="Freeform 3"/>
          <p:cNvSpPr/>
          <p:nvPr/>
        </p:nvSpPr>
        <p:spPr>
          <a:xfrm flipH="1">
            <a:off x="177697" y="3390603"/>
            <a:ext cx="3111393" cy="3505795"/>
          </a:xfrm>
          <a:custGeom>
            <a:avLst/>
            <a:gdLst/>
            <a:ahLst/>
            <a:cxnLst/>
            <a:rect l="l" t="t" r="r" b="b"/>
            <a:pathLst>
              <a:path w="3111393" h="3505795">
                <a:moveTo>
                  <a:pt x="3111393" y="0"/>
                </a:moveTo>
                <a:lnTo>
                  <a:pt x="0" y="0"/>
                </a:lnTo>
                <a:lnTo>
                  <a:pt x="0" y="3505794"/>
                </a:lnTo>
                <a:lnTo>
                  <a:pt x="3111393" y="3505794"/>
                </a:lnTo>
                <a:lnTo>
                  <a:pt x="311139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172</Words>
  <Application>Microsoft Office PowerPoint</Application>
  <PresentationFormat>Custom</PresentationFormat>
  <Paragraphs>37</Paragraphs>
  <Slides>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Arial</vt:lpstr>
      <vt:lpstr>Canva Sans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Effectiveness of Virtual Labs in Science Education</dc:title>
  <dc:creator>createadmin</dc:creator>
  <cp:lastModifiedBy>Latika Sawhney</cp:lastModifiedBy>
  <cp:revision>2</cp:revision>
  <dcterms:created xsi:type="dcterms:W3CDTF">2006-08-16T00:00:00Z</dcterms:created>
  <dcterms:modified xsi:type="dcterms:W3CDTF">2023-12-13T01:17:52Z</dcterms:modified>
  <dc:identifier>DAF2XGxA7XI</dc:identifier>
</cp:coreProperties>
</file>