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46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2" r:id="rId7"/>
    <p:sldId id="260" r:id="rId8"/>
    <p:sldId id="285" r:id="rId9"/>
    <p:sldId id="281" r:id="rId10"/>
    <p:sldId id="261" r:id="rId11"/>
    <p:sldId id="263" r:id="rId12"/>
    <p:sldId id="264" r:id="rId13"/>
    <p:sldId id="265" r:id="rId14"/>
    <p:sldId id="282" r:id="rId15"/>
    <p:sldId id="267" r:id="rId16"/>
    <p:sldId id="268" r:id="rId17"/>
    <p:sldId id="270" r:id="rId18"/>
    <p:sldId id="271" r:id="rId19"/>
    <p:sldId id="272" r:id="rId20"/>
    <p:sldId id="273" r:id="rId21"/>
    <p:sldId id="283" r:id="rId22"/>
    <p:sldId id="274" r:id="rId23"/>
    <p:sldId id="275" r:id="rId24"/>
    <p:sldId id="277" r:id="rId25"/>
    <p:sldId id="278" r:id="rId26"/>
    <p:sldId id="280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14489-F642-487D-B540-8E4AE6F77D53}" type="datetimeFigureOut">
              <a:rPr lang="en-IN" smtClean="0"/>
              <a:t>26-08-2024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B10AE-07DA-47E4-8D41-298CF315B0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204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B10AE-07DA-47E4-8D41-298CF315B0C6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939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B10AE-07DA-47E4-8D41-298CF315B0C6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000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EE07C-1184-3915-9E99-EE96844CD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7632A-E826-D1C7-2C7D-8D7DF0E06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77E14-58AF-3108-F583-99276D913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77C-69AF-446F-B98B-7F5393B135A6}" type="datetimeFigureOut">
              <a:rPr lang="en-IN" smtClean="0"/>
              <a:t>26-08-2024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5448B-51BC-B1A1-1231-DEE277EA5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783D8-A36D-0567-929A-9181126E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6CBF-C250-42A3-9A88-F2B99BA831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362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39AC-6309-44FA-4B7B-DFE1552DF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EA5539-EBE9-0F14-083B-DA333887D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749CA-5F00-2964-CB1A-0DB66C2E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77C-69AF-446F-B98B-7F5393B135A6}" type="datetimeFigureOut">
              <a:rPr lang="en-IN" smtClean="0"/>
              <a:t>26-08-2024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C8195-7CDF-5F13-BA7C-B7EB7951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5D7CC-4876-A1AD-8545-E8AD9FF0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6CBF-C250-42A3-9A88-F2B99BA831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528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F62D6-0C8B-4DEA-D723-BB5E1A77E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80CFD-072C-4884-CF32-BC3D4A6C7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77025-D1C0-0405-4B47-F2B7764A1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77C-69AF-446F-B98B-7F5393B135A6}" type="datetimeFigureOut">
              <a:rPr lang="en-IN" smtClean="0"/>
              <a:t>26-08-2024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416E3-F349-91AE-FDFC-DA0655103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619AC-FFB0-9AAE-F871-BBA61737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6CBF-C250-42A3-9A88-F2B99BA831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4111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C2C5B20-FFEA-49B5-8779-5B16618B115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72BB7CE-E462-41CD-8F25-44644A0DA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96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B20-FFEA-49B5-8779-5B16618B115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B7CE-E462-41CD-8F25-44644A0DA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66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2C5B20-FFEA-49B5-8779-5B16618B115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72BB7CE-E462-41CD-8F25-44644A0DA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12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B20-FFEA-49B5-8779-5B16618B115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B7CE-E462-41CD-8F25-44644A0DA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3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77C-69AF-446F-B98B-7F5393B135A6}" type="datetimeFigureOut">
              <a:rPr lang="en-IN" smtClean="0"/>
              <a:t>26-08-2024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6CBF-C250-42A3-9A88-F2B99BA831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0292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B20-FFEA-49B5-8779-5B16618B115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B7CE-E462-41CD-8F25-44644A0DA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61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B20-FFEA-49B5-8779-5B16618B115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B7CE-E462-41CD-8F25-44644A0DA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2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B20-FFEA-49B5-8779-5B16618B115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B7CE-E462-41CD-8F25-44644A0DA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6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B1475-A08C-1869-A68B-599A09B3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E4381-A5A2-5242-A648-AFF2294A2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E733A-3273-0132-6F2A-E680C73F6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77C-69AF-446F-B98B-7F5393B135A6}" type="datetimeFigureOut">
              <a:rPr lang="en-IN" smtClean="0"/>
              <a:t>26-08-2024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464F5-1C68-1DAE-A268-9A3C69EB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50A88-A041-0891-B4FF-051B5D40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6CBF-C250-42A3-9A88-F2B99BA831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3587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B20-FFEA-49B5-8779-5B16618B115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B7CE-E462-41CD-8F25-44644A0DA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10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77C-69AF-446F-B98B-7F5393B135A6}" type="datetimeFigureOut">
              <a:rPr lang="en-IN" smtClean="0"/>
              <a:t>26-08-2024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6CBF-C250-42A3-9A88-F2B99BA831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8119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0ED577C-69AF-446F-B98B-7F5393B135A6}" type="datetimeFigureOut">
              <a:rPr lang="en-IN" smtClean="0"/>
              <a:t>26-08-2024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636CBF-C250-42A3-9A88-F2B99BA831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064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0ED577C-69AF-446F-B98B-7F5393B135A6}" type="datetimeFigureOut">
              <a:rPr lang="en-IN" smtClean="0"/>
              <a:t>26-08-2024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636CBF-C250-42A3-9A88-F2B99BA83119}" type="slidenum">
              <a:rPr lang="en-IN" smtClean="0"/>
              <a:t>‹#›</a:t>
            </a:fld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3901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0ED577C-69AF-446F-B98B-7F5393B135A6}" type="datetimeFigureOut">
              <a:rPr lang="en-IN" smtClean="0"/>
              <a:t>26-08-2024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636CBF-C250-42A3-9A88-F2B99BA831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4601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77C-69AF-446F-B98B-7F5393B135A6}" type="datetimeFigureOut">
              <a:rPr lang="en-IN" smtClean="0"/>
              <a:t>26-08-2024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6CBF-C250-42A3-9A88-F2B99BA831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2426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77C-69AF-446F-B98B-7F5393B135A6}" type="datetimeFigureOut">
              <a:rPr lang="en-IN" smtClean="0"/>
              <a:t>26-08-2024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6CBF-C250-42A3-9A88-F2B99BA831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6187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B20-FFEA-49B5-8779-5B16618B115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B7CE-E462-41CD-8F25-44644A0DA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35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2C5B20-FFEA-49B5-8779-5B16618B115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72BB7CE-E462-41CD-8F25-44644A0DA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57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D2E7-1ABC-B95B-2D28-938D1BCA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6ABF17-6A83-12F0-D033-C29E0ECEC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B20-FFEA-49B5-8779-5B16618B115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DFD5B-71A2-253D-1C5F-F1F709624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23A21-DE11-26C8-B97A-141221A3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B7CE-E462-41CD-8F25-44644A0DA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9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D569-0496-1782-6E22-2A67C7AFA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71339-98AB-D54D-4E22-B2FDFECA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363C2-3CF6-4D25-E4C0-A33FB92EC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77C-69AF-446F-B98B-7F5393B135A6}" type="datetimeFigureOut">
              <a:rPr lang="en-IN" smtClean="0"/>
              <a:t>26-08-2024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EC25E-51D2-1C05-CF76-9AA4B4872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78EF1-FCAD-B44E-2956-91851862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6CBF-C250-42A3-9A88-F2B99BA831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400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1DCD-59E3-4165-CB5F-DF71352B2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772B1-E930-297B-752C-330576524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F149B-DB20-2D36-AF27-20C55447D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C03D4-739C-9DE5-ADF6-9129D96AF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77C-69AF-446F-B98B-7F5393B135A6}" type="datetimeFigureOut">
              <a:rPr lang="en-IN" smtClean="0"/>
              <a:t>26-08-2024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81595-3424-20D7-20BC-80D2A3F2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85A0B-882A-C58D-425D-712CCD9A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6CBF-C250-42A3-9A88-F2B99BA831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338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77E4-7DAC-0761-1C48-89593118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14CA8-5CBB-3EF2-DDAC-8AF11E736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D9655-2727-32D6-C080-BBB4485FA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8D3358-F5A2-7A6F-98CC-FD276067E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C6ED7-3481-A9D0-5C29-F08FFF480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3A3576-287E-51F4-7721-F8748378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77C-69AF-446F-B98B-7F5393B135A6}" type="datetimeFigureOut">
              <a:rPr lang="en-IN" smtClean="0"/>
              <a:t>26-08-2024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2AEE7C-0ABB-75AB-C87D-4D52EA2A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31C996-8333-F38F-5190-0A10DCA2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6CBF-C250-42A3-9A88-F2B99BA831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790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D7827-E4A6-B01F-DFD6-C59E66603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C7D10-0155-CA43-F7A9-598BB434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77C-69AF-446F-B98B-7F5393B135A6}" type="datetimeFigureOut">
              <a:rPr lang="en-IN" smtClean="0"/>
              <a:t>26-08-2024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1784C-160F-5692-2C65-8EA8D019E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AA597-40CE-0F0B-A7F4-2121C60E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6CBF-C250-42A3-9A88-F2B99BA831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680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876B01-0246-88C1-BA04-928DE1C2B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77C-69AF-446F-B98B-7F5393B135A6}" type="datetimeFigureOut">
              <a:rPr lang="en-IN" smtClean="0"/>
              <a:t>26-08-2024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F469B7-DD5A-6621-9E3D-D49B43C4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D366E-E44D-AF1D-84EA-E45C8ABE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6CBF-C250-42A3-9A88-F2B99BA831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655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4B0A1-7840-1F57-75F0-90990FD16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68CC0-2873-EA7F-4C9F-64D21360C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1A709-6B62-E057-9635-CF572CE90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3C11C-14E6-46C1-B148-F9708092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77C-69AF-446F-B98B-7F5393B135A6}" type="datetimeFigureOut">
              <a:rPr lang="en-IN" smtClean="0"/>
              <a:t>26-08-2024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E627B-77B2-2E7F-761E-54353B48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926FD-F6DB-6567-01BB-7A24ED45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6CBF-C250-42A3-9A88-F2B99BA831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349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1BDB2-16FB-C542-1BA5-654C7F5E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B0AD4-7AD8-09B1-13FB-0E5189A10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614-D4F2-11B0-8D1D-B2CBE4EEB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0421C-93DF-7061-0563-6D5BE09DD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577C-69AF-446F-B98B-7F5393B135A6}" type="datetimeFigureOut">
              <a:rPr lang="en-IN" smtClean="0"/>
              <a:t>26-08-2024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58B1B-8A33-D3DE-0573-EB454675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0D491-C853-09C2-EF54-F7E55CC4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6CBF-C250-42A3-9A88-F2B99BA831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653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5EDF52-754B-BE85-7622-59704753D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90B52-1B0F-77E8-D337-FAB8ED921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94D33-F4B6-BB7E-B6B6-F2F5E7AC9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D577C-69AF-446F-B98B-7F5393B135A6}" type="datetimeFigureOut">
              <a:rPr lang="en-IN" smtClean="0"/>
              <a:t>26-08-2024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2760B-4D55-9292-2DEF-688F13CC2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59BFA-9F43-5B92-A3F7-69AD6BEF0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36CBF-C250-42A3-9A88-F2B99BA831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93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D577C-69AF-446F-B98B-7F5393B135A6}" type="datetimeFigureOut">
              <a:rPr lang="en-IN" smtClean="0"/>
              <a:t>26-08-2024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36CBF-C250-42A3-9A88-F2B99BA831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233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707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B1E6AB-0271-5FF8-7F3B-0D9F6CAC2161}"/>
              </a:ext>
            </a:extLst>
          </p:cNvPr>
          <p:cNvSpPr txBox="1"/>
          <p:nvPr/>
        </p:nvSpPr>
        <p:spPr>
          <a:xfrm>
            <a:off x="0" y="0"/>
            <a:ext cx="12192000" cy="6814173"/>
          </a:xfrm>
          <a:prstGeom prst="rect">
            <a:avLst/>
          </a:prstGeom>
          <a:noFill/>
        </p:spPr>
        <p:txBody>
          <a:bodyPr wrap="square" lIns="539496" tIns="539496" rIns="539496" bIns="722376">
            <a:spAutoFit/>
          </a:bodyPr>
          <a:lstStyle/>
          <a:p>
            <a:pPr algn="ctr"/>
            <a:r>
              <a:rPr lang="hi-IN" sz="8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विज्ञापन साक्षरता</a:t>
            </a:r>
          </a:p>
          <a:p>
            <a:br>
              <a:rPr lang="hi-IN" sz="5000" b="1" dirty="0">
                <a:latin typeface="Kokila" panose="020B0604020202020204" pitchFamily="34" charset="0"/>
                <a:cs typeface="Kokila" panose="020B0604020202020204" pitchFamily="34" charset="0"/>
              </a:rPr>
            </a:br>
            <a:endParaRPr lang="en-IN" sz="5000" b="1" dirty="0">
              <a:solidFill>
                <a:schemeClr val="accent1">
                  <a:lumMod val="60000"/>
                  <a:lumOff val="40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hi-IN" sz="3600" b="1" dirty="0"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hi-IN" sz="3600" b="1" dirty="0">
                <a:solidFill>
                  <a:schemeClr val="accent1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डॉ. मीता उज्जैन</a:t>
            </a:r>
            <a:br>
              <a:rPr lang="hi-IN" sz="3600" b="1" dirty="0">
                <a:solidFill>
                  <a:schemeClr val="accent1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hi-IN" sz="3600" b="1" dirty="0">
                <a:solidFill>
                  <a:schemeClr val="accent1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एसोसिएट प्रोफेसर</a:t>
            </a:r>
            <a:br>
              <a:rPr lang="hi-IN" sz="3600" b="1" dirty="0">
                <a:solidFill>
                  <a:schemeClr val="accent1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hi-IN" sz="3600" b="1" dirty="0">
                <a:solidFill>
                  <a:schemeClr val="accent1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आईआईएमसी</a:t>
            </a:r>
            <a:endParaRPr lang="en-IN" sz="3600" b="1" dirty="0">
              <a:solidFill>
                <a:schemeClr val="accent1">
                  <a:lumMod val="75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endParaRPr lang="en-IN" sz="36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endParaRPr lang="en-IN" sz="36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33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F7F02-035E-574A-C306-836CEF9B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18" y="2240297"/>
            <a:ext cx="10450142" cy="4071357"/>
          </a:xfrm>
        </p:spPr>
        <p:txBody>
          <a:bodyPr>
            <a:normAutofit/>
          </a:bodyPr>
          <a:lstStyle/>
          <a:p>
            <a:pPr marL="971550" marR="0" lvl="1" indent="-5143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+mj-lt"/>
              <a:buAutoNum type="arabicPeriod"/>
              <a:tabLst>
                <a:tab pos="914400" algn="l"/>
              </a:tabLst>
            </a:pPr>
            <a:r>
              <a:rPr lang="hi-IN" sz="2800" b="1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सूचित करना: </a:t>
            </a:r>
            <a:r>
              <a:rPr lang="hi-IN" sz="28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उपभोक्ताओं को उत्पाद की विशेषताओं, लाभों और उपलब्धता के बारे में शिक्षित करना।</a:t>
            </a:r>
          </a:p>
          <a:p>
            <a:pPr marL="971550" marR="0" lvl="1" indent="-5143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+mj-lt"/>
              <a:buAutoNum type="arabicPeriod"/>
              <a:tabLst>
                <a:tab pos="914400" algn="l"/>
              </a:tabLst>
            </a:pPr>
            <a:r>
              <a:rPr lang="hi-IN" sz="2800" b="1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प्रेरित करना: </a:t>
            </a:r>
            <a:r>
              <a:rPr lang="hi-IN" sz="28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उपभोक्ता प्राथमिकताओं को प्रभावित करना और खरीदारी के निर्णय को प्रेरित करना।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marR="0" lvl="1" indent="-5143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+mj-lt"/>
              <a:buAutoNum type="arabicPeriod"/>
              <a:tabLst>
                <a:tab pos="914400" algn="l"/>
              </a:tabLst>
            </a:pPr>
            <a:r>
              <a:rPr lang="hi-IN" sz="2800" b="1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याद दिलाना: </a:t>
            </a:r>
            <a:r>
              <a:rPr lang="hi-IN" sz="28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ब्रांड की पुनः याददाश्त को मजबूत करना और पुनरावृत्ति खरीद को प्रोत्साहित करना।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3973A-E908-DD4B-106D-A4BF8B93DAA6}"/>
              </a:ext>
            </a:extLst>
          </p:cNvPr>
          <p:cNvSpPr txBox="1"/>
          <p:nvPr/>
        </p:nvSpPr>
        <p:spPr>
          <a:xfrm>
            <a:off x="898579" y="1492962"/>
            <a:ext cx="34803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b="1" u="sng" dirty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विज्ञापन के प्रमुख उद्देश्य</a:t>
            </a:r>
            <a:endParaRPr lang="en-IN" sz="3200" b="1" u="sng" dirty="0">
              <a:solidFill>
                <a:schemeClr val="accent2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6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C9DD3-2BF5-92AC-8D38-BF86F664A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2317"/>
            <a:ext cx="9682480" cy="2753523"/>
          </a:xfrm>
        </p:spPr>
        <p:txBody>
          <a:bodyPr/>
          <a:lstStyle/>
          <a:p>
            <a:pPr marL="0" indent="0">
              <a:buNone/>
            </a:pPr>
            <a:r>
              <a:rPr lang="hi-IN" sz="3200" b="1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तर्कसंगत अपील (लोगोस)</a:t>
            </a:r>
          </a:p>
          <a:p>
            <a:pPr marL="0" indent="0">
              <a:buNone/>
            </a:pPr>
            <a:endParaRPr lang="en-US" sz="3200" b="1" dirty="0">
              <a:effectLst/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r>
              <a:rPr lang="hi-IN" b="1" dirty="0">
                <a:latin typeface="Kokila" panose="020B0604020202020204" pitchFamily="34" charset="0"/>
                <a:cs typeface="Kokila" panose="020B0604020202020204" pitchFamily="34" charset="0"/>
              </a:rPr>
              <a:t>सामग्री: </a:t>
            </a:r>
            <a:r>
              <a:rPr lang="hi-IN" dirty="0">
                <a:latin typeface="Kokila" panose="020B0604020202020204" pitchFamily="34" charset="0"/>
                <a:cs typeface="Kokila" panose="020B0604020202020204" pitchFamily="34" charset="0"/>
              </a:rPr>
              <a:t>उपभोक्ताओं को मनाने के लिए तथ्य, आंकड़े, और तर्कसंगत तर्कों का उपयोग करता है।</a:t>
            </a:r>
          </a:p>
          <a:p>
            <a:pPr marL="0" indent="0">
              <a:buNone/>
            </a:pPr>
            <a:endParaRPr lang="hi-IN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r>
              <a:rPr lang="hi-IN" b="1" dirty="0">
                <a:latin typeface="Kokila" panose="020B0604020202020204" pitchFamily="34" charset="0"/>
                <a:cs typeface="Kokila" panose="020B0604020202020204" pitchFamily="34" charset="0"/>
              </a:rPr>
              <a:t>उदाहरण: </a:t>
            </a:r>
            <a:r>
              <a:rPr lang="hi-IN" dirty="0">
                <a:latin typeface="Kokila" panose="020B0604020202020204" pitchFamily="34" charset="0"/>
                <a:cs typeface="Kokila" panose="020B0604020202020204" pitchFamily="34" charset="0"/>
              </a:rPr>
              <a:t>वैज्ञानिक डेटा का उपयोग करके उत्पाद के स्वास्थ्य लाभ को बढ़ावा देने वाले विज्ञापन।</a:t>
            </a:r>
            <a:endParaRPr lang="en-US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DFAEBF-440E-CD11-298C-2E7CF2CDA36E}"/>
              </a:ext>
            </a:extLst>
          </p:cNvPr>
          <p:cNvSpPr txBox="1">
            <a:spLocks/>
          </p:cNvSpPr>
          <p:nvPr/>
        </p:nvSpPr>
        <p:spPr>
          <a:xfrm>
            <a:off x="3286867" y="602744"/>
            <a:ext cx="5618265" cy="12125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i-IN" b="1" u="sng" dirty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विज्ञापनदाताओं द्वारा अपील का उपयोग</a:t>
            </a:r>
            <a:endParaRPr lang="en-US" b="1" u="sng" dirty="0">
              <a:solidFill>
                <a:schemeClr val="accent2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6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B1CC0-9B95-5B1E-CDF0-65BDD6AC8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840" y="2417906"/>
            <a:ext cx="10129520" cy="3026096"/>
          </a:xfrm>
        </p:spPr>
        <p:txBody>
          <a:bodyPr>
            <a:noAutofit/>
          </a:bodyPr>
          <a:lstStyle/>
          <a:p>
            <a:pPr marL="514350" marR="0" lvl="0" indent="-51435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सामग्री: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उपभोक्ताओं के साथ व्यक्तिगत स्तर पर जुड़ने के लिए खुशी, डर, या पुरानी यादों जैसी भावनाओं को लक्षित करता है।</a:t>
            </a:r>
          </a:p>
          <a:p>
            <a:pPr marL="514350" marR="0" lvl="0" indent="-51435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उदारहण: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दिल को छू लेने वाले पारिवारिक क्षणों या प्रेरणादायक जीवनशैली को प्रदर्शित करने वाले विज्ञापन।</a:t>
            </a:r>
            <a:endParaRPr lang="en-US" sz="28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E570FC-5C8A-2C1C-8C8E-C3ACDD10CABE}"/>
              </a:ext>
            </a:extLst>
          </p:cNvPr>
          <p:cNvSpPr txBox="1"/>
          <p:nvPr/>
        </p:nvSpPr>
        <p:spPr>
          <a:xfrm>
            <a:off x="1076960" y="1328062"/>
            <a:ext cx="370840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hi-IN" sz="3200" b="1" dirty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भावनात्मक अपील (पैथोस)</a:t>
            </a:r>
            <a:endParaRPr lang="en-US" sz="3200" b="1" dirty="0"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2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09A9-3DF7-2C09-B8D4-EF9A5CFE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छिपा हुआ विज्ञापन</a:t>
            </a:r>
            <a:endParaRPr lang="en-IN" b="1" dirty="0">
              <a:solidFill>
                <a:schemeClr val="accent2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8656FB3-4E67-CA03-E908-682F335EB6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879" y="2057401"/>
            <a:ext cx="7965441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740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AD4F5-00C8-6532-ACEF-10A37DF6E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751840"/>
            <a:ext cx="10434320" cy="4795520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hi-IN" sz="3200" b="1" dirty="0">
                <a:solidFill>
                  <a:schemeClr val="accent2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hi-IN" sz="3200" b="1" u="sng" dirty="0">
                <a:solidFill>
                  <a:schemeClr val="accent2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छिपा हुआ विज्ञापन और प्रभावक विपणन</a:t>
            </a:r>
            <a:r>
              <a:rPr lang="hi-IN" sz="3200" b="1" dirty="0">
                <a:solidFill>
                  <a:schemeClr val="accent2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(Hidden Advertising and Influencer Marketing)</a:t>
            </a:r>
            <a:endParaRPr lang="hi-IN" sz="2400" b="1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endParaRPr lang="en-US" sz="2400" b="1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सूक्ष्म प्रचार: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सामग्री में विज्ञापन को एकीकृत करता है, जिससे यह कम स्पष्ट होता है।</a:t>
            </a:r>
          </a:p>
          <a:p>
            <a:endParaRPr lang="hi-IN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प्रभावक विपणन: 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व्यवसायों को ऐसे व्यक्तियों के साथ सहयोग करने में सक्षम बनाता है जिनके पास ब्रांड एक्सपोजर बढ़ाने के लिए अनुसरण करने वाले लोग हैं।</a:t>
            </a:r>
            <a:endParaRPr lang="en-IN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endParaRPr lang="en-IN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29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86EC3-F9AB-70A8-C486-CC5DCDBE8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" y="2377112"/>
            <a:ext cx="11179276" cy="13922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विज्ञापन साक्षरता में विज्ञापन संदेशों का विश्लेषण, व्याख्या, और मूल्यांकन करने की क्षमता शामिल होती है। इसमें प्रभावशाली तकनीकों को पहचानना और उनके उपभोक्ता निर्णय-निर्माण पर प्रभाव को समझना शामिल है।</a:t>
            </a:r>
            <a:endParaRPr lang="en-US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38A60-8450-DAF6-1C51-D5CD2A17157B}"/>
              </a:ext>
            </a:extLst>
          </p:cNvPr>
          <p:cNvSpPr txBox="1"/>
          <p:nvPr/>
        </p:nvSpPr>
        <p:spPr>
          <a:xfrm>
            <a:off x="4175350" y="705812"/>
            <a:ext cx="38412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b="1" u="sng" dirty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विज्ञापन साक्षरता की परिभाषा</a:t>
            </a:r>
            <a:endParaRPr lang="en-IN" sz="3200" b="1" u="sng" dirty="0">
              <a:solidFill>
                <a:schemeClr val="accent2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39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ECEA-C2DA-FCF8-3522-222568EE4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656" y="1905846"/>
            <a:ext cx="3916864" cy="3615267"/>
          </a:xfrm>
        </p:spPr>
        <p:txBody>
          <a:bodyPr>
            <a:normAutofit/>
          </a:bodyPr>
          <a:lstStyle/>
          <a:p>
            <a:endParaRPr lang="en-US" sz="4000" b="1" dirty="0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i-IN" sz="3000" b="1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कॉग्निटिव डिसनाने थ्योरी </a:t>
            </a:r>
          </a:p>
          <a:p>
            <a:pPr marL="514350" indent="-514350">
              <a:buFont typeface="+mj-lt"/>
              <a:buAutoNum type="arabicPeriod"/>
            </a:pPr>
            <a:r>
              <a:rPr lang="hi-IN" sz="3000" b="1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मीडिया साक्षरता  सिद्धांत </a:t>
            </a:r>
          </a:p>
          <a:p>
            <a:pPr marL="514350" indent="-514350">
              <a:buFont typeface="+mj-lt"/>
              <a:buAutoNum type="arabicPeriod"/>
            </a:pPr>
            <a:r>
              <a:rPr lang="hi-IN" sz="3000" b="1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कल्चरल थ्योरी </a:t>
            </a:r>
          </a:p>
          <a:p>
            <a:pPr marL="514350" indent="-514350">
              <a:buFont typeface="+mj-lt"/>
              <a:buAutoNum type="arabicPeriod"/>
            </a:pPr>
            <a:r>
              <a:rPr lang="hi-IN" sz="3000" b="1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सिमिऑटिक्स   </a:t>
            </a:r>
            <a:endParaRPr lang="en-US" sz="3000" b="1" dirty="0">
              <a:effectLst/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i-IN" sz="3000" b="1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उपयोग और संतुष्टि सिद्धांत</a:t>
            </a:r>
          </a:p>
          <a:p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4F3B0C-EA85-85FC-EA8D-0C25D9FB546A}"/>
              </a:ext>
            </a:extLst>
          </p:cNvPr>
          <p:cNvSpPr txBox="1"/>
          <p:nvPr/>
        </p:nvSpPr>
        <p:spPr>
          <a:xfrm>
            <a:off x="2860224" y="1121922"/>
            <a:ext cx="78542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b="1" u="sng" dirty="0">
                <a:solidFill>
                  <a:schemeClr val="accent2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विज्ञापन साक्षरता और अन्य सैद्धांतिक अवधारणाएँ</a:t>
            </a:r>
            <a:endParaRPr lang="en-US" sz="3200" b="1" u="sng" dirty="0">
              <a:solidFill>
                <a:schemeClr val="accent2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84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60335-32C4-A122-704B-3922C6BF7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3495039"/>
          </a:xfrm>
        </p:spPr>
        <p:txBody>
          <a:bodyPr>
            <a:normAutofit/>
          </a:bodyPr>
          <a:lstStyle/>
          <a:p>
            <a:pPr algn="just"/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मीडिया साक्षरता: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विज्ञापन के अलावा विभिन्न मीडिया संदेशों जैसे समाचार और मनोरंजन का विश्लेषण और व्याख्या करने की व्यापक क्षमता।</a:t>
            </a:r>
            <a:endParaRPr lang="en-IN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/>
            <a:endParaRPr lang="en-IN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/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सूचना साक्षरता: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विज्ञापनों में प्रस्तुत जानकारी की विश्वसनीयता और सटीकता का मूल्यांकन करता है। </a:t>
            </a:r>
            <a:endParaRPr lang="en-IN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/>
            <a:endParaRPr lang="hi-IN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/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दृश्य साक्षरता: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विज्ञापन में उपयोग किए गए रंगों, छवियों, और लेआउट जैसे दृश्य तत्वों की व्याख्या करता है ताकि विशिष्ट प्रभाव या संदेश संप्रेषित किया जा सके।</a:t>
            </a:r>
            <a:endParaRPr lang="en-US" sz="28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9B37C8E-587D-F848-3602-F0644D7E6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41099"/>
            <a:ext cx="65" cy="6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30592D-EFE5-3FE9-8036-3D190D1A1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36299"/>
            <a:ext cx="65" cy="6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B40475-C4CE-DC9D-7666-EDAD046547AA}"/>
              </a:ext>
            </a:extLst>
          </p:cNvPr>
          <p:cNvSpPr txBox="1"/>
          <p:nvPr/>
        </p:nvSpPr>
        <p:spPr>
          <a:xfrm>
            <a:off x="3657600" y="1168401"/>
            <a:ext cx="510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800" b="1" u="sng" dirty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विज्ञापन साक्षरता को प्रभावित करने वाले कारक</a:t>
            </a:r>
            <a:endParaRPr lang="en-IN" sz="2800" b="1" u="sng" dirty="0">
              <a:solidFill>
                <a:schemeClr val="accent2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68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49595-8C1A-ED50-658A-286B821EA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960" y="668180"/>
            <a:ext cx="5898102" cy="770365"/>
          </a:xfrm>
        </p:spPr>
        <p:txBody>
          <a:bodyPr>
            <a:normAutofit/>
          </a:bodyPr>
          <a:lstStyle/>
          <a:p>
            <a:r>
              <a:rPr lang="hi-IN" sz="3200" b="1" u="sng" dirty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विज्ञापन साक्षरता को प्रभावित करने वाले कारक</a:t>
            </a:r>
            <a:endParaRPr lang="en-US" sz="3200" b="1" dirty="0">
              <a:solidFill>
                <a:schemeClr val="accent2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26F414-801B-4D29-AD8D-FF1AF23E2407}"/>
              </a:ext>
            </a:extLst>
          </p:cNvPr>
          <p:cNvSpPr txBox="1"/>
          <p:nvPr/>
        </p:nvSpPr>
        <p:spPr>
          <a:xfrm>
            <a:off x="949140" y="1337843"/>
            <a:ext cx="10293719" cy="469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hi-IN" sz="2800" b="1" u="sng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शैक्षिक पृष्ठभूमि</a:t>
            </a:r>
            <a:endParaRPr lang="en-IN" sz="2800" b="1" u="sng" dirty="0">
              <a:effectLst/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hi-IN" sz="2800" b="1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ज्ञान स्तर: </a:t>
            </a:r>
            <a:r>
              <a:rPr lang="hi-IN" sz="2800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उच्च शिक्षा और मीडिया अध्ययन विज्ञापनों का आलोचनात्मक मूल्यांकन करने की क्षमता को बढ़ा सकते हैं।</a:t>
            </a:r>
            <a:endParaRPr lang="en-IN" sz="2800" dirty="0">
              <a:effectLst/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hi-IN" sz="2800" b="1" u="sng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मीडिया एक्सपोजर</a:t>
            </a:r>
            <a:endParaRPr lang="en-IN" sz="2800" b="1" u="sng" dirty="0">
              <a:effectLst/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hi-IN" sz="2800" b="1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आवृत्ति और प्रकार:</a:t>
            </a:r>
            <a:r>
              <a:rPr lang="hi-IN" sz="2800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 विभिन्न मीडिया के अधिक संपर्क से विज्ञापन तकनीकों को समझने में सुधार हो सकता है।</a:t>
            </a:r>
            <a:endParaRPr lang="en-IN" sz="2800" dirty="0">
              <a:effectLst/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hi-IN" sz="2800" b="1" u="sng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उम्र और अनुभव</a:t>
            </a:r>
            <a:endParaRPr lang="en-IN" sz="2800" b="1" u="sng" dirty="0">
              <a:effectLst/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hi-IN" sz="2800" b="1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विकासात्मक अंतर: </a:t>
            </a:r>
            <a:r>
              <a:rPr lang="hi-IN" sz="2800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युवा दर्शक भावनात्मक अपील के प्रति अधिक संवेदनशील हो सकते हैं, जबकि पुराने उपभोक्ता अधिक संदेहात्मक हो सकते हैं।</a:t>
            </a:r>
            <a:endParaRPr lang="en-US" sz="2800" dirty="0">
              <a:effectLst/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62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7D6FFE1-2108-5E36-8C2E-A9A612E0725B}"/>
              </a:ext>
            </a:extLst>
          </p:cNvPr>
          <p:cNvSpPr txBox="1"/>
          <p:nvPr/>
        </p:nvSpPr>
        <p:spPr>
          <a:xfrm>
            <a:off x="4531360" y="2721114"/>
            <a:ext cx="4500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4000" b="1" dirty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विज्ञापन साक्षरता के आयाम</a:t>
            </a:r>
            <a:endParaRPr lang="en-IN" sz="4000" b="1" dirty="0">
              <a:solidFill>
                <a:schemeClr val="accent2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3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CDEC-C1C2-AB94-908E-05CD49A42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68" y="4507911"/>
            <a:ext cx="2206472" cy="1471016"/>
          </a:xfrm>
        </p:spPr>
        <p:txBody>
          <a:bodyPr>
            <a:normAutofit fontScale="90000"/>
          </a:bodyPr>
          <a:lstStyle/>
          <a:p>
            <a:r>
              <a:rPr lang="hi-IN" sz="7000" b="1" dirty="0">
                <a:latin typeface="Kokila" panose="020B0604020202020204" pitchFamily="34" charset="0"/>
                <a:cs typeface="Kokila" panose="020B0604020202020204" pitchFamily="34" charset="0"/>
              </a:rPr>
              <a:t>विज्ञापन</a:t>
            </a:r>
            <a:br>
              <a:rPr lang="en-US" sz="1200" dirty="0"/>
            </a:b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D43DD5-C5F5-8A37-ACA3-A28EDAB3A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99" y="1219106"/>
            <a:ext cx="5514082" cy="4024313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542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0EA429-6F97-D55B-B277-329EC5E2F3C7}"/>
              </a:ext>
            </a:extLst>
          </p:cNvPr>
          <p:cNvSpPr txBox="1"/>
          <p:nvPr/>
        </p:nvSpPr>
        <p:spPr>
          <a:xfrm>
            <a:off x="1483360" y="2581255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सटीकता: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विज्ञापनों में प्रदान की गई जानकारी की सत्यता और विश्वसनीयता का मूल्यांकन। </a:t>
            </a:r>
            <a:endParaRPr lang="en-IN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IN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दावे: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विज्ञापनों द्वारा किए गए स्पष्ट और निहित दावों की पहचान।</a:t>
            </a:r>
            <a:endParaRPr lang="en-IN" sz="28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5800B3-C543-4E87-D880-C9AEF3338BB2}"/>
              </a:ext>
            </a:extLst>
          </p:cNvPr>
          <p:cNvSpPr txBox="1"/>
          <p:nvPr/>
        </p:nvSpPr>
        <p:spPr>
          <a:xfrm>
            <a:off x="1117600" y="166311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800" b="1" u="sng" dirty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सूचनात्मक साक्षरता</a:t>
            </a:r>
            <a:endParaRPr lang="en-IN" sz="2800" b="1" u="sng" dirty="0">
              <a:solidFill>
                <a:schemeClr val="accent2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12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1043609-3807-306E-8B4E-8E75D7045D88}"/>
              </a:ext>
            </a:extLst>
          </p:cNvPr>
          <p:cNvSpPr txBox="1"/>
          <p:nvPr/>
        </p:nvSpPr>
        <p:spPr>
          <a:xfrm>
            <a:off x="1036320" y="2160590"/>
            <a:ext cx="10546080" cy="2459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hi-IN" sz="2800" b="1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दृश्य और श्रव्य अभिव्यक्ति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hi-IN" sz="2800" b="1" dirty="0">
              <a:effectLst/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hi-IN" sz="2800" b="1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रंगों का उपयोग: </a:t>
            </a:r>
            <a:r>
              <a:rPr lang="hi-IN" sz="2800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विभिन्न रंग किस प्रकार भावनाओं को जगाते हैं या सांस्कृतिक विषयों को सुदृढ़ करते हैं।</a:t>
            </a: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hi-IN" sz="2800" b="1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ध्वनि डिज़ाइन: </a:t>
            </a:r>
            <a:r>
              <a:rPr lang="hi-IN" sz="2800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मूड और धारणाओं पर पृष्ठभूमि संगीत या ध्वनि प्रभावों का प्रभाव।</a:t>
            </a:r>
            <a:endParaRPr lang="en-US" sz="2800" dirty="0">
              <a:effectLst/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A54657-9AEA-3BB0-BE33-994936FD4F4C}"/>
              </a:ext>
            </a:extLst>
          </p:cNvPr>
          <p:cNvSpPr txBox="1"/>
          <p:nvPr/>
        </p:nvSpPr>
        <p:spPr>
          <a:xfrm>
            <a:off x="5062257" y="1210530"/>
            <a:ext cx="2273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b="1" u="sng" dirty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सौंदर्य साक्षरता</a:t>
            </a:r>
            <a:endParaRPr lang="en-IN" sz="3200" b="1" u="sng" dirty="0">
              <a:solidFill>
                <a:schemeClr val="accent2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03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E4AC7-211C-4626-F304-EF83084C2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1" y="1659357"/>
            <a:ext cx="10546080" cy="377624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hi-IN" sz="2500" b="1" u="sng" dirty="0">
                <a:latin typeface="Kokila" panose="020B0604020202020204" pitchFamily="34" charset="0"/>
                <a:cs typeface="Kokila" panose="020B0604020202020204" pitchFamily="34" charset="0"/>
              </a:rPr>
              <a:t>विश्वसनीयता (एथोस)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i-IN" sz="2500" b="1" dirty="0">
                <a:latin typeface="Kokila" panose="020B0604020202020204" pitchFamily="34" charset="0"/>
                <a:cs typeface="Kokila" panose="020B0604020202020204" pitchFamily="34" charset="0"/>
              </a:rPr>
              <a:t>भरोसेमंदता: </a:t>
            </a:r>
            <a:r>
              <a:rPr lang="hi-IN" sz="2500" dirty="0">
                <a:latin typeface="Kokila" panose="020B0604020202020204" pitchFamily="34" charset="0"/>
                <a:cs typeface="Kokila" panose="020B0604020202020204" pitchFamily="34" charset="0"/>
              </a:rPr>
              <a:t>विज्ञापन के स्रोत या प्रवक्ता की विश्वसनीयता का मूल्यांकन (जैसे, विशेषज्ञों द्वारा समर्थन)।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hi-IN" sz="2500" b="1" u="sng" dirty="0">
                <a:latin typeface="Kokila" panose="020B0604020202020204" pitchFamily="34" charset="0"/>
                <a:cs typeface="Kokila" panose="020B0604020202020204" pitchFamily="34" charset="0"/>
              </a:rPr>
              <a:t>भावनात्मक अपील (पैथोस)</a:t>
            </a:r>
            <a:endParaRPr lang="en-IN" sz="2500" b="1" u="sng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i-IN" sz="2500" b="1" dirty="0">
                <a:latin typeface="Kokila" panose="020B0604020202020204" pitchFamily="34" charset="0"/>
                <a:cs typeface="Kokila" panose="020B0604020202020204" pitchFamily="34" charset="0"/>
              </a:rPr>
              <a:t>भावनात्मक संबंध: </a:t>
            </a:r>
            <a:r>
              <a:rPr lang="hi-IN" sz="2500" dirty="0">
                <a:latin typeface="Kokila" panose="020B0604020202020204" pitchFamily="34" charset="0"/>
                <a:cs typeface="Kokila" panose="020B0604020202020204" pitchFamily="34" charset="0"/>
              </a:rPr>
              <a:t>यह पहचानना कि विज्ञापन भावनात्मक कहानियों या चित्रणों का उपयोग कैसे करता है ताकि दर्शकों के साथ एक संबंध स्थापित किया जा सके।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hi-IN" sz="2500" b="1" u="sng" dirty="0">
                <a:latin typeface="Kokila" panose="020B0604020202020204" pitchFamily="34" charset="0"/>
                <a:cs typeface="Kokila" panose="020B0604020202020204" pitchFamily="34" charset="0"/>
              </a:rPr>
              <a:t>तर्कसंगत अपील (लोगोस)</a:t>
            </a:r>
            <a:endParaRPr lang="en-IN" sz="2500" b="1" u="sng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i-IN" sz="2500" b="1" dirty="0">
                <a:latin typeface="Kokila" panose="020B0604020202020204" pitchFamily="34" charset="0"/>
                <a:cs typeface="Kokila" panose="020B0604020202020204" pitchFamily="34" charset="0"/>
              </a:rPr>
              <a:t>तर्कसंगत तर्क: </a:t>
            </a:r>
            <a:r>
              <a:rPr lang="hi-IN" sz="2500" dirty="0">
                <a:latin typeface="Kokila" panose="020B0604020202020204" pitchFamily="34" charset="0"/>
                <a:cs typeface="Kokila" panose="020B0604020202020204" pitchFamily="34" charset="0"/>
              </a:rPr>
              <a:t>यह समझना कि विज्ञापन तर्कसंगत तर्कों, आंकड़ों, या तथ्यात्मक साक्ष्यों का उपयोग कैसे करता है (जैसे, बचत दावे)।</a:t>
            </a:r>
            <a:endParaRPr lang="en-US" sz="25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05D12C5-C729-FBD5-AE37-846120F71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41099"/>
            <a:ext cx="65" cy="6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129C93-9078-2986-8A99-5DE3998190B3}"/>
              </a:ext>
            </a:extLst>
          </p:cNvPr>
          <p:cNvSpPr txBox="1"/>
          <p:nvPr/>
        </p:nvSpPr>
        <p:spPr>
          <a:xfrm>
            <a:off x="3058160" y="775454"/>
            <a:ext cx="5059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800" b="1" u="sng" dirty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भाषण कौशल साक्षरता (</a:t>
            </a:r>
            <a:r>
              <a:rPr lang="en-IN" sz="2800" b="1" u="sng" dirty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Rhetorical Literacy</a:t>
            </a:r>
            <a:r>
              <a:rPr lang="hi-IN" sz="2800" b="1" u="sng" dirty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  <a:endParaRPr lang="en-IN" sz="2800" b="1" u="sng" dirty="0">
              <a:solidFill>
                <a:schemeClr val="accent2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93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B0F3-E8F3-C47C-3AAF-5F7C01EA4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1578977"/>
            <a:ext cx="4576916" cy="438629"/>
          </a:xfrm>
        </p:spPr>
        <p:txBody>
          <a:bodyPr>
            <a:noAutofit/>
          </a:bodyPr>
          <a:lstStyle/>
          <a:p>
            <a:r>
              <a:rPr lang="hi-IN" sz="2800" b="1" u="sng" dirty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विज्ञापन साक्षरता के लिए आवश्यक कौशल</a:t>
            </a:r>
            <a:endParaRPr lang="en-US" sz="2800" b="1" u="sng" dirty="0">
              <a:solidFill>
                <a:schemeClr val="accent2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8E446-D62F-3FFE-3578-0A05BBBD9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960" y="2393526"/>
            <a:ext cx="10947349" cy="36152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संज्ञानात्मक कौशल: (</a:t>
            </a:r>
            <a:r>
              <a:rPr lang="en-US" sz="2800" b="1" dirty="0">
                <a:latin typeface="Kokila" panose="020B0604020202020204" pitchFamily="34" charset="0"/>
                <a:cs typeface="Kokila" panose="020B0604020202020204" pitchFamily="34" charset="0"/>
              </a:rPr>
              <a:t>Cognitive Skills)</a:t>
            </a:r>
            <a:endParaRPr lang="hi-IN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विश्लेषण और विघटन: विज्ञापनों को तोड़कर प्रभावशाली तकनीकों और अंतर्निहित संदेशों की पहचान करना।</a:t>
            </a:r>
            <a:endParaRPr lang="en-IN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endParaRPr lang="en-IN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514350" indent="-514350">
              <a:buAutoNum type="arabicPeriod" startAt="2"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वास्तविक ज्ञान (</a:t>
            </a:r>
            <a:r>
              <a:rPr lang="en-US" sz="2800" b="1" dirty="0">
                <a:latin typeface="Kokila" panose="020B0604020202020204" pitchFamily="34" charset="0"/>
                <a:cs typeface="Kokila" panose="020B0604020202020204" pitchFamily="34" charset="0"/>
              </a:rPr>
              <a:t>Real-World Knowledge)</a:t>
            </a:r>
            <a:endParaRPr lang="hi-IN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दावों का मूल्यांकन: सामान्य ज्ञान का उपयोग करके विज्ञापित दावों की वैधता का मूल्यांकन।</a:t>
            </a:r>
            <a:endParaRPr lang="en-US" sz="28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48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DAAD0-409A-4EEB-5E8C-A5BCC7139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81760"/>
            <a:ext cx="10820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3.  भावनात्मक कौशल (</a:t>
            </a:r>
            <a:r>
              <a:rPr lang="en-US" sz="2800" b="1" dirty="0">
                <a:latin typeface="Kokila" panose="020B0604020202020204" pitchFamily="34" charset="0"/>
                <a:cs typeface="Kokila" panose="020B0604020202020204" pitchFamily="34" charset="0"/>
              </a:rPr>
              <a:t>Emotional Skills)</a:t>
            </a:r>
            <a:endParaRPr lang="hi-IN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प्रतिक्रियाओं की पहचान: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यह पहचानना और सवाल करना कि विज्ञापन कौन सी भावनात्मक प्रतिक्रियाएँ उत्पन्न करने का लक्ष्य रखते हैं।</a:t>
            </a:r>
          </a:p>
          <a:p>
            <a:pPr marL="0" indent="0">
              <a:buNone/>
            </a:pPr>
            <a:endParaRPr lang="hi-IN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4.  नैतिक कौशल (</a:t>
            </a:r>
            <a:r>
              <a:rPr lang="en-US" sz="2800" b="1" dirty="0">
                <a:latin typeface="Kokila" panose="020B0604020202020204" pitchFamily="34" charset="0"/>
                <a:cs typeface="Kokila" panose="020B0604020202020204" pitchFamily="34" charset="0"/>
              </a:rPr>
              <a:t>Moral Skills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नैतिक मूल्यांकन: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विज्ञापनों के नैतिक परिणामों और संभावित नुकसान का मूल्यांकन। </a:t>
            </a:r>
          </a:p>
          <a:p>
            <a:pPr marL="0" indent="0">
              <a:buNone/>
            </a:pPr>
            <a:endParaRPr lang="hi-IN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5.  व्यक्तिगत आवश्यकताएँ विश्लेषण (</a:t>
            </a:r>
            <a:r>
              <a:rPr lang="en-US" sz="2800" b="1" dirty="0">
                <a:latin typeface="Kokila" panose="020B0604020202020204" pitchFamily="34" charset="0"/>
                <a:cs typeface="Kokila" panose="020B0604020202020204" pitchFamily="34" charset="0"/>
              </a:rPr>
              <a:t>Personal  Needs Analysis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वास्तविक बनाम अपेक्षित आवश्यकताएँ: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यह निर्धारित करना कि क्या उत्पाद एक वास्तविक आवश्यकता को पूरा करता है या एक अपेक्षित आवश्यकता उत्पन्न करता है।</a:t>
            </a:r>
            <a:endParaRPr lang="en-US" sz="28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5CD7E-94C5-8912-43E4-A1963072A880}"/>
              </a:ext>
            </a:extLst>
          </p:cNvPr>
          <p:cNvSpPr txBox="1"/>
          <p:nvPr/>
        </p:nvSpPr>
        <p:spPr>
          <a:xfrm>
            <a:off x="7000240" y="715535"/>
            <a:ext cx="492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800" b="1" u="sng" dirty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विज्ञापन साक्षरता के लिए आवश्यक कौशल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582599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305B-2163-1796-4CA9-E2F45648F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69812"/>
            <a:ext cx="4223068" cy="785709"/>
          </a:xfrm>
        </p:spPr>
        <p:txBody>
          <a:bodyPr>
            <a:normAutofit/>
          </a:bodyPr>
          <a:lstStyle/>
          <a:p>
            <a:r>
              <a:rPr lang="hi-IN" sz="2800" b="1" u="sng" dirty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विज्ञापन साक्षरता में भविष्य की प्रवृत्तियाँ</a:t>
            </a:r>
            <a:endParaRPr lang="en-US" sz="2800" b="1" u="sng" dirty="0">
              <a:solidFill>
                <a:schemeClr val="accent2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BEABB-EA66-E342-FF15-9BF58642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55521"/>
            <a:ext cx="2600960" cy="1818640"/>
          </a:xfrm>
        </p:spPr>
        <p:txBody>
          <a:bodyPr>
            <a:norm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i-I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तकनीकी उन्नति</a:t>
            </a:r>
            <a:endParaRPr lang="en-IN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i-I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उपभोक्ता जागरूकता</a:t>
            </a:r>
            <a:endParaRPr lang="en-IN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i-I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विनियामक परिवर्तन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62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2FA6-4CD6-D9CE-8096-85C6965B8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560" y="2823126"/>
            <a:ext cx="2722880" cy="1211748"/>
          </a:xfrm>
        </p:spPr>
        <p:txBody>
          <a:bodyPr>
            <a:normAutofit fontScale="90000"/>
          </a:bodyPr>
          <a:lstStyle/>
          <a:p>
            <a:r>
              <a:rPr lang="hi-IN" sz="9000" dirty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धन्यवाद</a:t>
            </a:r>
            <a:endParaRPr lang="en-IN" sz="9000" dirty="0">
              <a:solidFill>
                <a:schemeClr val="accent2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7C3D-9C0E-353F-0958-FB6EBB0E7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937" y="1084006"/>
            <a:ext cx="10196052" cy="46899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i-IN" sz="32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किसी माध्यम के माध्यम से किसी पहचाने गए प्रायोजक द्वारा विचारों और उत्पादों की प्रस्तुति और प्रचार का सहायता प्राप्त रूप।</a:t>
            </a:r>
            <a:endParaRPr lang="en-US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विज्ञापन लोगों को यह समझाने की कला है कि वे पैसा किसी ऐसी वस्तु के क्रय पर खर्च करें, जिसकी उन्हें जरूरत नहीं है। </a:t>
            </a:r>
          </a:p>
          <a:p>
            <a:pPr marL="0" indent="0">
              <a:buNone/>
            </a:pPr>
            <a:endParaRPr lang="hi-IN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r>
              <a:rPr lang="hi-IN" sz="2800" b="1" dirty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विल – रोजर्स</a:t>
            </a:r>
            <a:endParaRPr lang="en-US" sz="2800" b="1" dirty="0">
              <a:solidFill>
                <a:schemeClr val="accent2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विज्ञापन वह सशुल्क प्रचार है जो किसी उत्पाद या सेवा के लाभों के बारे में रणनीति और संदेश का उपयोग करके लक्षित दर्शकों के दृष्टिकोण और/या व्यवहार को प्रभावित करता है।</a:t>
            </a:r>
            <a:endParaRPr lang="en-US" sz="28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3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88DF-E8EC-2970-5700-77C62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851" y="1069832"/>
            <a:ext cx="9478297" cy="4213368"/>
          </a:xfrm>
        </p:spPr>
        <p:txBody>
          <a:bodyPr>
            <a:noAutofit/>
          </a:bodyPr>
          <a:lstStyle/>
          <a:p>
            <a:endParaRPr lang="hi-IN" sz="32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उत्पादों से लेकर राजनीति तक हर चीज़ के बारे में राय बनाने में विज्ञापन प्रमुख भूमिका निभाते हैं।</a:t>
            </a:r>
            <a:endParaRPr lang="en-US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विज्ञापन उद्योग अपने उपभोक्ताओं के मन में उत्पादों और सेवाओं के प्रति भावनाओं को आकार देने में महत्वपूर्ण भूमिका निभाता है।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hi-IN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पिछले कई दशकों में कई कंपनियों के लिए ब्रांड रिकॉल केवल उनके विज्ञापनों के संतुलन पर टिका हुआ है।</a:t>
            </a:r>
            <a:endParaRPr lang="en-US" sz="28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3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55013E-CC0D-0DD5-78CC-74B72FA750B6}"/>
              </a:ext>
            </a:extLst>
          </p:cNvPr>
          <p:cNvSpPr txBox="1"/>
          <p:nvPr/>
        </p:nvSpPr>
        <p:spPr>
          <a:xfrm>
            <a:off x="6456855" y="1398785"/>
            <a:ext cx="2664542" cy="327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बिलबोर्ड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रिटेल स्टोर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मेट्रो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खेल आयोजन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मूवी थिएटर</a:t>
            </a:r>
            <a:endParaRPr lang="en-IN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592F7-8DD4-A5FE-7DE5-85E2B91C156C}"/>
              </a:ext>
            </a:extLst>
          </p:cNvPr>
          <p:cNvSpPr txBox="1"/>
          <p:nvPr/>
        </p:nvSpPr>
        <p:spPr>
          <a:xfrm>
            <a:off x="4124397" y="620970"/>
            <a:ext cx="3664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i-IN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विज्ञापन के विभिन्न आयाम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906160-DF22-A303-CEA6-1BBC122232C7}"/>
              </a:ext>
            </a:extLst>
          </p:cNvPr>
          <p:cNvSpPr txBox="1"/>
          <p:nvPr/>
        </p:nvSpPr>
        <p:spPr>
          <a:xfrm>
            <a:off x="2635404" y="1398785"/>
            <a:ext cx="2962756" cy="391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समाचार पत्र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टेलीविजन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डिजिटल मीडिया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खेल के विभिन्न माध्यम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वेबसाइट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मोबाइल </a:t>
            </a:r>
          </a:p>
        </p:txBody>
      </p:sp>
    </p:spTree>
    <p:extLst>
      <p:ext uri="{BB962C8B-B14F-4D97-AF65-F5344CB8AC3E}">
        <p14:creationId xmlns:p14="http://schemas.microsoft.com/office/powerpoint/2010/main" val="16570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2FE9C-058C-F947-36B4-A3FE85962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359" y="787483"/>
            <a:ext cx="8788401" cy="1039761"/>
          </a:xfrm>
        </p:spPr>
        <p:txBody>
          <a:bodyPr>
            <a:normAutofit/>
          </a:bodyPr>
          <a:lstStyle/>
          <a:p>
            <a:pPr algn="ctr"/>
            <a:r>
              <a:rPr lang="hi-IN" sz="3200" b="1" dirty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2008 से 2023 तक भारत में विज्ञापन राजस्व, 2026 तक के अनुमान के साथ</a:t>
            </a:r>
            <a:endParaRPr lang="en-US" sz="3200" b="1" dirty="0">
              <a:solidFill>
                <a:schemeClr val="accent2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F8A177-57F3-3135-FC91-24E384244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879" y="1787842"/>
            <a:ext cx="9936481" cy="42826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556327-9235-D6BB-C609-74FC05C01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A830BCA-DF61-8A1E-0200-BA1F77C7B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8490" y="-349472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A52E7-BBE4-4C4F-8D2B-A76667DE67AE}"/>
              </a:ext>
            </a:extLst>
          </p:cNvPr>
          <p:cNvSpPr txBox="1"/>
          <p:nvPr/>
        </p:nvSpPr>
        <p:spPr>
          <a:xfrm>
            <a:off x="9286241" y="5885851"/>
            <a:ext cx="1706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800" b="1" dirty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(आँकड़े अरब रुपए में)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4625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422A3A-B4BD-B5B5-0AAA-D93A2EC395D3}"/>
              </a:ext>
            </a:extLst>
          </p:cNvPr>
          <p:cNvSpPr txBox="1"/>
          <p:nvPr/>
        </p:nvSpPr>
        <p:spPr>
          <a:xfrm>
            <a:off x="963561" y="1326068"/>
            <a:ext cx="10373033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i-IN" sz="2800" b="1" kern="100" dirty="0">
                <a:solidFill>
                  <a:schemeClr val="accent2"/>
                </a:solidFill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वित्तीय वर्ष 2017 से 2023 तक भारत भर में टेलीविज़न विज्ञापनों से प्राप्त राजस्व, 2026 तक का अनुमान</a:t>
            </a:r>
            <a:endParaRPr lang="en-IN" sz="2800" kern="100" dirty="0">
              <a:solidFill>
                <a:schemeClr val="accent2"/>
              </a:solidFill>
              <a:effectLst/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211F0-98EA-8468-B27F-5040C5F14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6" y="1781269"/>
            <a:ext cx="10253223" cy="3937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DB8ABF-293C-D7C4-DD43-6A5B2795BC0E}"/>
              </a:ext>
            </a:extLst>
          </p:cNvPr>
          <p:cNvSpPr txBox="1"/>
          <p:nvPr/>
        </p:nvSpPr>
        <p:spPr>
          <a:xfrm>
            <a:off x="9144000" y="5804614"/>
            <a:ext cx="1769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800" b="1" kern="100" dirty="0">
                <a:solidFill>
                  <a:schemeClr val="accent2"/>
                </a:solidFill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(</a:t>
            </a:r>
            <a:r>
              <a:rPr lang="hi-IN" b="1" kern="100" dirty="0">
                <a:solidFill>
                  <a:schemeClr val="accent2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आँकड़े </a:t>
            </a:r>
            <a:r>
              <a:rPr lang="hi-IN" sz="1800" b="1" kern="100" dirty="0">
                <a:solidFill>
                  <a:schemeClr val="accent2"/>
                </a:solidFill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अरब रुपये में)</a:t>
            </a:r>
            <a:endParaRPr lang="en-IN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0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A8A669C-CC80-DB11-0D1D-D097CBFDD0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1412239"/>
            <a:ext cx="10190479" cy="512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1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44DFD8-ECEE-D611-5997-1FFCF558BE6F}"/>
              </a:ext>
            </a:extLst>
          </p:cNvPr>
          <p:cNvSpPr txBox="1"/>
          <p:nvPr/>
        </p:nvSpPr>
        <p:spPr>
          <a:xfrm>
            <a:off x="3896593" y="1639153"/>
            <a:ext cx="3170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3200" b="1" u="sng" dirty="0">
                <a:solidFill>
                  <a:schemeClr val="accent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विज्ञापन के उद्देश्य </a:t>
            </a:r>
            <a:endParaRPr lang="en-IN" sz="3200" b="1" u="sng" dirty="0">
              <a:solidFill>
                <a:schemeClr val="accent2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F4467A-34EE-B7DB-8D0E-DE0776C40718}"/>
              </a:ext>
            </a:extLst>
          </p:cNvPr>
          <p:cNvSpPr txBox="1"/>
          <p:nvPr/>
        </p:nvSpPr>
        <p:spPr>
          <a:xfrm>
            <a:off x="1991360" y="2588801"/>
            <a:ext cx="7741920" cy="3323987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रुचि पैदा करना</a:t>
            </a:r>
            <a:endParaRPr lang="en-US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इच्छा पैदा करना </a:t>
            </a:r>
            <a:endParaRPr lang="en-US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कार्रवाई करना</a:t>
            </a:r>
            <a:endParaRPr lang="en-US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ब्रांड पहचान बनाना </a:t>
            </a:r>
            <a:endParaRPr lang="en-US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उत्पाद ज्ञान बनाना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बिक्री बढ़ाना</a:t>
            </a:r>
            <a:endParaRPr lang="en-US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जागरूकता बढ़ाना </a:t>
            </a:r>
            <a:endParaRPr lang="en-US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वेबसाइट ट्रैफिक बढ़ाना</a:t>
            </a:r>
            <a:endParaRPr lang="en-US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ग्राहक वफादारी बढ़ाना</a:t>
            </a:r>
            <a:endParaRPr lang="en-US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सोशल मीडिया फॉलोवर बढ़ाना</a:t>
            </a:r>
            <a:endParaRPr lang="en-US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73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1187</TotalTime>
  <Words>1014</Words>
  <Application>Microsoft Office PowerPoint</Application>
  <PresentationFormat>Widescreen</PresentationFormat>
  <Paragraphs>124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Kokila</vt:lpstr>
      <vt:lpstr>Nirmala UI</vt:lpstr>
      <vt:lpstr>Times New Roman</vt:lpstr>
      <vt:lpstr>Wingdings</vt:lpstr>
      <vt:lpstr>Custom Design</vt:lpstr>
      <vt:lpstr>Vapor Trail</vt:lpstr>
      <vt:lpstr>PowerPoint Presentation</vt:lpstr>
      <vt:lpstr>विज्ञापन </vt:lpstr>
      <vt:lpstr>PowerPoint Presentation</vt:lpstr>
      <vt:lpstr>PowerPoint Presentation</vt:lpstr>
      <vt:lpstr>PowerPoint Presentation</vt:lpstr>
      <vt:lpstr>2008 से 2023 तक भारत में विज्ञापन राजस्व, 2026 तक के अनुमान के साथ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छिपा हुआ विज्ञापन</vt:lpstr>
      <vt:lpstr>PowerPoint Presentation</vt:lpstr>
      <vt:lpstr>PowerPoint Presentation</vt:lpstr>
      <vt:lpstr>PowerPoint Presentation</vt:lpstr>
      <vt:lpstr>PowerPoint Presentation</vt:lpstr>
      <vt:lpstr>विज्ञापन साक्षरता को प्रभावित करने वाले कारक</vt:lpstr>
      <vt:lpstr>PowerPoint Presentation</vt:lpstr>
      <vt:lpstr>PowerPoint Presentation</vt:lpstr>
      <vt:lpstr>PowerPoint Presentation</vt:lpstr>
      <vt:lpstr>PowerPoint Presentation</vt:lpstr>
      <vt:lpstr>विज्ञापन साक्षरता के लिए आवश्यक कौशल</vt:lpstr>
      <vt:lpstr>PowerPoint Presentation</vt:lpstr>
      <vt:lpstr>विज्ञापन साक्षरता में भविष्य की प्रवृत्तियाँ</vt:lpstr>
      <vt:lpstr>धन्यवाद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Rahul Singh</dc:creator>
  <cp:lastModifiedBy>Rahul Singh</cp:lastModifiedBy>
  <cp:revision>55</cp:revision>
  <dcterms:created xsi:type="dcterms:W3CDTF">2024-08-25T09:35:19Z</dcterms:created>
  <dcterms:modified xsi:type="dcterms:W3CDTF">2024-08-26T12:40:38Z</dcterms:modified>
</cp:coreProperties>
</file>