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2" r:id="rId3"/>
    <p:sldId id="323" r:id="rId4"/>
    <p:sldId id="278" r:id="rId5"/>
    <p:sldId id="307" r:id="rId6"/>
    <p:sldId id="257" r:id="rId7"/>
    <p:sldId id="318" r:id="rId8"/>
    <p:sldId id="294" r:id="rId9"/>
    <p:sldId id="259" r:id="rId10"/>
    <p:sldId id="319" r:id="rId11"/>
    <p:sldId id="321" r:id="rId12"/>
    <p:sldId id="322" r:id="rId13"/>
    <p:sldId id="317" r:id="rId14"/>
    <p:sldId id="258" r:id="rId15"/>
    <p:sldId id="312" r:id="rId16"/>
    <p:sldId id="260" r:id="rId17"/>
    <p:sldId id="313" r:id="rId18"/>
    <p:sldId id="310" r:id="rId19"/>
    <p:sldId id="263" r:id="rId20"/>
    <p:sldId id="262" r:id="rId21"/>
    <p:sldId id="296" r:id="rId22"/>
    <p:sldId id="308" r:id="rId23"/>
    <p:sldId id="264" r:id="rId24"/>
    <p:sldId id="306" r:id="rId25"/>
  </p:sldIdLst>
  <p:sldSz cx="18288000" cy="10287000"/>
  <p:notesSz cx="6858000" cy="9144000"/>
  <p:embeddedFontLst>
    <p:embeddedFont>
      <p:font typeface="Amasis MT Pro" panose="02040504050005020304" pitchFamily="18" charset="0"/>
      <p:regular r:id="rId26"/>
      <p:bold r:id="rId27"/>
      <p:italic r:id="rId28"/>
      <p:boldItalic r:id="rId29"/>
    </p:embeddedFont>
    <p:embeddedFont>
      <p:font typeface="Amasis MT Pro Light" panose="02040304050005020304" pitchFamily="18" charset="0"/>
      <p:regular r:id="rId30"/>
      <p:italic r:id="rId31"/>
    </p:embeddedFont>
    <p:embeddedFont>
      <p:font typeface="Amasis MT Pro Medium" panose="02040604050005020304" pitchFamily="18" charset="0"/>
      <p:regular r:id="rId32"/>
      <p:italic r:id="rId33"/>
    </p:embeddedFont>
    <p:embeddedFont>
      <p:font typeface="AngsanaUPC" panose="02020603050405020304" pitchFamily="18" charset="-34"/>
      <p:regular r:id="rId34"/>
      <p:bold r:id="rId35"/>
      <p:italic r:id="rId36"/>
      <p:boldItalic r:id="rId37"/>
    </p:embeddedFont>
    <p:embeddedFont>
      <p:font typeface="Barlow Bold" panose="020B0604020202020204" charset="0"/>
      <p:regular r:id="rId38"/>
      <p:bold r:id="rId39"/>
    </p:embeddedFont>
    <p:embeddedFont>
      <p:font typeface="Barlow Medium" panose="00000600000000000000" pitchFamily="2" charset="0"/>
      <p:regular r:id="rId40"/>
      <p:italic r:id="rId41"/>
    </p:embeddedFont>
    <p:embeddedFont>
      <p:font typeface="Baskerville Old Face" panose="02020602080505020303" pitchFamily="18" charset="0"/>
      <p:regular r:id="rId42"/>
    </p:embeddedFont>
    <p:embeddedFont>
      <p:font typeface="Bell MT" panose="02020503060305020303" pitchFamily="18" charset="0"/>
      <p:regular r:id="rId43"/>
      <p:bold r:id="rId44"/>
      <p:italic r:id="rId45"/>
    </p:embeddedFont>
    <p:embeddedFont>
      <p:font typeface="Bodoni MT" panose="02070603080606020203" pitchFamily="18"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alifornian FB" panose="0207040306080B030204" pitchFamily="18" charset="0"/>
      <p:regular r:id="rId54"/>
      <p:bold r:id="rId55"/>
      <p:italic r:id="rId56"/>
    </p:embeddedFont>
    <p:embeddedFont>
      <p:font typeface="Cambria" panose="02040503050406030204" pitchFamily="18" charset="0"/>
      <p:regular r:id="rId57"/>
      <p:bold r:id="rId58"/>
      <p:italic r:id="rId59"/>
      <p:boldItalic r:id="rId60"/>
    </p:embeddedFont>
    <p:embeddedFont>
      <p:font typeface="Cambria Math" panose="02040503050406030204" pitchFamily="18" charset="0"/>
      <p:regular r:id="rId61"/>
    </p:embeddedFont>
    <p:embeddedFont>
      <p:font typeface="Centaur" panose="02030504050205020304" pitchFamily="18" charset="0"/>
      <p:regular r:id="rId62"/>
    </p:embeddedFont>
    <p:embeddedFont>
      <p:font typeface="Century" panose="02040604050505020304" pitchFamily="18" charset="0"/>
      <p:regular r:id="rId63"/>
    </p:embeddedFont>
    <p:embeddedFont>
      <p:font typeface="Congenial" panose="020B0604020202020204" charset="0"/>
      <p:regular r:id="rId64"/>
      <p:bold r:id="rId65"/>
      <p:italic r:id="rId66"/>
      <p:boldItalic r:id="rId67"/>
    </p:embeddedFont>
    <p:embeddedFont>
      <p:font typeface="Hadassah Friedlaender" panose="02020603050405020304" pitchFamily="18" charset="-79"/>
      <p:regular r:id="rId68"/>
      <p:bold r:id="rId69"/>
    </p:embeddedFont>
    <p:embeddedFont>
      <p:font typeface="Narkisim" panose="020E0502050101010101" pitchFamily="34" charset="-79"/>
      <p:regular r:id="rId70"/>
    </p:embeddedFont>
    <p:embeddedFont>
      <p:font typeface="Palatino Linotype" panose="02040502050505030304" pitchFamily="18" charset="0"/>
      <p:regular r:id="rId71"/>
      <p:bold r:id="rId72"/>
      <p:italic r:id="rId73"/>
      <p:boldItalic r:id="rId74"/>
    </p:embeddedFont>
    <p:embeddedFont>
      <p:font typeface="Papyrus" panose="03070502060502030205" pitchFamily="66" charset="0"/>
      <p:regular r:id="rId75"/>
    </p:embeddedFont>
    <p:embeddedFont>
      <p:font typeface="Perpetua" panose="02020502060401020303" pitchFamily="18" charset="0"/>
      <p:regular r:id="rId76"/>
      <p:bold r:id="rId77"/>
      <p:italic r:id="rId78"/>
      <p:boldItalic r:id="rId79"/>
    </p:embeddedFont>
    <p:embeddedFont>
      <p:font typeface="Plantagenet Cherokee" panose="02020602070100000000" pitchFamily="18" charset="0"/>
      <p:regular r:id="rId80"/>
    </p:embeddedFont>
    <p:embeddedFont>
      <p:font typeface="Poor Richard" panose="02080502050505020702" pitchFamily="18" charset="0"/>
      <p:regular r:id="rId81"/>
    </p:embeddedFont>
    <p:embeddedFont>
      <p:font typeface="Pristina" panose="03060402040406080204" pitchFamily="66" charset="0"/>
      <p:regular r:id="rId82"/>
    </p:embeddedFont>
    <p:embeddedFont>
      <p:font typeface="Roboto" panose="02000000000000000000" pitchFamily="2" charset="0"/>
      <p:regular r:id="rId83"/>
      <p:bold r:id="rId84"/>
      <p:italic r:id="rId85"/>
      <p:bold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0" d="100"/>
          <a:sy n="80" d="100"/>
        </p:scale>
        <p:origin x="408"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1.fntdata"/><Relationship Id="rId21" Type="http://schemas.openxmlformats.org/officeDocument/2006/relationships/slide" Target="slides/slide20.xml"/><Relationship Id="rId42" Type="http://schemas.openxmlformats.org/officeDocument/2006/relationships/font" Target="fonts/font17.fntdata"/><Relationship Id="rId47" Type="http://schemas.openxmlformats.org/officeDocument/2006/relationships/font" Target="fonts/font22.fntdata"/><Relationship Id="rId63" Type="http://schemas.openxmlformats.org/officeDocument/2006/relationships/font" Target="fonts/font38.fntdata"/><Relationship Id="rId68" Type="http://schemas.openxmlformats.org/officeDocument/2006/relationships/font" Target="fonts/font43.fntdata"/><Relationship Id="rId84" Type="http://schemas.openxmlformats.org/officeDocument/2006/relationships/font" Target="fonts/font59.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font" Target="fonts/font7.fntdata"/><Relationship Id="rId37" Type="http://schemas.openxmlformats.org/officeDocument/2006/relationships/font" Target="fonts/font12.fntdata"/><Relationship Id="rId53" Type="http://schemas.openxmlformats.org/officeDocument/2006/relationships/font" Target="fonts/font28.fntdata"/><Relationship Id="rId58" Type="http://schemas.openxmlformats.org/officeDocument/2006/relationships/font" Target="fonts/font33.fntdata"/><Relationship Id="rId74" Type="http://schemas.openxmlformats.org/officeDocument/2006/relationships/font" Target="fonts/font49.fntdata"/><Relationship Id="rId79" Type="http://schemas.openxmlformats.org/officeDocument/2006/relationships/font" Target="fonts/font54.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64" Type="http://schemas.openxmlformats.org/officeDocument/2006/relationships/font" Target="fonts/font39.fntdata"/><Relationship Id="rId69" Type="http://schemas.openxmlformats.org/officeDocument/2006/relationships/font" Target="fonts/font44.fntdata"/><Relationship Id="rId77" Type="http://schemas.openxmlformats.org/officeDocument/2006/relationships/font" Target="fonts/font52.fntdata"/><Relationship Id="rId8" Type="http://schemas.openxmlformats.org/officeDocument/2006/relationships/slide" Target="slides/slide7.xml"/><Relationship Id="rId51" Type="http://schemas.openxmlformats.org/officeDocument/2006/relationships/font" Target="fonts/font26.fntdata"/><Relationship Id="rId72" Type="http://schemas.openxmlformats.org/officeDocument/2006/relationships/font" Target="fonts/font47.fntdata"/><Relationship Id="rId80" Type="http://schemas.openxmlformats.org/officeDocument/2006/relationships/font" Target="fonts/font55.fntdata"/><Relationship Id="rId85" Type="http://schemas.openxmlformats.org/officeDocument/2006/relationships/font" Target="fonts/font6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font" Target="fonts/font34.fntdata"/><Relationship Id="rId67" Type="http://schemas.openxmlformats.org/officeDocument/2006/relationships/font" Target="fonts/font42.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font" Target="fonts/font29.fntdata"/><Relationship Id="rId62" Type="http://schemas.openxmlformats.org/officeDocument/2006/relationships/font" Target="fonts/font37.fntdata"/><Relationship Id="rId70" Type="http://schemas.openxmlformats.org/officeDocument/2006/relationships/font" Target="fonts/font45.fntdata"/><Relationship Id="rId75" Type="http://schemas.openxmlformats.org/officeDocument/2006/relationships/font" Target="fonts/font50.fntdata"/><Relationship Id="rId83" Type="http://schemas.openxmlformats.org/officeDocument/2006/relationships/font" Target="fonts/font58.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font" Target="fonts/font35.fntdata"/><Relationship Id="rId65" Type="http://schemas.openxmlformats.org/officeDocument/2006/relationships/font" Target="fonts/font40.fntdata"/><Relationship Id="rId73" Type="http://schemas.openxmlformats.org/officeDocument/2006/relationships/font" Target="fonts/font48.fntdata"/><Relationship Id="rId78" Type="http://schemas.openxmlformats.org/officeDocument/2006/relationships/font" Target="fonts/font53.fntdata"/><Relationship Id="rId81" Type="http://schemas.openxmlformats.org/officeDocument/2006/relationships/font" Target="fonts/font56.fntdata"/><Relationship Id="rId86" Type="http://schemas.openxmlformats.org/officeDocument/2006/relationships/font" Target="fonts/font6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4.fntdata"/><Relationship Id="rId34" Type="http://schemas.openxmlformats.org/officeDocument/2006/relationships/font" Target="fonts/font9.fntdata"/><Relationship Id="rId50" Type="http://schemas.openxmlformats.org/officeDocument/2006/relationships/font" Target="fonts/font25.fntdata"/><Relationship Id="rId55" Type="http://schemas.openxmlformats.org/officeDocument/2006/relationships/font" Target="fonts/font30.fntdata"/><Relationship Id="rId76" Type="http://schemas.openxmlformats.org/officeDocument/2006/relationships/font" Target="fonts/font51.fntdata"/><Relationship Id="rId7" Type="http://schemas.openxmlformats.org/officeDocument/2006/relationships/slide" Target="slides/slide6.xml"/><Relationship Id="rId71" Type="http://schemas.openxmlformats.org/officeDocument/2006/relationships/font" Target="fonts/font46.fntdata"/><Relationship Id="rId2" Type="http://schemas.openxmlformats.org/officeDocument/2006/relationships/slide" Target="slides/slide1.xml"/><Relationship Id="rId29" Type="http://schemas.openxmlformats.org/officeDocument/2006/relationships/font" Target="fonts/font4.fntdata"/><Relationship Id="rId24" Type="http://schemas.openxmlformats.org/officeDocument/2006/relationships/slide" Target="slides/slide23.xml"/><Relationship Id="rId40" Type="http://schemas.openxmlformats.org/officeDocument/2006/relationships/font" Target="fonts/font15.fntdata"/><Relationship Id="rId45" Type="http://schemas.openxmlformats.org/officeDocument/2006/relationships/font" Target="fonts/font20.fntdata"/><Relationship Id="rId66" Type="http://schemas.openxmlformats.org/officeDocument/2006/relationships/font" Target="fonts/font41.fntdata"/><Relationship Id="rId87" Type="http://schemas.openxmlformats.org/officeDocument/2006/relationships/presProps" Target="presProps.xml"/><Relationship Id="rId61" Type="http://schemas.openxmlformats.org/officeDocument/2006/relationships/font" Target="fonts/font36.fntdata"/><Relationship Id="rId82" Type="http://schemas.openxmlformats.org/officeDocument/2006/relationships/font" Target="fonts/font57.fntdata"/><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6.jpeg"/><Relationship Id="rId4" Type="http://schemas.openxmlformats.org/officeDocument/2006/relationships/image" Target="../media/image41.svg"/><Relationship Id="rId9"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2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17.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5BCA47B-FB4A-4D3E-9D24-1A6525E2849D}"/>
              </a:ext>
            </a:extLst>
          </p:cNvPr>
          <p:cNvGrpSpPr/>
          <p:nvPr/>
        </p:nvGrpSpPr>
        <p:grpSpPr>
          <a:xfrm>
            <a:off x="-3089877" y="-2628900"/>
            <a:ext cx="8096119" cy="13644754"/>
            <a:chOff x="-3384919" y="-3929254"/>
            <a:chExt cx="12938497" cy="15732147"/>
          </a:xfrm>
        </p:grpSpPr>
        <p:grpSp>
          <p:nvGrpSpPr>
            <p:cNvPr id="2" name="Group 2"/>
            <p:cNvGrpSpPr/>
            <p:nvPr/>
          </p:nvGrpSpPr>
          <p:grpSpPr>
            <a:xfrm rot="1590158">
              <a:off x="8394819" y="-1757220"/>
              <a:ext cx="584454" cy="8132539"/>
              <a:chOff x="0" y="0"/>
              <a:chExt cx="153930" cy="2141903"/>
            </a:xfrm>
          </p:grpSpPr>
          <p:sp>
            <p:nvSpPr>
              <p:cNvPr id="3" name="Freeform 3"/>
              <p:cNvSpPr/>
              <p:nvPr/>
            </p:nvSpPr>
            <p:spPr>
              <a:xfrm>
                <a:off x="0" y="0"/>
                <a:ext cx="153930" cy="2141903"/>
              </a:xfrm>
              <a:custGeom>
                <a:avLst/>
                <a:gdLst/>
                <a:ahLst/>
                <a:cxnLst/>
                <a:rect l="l" t="t" r="r" b="b"/>
                <a:pathLst>
                  <a:path w="153930" h="2141903">
                    <a:moveTo>
                      <a:pt x="0" y="0"/>
                    </a:moveTo>
                    <a:lnTo>
                      <a:pt x="153930" y="0"/>
                    </a:lnTo>
                    <a:lnTo>
                      <a:pt x="153930" y="2141903"/>
                    </a:lnTo>
                    <a:lnTo>
                      <a:pt x="0" y="2141903"/>
                    </a:lnTo>
                    <a:close/>
                  </a:path>
                </a:pathLst>
              </a:custGeom>
              <a:solidFill>
                <a:srgbClr val="FFD006"/>
              </a:solidFill>
            </p:spPr>
            <p:txBody>
              <a:bodyPr/>
              <a:lstStyle/>
              <a:p>
                <a:endParaRPr lang="en-IN"/>
              </a:p>
            </p:txBody>
          </p:sp>
          <p:sp>
            <p:nvSpPr>
              <p:cNvPr id="4" name="TextBox 4"/>
              <p:cNvSpPr txBox="1"/>
              <p:nvPr/>
            </p:nvSpPr>
            <p:spPr>
              <a:xfrm>
                <a:off x="0" y="-57150"/>
                <a:ext cx="153930" cy="219905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384919" y="0"/>
              <a:ext cx="12938497" cy="10287000"/>
              <a:chOff x="0" y="0"/>
              <a:chExt cx="511150" cy="406400"/>
            </a:xfrm>
          </p:grpSpPr>
          <p:sp>
            <p:nvSpPr>
              <p:cNvPr id="6" name="Freeform 6"/>
              <p:cNvSpPr/>
              <p:nvPr/>
            </p:nvSpPr>
            <p:spPr>
              <a:xfrm>
                <a:off x="0" y="0"/>
                <a:ext cx="511150" cy="406400"/>
              </a:xfrm>
              <a:custGeom>
                <a:avLst/>
                <a:gdLst/>
                <a:ahLst/>
                <a:cxnLst/>
                <a:rect l="l" t="t" r="r" b="b"/>
                <a:pathLst>
                  <a:path w="511150" h="406400">
                    <a:moveTo>
                      <a:pt x="511150" y="0"/>
                    </a:moveTo>
                    <a:lnTo>
                      <a:pt x="0" y="0"/>
                    </a:lnTo>
                    <a:lnTo>
                      <a:pt x="101600" y="203200"/>
                    </a:lnTo>
                    <a:lnTo>
                      <a:pt x="0" y="406400"/>
                    </a:lnTo>
                    <a:lnTo>
                      <a:pt x="511150" y="406400"/>
                    </a:lnTo>
                    <a:lnTo>
                      <a:pt x="409550" y="203200"/>
                    </a:lnTo>
                    <a:lnTo>
                      <a:pt x="511150" y="0"/>
                    </a:lnTo>
                    <a:close/>
                  </a:path>
                </a:pathLst>
              </a:custGeom>
              <a:solidFill>
                <a:srgbClr val="161E28"/>
              </a:solidFill>
            </p:spPr>
            <p:txBody>
              <a:bodyPr/>
              <a:lstStyle/>
              <a:p>
                <a:endParaRPr lang="en-IN"/>
              </a:p>
            </p:txBody>
          </p:sp>
          <p:sp>
            <p:nvSpPr>
              <p:cNvPr id="7" name="TextBox 7"/>
              <p:cNvSpPr txBox="1"/>
              <p:nvPr/>
            </p:nvSpPr>
            <p:spPr>
              <a:xfrm>
                <a:off x="88900" y="-57150"/>
                <a:ext cx="333350"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3779154">
              <a:off x="-1275391" y="1771993"/>
              <a:ext cx="12915165" cy="1512671"/>
              <a:chOff x="0" y="0"/>
              <a:chExt cx="3405087" cy="398816"/>
            </a:xfrm>
          </p:grpSpPr>
          <p:sp>
            <p:nvSpPr>
              <p:cNvPr id="11" name="Freeform 11"/>
              <p:cNvSpPr/>
              <p:nvPr/>
            </p:nvSpPr>
            <p:spPr>
              <a:xfrm>
                <a:off x="0" y="0"/>
                <a:ext cx="3405087" cy="398816"/>
              </a:xfrm>
              <a:custGeom>
                <a:avLst/>
                <a:gdLst/>
                <a:ahLst/>
                <a:cxnLst/>
                <a:rect l="l" t="t" r="r" b="b"/>
                <a:pathLst>
                  <a:path w="3405087" h="398816">
                    <a:moveTo>
                      <a:pt x="203200" y="0"/>
                    </a:moveTo>
                    <a:lnTo>
                      <a:pt x="3405087" y="0"/>
                    </a:lnTo>
                    <a:lnTo>
                      <a:pt x="3201887" y="398816"/>
                    </a:lnTo>
                    <a:lnTo>
                      <a:pt x="0" y="398816"/>
                    </a:lnTo>
                    <a:lnTo>
                      <a:pt x="203200" y="0"/>
                    </a:lnTo>
                    <a:close/>
                  </a:path>
                </a:pathLst>
              </a:custGeom>
              <a:solidFill>
                <a:srgbClr val="FFD006">
                  <a:alpha val="80000"/>
                </a:srgbClr>
              </a:solidFill>
            </p:spPr>
            <p:txBody>
              <a:bodyPr/>
              <a:lstStyle/>
              <a:p>
                <a:endParaRPr lang="en-IN"/>
              </a:p>
            </p:txBody>
          </p:sp>
          <p:sp>
            <p:nvSpPr>
              <p:cNvPr id="12" name="TextBox 12"/>
              <p:cNvSpPr txBox="1"/>
              <p:nvPr/>
            </p:nvSpPr>
            <p:spPr>
              <a:xfrm>
                <a:off x="101600" y="-57150"/>
                <a:ext cx="3201887" cy="455966"/>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3779154">
              <a:off x="-3663670" y="7582860"/>
              <a:ext cx="6127406" cy="2312660"/>
              <a:chOff x="0" y="0"/>
              <a:chExt cx="4422834" cy="1669306"/>
            </a:xfrm>
          </p:grpSpPr>
          <p:sp>
            <p:nvSpPr>
              <p:cNvPr id="14" name="Freeform 14"/>
              <p:cNvSpPr/>
              <p:nvPr/>
            </p:nvSpPr>
            <p:spPr>
              <a:xfrm>
                <a:off x="0" y="0"/>
                <a:ext cx="4422834" cy="1669305"/>
              </a:xfrm>
              <a:custGeom>
                <a:avLst/>
                <a:gdLst/>
                <a:ahLst/>
                <a:cxnLst/>
                <a:rect l="l" t="t" r="r" b="b"/>
                <a:pathLst>
                  <a:path w="4422834" h="1669305">
                    <a:moveTo>
                      <a:pt x="203200" y="0"/>
                    </a:moveTo>
                    <a:lnTo>
                      <a:pt x="4422834" y="0"/>
                    </a:lnTo>
                    <a:lnTo>
                      <a:pt x="4219634" y="1669305"/>
                    </a:lnTo>
                    <a:lnTo>
                      <a:pt x="0" y="1669305"/>
                    </a:lnTo>
                    <a:lnTo>
                      <a:pt x="203200" y="0"/>
                    </a:lnTo>
                    <a:close/>
                  </a:path>
                </a:pathLst>
              </a:custGeom>
              <a:solidFill>
                <a:srgbClr val="FFD006"/>
              </a:solidFill>
            </p:spPr>
            <p:txBody>
              <a:bodyPr/>
              <a:lstStyle/>
              <a:p>
                <a:endParaRPr lang="en-IN"/>
              </a:p>
            </p:txBody>
          </p:sp>
          <p:sp>
            <p:nvSpPr>
              <p:cNvPr id="15" name="TextBox 15"/>
              <p:cNvSpPr txBox="1"/>
              <p:nvPr/>
            </p:nvSpPr>
            <p:spPr>
              <a:xfrm>
                <a:off x="101600" y="-57150"/>
                <a:ext cx="4219634" cy="1726456"/>
              </a:xfrm>
              <a:prstGeom prst="rect">
                <a:avLst/>
              </a:prstGeom>
            </p:spPr>
            <p:txBody>
              <a:bodyPr lIns="50800" tIns="50800" rIns="50800" bIns="50800" rtlCol="0" anchor="ctr"/>
              <a:lstStyle/>
              <a:p>
                <a:pPr algn="ctr">
                  <a:lnSpc>
                    <a:spcPts val="2659"/>
                  </a:lnSpc>
                </a:pPr>
                <a:endParaRPr/>
              </a:p>
            </p:txBody>
          </p:sp>
        </p:grpSp>
      </p:grpSp>
      <p:sp>
        <p:nvSpPr>
          <p:cNvPr id="21" name="TextBox 21"/>
          <p:cNvSpPr txBox="1"/>
          <p:nvPr/>
        </p:nvSpPr>
        <p:spPr>
          <a:xfrm>
            <a:off x="5447799" y="3871324"/>
            <a:ext cx="11867194" cy="1979260"/>
          </a:xfrm>
          <a:prstGeom prst="rect">
            <a:avLst/>
          </a:prstGeom>
        </p:spPr>
        <p:txBody>
          <a:bodyPr wrap="square" lIns="0" tIns="0" rIns="0" bIns="0" rtlCol="0" anchor="t">
            <a:spAutoFit/>
          </a:bodyPr>
          <a:lstStyle/>
          <a:p>
            <a:pPr algn="ctr">
              <a:lnSpc>
                <a:spcPts val="8000"/>
              </a:lnSpc>
              <a:spcBef>
                <a:spcPts val="1800"/>
              </a:spcBef>
              <a:spcAft>
                <a:spcPts val="1800"/>
              </a:spcAft>
            </a:pPr>
            <a:r>
              <a:rPr lang="en-US" sz="5400" b="1" dirty="0">
                <a:solidFill>
                  <a:schemeClr val="accent6">
                    <a:lumMod val="50000"/>
                  </a:schemeClr>
                </a:solidFill>
                <a:latin typeface="Amasis MT Pro Medium" panose="02040604050005020304" pitchFamily="18" charset="0"/>
                <a:ea typeface="Poppins Ultra-Bold"/>
                <a:cs typeface="Poppins Ultra-Bold"/>
                <a:sym typeface="Poppins Ultra-Bold"/>
              </a:rPr>
              <a:t>Digital Equity &amp; Inclusion: Essential Practices for Educators</a:t>
            </a:r>
          </a:p>
        </p:txBody>
      </p:sp>
      <p:pic>
        <p:nvPicPr>
          <p:cNvPr id="4102" name="Picture 6">
            <a:extLst>
              <a:ext uri="{FF2B5EF4-FFF2-40B4-BE49-F238E27FC236}">
                <a16:creationId xmlns:a16="http://schemas.microsoft.com/office/drawing/2014/main" id="{77A4D971-2D56-AB33-47AC-EEA2DDA30BA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593086" y="250603"/>
            <a:ext cx="8968307" cy="14570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3D face graphic">
            <a:extLst>
              <a:ext uri="{FF2B5EF4-FFF2-40B4-BE49-F238E27FC236}">
                <a16:creationId xmlns:a16="http://schemas.microsoft.com/office/drawing/2014/main" id="{52988F89-7C13-131D-3D96-6E7E2E3B95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831" y="0"/>
            <a:ext cx="5320144" cy="10287000"/>
          </a:xfrm>
          <a:prstGeom prst="rect">
            <a:avLst/>
          </a:prstGeom>
        </p:spPr>
      </p:pic>
      <p:sp>
        <p:nvSpPr>
          <p:cNvPr id="18" name="TextBox 17">
            <a:extLst>
              <a:ext uri="{FF2B5EF4-FFF2-40B4-BE49-F238E27FC236}">
                <a16:creationId xmlns:a16="http://schemas.microsoft.com/office/drawing/2014/main" id="{C2F68F3E-7A22-444C-96CA-EDADA7614F4A}"/>
              </a:ext>
            </a:extLst>
          </p:cNvPr>
          <p:cNvSpPr txBox="1"/>
          <p:nvPr/>
        </p:nvSpPr>
        <p:spPr>
          <a:xfrm>
            <a:off x="4957346" y="2492139"/>
            <a:ext cx="12791868" cy="1200329"/>
          </a:xfrm>
          <a:prstGeom prst="rect">
            <a:avLst/>
          </a:prstGeom>
          <a:noFill/>
        </p:spPr>
        <p:txBody>
          <a:bodyPr wrap="square">
            <a:spAutoFit/>
          </a:bodyPr>
          <a:lstStyle/>
          <a:p>
            <a:pPr algn="ctr"/>
            <a:r>
              <a:rPr lang="en-US" sz="7200" b="1" dirty="0">
                <a:solidFill>
                  <a:srgbClr val="FF0000"/>
                </a:solidFill>
                <a:latin typeface="Plantagenet Cherokee" panose="02020602070100000000" pitchFamily="18" charset="0"/>
                <a:ea typeface="Poppins Bold"/>
                <a:cs typeface="Poppins Bold"/>
                <a:sym typeface="Poppins Bold"/>
              </a:rPr>
              <a:t>Webinar Series on ET &amp; ICT</a:t>
            </a:r>
            <a:endParaRPr lang="en-IN" sz="7200" dirty="0">
              <a:solidFill>
                <a:srgbClr val="FF0000"/>
              </a:solidFill>
              <a:latin typeface="Plantagenet Cherokee" panose="02020602070100000000" pitchFamily="18" charset="0"/>
            </a:endParaRPr>
          </a:p>
        </p:txBody>
      </p:sp>
      <p:sp>
        <p:nvSpPr>
          <p:cNvPr id="19" name="TextBox 18">
            <a:extLst>
              <a:ext uri="{FF2B5EF4-FFF2-40B4-BE49-F238E27FC236}">
                <a16:creationId xmlns:a16="http://schemas.microsoft.com/office/drawing/2014/main" id="{44ADC356-BED0-438F-B04A-7A453EAD5D68}"/>
              </a:ext>
            </a:extLst>
          </p:cNvPr>
          <p:cNvSpPr txBox="1"/>
          <p:nvPr/>
        </p:nvSpPr>
        <p:spPr>
          <a:xfrm>
            <a:off x="3903599" y="9679641"/>
            <a:ext cx="3088400" cy="584775"/>
          </a:xfrm>
          <a:prstGeom prst="rect">
            <a:avLst/>
          </a:prstGeom>
          <a:noFill/>
        </p:spPr>
        <p:txBody>
          <a:bodyPr wrap="square">
            <a:spAutoFit/>
          </a:bodyPr>
          <a:lstStyle/>
          <a:p>
            <a:r>
              <a:rPr lang="en-US" sz="3200" dirty="0">
                <a:latin typeface="Poor Richard" panose="02080502050505020702" pitchFamily="18" charset="0"/>
              </a:rPr>
              <a:t>Date: </a:t>
            </a:r>
            <a:r>
              <a:rPr lang="en-US" sz="3200" dirty="0">
                <a:latin typeface="Narkisim" panose="020E0502050101010101" pitchFamily="34" charset="-79"/>
                <a:cs typeface="Narkisim" panose="020E0502050101010101" pitchFamily="34" charset="-79"/>
              </a:rPr>
              <a:t>10.04.2025</a:t>
            </a:r>
            <a:endParaRPr lang="en-IN" sz="3200" dirty="0">
              <a:latin typeface="Narkisim" panose="020E0502050101010101" pitchFamily="34" charset="-79"/>
              <a:cs typeface="Narkisim" panose="020E0502050101010101" pitchFamily="34" charset="-79"/>
            </a:endParaRPr>
          </a:p>
        </p:txBody>
      </p:sp>
      <p:sp>
        <p:nvSpPr>
          <p:cNvPr id="20" name="TextBox 19">
            <a:extLst>
              <a:ext uri="{FF2B5EF4-FFF2-40B4-BE49-F238E27FC236}">
                <a16:creationId xmlns:a16="http://schemas.microsoft.com/office/drawing/2014/main" id="{0A114CF6-46EF-44CD-8082-17518A3B7539}"/>
              </a:ext>
            </a:extLst>
          </p:cNvPr>
          <p:cNvSpPr txBox="1"/>
          <p:nvPr/>
        </p:nvSpPr>
        <p:spPr>
          <a:xfrm>
            <a:off x="5447799" y="6187837"/>
            <a:ext cx="7096265" cy="1788567"/>
          </a:xfrm>
          <a:prstGeom prst="rect">
            <a:avLst/>
          </a:prstGeom>
          <a:noFill/>
        </p:spPr>
        <p:txBody>
          <a:bodyPr wrap="square">
            <a:spAutoFit/>
          </a:bodyPr>
          <a:lstStyle/>
          <a:p>
            <a:pPr>
              <a:lnSpc>
                <a:spcPts val="4500"/>
              </a:lnSpc>
            </a:pPr>
            <a:r>
              <a:rPr lang="en-US" sz="3200" b="1" dirty="0">
                <a:latin typeface="Palatino Linotype" panose="02040502050505030304" pitchFamily="18" charset="0"/>
              </a:rPr>
              <a:t>Presenter: </a:t>
            </a:r>
          </a:p>
          <a:p>
            <a:pPr>
              <a:lnSpc>
                <a:spcPts val="4500"/>
              </a:lnSpc>
            </a:pPr>
            <a:r>
              <a:rPr lang="en-US" sz="3200" dirty="0">
                <a:latin typeface="Palatino Linotype" panose="02040502050505030304" pitchFamily="18" charset="0"/>
              </a:rPr>
              <a:t>Dr. Ruchi Dwivedi</a:t>
            </a:r>
          </a:p>
          <a:p>
            <a:pPr>
              <a:lnSpc>
                <a:spcPts val="4500"/>
              </a:lnSpc>
            </a:pPr>
            <a:r>
              <a:rPr lang="en-US" sz="3200" dirty="0">
                <a:latin typeface="Palatino Linotype" panose="02040502050505030304" pitchFamily="18" charset="0"/>
              </a:rPr>
              <a:t>Assistant Professor, CIET, NCERT</a:t>
            </a:r>
            <a:endParaRPr lang="en-IN" sz="3200" dirty="0">
              <a:latin typeface="Palatino Linotype" panose="02040502050505030304" pitchFamily="18" charset="0"/>
            </a:endParaRPr>
          </a:p>
        </p:txBody>
      </p:sp>
      <p:pic>
        <p:nvPicPr>
          <p:cNvPr id="6146" name="Picture 2">
            <a:extLst>
              <a:ext uri="{FF2B5EF4-FFF2-40B4-BE49-F238E27FC236}">
                <a16:creationId xmlns:a16="http://schemas.microsoft.com/office/drawing/2014/main" id="{17EBF4A4-40BC-46FE-A414-DFC2B7C3D5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39801" y="6357778"/>
            <a:ext cx="4109414" cy="31963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434E5-4639-7C07-BBC8-FEFF15B2D4E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CADF8CD-3CE7-0B5A-CFED-65C98A3BD8FF}"/>
              </a:ext>
            </a:extLst>
          </p:cNvPr>
          <p:cNvGrpSpPr/>
          <p:nvPr/>
        </p:nvGrpSpPr>
        <p:grpSpPr>
          <a:xfrm rot="-1594868">
            <a:off x="12160701" y="-2938235"/>
            <a:ext cx="584454" cy="10213708"/>
            <a:chOff x="0" y="0"/>
            <a:chExt cx="153930" cy="2690030"/>
          </a:xfrm>
        </p:grpSpPr>
        <p:sp>
          <p:nvSpPr>
            <p:cNvPr id="3" name="Freeform 3">
              <a:extLst>
                <a:ext uri="{FF2B5EF4-FFF2-40B4-BE49-F238E27FC236}">
                  <a16:creationId xmlns:a16="http://schemas.microsoft.com/office/drawing/2014/main" id="{97679FD4-92BE-E355-027A-A16A0F523556}"/>
                </a:ext>
              </a:extLst>
            </p:cNvPr>
            <p:cNvSpPr/>
            <p:nvPr/>
          </p:nvSpPr>
          <p:spPr>
            <a:xfrm>
              <a:off x="0" y="0"/>
              <a:ext cx="153930" cy="2690030"/>
            </a:xfrm>
            <a:custGeom>
              <a:avLst/>
              <a:gdLst/>
              <a:ahLst/>
              <a:cxnLst/>
              <a:rect l="l" t="t" r="r" b="b"/>
              <a:pathLst>
                <a:path w="153930" h="2690030">
                  <a:moveTo>
                    <a:pt x="0" y="0"/>
                  </a:moveTo>
                  <a:lnTo>
                    <a:pt x="153930" y="0"/>
                  </a:lnTo>
                  <a:lnTo>
                    <a:pt x="153930" y="2690030"/>
                  </a:lnTo>
                  <a:lnTo>
                    <a:pt x="0" y="2690030"/>
                  </a:lnTo>
                  <a:close/>
                </a:path>
              </a:pathLst>
            </a:custGeom>
            <a:solidFill>
              <a:srgbClr val="FFD006"/>
            </a:solidFill>
          </p:spPr>
          <p:txBody>
            <a:bodyPr/>
            <a:lstStyle/>
            <a:p>
              <a:endParaRPr lang="en-IN"/>
            </a:p>
          </p:txBody>
        </p:sp>
        <p:sp>
          <p:nvSpPr>
            <p:cNvPr id="4" name="TextBox 4">
              <a:extLst>
                <a:ext uri="{FF2B5EF4-FFF2-40B4-BE49-F238E27FC236}">
                  <a16:creationId xmlns:a16="http://schemas.microsoft.com/office/drawing/2014/main" id="{8EF42D4E-127E-A773-50B8-1CDD6C71EF5F}"/>
                </a:ext>
              </a:extLst>
            </p:cNvPr>
            <p:cNvSpPr txBox="1"/>
            <p:nvPr/>
          </p:nvSpPr>
          <p:spPr>
            <a:xfrm>
              <a:off x="0" y="-57150"/>
              <a:ext cx="153930" cy="274718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25985096-54C8-CE4E-53EE-100862F9BB85}"/>
              </a:ext>
            </a:extLst>
          </p:cNvPr>
          <p:cNvGrpSpPr/>
          <p:nvPr/>
        </p:nvGrpSpPr>
        <p:grpSpPr>
          <a:xfrm>
            <a:off x="12004318" y="-1"/>
            <a:ext cx="11335133" cy="10287000"/>
            <a:chOff x="0" y="0"/>
            <a:chExt cx="447808" cy="406400"/>
          </a:xfrm>
        </p:grpSpPr>
        <p:sp>
          <p:nvSpPr>
            <p:cNvPr id="6" name="Freeform 6">
              <a:extLst>
                <a:ext uri="{FF2B5EF4-FFF2-40B4-BE49-F238E27FC236}">
                  <a16:creationId xmlns:a16="http://schemas.microsoft.com/office/drawing/2014/main" id="{1F57A144-E20B-6D83-478D-D521D6621D27}"/>
                </a:ext>
              </a:extLst>
            </p:cNvPr>
            <p:cNvSpPr/>
            <p:nvPr/>
          </p:nvSpPr>
          <p:spPr>
            <a:xfrm>
              <a:off x="0" y="0"/>
              <a:ext cx="447808" cy="406400"/>
            </a:xfrm>
            <a:custGeom>
              <a:avLst/>
              <a:gdLst/>
              <a:ahLst/>
              <a:cxnLst/>
              <a:rect l="l" t="t" r="r" b="b"/>
              <a:pathLst>
                <a:path w="447808" h="406400">
                  <a:moveTo>
                    <a:pt x="447808" y="0"/>
                  </a:moveTo>
                  <a:lnTo>
                    <a:pt x="0" y="0"/>
                  </a:lnTo>
                  <a:lnTo>
                    <a:pt x="101600" y="203200"/>
                  </a:lnTo>
                  <a:lnTo>
                    <a:pt x="0" y="406400"/>
                  </a:lnTo>
                  <a:lnTo>
                    <a:pt x="447808" y="406400"/>
                  </a:lnTo>
                  <a:lnTo>
                    <a:pt x="346208" y="203200"/>
                  </a:lnTo>
                  <a:lnTo>
                    <a:pt x="447808" y="0"/>
                  </a:lnTo>
                  <a:close/>
                </a:path>
              </a:pathLst>
            </a:custGeom>
            <a:solidFill>
              <a:srgbClr val="161E28"/>
            </a:solidFill>
          </p:spPr>
          <p:txBody>
            <a:bodyPr/>
            <a:lstStyle/>
            <a:p>
              <a:endParaRPr lang="en-IN"/>
            </a:p>
          </p:txBody>
        </p:sp>
        <p:sp>
          <p:nvSpPr>
            <p:cNvPr id="7" name="TextBox 7">
              <a:extLst>
                <a:ext uri="{FF2B5EF4-FFF2-40B4-BE49-F238E27FC236}">
                  <a16:creationId xmlns:a16="http://schemas.microsoft.com/office/drawing/2014/main" id="{D3F14188-001F-382A-A90D-1D897CF1AE40}"/>
                </a:ext>
              </a:extLst>
            </p:cNvPr>
            <p:cNvSpPr txBox="1"/>
            <p:nvPr/>
          </p:nvSpPr>
          <p:spPr>
            <a:xfrm>
              <a:off x="88900" y="-57150"/>
              <a:ext cx="270008" cy="463550"/>
            </a:xfrm>
            <a:prstGeom prst="rect">
              <a:avLst/>
            </a:prstGeom>
          </p:spPr>
          <p:txBody>
            <a:bodyPr lIns="50800" tIns="50800" rIns="50800" bIns="50800" rtlCol="0" anchor="ctr"/>
            <a:lstStyle/>
            <a:p>
              <a:pPr algn="ctr">
                <a:lnSpc>
                  <a:spcPts val="2659"/>
                </a:lnSpc>
              </a:pPr>
              <a:endParaRPr/>
            </a:p>
          </p:txBody>
        </p:sp>
      </p:grpSp>
      <p:grpSp>
        <p:nvGrpSpPr>
          <p:cNvPr id="8" name="Group 8">
            <a:extLst>
              <a:ext uri="{FF2B5EF4-FFF2-40B4-BE49-F238E27FC236}">
                <a16:creationId xmlns:a16="http://schemas.microsoft.com/office/drawing/2014/main" id="{0298ED52-9671-75EA-B3B3-768A68821371}"/>
              </a:ext>
            </a:extLst>
          </p:cNvPr>
          <p:cNvGrpSpPr/>
          <p:nvPr/>
        </p:nvGrpSpPr>
        <p:grpSpPr>
          <a:xfrm>
            <a:off x="12529241" y="978691"/>
            <a:ext cx="8025326" cy="9319923"/>
            <a:chOff x="0" y="0"/>
            <a:chExt cx="18981915" cy="22043962"/>
          </a:xfrm>
        </p:grpSpPr>
        <p:sp>
          <p:nvSpPr>
            <p:cNvPr id="9" name="Freeform 9">
              <a:extLst>
                <a:ext uri="{FF2B5EF4-FFF2-40B4-BE49-F238E27FC236}">
                  <a16:creationId xmlns:a16="http://schemas.microsoft.com/office/drawing/2014/main" id="{A11DFC3A-A915-88F4-369F-717C890DB579}"/>
                </a:ext>
              </a:extLst>
            </p:cNvPr>
            <p:cNvSpPr/>
            <p:nvPr/>
          </p:nvSpPr>
          <p:spPr>
            <a:xfrm>
              <a:off x="0" y="0"/>
              <a:ext cx="18981928" cy="22044025"/>
            </a:xfrm>
            <a:custGeom>
              <a:avLst/>
              <a:gdLst/>
              <a:ahLst/>
              <a:cxnLst/>
              <a:rect l="l" t="t" r="r" b="b"/>
              <a:pathLst>
                <a:path w="18981928" h="22044025">
                  <a:moveTo>
                    <a:pt x="11171682" y="0"/>
                  </a:moveTo>
                  <a:lnTo>
                    <a:pt x="0" y="22044025"/>
                  </a:lnTo>
                  <a:lnTo>
                    <a:pt x="18981928" y="22044025"/>
                  </a:lnTo>
                  <a:lnTo>
                    <a:pt x="18981928" y="0"/>
                  </a:lnTo>
                  <a:close/>
                </a:path>
              </a:pathLst>
            </a:custGeom>
            <a:blipFill>
              <a:blip r:embed="rId2"/>
              <a:stretch>
                <a:fillRect l="-67385" r="-18549"/>
              </a:stretch>
            </a:blipFill>
          </p:spPr>
          <p:txBody>
            <a:bodyPr/>
            <a:lstStyle/>
            <a:p>
              <a:endParaRPr lang="en-IN"/>
            </a:p>
          </p:txBody>
        </p:sp>
      </p:grpSp>
      <p:sp>
        <p:nvSpPr>
          <p:cNvPr id="11" name="TextBox 11">
            <a:extLst>
              <a:ext uri="{FF2B5EF4-FFF2-40B4-BE49-F238E27FC236}">
                <a16:creationId xmlns:a16="http://schemas.microsoft.com/office/drawing/2014/main" id="{8B17461D-411F-D571-1E0A-CB77DDEB685F}"/>
              </a:ext>
            </a:extLst>
          </p:cNvPr>
          <p:cNvSpPr txBox="1"/>
          <p:nvPr/>
        </p:nvSpPr>
        <p:spPr>
          <a:xfrm>
            <a:off x="466049" y="2375838"/>
            <a:ext cx="11538269" cy="1103251"/>
          </a:xfrm>
          <a:prstGeom prst="rect">
            <a:avLst/>
          </a:prstGeom>
        </p:spPr>
        <p:txBody>
          <a:bodyPr wrap="square" lIns="0" tIns="0" rIns="0" bIns="0" rtlCol="0" anchor="t">
            <a:spAutoFit/>
          </a:bodyPr>
          <a:lstStyle/>
          <a:p>
            <a:pPr algn="just">
              <a:lnSpc>
                <a:spcPts val="4500"/>
              </a:lnSpc>
            </a:pPr>
            <a:r>
              <a:rPr lang="en-US" sz="3200" dirty="0">
                <a:solidFill>
                  <a:srgbClr val="000000"/>
                </a:solidFill>
                <a:latin typeface="Cambria Math" panose="02040503050406030204" pitchFamily="18" charset="0"/>
                <a:ea typeface="Cambria Math" panose="02040503050406030204" pitchFamily="18" charset="0"/>
                <a:cs typeface="Poppins"/>
                <a:sym typeface="Poppins"/>
              </a:rPr>
              <a:t>Addressing the digital divide requires a </a:t>
            </a:r>
            <a:r>
              <a:rPr lang="en-US" sz="3200" b="1" i="1" dirty="0">
                <a:solidFill>
                  <a:srgbClr val="FF0000"/>
                </a:solidFill>
                <a:latin typeface="Cambria Math" panose="02040503050406030204" pitchFamily="18" charset="0"/>
                <a:ea typeface="Cambria Math" panose="02040503050406030204" pitchFamily="18" charset="0"/>
                <a:cs typeface="Poppins"/>
                <a:sym typeface="Poppins"/>
              </a:rPr>
              <a:t>multi-faceted approach </a:t>
            </a:r>
            <a:r>
              <a:rPr lang="en-US" sz="3200" dirty="0">
                <a:solidFill>
                  <a:srgbClr val="000000"/>
                </a:solidFill>
                <a:latin typeface="Cambria Math" panose="02040503050406030204" pitchFamily="18" charset="0"/>
                <a:ea typeface="Cambria Math" panose="02040503050406030204" pitchFamily="18" charset="0"/>
                <a:cs typeface="Poppins"/>
                <a:sym typeface="Poppins"/>
              </a:rPr>
              <a:t>involving:</a:t>
            </a:r>
          </a:p>
        </p:txBody>
      </p:sp>
      <p:grpSp>
        <p:nvGrpSpPr>
          <p:cNvPr id="12" name="Group 12">
            <a:extLst>
              <a:ext uri="{FF2B5EF4-FFF2-40B4-BE49-F238E27FC236}">
                <a16:creationId xmlns:a16="http://schemas.microsoft.com/office/drawing/2014/main" id="{8555164F-635F-12F0-30C9-30DB564B2334}"/>
              </a:ext>
            </a:extLst>
          </p:cNvPr>
          <p:cNvGrpSpPr/>
          <p:nvPr/>
        </p:nvGrpSpPr>
        <p:grpSpPr>
          <a:xfrm>
            <a:off x="860040" y="4362134"/>
            <a:ext cx="1562733" cy="1562733"/>
            <a:chOff x="0" y="0"/>
            <a:chExt cx="812800" cy="812800"/>
          </a:xfrm>
        </p:grpSpPr>
        <p:sp>
          <p:nvSpPr>
            <p:cNvPr id="13" name="Freeform 13">
              <a:extLst>
                <a:ext uri="{FF2B5EF4-FFF2-40B4-BE49-F238E27FC236}">
                  <a16:creationId xmlns:a16="http://schemas.microsoft.com/office/drawing/2014/main" id="{D836110D-4CA0-B887-9608-ED606FED87B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95250" cap="sq">
              <a:solidFill>
                <a:srgbClr val="FFD006"/>
              </a:solidFill>
              <a:prstDash val="solid"/>
              <a:miter/>
            </a:ln>
          </p:spPr>
          <p:txBody>
            <a:bodyPr/>
            <a:lstStyle/>
            <a:p>
              <a:endParaRPr lang="en-IN"/>
            </a:p>
          </p:txBody>
        </p:sp>
        <p:sp>
          <p:nvSpPr>
            <p:cNvPr id="14" name="TextBox 14">
              <a:extLst>
                <a:ext uri="{FF2B5EF4-FFF2-40B4-BE49-F238E27FC236}">
                  <a16:creationId xmlns:a16="http://schemas.microsoft.com/office/drawing/2014/main" id="{42B36C58-C890-D928-3717-F0BB12FC79A0}"/>
                </a:ext>
              </a:extLst>
            </p:cNvPr>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grpSp>
        <p:nvGrpSpPr>
          <p:cNvPr id="15" name="Group 15">
            <a:extLst>
              <a:ext uri="{FF2B5EF4-FFF2-40B4-BE49-F238E27FC236}">
                <a16:creationId xmlns:a16="http://schemas.microsoft.com/office/drawing/2014/main" id="{CE67D1FE-88D6-33A4-2C0A-714585FDB319}"/>
              </a:ext>
            </a:extLst>
          </p:cNvPr>
          <p:cNvGrpSpPr/>
          <p:nvPr/>
        </p:nvGrpSpPr>
        <p:grpSpPr>
          <a:xfrm>
            <a:off x="849154" y="6587707"/>
            <a:ext cx="1562733" cy="1562733"/>
            <a:chOff x="0" y="0"/>
            <a:chExt cx="812800" cy="812800"/>
          </a:xfrm>
        </p:grpSpPr>
        <p:sp>
          <p:nvSpPr>
            <p:cNvPr id="16" name="Freeform 16">
              <a:extLst>
                <a:ext uri="{FF2B5EF4-FFF2-40B4-BE49-F238E27FC236}">
                  <a16:creationId xmlns:a16="http://schemas.microsoft.com/office/drawing/2014/main" id="{60C31C3C-A2AF-F758-E048-CE0BFAA027A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95250" cap="sq">
              <a:solidFill>
                <a:srgbClr val="FFD006"/>
              </a:solidFill>
              <a:prstDash val="solid"/>
              <a:miter/>
            </a:ln>
          </p:spPr>
          <p:txBody>
            <a:bodyPr/>
            <a:lstStyle/>
            <a:p>
              <a:endParaRPr lang="en-IN"/>
            </a:p>
          </p:txBody>
        </p:sp>
        <p:sp>
          <p:nvSpPr>
            <p:cNvPr id="17" name="TextBox 17">
              <a:extLst>
                <a:ext uri="{FF2B5EF4-FFF2-40B4-BE49-F238E27FC236}">
                  <a16:creationId xmlns:a16="http://schemas.microsoft.com/office/drawing/2014/main" id="{646AA43C-44E6-D1D5-3180-AF32C5ED6768}"/>
                </a:ext>
              </a:extLst>
            </p:cNvPr>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sp>
        <p:nvSpPr>
          <p:cNvPr id="18" name="Freeform 18">
            <a:extLst>
              <a:ext uri="{FF2B5EF4-FFF2-40B4-BE49-F238E27FC236}">
                <a16:creationId xmlns:a16="http://schemas.microsoft.com/office/drawing/2014/main" id="{5369AFEC-3C70-020E-02CE-7C7EEB603F95}"/>
              </a:ext>
            </a:extLst>
          </p:cNvPr>
          <p:cNvSpPr/>
          <p:nvPr/>
        </p:nvSpPr>
        <p:spPr>
          <a:xfrm>
            <a:off x="1240794" y="4728895"/>
            <a:ext cx="801225" cy="829211"/>
          </a:xfrm>
          <a:custGeom>
            <a:avLst/>
            <a:gdLst/>
            <a:ahLst/>
            <a:cxnLst/>
            <a:rect l="l" t="t" r="r" b="b"/>
            <a:pathLst>
              <a:path w="801225" h="829211">
                <a:moveTo>
                  <a:pt x="0" y="0"/>
                </a:moveTo>
                <a:lnTo>
                  <a:pt x="801225" y="0"/>
                </a:lnTo>
                <a:lnTo>
                  <a:pt x="801225" y="829211"/>
                </a:lnTo>
                <a:lnTo>
                  <a:pt x="0" y="8292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19" name="Freeform 19">
            <a:extLst>
              <a:ext uri="{FF2B5EF4-FFF2-40B4-BE49-F238E27FC236}">
                <a16:creationId xmlns:a16="http://schemas.microsoft.com/office/drawing/2014/main" id="{00033C3D-16C9-4021-6806-06C43199416C}"/>
              </a:ext>
            </a:extLst>
          </p:cNvPr>
          <p:cNvSpPr/>
          <p:nvPr/>
        </p:nvSpPr>
        <p:spPr>
          <a:xfrm>
            <a:off x="1229908" y="6961202"/>
            <a:ext cx="801225" cy="829211"/>
          </a:xfrm>
          <a:custGeom>
            <a:avLst/>
            <a:gdLst/>
            <a:ahLst/>
            <a:cxnLst/>
            <a:rect l="l" t="t" r="r" b="b"/>
            <a:pathLst>
              <a:path w="801225" h="829211">
                <a:moveTo>
                  <a:pt x="0" y="0"/>
                </a:moveTo>
                <a:lnTo>
                  <a:pt x="801225" y="0"/>
                </a:lnTo>
                <a:lnTo>
                  <a:pt x="801225" y="829211"/>
                </a:lnTo>
                <a:lnTo>
                  <a:pt x="0" y="8292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20" name="TextBox 20">
            <a:extLst>
              <a:ext uri="{FF2B5EF4-FFF2-40B4-BE49-F238E27FC236}">
                <a16:creationId xmlns:a16="http://schemas.microsoft.com/office/drawing/2014/main" id="{EBEA336A-ADEB-DCA3-ED59-512A02EE8C91}"/>
              </a:ext>
            </a:extLst>
          </p:cNvPr>
          <p:cNvSpPr txBox="1"/>
          <p:nvPr/>
        </p:nvSpPr>
        <p:spPr>
          <a:xfrm>
            <a:off x="2922084" y="4656640"/>
            <a:ext cx="6516577" cy="448841"/>
          </a:xfrm>
          <a:prstGeom prst="rect">
            <a:avLst/>
          </a:prstGeom>
        </p:spPr>
        <p:txBody>
          <a:bodyPr wrap="square" lIns="0" tIns="0" rIns="0" bIns="0" rtlCol="0" anchor="t">
            <a:spAutoFit/>
          </a:bodyPr>
          <a:lstStyle/>
          <a:p>
            <a:pPr algn="l">
              <a:lnSpc>
                <a:spcPts val="3450"/>
              </a:lnSpc>
            </a:pPr>
            <a:r>
              <a:rPr lang="en-US" sz="3600" b="1" dirty="0">
                <a:solidFill>
                  <a:srgbClr val="000000"/>
                </a:solidFill>
                <a:latin typeface="Amasis MT Pro Medium" panose="02040604050005020304" pitchFamily="18" charset="0"/>
                <a:ea typeface="Poppins Bold"/>
                <a:cs typeface="Poppins Bold"/>
                <a:sym typeface="Poppins Bold"/>
              </a:rPr>
              <a:t>Institutional Strategies</a:t>
            </a:r>
          </a:p>
        </p:txBody>
      </p:sp>
      <p:sp>
        <p:nvSpPr>
          <p:cNvPr id="21" name="TextBox 21">
            <a:extLst>
              <a:ext uri="{FF2B5EF4-FFF2-40B4-BE49-F238E27FC236}">
                <a16:creationId xmlns:a16="http://schemas.microsoft.com/office/drawing/2014/main" id="{C66D213A-4DF0-D732-B1E1-ECC3BCCB9E71}"/>
              </a:ext>
            </a:extLst>
          </p:cNvPr>
          <p:cNvSpPr txBox="1"/>
          <p:nvPr/>
        </p:nvSpPr>
        <p:spPr>
          <a:xfrm>
            <a:off x="2788122" y="7144652"/>
            <a:ext cx="6601765" cy="448841"/>
          </a:xfrm>
          <a:prstGeom prst="rect">
            <a:avLst/>
          </a:prstGeom>
        </p:spPr>
        <p:txBody>
          <a:bodyPr wrap="square" lIns="0" tIns="0" rIns="0" bIns="0" rtlCol="0" anchor="t">
            <a:spAutoFit/>
          </a:bodyPr>
          <a:lstStyle/>
          <a:p>
            <a:pPr algn="l">
              <a:lnSpc>
                <a:spcPts val="3450"/>
              </a:lnSpc>
            </a:pPr>
            <a:r>
              <a:rPr lang="en-US" sz="3600" b="1" dirty="0">
                <a:solidFill>
                  <a:srgbClr val="000000"/>
                </a:solidFill>
                <a:latin typeface="Amasis MT Pro Medium" panose="02040604050005020304" pitchFamily="18" charset="0"/>
                <a:ea typeface="Poppins Bold"/>
                <a:cs typeface="Hadassah Friedlaender" panose="02020603050405020304" pitchFamily="18" charset="-79"/>
                <a:sym typeface="Poppins Bold"/>
              </a:rPr>
              <a:t>Classroom-Level Strategies</a:t>
            </a:r>
          </a:p>
        </p:txBody>
      </p:sp>
      <p:grpSp>
        <p:nvGrpSpPr>
          <p:cNvPr id="24" name="Group 24">
            <a:extLst>
              <a:ext uri="{FF2B5EF4-FFF2-40B4-BE49-F238E27FC236}">
                <a16:creationId xmlns:a16="http://schemas.microsoft.com/office/drawing/2014/main" id="{DD4FE5DE-8AAB-8D05-F39E-512753319700}"/>
              </a:ext>
            </a:extLst>
          </p:cNvPr>
          <p:cNvGrpSpPr/>
          <p:nvPr/>
        </p:nvGrpSpPr>
        <p:grpSpPr>
          <a:xfrm>
            <a:off x="-1103284" y="-1255897"/>
            <a:ext cx="3086100" cy="1572888"/>
            <a:chOff x="0" y="0"/>
            <a:chExt cx="812800" cy="414259"/>
          </a:xfrm>
        </p:grpSpPr>
        <p:sp>
          <p:nvSpPr>
            <p:cNvPr id="25" name="Freeform 25">
              <a:extLst>
                <a:ext uri="{FF2B5EF4-FFF2-40B4-BE49-F238E27FC236}">
                  <a16:creationId xmlns:a16="http://schemas.microsoft.com/office/drawing/2014/main" id="{2F4C82C4-75BB-F84A-2272-908B72260185}"/>
                </a:ext>
              </a:extLst>
            </p:cNvPr>
            <p:cNvSpPr/>
            <p:nvPr/>
          </p:nvSpPr>
          <p:spPr>
            <a:xfrm>
              <a:off x="0" y="0"/>
              <a:ext cx="812800" cy="414259"/>
            </a:xfrm>
            <a:custGeom>
              <a:avLst/>
              <a:gdLst/>
              <a:ahLst/>
              <a:cxnLst/>
              <a:rect l="l" t="t" r="r" b="b"/>
              <a:pathLst>
                <a:path w="812800" h="414259">
                  <a:moveTo>
                    <a:pt x="609600" y="0"/>
                  </a:moveTo>
                  <a:lnTo>
                    <a:pt x="0" y="0"/>
                  </a:lnTo>
                  <a:lnTo>
                    <a:pt x="203200" y="414259"/>
                  </a:lnTo>
                  <a:lnTo>
                    <a:pt x="812800" y="414259"/>
                  </a:lnTo>
                  <a:lnTo>
                    <a:pt x="609600" y="0"/>
                  </a:lnTo>
                  <a:close/>
                </a:path>
              </a:pathLst>
            </a:custGeom>
            <a:solidFill>
              <a:srgbClr val="161E28"/>
            </a:solidFill>
          </p:spPr>
          <p:txBody>
            <a:bodyPr/>
            <a:lstStyle/>
            <a:p>
              <a:endParaRPr lang="en-IN"/>
            </a:p>
          </p:txBody>
        </p:sp>
        <p:sp>
          <p:nvSpPr>
            <p:cNvPr id="26" name="TextBox 26">
              <a:extLst>
                <a:ext uri="{FF2B5EF4-FFF2-40B4-BE49-F238E27FC236}">
                  <a16:creationId xmlns:a16="http://schemas.microsoft.com/office/drawing/2014/main" id="{7F64E662-8033-C657-400C-E8E2A0F26104}"/>
                </a:ext>
              </a:extLst>
            </p:cNvPr>
            <p:cNvSpPr txBox="1"/>
            <p:nvPr/>
          </p:nvSpPr>
          <p:spPr>
            <a:xfrm>
              <a:off x="101600" y="-66675"/>
              <a:ext cx="609600" cy="480934"/>
            </a:xfrm>
            <a:prstGeom prst="rect">
              <a:avLst/>
            </a:prstGeom>
          </p:spPr>
          <p:txBody>
            <a:bodyPr lIns="50800" tIns="50800" rIns="50800" bIns="50800" rtlCol="0" anchor="ctr"/>
            <a:lstStyle/>
            <a:p>
              <a:pPr algn="ctr">
                <a:lnSpc>
                  <a:spcPts val="3359"/>
                </a:lnSpc>
              </a:pPr>
              <a:endParaRPr/>
            </a:p>
          </p:txBody>
        </p:sp>
      </p:grpSp>
      <p:grpSp>
        <p:nvGrpSpPr>
          <p:cNvPr id="27" name="Group 27">
            <a:extLst>
              <a:ext uri="{FF2B5EF4-FFF2-40B4-BE49-F238E27FC236}">
                <a16:creationId xmlns:a16="http://schemas.microsoft.com/office/drawing/2014/main" id="{7E53E1A3-56BD-BEFA-9C1E-7259CA4F867A}"/>
              </a:ext>
            </a:extLst>
          </p:cNvPr>
          <p:cNvGrpSpPr/>
          <p:nvPr/>
        </p:nvGrpSpPr>
        <p:grpSpPr>
          <a:xfrm>
            <a:off x="1184955" y="-1255897"/>
            <a:ext cx="2154212" cy="1572888"/>
            <a:chOff x="0" y="0"/>
            <a:chExt cx="567364" cy="414259"/>
          </a:xfrm>
        </p:grpSpPr>
        <p:sp>
          <p:nvSpPr>
            <p:cNvPr id="28" name="Freeform 28">
              <a:extLst>
                <a:ext uri="{FF2B5EF4-FFF2-40B4-BE49-F238E27FC236}">
                  <a16:creationId xmlns:a16="http://schemas.microsoft.com/office/drawing/2014/main" id="{D3DEB842-D574-87C7-3B04-90B1BF0A803E}"/>
                </a:ext>
              </a:extLst>
            </p:cNvPr>
            <p:cNvSpPr/>
            <p:nvPr/>
          </p:nvSpPr>
          <p:spPr>
            <a:xfrm>
              <a:off x="0" y="0"/>
              <a:ext cx="567364" cy="414259"/>
            </a:xfrm>
            <a:custGeom>
              <a:avLst/>
              <a:gdLst/>
              <a:ahLst/>
              <a:cxnLst/>
              <a:rect l="l" t="t" r="r" b="b"/>
              <a:pathLst>
                <a:path w="567364" h="414259">
                  <a:moveTo>
                    <a:pt x="364164" y="0"/>
                  </a:moveTo>
                  <a:lnTo>
                    <a:pt x="0" y="0"/>
                  </a:lnTo>
                  <a:lnTo>
                    <a:pt x="203200" y="414259"/>
                  </a:lnTo>
                  <a:lnTo>
                    <a:pt x="567364" y="414259"/>
                  </a:lnTo>
                  <a:lnTo>
                    <a:pt x="364164" y="0"/>
                  </a:lnTo>
                  <a:close/>
                </a:path>
              </a:pathLst>
            </a:custGeom>
            <a:solidFill>
              <a:srgbClr val="FFD006"/>
            </a:solidFill>
          </p:spPr>
          <p:txBody>
            <a:bodyPr/>
            <a:lstStyle/>
            <a:p>
              <a:endParaRPr lang="en-IN"/>
            </a:p>
          </p:txBody>
        </p:sp>
        <p:sp>
          <p:nvSpPr>
            <p:cNvPr id="29" name="TextBox 29">
              <a:extLst>
                <a:ext uri="{FF2B5EF4-FFF2-40B4-BE49-F238E27FC236}">
                  <a16:creationId xmlns:a16="http://schemas.microsoft.com/office/drawing/2014/main" id="{C75F5B69-41DB-072E-7C7D-BF430EBB6044}"/>
                </a:ext>
              </a:extLst>
            </p:cNvPr>
            <p:cNvSpPr txBox="1"/>
            <p:nvPr/>
          </p:nvSpPr>
          <p:spPr>
            <a:xfrm>
              <a:off x="101600" y="-66675"/>
              <a:ext cx="364164" cy="480934"/>
            </a:xfrm>
            <a:prstGeom prst="rect">
              <a:avLst/>
            </a:prstGeom>
          </p:spPr>
          <p:txBody>
            <a:bodyPr lIns="50800" tIns="50800" rIns="50800" bIns="50800" rtlCol="0" anchor="ctr"/>
            <a:lstStyle/>
            <a:p>
              <a:pPr algn="ctr">
                <a:lnSpc>
                  <a:spcPts val="3359"/>
                </a:lnSpc>
              </a:pPr>
              <a:endParaRPr/>
            </a:p>
          </p:txBody>
        </p:sp>
      </p:grpSp>
      <p:grpSp>
        <p:nvGrpSpPr>
          <p:cNvPr id="30" name="Group 44">
            <a:extLst>
              <a:ext uri="{FF2B5EF4-FFF2-40B4-BE49-F238E27FC236}">
                <a16:creationId xmlns:a16="http://schemas.microsoft.com/office/drawing/2014/main" id="{4F0705F5-2343-DB06-3B6D-D6FC24761300}"/>
              </a:ext>
            </a:extLst>
          </p:cNvPr>
          <p:cNvGrpSpPr/>
          <p:nvPr/>
        </p:nvGrpSpPr>
        <p:grpSpPr>
          <a:xfrm rot="-10800000">
            <a:off x="4233096" y="184139"/>
            <a:ext cx="5183231" cy="755690"/>
            <a:chOff x="0" y="0"/>
            <a:chExt cx="5970210" cy="682480"/>
          </a:xfrm>
        </p:grpSpPr>
        <p:sp>
          <p:nvSpPr>
            <p:cNvPr id="31" name="Freeform 45">
              <a:extLst>
                <a:ext uri="{FF2B5EF4-FFF2-40B4-BE49-F238E27FC236}">
                  <a16:creationId xmlns:a16="http://schemas.microsoft.com/office/drawing/2014/main" id="{25271A06-BACF-5A8C-3443-9ECDF62301AC}"/>
                </a:ext>
              </a:extLst>
            </p:cNvPr>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32" name="TextBox 46">
              <a:extLst>
                <a:ext uri="{FF2B5EF4-FFF2-40B4-BE49-F238E27FC236}">
                  <a16:creationId xmlns:a16="http://schemas.microsoft.com/office/drawing/2014/main" id="{F925B489-9857-7D9E-A95E-7473F7043A04}"/>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33" name="TextBox 55">
            <a:extLst>
              <a:ext uri="{FF2B5EF4-FFF2-40B4-BE49-F238E27FC236}">
                <a16:creationId xmlns:a16="http://schemas.microsoft.com/office/drawing/2014/main" id="{F93E27B1-21CC-2A5F-E16F-FF15E648106A}"/>
              </a:ext>
            </a:extLst>
          </p:cNvPr>
          <p:cNvSpPr txBox="1"/>
          <p:nvPr/>
        </p:nvSpPr>
        <p:spPr>
          <a:xfrm>
            <a:off x="3428540" y="771872"/>
            <a:ext cx="7094607" cy="808106"/>
          </a:xfrm>
          <a:prstGeom prst="rect">
            <a:avLst/>
          </a:prstGeom>
        </p:spPr>
        <p:txBody>
          <a:bodyPr wrap="square" lIns="0" tIns="0" rIns="0" bIns="0" rtlCol="0" anchor="t">
            <a:spAutoFit/>
          </a:bodyPr>
          <a:lstStyle/>
          <a:p>
            <a:pPr marL="0" lvl="0" indent="0" algn="ctr">
              <a:lnSpc>
                <a:spcPts val="7000"/>
              </a:lnSpc>
            </a:pPr>
            <a:r>
              <a:rPr lang="en-US" sz="4400" b="1" spc="-212" dirty="0">
                <a:solidFill>
                  <a:srgbClr val="112D4E"/>
                </a:solidFill>
                <a:latin typeface="Amasis MT Pro Medium" panose="02040604050005020304" pitchFamily="18" charset="0"/>
                <a:ea typeface="Barlow Bold"/>
                <a:cs typeface="Barlow Bold"/>
                <a:sym typeface="Barlow Bold"/>
              </a:rPr>
              <a:t>Bridging the Digital Divide</a:t>
            </a:r>
          </a:p>
        </p:txBody>
      </p:sp>
      <p:sp>
        <p:nvSpPr>
          <p:cNvPr id="34" name="TextBox 56">
            <a:extLst>
              <a:ext uri="{FF2B5EF4-FFF2-40B4-BE49-F238E27FC236}">
                <a16:creationId xmlns:a16="http://schemas.microsoft.com/office/drawing/2014/main" id="{A4A518ED-0B94-9435-FC5D-5E957FA50F68}"/>
              </a:ext>
            </a:extLst>
          </p:cNvPr>
          <p:cNvSpPr txBox="1"/>
          <p:nvPr/>
        </p:nvSpPr>
        <p:spPr>
          <a:xfrm>
            <a:off x="3925200" y="169342"/>
            <a:ext cx="6101289" cy="673454"/>
          </a:xfrm>
          <a:prstGeom prst="rect">
            <a:avLst/>
          </a:prstGeom>
        </p:spPr>
        <p:txBody>
          <a:bodyPr lIns="0" tIns="0" rIns="0" bIns="0" rtlCol="0" anchor="t">
            <a:spAutoFit/>
          </a:bodyPr>
          <a:lstStyle/>
          <a:p>
            <a:pPr marL="0" lvl="0" indent="0" algn="ctr">
              <a:lnSpc>
                <a:spcPts val="5644"/>
              </a:lnSpc>
            </a:pPr>
            <a:r>
              <a:rPr lang="en-US" sz="4400" b="1" dirty="0">
                <a:solidFill>
                  <a:srgbClr val="FFFFFF"/>
                </a:solidFill>
                <a:latin typeface="Amasis MT Pro Medium" panose="02040604050005020304" pitchFamily="18" charset="0"/>
                <a:ea typeface="Barlow Bold"/>
                <a:cs typeface="Barlow Bold"/>
                <a:sym typeface="Barlow Bold"/>
              </a:rPr>
              <a:t>Strategies for</a:t>
            </a:r>
          </a:p>
        </p:txBody>
      </p:sp>
      <p:sp>
        <p:nvSpPr>
          <p:cNvPr id="35" name="TextBox 15">
            <a:extLst>
              <a:ext uri="{FF2B5EF4-FFF2-40B4-BE49-F238E27FC236}">
                <a16:creationId xmlns:a16="http://schemas.microsoft.com/office/drawing/2014/main" id="{3D8B19CA-461D-EA60-BBD0-C63B6CFE67B8}"/>
              </a:ext>
            </a:extLst>
          </p:cNvPr>
          <p:cNvSpPr txBox="1"/>
          <p:nvPr/>
        </p:nvSpPr>
        <p:spPr>
          <a:xfrm>
            <a:off x="2801190" y="5448300"/>
            <a:ext cx="6002399" cy="1016497"/>
          </a:xfrm>
          <a:prstGeom prst="rect">
            <a:avLst/>
          </a:prstGeom>
        </p:spPr>
        <p:txBody>
          <a:bodyPr wrap="square" lIns="0" tIns="0" rIns="0" bIns="0" rtlCol="0" anchor="t">
            <a:spAutoFit/>
          </a:bodyPr>
          <a:lstStyle/>
          <a:p>
            <a:pPr marL="457200" indent="-457200" algn="just">
              <a:lnSpc>
                <a:spcPts val="4000"/>
              </a:lnSpc>
              <a:buFont typeface="Arial" panose="020B0604020202020204" pitchFamily="34" charset="0"/>
              <a:buChar char="•"/>
            </a:pPr>
            <a:r>
              <a:rPr lang="en-US" sz="3200" dirty="0">
                <a:solidFill>
                  <a:srgbClr val="000000"/>
                </a:solidFill>
                <a:latin typeface="Bell MT" panose="02020503060305020303" pitchFamily="18" charset="0"/>
                <a:ea typeface="Poppins"/>
                <a:cs typeface="Poppins"/>
                <a:sym typeface="Poppins"/>
              </a:rPr>
              <a:t>Policy Recommendations</a:t>
            </a:r>
            <a:endParaRPr lang="en-IN" sz="3200" dirty="0">
              <a:latin typeface="Bell MT" panose="02020503060305020303" pitchFamily="18" charset="0"/>
            </a:endParaRPr>
          </a:p>
          <a:p>
            <a:pPr marL="457200" indent="-457200" algn="just">
              <a:lnSpc>
                <a:spcPts val="4000"/>
              </a:lnSpc>
              <a:buFont typeface="Arial" panose="020B0604020202020204" pitchFamily="34" charset="0"/>
              <a:buChar char="•"/>
            </a:pPr>
            <a:r>
              <a:rPr lang="en-IN" sz="3200" dirty="0">
                <a:latin typeface="Bell MT" panose="02020503060305020303" pitchFamily="18" charset="0"/>
              </a:rPr>
              <a:t>Infrastructure &amp; Technology</a:t>
            </a:r>
            <a:endParaRPr lang="en-US" sz="3200" dirty="0">
              <a:solidFill>
                <a:srgbClr val="000000"/>
              </a:solidFill>
              <a:latin typeface="Bell MT" panose="02020503060305020303" pitchFamily="18" charset="0"/>
              <a:ea typeface="Poppins"/>
              <a:cs typeface="Poppins"/>
              <a:sym typeface="Poppins"/>
            </a:endParaRPr>
          </a:p>
        </p:txBody>
      </p:sp>
      <p:sp>
        <p:nvSpPr>
          <p:cNvPr id="36" name="TextBox 15">
            <a:extLst>
              <a:ext uri="{FF2B5EF4-FFF2-40B4-BE49-F238E27FC236}">
                <a16:creationId xmlns:a16="http://schemas.microsoft.com/office/drawing/2014/main" id="{A2A5D966-D6C4-4ABB-F952-63ABF760392D}"/>
              </a:ext>
            </a:extLst>
          </p:cNvPr>
          <p:cNvSpPr txBox="1"/>
          <p:nvPr/>
        </p:nvSpPr>
        <p:spPr>
          <a:xfrm>
            <a:off x="2729040" y="7804004"/>
            <a:ext cx="6002399" cy="2042419"/>
          </a:xfrm>
          <a:prstGeom prst="rect">
            <a:avLst/>
          </a:prstGeom>
        </p:spPr>
        <p:txBody>
          <a:bodyPr wrap="square" lIns="0" tIns="0" rIns="0" bIns="0" rtlCol="0" anchor="t">
            <a:spAutoFit/>
          </a:bodyPr>
          <a:lstStyle/>
          <a:p>
            <a:pPr marL="457200" indent="-457200" algn="just">
              <a:lnSpc>
                <a:spcPts val="4000"/>
              </a:lnSpc>
              <a:buFont typeface="Arial" panose="020B0604020202020204" pitchFamily="34" charset="0"/>
              <a:buChar char="•"/>
            </a:pPr>
            <a:r>
              <a:rPr lang="en-US" sz="3200" dirty="0">
                <a:solidFill>
                  <a:srgbClr val="000000"/>
                </a:solidFill>
                <a:latin typeface="Bell MT" panose="02020503060305020303" pitchFamily="18" charset="0"/>
                <a:ea typeface="Poppins"/>
                <a:cs typeface="Poppins"/>
                <a:sym typeface="Poppins"/>
              </a:rPr>
              <a:t>Flexible Learning Environments</a:t>
            </a:r>
          </a:p>
          <a:p>
            <a:pPr marL="457200" indent="-457200" algn="just">
              <a:lnSpc>
                <a:spcPts val="4000"/>
              </a:lnSpc>
              <a:buFont typeface="Arial" panose="020B0604020202020204" pitchFamily="34" charset="0"/>
              <a:buChar char="•"/>
            </a:pPr>
            <a:r>
              <a:rPr lang="en-US" sz="3200" dirty="0">
                <a:solidFill>
                  <a:srgbClr val="000000"/>
                </a:solidFill>
                <a:latin typeface="Bell MT" panose="02020503060305020303" pitchFamily="18" charset="0"/>
                <a:ea typeface="Poppins"/>
                <a:cs typeface="Poppins"/>
                <a:sym typeface="Poppins"/>
              </a:rPr>
              <a:t>Accessible Learning Materials</a:t>
            </a:r>
          </a:p>
          <a:p>
            <a:pPr marL="457200" indent="-457200" algn="just">
              <a:lnSpc>
                <a:spcPts val="4000"/>
              </a:lnSpc>
              <a:buFont typeface="Arial" panose="020B0604020202020204" pitchFamily="34" charset="0"/>
              <a:buChar char="•"/>
            </a:pPr>
            <a:r>
              <a:rPr lang="en-US" sz="3200" dirty="0">
                <a:solidFill>
                  <a:srgbClr val="000000"/>
                </a:solidFill>
                <a:latin typeface="Bell MT" panose="02020503060305020303" pitchFamily="18" charset="0"/>
                <a:ea typeface="Poppins"/>
                <a:cs typeface="Poppins"/>
                <a:sym typeface="Poppins"/>
              </a:rPr>
              <a:t>Low-Bandwidth Options</a:t>
            </a:r>
          </a:p>
          <a:p>
            <a:pPr marL="457200" indent="-457200" algn="just">
              <a:lnSpc>
                <a:spcPts val="4000"/>
              </a:lnSpc>
              <a:buFont typeface="Arial" panose="020B0604020202020204" pitchFamily="34" charset="0"/>
              <a:buChar char="•"/>
            </a:pPr>
            <a:r>
              <a:rPr lang="en-US" sz="3200" dirty="0">
                <a:solidFill>
                  <a:srgbClr val="000000"/>
                </a:solidFill>
                <a:latin typeface="Bell MT" panose="02020503060305020303" pitchFamily="18" charset="0"/>
                <a:ea typeface="Poppins"/>
                <a:cs typeface="Poppins"/>
                <a:sym typeface="Poppins"/>
              </a:rPr>
              <a:t>Digital Literacy Instruction</a:t>
            </a:r>
          </a:p>
        </p:txBody>
      </p:sp>
    </p:spTree>
    <p:extLst>
      <p:ext uri="{BB962C8B-B14F-4D97-AF65-F5344CB8AC3E}">
        <p14:creationId xmlns:p14="http://schemas.microsoft.com/office/powerpoint/2010/main" val="2631025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9A53A-1E7C-6EA6-E88B-42E55DDABB5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9D83BBD-66DF-F46B-BA0B-63FD8519347F}"/>
              </a:ext>
            </a:extLst>
          </p:cNvPr>
          <p:cNvGrpSpPr/>
          <p:nvPr/>
        </p:nvGrpSpPr>
        <p:grpSpPr>
          <a:xfrm rot="1303583">
            <a:off x="4330045" y="-1904957"/>
            <a:ext cx="584454" cy="10213708"/>
            <a:chOff x="0" y="0"/>
            <a:chExt cx="153930" cy="2690030"/>
          </a:xfrm>
        </p:grpSpPr>
        <p:sp>
          <p:nvSpPr>
            <p:cNvPr id="3" name="Freeform 3">
              <a:extLst>
                <a:ext uri="{FF2B5EF4-FFF2-40B4-BE49-F238E27FC236}">
                  <a16:creationId xmlns:a16="http://schemas.microsoft.com/office/drawing/2014/main" id="{155332AC-E278-9174-C206-B27605221D5F}"/>
                </a:ext>
              </a:extLst>
            </p:cNvPr>
            <p:cNvSpPr/>
            <p:nvPr/>
          </p:nvSpPr>
          <p:spPr>
            <a:xfrm>
              <a:off x="0" y="0"/>
              <a:ext cx="153930" cy="2690030"/>
            </a:xfrm>
            <a:custGeom>
              <a:avLst/>
              <a:gdLst/>
              <a:ahLst/>
              <a:cxnLst/>
              <a:rect l="l" t="t" r="r" b="b"/>
              <a:pathLst>
                <a:path w="153930" h="2690030">
                  <a:moveTo>
                    <a:pt x="0" y="0"/>
                  </a:moveTo>
                  <a:lnTo>
                    <a:pt x="153930" y="0"/>
                  </a:lnTo>
                  <a:lnTo>
                    <a:pt x="153930" y="2690030"/>
                  </a:lnTo>
                  <a:lnTo>
                    <a:pt x="0" y="2690030"/>
                  </a:lnTo>
                  <a:close/>
                </a:path>
              </a:pathLst>
            </a:custGeom>
            <a:solidFill>
              <a:srgbClr val="FFD006"/>
            </a:solidFill>
          </p:spPr>
          <p:txBody>
            <a:bodyPr/>
            <a:lstStyle/>
            <a:p>
              <a:endParaRPr lang="en-IN"/>
            </a:p>
          </p:txBody>
        </p:sp>
        <p:sp>
          <p:nvSpPr>
            <p:cNvPr id="4" name="TextBox 4">
              <a:extLst>
                <a:ext uri="{FF2B5EF4-FFF2-40B4-BE49-F238E27FC236}">
                  <a16:creationId xmlns:a16="http://schemas.microsoft.com/office/drawing/2014/main" id="{63DB6F70-84D0-6968-5E01-E591DEA12830}"/>
                </a:ext>
              </a:extLst>
            </p:cNvPr>
            <p:cNvSpPr txBox="1"/>
            <p:nvPr/>
          </p:nvSpPr>
          <p:spPr>
            <a:xfrm>
              <a:off x="0" y="-57150"/>
              <a:ext cx="153930" cy="274718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C43EF067-C2A4-7FD3-4B7A-D89DDFF25C9F}"/>
              </a:ext>
            </a:extLst>
          </p:cNvPr>
          <p:cNvGrpSpPr/>
          <p:nvPr/>
        </p:nvGrpSpPr>
        <p:grpSpPr>
          <a:xfrm>
            <a:off x="-3429000" y="-28930"/>
            <a:ext cx="8433071" cy="10287000"/>
            <a:chOff x="0" y="0"/>
            <a:chExt cx="447808" cy="406400"/>
          </a:xfrm>
        </p:grpSpPr>
        <p:sp>
          <p:nvSpPr>
            <p:cNvPr id="6" name="Freeform 6">
              <a:extLst>
                <a:ext uri="{FF2B5EF4-FFF2-40B4-BE49-F238E27FC236}">
                  <a16:creationId xmlns:a16="http://schemas.microsoft.com/office/drawing/2014/main" id="{434B5453-FEE9-4BA2-84F4-9D81B1D84C4F}"/>
                </a:ext>
              </a:extLst>
            </p:cNvPr>
            <p:cNvSpPr/>
            <p:nvPr/>
          </p:nvSpPr>
          <p:spPr>
            <a:xfrm>
              <a:off x="0" y="0"/>
              <a:ext cx="447808" cy="406400"/>
            </a:xfrm>
            <a:custGeom>
              <a:avLst/>
              <a:gdLst/>
              <a:ahLst/>
              <a:cxnLst/>
              <a:rect l="l" t="t" r="r" b="b"/>
              <a:pathLst>
                <a:path w="447808" h="406400">
                  <a:moveTo>
                    <a:pt x="447808" y="0"/>
                  </a:moveTo>
                  <a:lnTo>
                    <a:pt x="0" y="0"/>
                  </a:lnTo>
                  <a:lnTo>
                    <a:pt x="101600" y="203200"/>
                  </a:lnTo>
                  <a:lnTo>
                    <a:pt x="0" y="406400"/>
                  </a:lnTo>
                  <a:lnTo>
                    <a:pt x="447808" y="406400"/>
                  </a:lnTo>
                  <a:lnTo>
                    <a:pt x="346208" y="203200"/>
                  </a:lnTo>
                  <a:lnTo>
                    <a:pt x="447808" y="0"/>
                  </a:lnTo>
                  <a:close/>
                </a:path>
              </a:pathLst>
            </a:custGeom>
            <a:solidFill>
              <a:srgbClr val="161E28"/>
            </a:solidFill>
          </p:spPr>
          <p:txBody>
            <a:bodyPr/>
            <a:lstStyle/>
            <a:p>
              <a:endParaRPr lang="en-IN"/>
            </a:p>
          </p:txBody>
        </p:sp>
        <p:sp>
          <p:nvSpPr>
            <p:cNvPr id="7" name="TextBox 7">
              <a:extLst>
                <a:ext uri="{FF2B5EF4-FFF2-40B4-BE49-F238E27FC236}">
                  <a16:creationId xmlns:a16="http://schemas.microsoft.com/office/drawing/2014/main" id="{DDA97C0F-6369-98C2-72CA-EC41F1FD46CA}"/>
                </a:ext>
              </a:extLst>
            </p:cNvPr>
            <p:cNvSpPr txBox="1"/>
            <p:nvPr/>
          </p:nvSpPr>
          <p:spPr>
            <a:xfrm>
              <a:off x="88900" y="-57150"/>
              <a:ext cx="270008" cy="463550"/>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16BAFC65-82E7-31F8-2C6F-8F35BD92E391}"/>
              </a:ext>
            </a:extLst>
          </p:cNvPr>
          <p:cNvGrpSpPr/>
          <p:nvPr/>
        </p:nvGrpSpPr>
        <p:grpSpPr>
          <a:xfrm>
            <a:off x="14700190" y="-338820"/>
            <a:ext cx="1747329" cy="677641"/>
            <a:chOff x="0" y="0"/>
            <a:chExt cx="1059520" cy="410898"/>
          </a:xfrm>
        </p:grpSpPr>
        <p:sp>
          <p:nvSpPr>
            <p:cNvPr id="11" name="Freeform 11">
              <a:extLst>
                <a:ext uri="{FF2B5EF4-FFF2-40B4-BE49-F238E27FC236}">
                  <a16:creationId xmlns:a16="http://schemas.microsoft.com/office/drawing/2014/main" id="{B4CC7B80-6C31-8F3E-5175-F340974A85BA}"/>
                </a:ext>
              </a:extLst>
            </p:cNvPr>
            <p:cNvSpPr/>
            <p:nvPr/>
          </p:nvSpPr>
          <p:spPr>
            <a:xfrm>
              <a:off x="0" y="0"/>
              <a:ext cx="1059520" cy="410898"/>
            </a:xfrm>
            <a:custGeom>
              <a:avLst/>
              <a:gdLst/>
              <a:ahLst/>
              <a:cxnLst/>
              <a:rect l="l" t="t" r="r" b="b"/>
              <a:pathLst>
                <a:path w="1059520" h="410898">
                  <a:moveTo>
                    <a:pt x="203200" y="0"/>
                  </a:moveTo>
                  <a:lnTo>
                    <a:pt x="1059520" y="0"/>
                  </a:lnTo>
                  <a:lnTo>
                    <a:pt x="856320" y="410898"/>
                  </a:lnTo>
                  <a:lnTo>
                    <a:pt x="0" y="410898"/>
                  </a:lnTo>
                  <a:lnTo>
                    <a:pt x="203200" y="0"/>
                  </a:lnTo>
                  <a:close/>
                </a:path>
              </a:pathLst>
            </a:custGeom>
            <a:solidFill>
              <a:srgbClr val="FFD006"/>
            </a:solidFill>
          </p:spPr>
          <p:txBody>
            <a:bodyPr/>
            <a:lstStyle/>
            <a:p>
              <a:endParaRPr lang="en-IN"/>
            </a:p>
          </p:txBody>
        </p:sp>
        <p:sp>
          <p:nvSpPr>
            <p:cNvPr id="12" name="TextBox 12">
              <a:extLst>
                <a:ext uri="{FF2B5EF4-FFF2-40B4-BE49-F238E27FC236}">
                  <a16:creationId xmlns:a16="http://schemas.microsoft.com/office/drawing/2014/main" id="{D1FAE34C-58D5-3565-94F5-9E9383A350F9}"/>
                </a:ext>
              </a:extLst>
            </p:cNvPr>
            <p:cNvSpPr txBox="1"/>
            <p:nvPr/>
          </p:nvSpPr>
          <p:spPr>
            <a:xfrm>
              <a:off x="101600" y="-66675"/>
              <a:ext cx="856320" cy="477573"/>
            </a:xfrm>
            <a:prstGeom prst="rect">
              <a:avLst/>
            </a:prstGeom>
          </p:spPr>
          <p:txBody>
            <a:bodyPr lIns="50800" tIns="50800" rIns="50800" bIns="50800" rtlCol="0" anchor="ctr"/>
            <a:lstStyle/>
            <a:p>
              <a:pPr algn="ctr">
                <a:lnSpc>
                  <a:spcPts val="3359"/>
                </a:lnSpc>
              </a:pPr>
              <a:endParaRPr/>
            </a:p>
          </p:txBody>
        </p:sp>
      </p:grpSp>
      <p:grpSp>
        <p:nvGrpSpPr>
          <p:cNvPr id="13" name="Group 13">
            <a:extLst>
              <a:ext uri="{FF2B5EF4-FFF2-40B4-BE49-F238E27FC236}">
                <a16:creationId xmlns:a16="http://schemas.microsoft.com/office/drawing/2014/main" id="{18360836-DAB2-B10C-A051-D87EC2C4AA3A}"/>
              </a:ext>
            </a:extLst>
          </p:cNvPr>
          <p:cNvGrpSpPr/>
          <p:nvPr/>
        </p:nvGrpSpPr>
        <p:grpSpPr>
          <a:xfrm>
            <a:off x="16108933" y="-338820"/>
            <a:ext cx="2560792" cy="677641"/>
            <a:chOff x="0" y="0"/>
            <a:chExt cx="1552776" cy="410898"/>
          </a:xfrm>
        </p:grpSpPr>
        <p:sp>
          <p:nvSpPr>
            <p:cNvPr id="14" name="Freeform 14">
              <a:extLst>
                <a:ext uri="{FF2B5EF4-FFF2-40B4-BE49-F238E27FC236}">
                  <a16:creationId xmlns:a16="http://schemas.microsoft.com/office/drawing/2014/main" id="{7A9F7FE1-B0B0-9D24-0AEF-9F8E91F3843A}"/>
                </a:ext>
              </a:extLst>
            </p:cNvPr>
            <p:cNvSpPr/>
            <p:nvPr/>
          </p:nvSpPr>
          <p:spPr>
            <a:xfrm>
              <a:off x="0" y="0"/>
              <a:ext cx="1552776" cy="410898"/>
            </a:xfrm>
            <a:custGeom>
              <a:avLst/>
              <a:gdLst/>
              <a:ahLst/>
              <a:cxnLst/>
              <a:rect l="l" t="t" r="r" b="b"/>
              <a:pathLst>
                <a:path w="1552776" h="410898">
                  <a:moveTo>
                    <a:pt x="203200" y="0"/>
                  </a:moveTo>
                  <a:lnTo>
                    <a:pt x="1552776" y="0"/>
                  </a:lnTo>
                  <a:lnTo>
                    <a:pt x="1349576" y="410898"/>
                  </a:lnTo>
                  <a:lnTo>
                    <a:pt x="0" y="410898"/>
                  </a:lnTo>
                  <a:lnTo>
                    <a:pt x="203200" y="0"/>
                  </a:lnTo>
                  <a:close/>
                </a:path>
              </a:pathLst>
            </a:custGeom>
            <a:solidFill>
              <a:srgbClr val="161E28"/>
            </a:solidFill>
          </p:spPr>
          <p:txBody>
            <a:bodyPr/>
            <a:lstStyle/>
            <a:p>
              <a:endParaRPr lang="en-IN"/>
            </a:p>
          </p:txBody>
        </p:sp>
        <p:sp>
          <p:nvSpPr>
            <p:cNvPr id="15" name="TextBox 15">
              <a:extLst>
                <a:ext uri="{FF2B5EF4-FFF2-40B4-BE49-F238E27FC236}">
                  <a16:creationId xmlns:a16="http://schemas.microsoft.com/office/drawing/2014/main" id="{66042896-8E13-BA36-51B3-905D3B57E2C3}"/>
                </a:ext>
              </a:extLst>
            </p:cNvPr>
            <p:cNvSpPr txBox="1"/>
            <p:nvPr/>
          </p:nvSpPr>
          <p:spPr>
            <a:xfrm>
              <a:off x="101600" y="-66675"/>
              <a:ext cx="1349576" cy="477573"/>
            </a:xfrm>
            <a:prstGeom prst="rect">
              <a:avLst/>
            </a:prstGeom>
          </p:spPr>
          <p:txBody>
            <a:bodyPr lIns="50800" tIns="50800" rIns="50800" bIns="50800" rtlCol="0" anchor="ctr"/>
            <a:lstStyle/>
            <a:p>
              <a:pPr algn="ctr">
                <a:lnSpc>
                  <a:spcPts val="3359"/>
                </a:lnSpc>
              </a:pPr>
              <a:endParaRPr/>
            </a:p>
          </p:txBody>
        </p:sp>
      </p:grpSp>
      <p:grpSp>
        <p:nvGrpSpPr>
          <p:cNvPr id="16" name="Group 16">
            <a:extLst>
              <a:ext uri="{FF2B5EF4-FFF2-40B4-BE49-F238E27FC236}">
                <a16:creationId xmlns:a16="http://schemas.microsoft.com/office/drawing/2014/main" id="{2FB06E2F-EF24-514A-9DEB-8F92A2E3D1F1}"/>
              </a:ext>
            </a:extLst>
          </p:cNvPr>
          <p:cNvGrpSpPr/>
          <p:nvPr/>
        </p:nvGrpSpPr>
        <p:grpSpPr>
          <a:xfrm>
            <a:off x="4528877" y="2389837"/>
            <a:ext cx="5751356" cy="5954063"/>
            <a:chOff x="0" y="0"/>
            <a:chExt cx="1215237" cy="576817"/>
          </a:xfrm>
        </p:grpSpPr>
        <p:sp>
          <p:nvSpPr>
            <p:cNvPr id="17" name="Freeform 17">
              <a:extLst>
                <a:ext uri="{FF2B5EF4-FFF2-40B4-BE49-F238E27FC236}">
                  <a16:creationId xmlns:a16="http://schemas.microsoft.com/office/drawing/2014/main" id="{64658132-92CB-8E8D-6E7F-2FC54B3382D9}"/>
                </a:ext>
              </a:extLst>
            </p:cNvPr>
            <p:cNvSpPr/>
            <p:nvPr/>
          </p:nvSpPr>
          <p:spPr>
            <a:xfrm>
              <a:off x="0" y="0"/>
              <a:ext cx="1215237" cy="576817"/>
            </a:xfrm>
            <a:custGeom>
              <a:avLst/>
              <a:gdLst/>
              <a:ahLst/>
              <a:cxnLst/>
              <a:rect l="l" t="t" r="r" b="b"/>
              <a:pathLst>
                <a:path w="1215237" h="576817">
                  <a:moveTo>
                    <a:pt x="0" y="0"/>
                  </a:moveTo>
                  <a:lnTo>
                    <a:pt x="1215237" y="0"/>
                  </a:lnTo>
                  <a:lnTo>
                    <a:pt x="1215237" y="576817"/>
                  </a:lnTo>
                  <a:lnTo>
                    <a:pt x="0" y="576817"/>
                  </a:lnTo>
                  <a:close/>
                </a:path>
              </a:pathLst>
            </a:custGeom>
            <a:solidFill>
              <a:srgbClr val="161E28"/>
            </a:solidFill>
            <a:ln w="38100" cap="sq">
              <a:solidFill>
                <a:srgbClr val="FFD006"/>
              </a:solidFill>
              <a:prstDash val="solid"/>
              <a:miter/>
            </a:ln>
          </p:spPr>
          <p:txBody>
            <a:bodyPr/>
            <a:lstStyle/>
            <a:p>
              <a:endParaRPr lang="en-IN"/>
            </a:p>
          </p:txBody>
        </p:sp>
        <p:sp>
          <p:nvSpPr>
            <p:cNvPr id="18" name="TextBox 18">
              <a:extLst>
                <a:ext uri="{FF2B5EF4-FFF2-40B4-BE49-F238E27FC236}">
                  <a16:creationId xmlns:a16="http://schemas.microsoft.com/office/drawing/2014/main" id="{606402BA-364B-F420-1F58-786564D54A49}"/>
                </a:ext>
              </a:extLst>
            </p:cNvPr>
            <p:cNvSpPr txBox="1"/>
            <p:nvPr/>
          </p:nvSpPr>
          <p:spPr>
            <a:xfrm>
              <a:off x="0" y="-66675"/>
              <a:ext cx="1215237" cy="643492"/>
            </a:xfrm>
            <a:prstGeom prst="rect">
              <a:avLst/>
            </a:prstGeom>
          </p:spPr>
          <p:txBody>
            <a:bodyPr lIns="50800" tIns="50800" rIns="50800" bIns="50800" rtlCol="0" anchor="ctr"/>
            <a:lstStyle/>
            <a:p>
              <a:pPr algn="ctr">
                <a:lnSpc>
                  <a:spcPts val="3359"/>
                </a:lnSpc>
              </a:pPr>
              <a:endParaRPr/>
            </a:p>
          </p:txBody>
        </p:sp>
      </p:grpSp>
      <p:grpSp>
        <p:nvGrpSpPr>
          <p:cNvPr id="19" name="Group 19">
            <a:extLst>
              <a:ext uri="{FF2B5EF4-FFF2-40B4-BE49-F238E27FC236}">
                <a16:creationId xmlns:a16="http://schemas.microsoft.com/office/drawing/2014/main" id="{844E308C-B656-3C63-2352-FE2678BEE400}"/>
              </a:ext>
            </a:extLst>
          </p:cNvPr>
          <p:cNvGrpSpPr/>
          <p:nvPr/>
        </p:nvGrpSpPr>
        <p:grpSpPr>
          <a:xfrm>
            <a:off x="10844772" y="2389838"/>
            <a:ext cx="5828701" cy="5954062"/>
            <a:chOff x="0" y="0"/>
            <a:chExt cx="1215237" cy="576817"/>
          </a:xfrm>
        </p:grpSpPr>
        <p:sp>
          <p:nvSpPr>
            <p:cNvPr id="20" name="Freeform 20">
              <a:extLst>
                <a:ext uri="{FF2B5EF4-FFF2-40B4-BE49-F238E27FC236}">
                  <a16:creationId xmlns:a16="http://schemas.microsoft.com/office/drawing/2014/main" id="{1BF55C49-D556-1CCC-69E0-27479BC2D37F}"/>
                </a:ext>
              </a:extLst>
            </p:cNvPr>
            <p:cNvSpPr/>
            <p:nvPr/>
          </p:nvSpPr>
          <p:spPr>
            <a:xfrm>
              <a:off x="0" y="0"/>
              <a:ext cx="1215237" cy="576817"/>
            </a:xfrm>
            <a:custGeom>
              <a:avLst/>
              <a:gdLst/>
              <a:ahLst/>
              <a:cxnLst/>
              <a:rect l="l" t="t" r="r" b="b"/>
              <a:pathLst>
                <a:path w="1215237" h="576817">
                  <a:moveTo>
                    <a:pt x="0" y="0"/>
                  </a:moveTo>
                  <a:lnTo>
                    <a:pt x="1215237" y="0"/>
                  </a:lnTo>
                  <a:lnTo>
                    <a:pt x="1215237" y="576817"/>
                  </a:lnTo>
                  <a:lnTo>
                    <a:pt x="0" y="576817"/>
                  </a:lnTo>
                  <a:close/>
                </a:path>
              </a:pathLst>
            </a:custGeom>
            <a:solidFill>
              <a:srgbClr val="161E28"/>
            </a:solidFill>
            <a:ln w="38100" cap="sq">
              <a:solidFill>
                <a:srgbClr val="FFD006"/>
              </a:solidFill>
              <a:prstDash val="solid"/>
              <a:miter/>
            </a:ln>
          </p:spPr>
          <p:txBody>
            <a:bodyPr/>
            <a:lstStyle/>
            <a:p>
              <a:endParaRPr lang="en-IN"/>
            </a:p>
          </p:txBody>
        </p:sp>
        <p:sp>
          <p:nvSpPr>
            <p:cNvPr id="21" name="TextBox 21">
              <a:extLst>
                <a:ext uri="{FF2B5EF4-FFF2-40B4-BE49-F238E27FC236}">
                  <a16:creationId xmlns:a16="http://schemas.microsoft.com/office/drawing/2014/main" id="{548F21AA-DE67-8783-52F9-50A1996D93A1}"/>
                </a:ext>
              </a:extLst>
            </p:cNvPr>
            <p:cNvSpPr txBox="1"/>
            <p:nvPr/>
          </p:nvSpPr>
          <p:spPr>
            <a:xfrm>
              <a:off x="0" y="-66675"/>
              <a:ext cx="1215237" cy="643492"/>
            </a:xfrm>
            <a:prstGeom prst="rect">
              <a:avLst/>
            </a:prstGeom>
          </p:spPr>
          <p:txBody>
            <a:bodyPr lIns="50800" tIns="50800" rIns="50800" bIns="50800" rtlCol="0" anchor="ctr"/>
            <a:lstStyle/>
            <a:p>
              <a:pPr algn="ctr">
                <a:lnSpc>
                  <a:spcPts val="3359"/>
                </a:lnSpc>
              </a:pPr>
              <a:endParaRPr/>
            </a:p>
          </p:txBody>
        </p:sp>
      </p:grpSp>
      <p:sp>
        <p:nvSpPr>
          <p:cNvPr id="28" name="Freeform 28">
            <a:extLst>
              <a:ext uri="{FF2B5EF4-FFF2-40B4-BE49-F238E27FC236}">
                <a16:creationId xmlns:a16="http://schemas.microsoft.com/office/drawing/2014/main" id="{E364F1CA-EB6E-31D5-03A8-22E00EE9D0F9}"/>
              </a:ext>
            </a:extLst>
          </p:cNvPr>
          <p:cNvSpPr/>
          <p:nvPr/>
        </p:nvSpPr>
        <p:spPr>
          <a:xfrm>
            <a:off x="4876800" y="2632352"/>
            <a:ext cx="488401" cy="505460"/>
          </a:xfrm>
          <a:custGeom>
            <a:avLst/>
            <a:gdLst/>
            <a:ahLst/>
            <a:cxnLst/>
            <a:rect l="l" t="t" r="r" b="b"/>
            <a:pathLst>
              <a:path w="488401" h="505460">
                <a:moveTo>
                  <a:pt x="0" y="0"/>
                </a:moveTo>
                <a:lnTo>
                  <a:pt x="488401" y="0"/>
                </a:lnTo>
                <a:lnTo>
                  <a:pt x="488401" y="505460"/>
                </a:lnTo>
                <a:lnTo>
                  <a:pt x="0" y="505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1" name="Freeform 31">
            <a:extLst>
              <a:ext uri="{FF2B5EF4-FFF2-40B4-BE49-F238E27FC236}">
                <a16:creationId xmlns:a16="http://schemas.microsoft.com/office/drawing/2014/main" id="{D67347F0-34C8-7F1C-9D24-B6FAFA3B7A12}"/>
              </a:ext>
            </a:extLst>
          </p:cNvPr>
          <p:cNvSpPr/>
          <p:nvPr/>
        </p:nvSpPr>
        <p:spPr>
          <a:xfrm>
            <a:off x="11125200" y="2733040"/>
            <a:ext cx="488401" cy="505460"/>
          </a:xfrm>
          <a:custGeom>
            <a:avLst/>
            <a:gdLst/>
            <a:ahLst/>
            <a:cxnLst/>
            <a:rect l="l" t="t" r="r" b="b"/>
            <a:pathLst>
              <a:path w="488401" h="505460">
                <a:moveTo>
                  <a:pt x="0" y="0"/>
                </a:moveTo>
                <a:lnTo>
                  <a:pt x="488401" y="0"/>
                </a:lnTo>
                <a:lnTo>
                  <a:pt x="488401" y="505460"/>
                </a:lnTo>
                <a:lnTo>
                  <a:pt x="0" y="505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4" name="TextBox 34">
            <a:extLst>
              <a:ext uri="{FF2B5EF4-FFF2-40B4-BE49-F238E27FC236}">
                <a16:creationId xmlns:a16="http://schemas.microsoft.com/office/drawing/2014/main" id="{D7E8C91D-433D-D26C-1E0F-2635A1E817F0}"/>
              </a:ext>
            </a:extLst>
          </p:cNvPr>
          <p:cNvSpPr txBox="1"/>
          <p:nvPr/>
        </p:nvSpPr>
        <p:spPr>
          <a:xfrm>
            <a:off x="4882267" y="3600706"/>
            <a:ext cx="4915383" cy="4607223"/>
          </a:xfrm>
          <a:prstGeom prst="rect">
            <a:avLst/>
          </a:prstGeom>
        </p:spPr>
        <p:txBody>
          <a:bodyPr wrap="square" lIns="0" tIns="0" rIns="0" bIns="0" rtlCol="0" anchor="t">
            <a:spAutoFit/>
          </a:bodyPr>
          <a:lstStyle/>
          <a:p>
            <a:pPr marL="171450" indent="-17145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Develop &amp; implement </a:t>
            </a:r>
            <a:r>
              <a:rPr lang="en-US" sz="3200" b="1" dirty="0">
                <a:solidFill>
                  <a:srgbClr val="FFFF00"/>
                </a:solidFill>
                <a:latin typeface="Bell MT" panose="02020503060305020303" pitchFamily="18" charset="0"/>
                <a:ea typeface="Poppins"/>
                <a:cs typeface="Poppins"/>
                <a:sym typeface="Poppins"/>
              </a:rPr>
              <a:t>policies</a:t>
            </a:r>
            <a:r>
              <a:rPr lang="en-US" sz="3200" dirty="0">
                <a:solidFill>
                  <a:srgbClr val="FFFFFF"/>
                </a:solidFill>
                <a:latin typeface="Bell MT" panose="02020503060305020303" pitchFamily="18" charset="0"/>
                <a:ea typeface="Poppins"/>
                <a:cs typeface="Poppins"/>
                <a:sym typeface="Poppins"/>
              </a:rPr>
              <a:t> that prioritize digital equity.</a:t>
            </a:r>
          </a:p>
          <a:p>
            <a:pPr marL="171450" indent="-17145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Advocate for </a:t>
            </a:r>
            <a:r>
              <a:rPr lang="en-US" sz="3200" b="1" dirty="0">
                <a:solidFill>
                  <a:srgbClr val="FFFF00"/>
                </a:solidFill>
                <a:latin typeface="Bell MT" panose="02020503060305020303" pitchFamily="18" charset="0"/>
                <a:ea typeface="Poppins"/>
                <a:cs typeface="Poppins"/>
                <a:sym typeface="Poppins"/>
              </a:rPr>
              <a:t>funding &amp; resources</a:t>
            </a:r>
            <a:r>
              <a:rPr lang="en-US" sz="3200" dirty="0">
                <a:solidFill>
                  <a:srgbClr val="FFFFFF"/>
                </a:solidFill>
                <a:latin typeface="Bell MT" panose="02020503060305020303" pitchFamily="18" charset="0"/>
                <a:ea typeface="Poppins"/>
                <a:cs typeface="Poppins"/>
                <a:sym typeface="Poppins"/>
              </a:rPr>
              <a:t> to support digital inclusion.</a:t>
            </a:r>
          </a:p>
          <a:p>
            <a:pPr marL="171450" indent="-17145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Establish </a:t>
            </a:r>
            <a:r>
              <a:rPr lang="en-US" sz="3200" b="1" dirty="0">
                <a:solidFill>
                  <a:srgbClr val="FFFF00"/>
                </a:solidFill>
                <a:latin typeface="Bell MT" panose="02020503060305020303" pitchFamily="18" charset="0"/>
                <a:ea typeface="Poppins"/>
                <a:cs typeface="Poppins"/>
                <a:sym typeface="Poppins"/>
              </a:rPr>
              <a:t>partnerships</a:t>
            </a:r>
            <a:r>
              <a:rPr lang="en-US" sz="3200" dirty="0">
                <a:solidFill>
                  <a:srgbClr val="FFFFFF"/>
                </a:solidFill>
                <a:latin typeface="Bell MT" panose="02020503060305020303" pitchFamily="18" charset="0"/>
                <a:ea typeface="Poppins"/>
                <a:cs typeface="Poppins"/>
                <a:sym typeface="Poppins"/>
              </a:rPr>
              <a:t> with community organizations &amp; internet service providers.</a:t>
            </a:r>
          </a:p>
        </p:txBody>
      </p:sp>
      <p:sp>
        <p:nvSpPr>
          <p:cNvPr id="37" name="TextBox 37">
            <a:extLst>
              <a:ext uri="{FF2B5EF4-FFF2-40B4-BE49-F238E27FC236}">
                <a16:creationId xmlns:a16="http://schemas.microsoft.com/office/drawing/2014/main" id="{028738AB-6A53-9A73-B63F-D2E53D3B238D}"/>
              </a:ext>
            </a:extLst>
          </p:cNvPr>
          <p:cNvSpPr txBox="1"/>
          <p:nvPr/>
        </p:nvSpPr>
        <p:spPr>
          <a:xfrm>
            <a:off x="11041262" y="3764136"/>
            <a:ext cx="5159423" cy="4094262"/>
          </a:xfrm>
          <a:prstGeom prst="rect">
            <a:avLst/>
          </a:prstGeom>
        </p:spPr>
        <p:txBody>
          <a:bodyPr wrap="square" lIns="0" tIns="0" rIns="0" bIns="0" rtlCol="0" anchor="t">
            <a:spAutoFit/>
          </a:bodyPr>
          <a:lstStyle/>
          <a:p>
            <a:pPr marL="457200" indent="-45720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Invest in robust &amp; reliable </a:t>
            </a:r>
            <a:r>
              <a:rPr lang="en-US" sz="3200" b="1" dirty="0">
                <a:solidFill>
                  <a:srgbClr val="FFFF00"/>
                </a:solidFill>
                <a:latin typeface="Bell MT" panose="02020503060305020303" pitchFamily="18" charset="0"/>
                <a:ea typeface="Poppins"/>
                <a:cs typeface="Poppins"/>
                <a:sym typeface="Poppins"/>
              </a:rPr>
              <a:t>internet connectivity</a:t>
            </a:r>
          </a:p>
          <a:p>
            <a:pPr marL="457200" indent="-45720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Provide </a:t>
            </a:r>
            <a:r>
              <a:rPr lang="en-US" sz="3200" b="1" dirty="0">
                <a:solidFill>
                  <a:srgbClr val="FFFF00"/>
                </a:solidFill>
                <a:latin typeface="Bell MT" panose="02020503060305020303" pitchFamily="18" charset="0"/>
                <a:ea typeface="Poppins"/>
                <a:cs typeface="Poppins"/>
                <a:sym typeface="Poppins"/>
              </a:rPr>
              <a:t>devices &amp; technical support</a:t>
            </a:r>
            <a:r>
              <a:rPr lang="en-US" sz="3200" dirty="0">
                <a:solidFill>
                  <a:srgbClr val="FFFFFF"/>
                </a:solidFill>
                <a:latin typeface="Bell MT" panose="02020503060305020303" pitchFamily="18" charset="0"/>
                <a:ea typeface="Poppins"/>
                <a:cs typeface="Poppins"/>
                <a:sym typeface="Poppins"/>
              </a:rPr>
              <a:t> to students &amp; educators.</a:t>
            </a:r>
          </a:p>
          <a:p>
            <a:pPr marL="457200" indent="-45720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Ensure </a:t>
            </a:r>
            <a:r>
              <a:rPr lang="en-US" sz="3200" b="1" dirty="0">
                <a:solidFill>
                  <a:srgbClr val="FFFF00"/>
                </a:solidFill>
                <a:latin typeface="Bell MT" panose="02020503060305020303" pitchFamily="18" charset="0"/>
                <a:ea typeface="Poppins"/>
                <a:cs typeface="Poppins"/>
                <a:sym typeface="Poppins"/>
              </a:rPr>
              <a:t>accessibility</a:t>
            </a:r>
            <a:r>
              <a:rPr lang="en-US" sz="3200" dirty="0">
                <a:solidFill>
                  <a:srgbClr val="FFFFFF"/>
                </a:solidFill>
                <a:latin typeface="Bell MT" panose="02020503060305020303" pitchFamily="18" charset="0"/>
                <a:ea typeface="Poppins"/>
                <a:cs typeface="Poppins"/>
                <a:sym typeface="Poppins"/>
              </a:rPr>
              <a:t> of digital resources &amp; platforms.</a:t>
            </a:r>
          </a:p>
        </p:txBody>
      </p:sp>
      <p:sp>
        <p:nvSpPr>
          <p:cNvPr id="38" name="TextBox 38">
            <a:extLst>
              <a:ext uri="{FF2B5EF4-FFF2-40B4-BE49-F238E27FC236}">
                <a16:creationId xmlns:a16="http://schemas.microsoft.com/office/drawing/2014/main" id="{BC13A9D4-E694-E834-53F9-4C6264472267}"/>
              </a:ext>
            </a:extLst>
          </p:cNvPr>
          <p:cNvSpPr txBox="1"/>
          <p:nvPr/>
        </p:nvSpPr>
        <p:spPr>
          <a:xfrm>
            <a:off x="5605149" y="2733040"/>
            <a:ext cx="4493738" cy="386196"/>
          </a:xfrm>
          <a:prstGeom prst="rect">
            <a:avLst/>
          </a:prstGeom>
        </p:spPr>
        <p:txBody>
          <a:bodyPr wrap="square" lIns="0" tIns="0" rIns="0" bIns="0" rtlCol="0" anchor="t">
            <a:spAutoFit/>
          </a:bodyPr>
          <a:lstStyle/>
          <a:p>
            <a:pPr algn="l">
              <a:lnSpc>
                <a:spcPts val="3000"/>
              </a:lnSpc>
            </a:pPr>
            <a:r>
              <a:rPr lang="en-US" sz="2800" b="1" dirty="0">
                <a:solidFill>
                  <a:srgbClr val="FFFFFF"/>
                </a:solidFill>
                <a:latin typeface="Hadassah Friedlaender" panose="02020603050405020304" pitchFamily="18" charset="-79"/>
                <a:ea typeface="Poppins Bold"/>
                <a:cs typeface="Hadassah Friedlaender" panose="02020603050405020304" pitchFamily="18" charset="-79"/>
                <a:sym typeface="Poppins Bold"/>
              </a:rPr>
              <a:t>Policy Recommendations</a:t>
            </a:r>
          </a:p>
        </p:txBody>
      </p:sp>
      <p:sp>
        <p:nvSpPr>
          <p:cNvPr id="41" name="TextBox 41">
            <a:extLst>
              <a:ext uri="{FF2B5EF4-FFF2-40B4-BE49-F238E27FC236}">
                <a16:creationId xmlns:a16="http://schemas.microsoft.com/office/drawing/2014/main" id="{7D59BE84-5C73-6FBA-8C7C-0D3CE14ABECE}"/>
              </a:ext>
            </a:extLst>
          </p:cNvPr>
          <p:cNvSpPr txBox="1"/>
          <p:nvPr/>
        </p:nvSpPr>
        <p:spPr>
          <a:xfrm>
            <a:off x="11853549" y="2651719"/>
            <a:ext cx="4398394" cy="773802"/>
          </a:xfrm>
          <a:prstGeom prst="rect">
            <a:avLst/>
          </a:prstGeom>
        </p:spPr>
        <p:txBody>
          <a:bodyPr wrap="square" lIns="0" tIns="0" rIns="0" bIns="0" rtlCol="0" anchor="t">
            <a:spAutoFit/>
          </a:bodyPr>
          <a:lstStyle/>
          <a:p>
            <a:pPr algn="l">
              <a:lnSpc>
                <a:spcPts val="3000"/>
              </a:lnSpc>
            </a:pPr>
            <a:r>
              <a:rPr lang="en-US" sz="2800" b="1" dirty="0">
                <a:solidFill>
                  <a:srgbClr val="FFFFFF"/>
                </a:solidFill>
                <a:latin typeface="Hadassah Friedlaender" panose="02020603050405020304" pitchFamily="18" charset="-79"/>
                <a:ea typeface="Poppins Bold"/>
                <a:cs typeface="Hadassah Friedlaender" panose="02020603050405020304" pitchFamily="18" charset="-79"/>
                <a:sym typeface="Poppins Bold"/>
              </a:rPr>
              <a:t>Infrastructure &amp; Technology</a:t>
            </a:r>
          </a:p>
        </p:txBody>
      </p:sp>
      <p:sp>
        <p:nvSpPr>
          <p:cNvPr id="48" name="TextBox 55">
            <a:extLst>
              <a:ext uri="{FF2B5EF4-FFF2-40B4-BE49-F238E27FC236}">
                <a16:creationId xmlns:a16="http://schemas.microsoft.com/office/drawing/2014/main" id="{B76B7B77-EFE2-5CF4-67F2-51C20A0526F0}"/>
              </a:ext>
            </a:extLst>
          </p:cNvPr>
          <p:cNvSpPr txBox="1"/>
          <p:nvPr/>
        </p:nvSpPr>
        <p:spPr>
          <a:xfrm>
            <a:off x="5752478" y="705772"/>
            <a:ext cx="5751356" cy="808106"/>
          </a:xfrm>
          <a:prstGeom prst="rect">
            <a:avLst/>
          </a:prstGeom>
        </p:spPr>
        <p:txBody>
          <a:bodyPr wrap="square" lIns="0" tIns="0" rIns="0" bIns="0" rtlCol="0" anchor="t">
            <a:spAutoFit/>
          </a:bodyPr>
          <a:lstStyle/>
          <a:p>
            <a:pPr marL="0" lvl="0" indent="0" algn="ctr">
              <a:lnSpc>
                <a:spcPts val="7000"/>
              </a:lnSpc>
            </a:pPr>
            <a:r>
              <a:rPr lang="en-US" sz="4400" b="1" spc="-212" dirty="0">
                <a:solidFill>
                  <a:srgbClr val="112D4E"/>
                </a:solidFill>
                <a:latin typeface="Amasis MT Pro Medium" panose="02040604050005020304" pitchFamily="18" charset="0"/>
                <a:ea typeface="Barlow Bold"/>
                <a:cs typeface="Barlow Bold"/>
                <a:sym typeface="Barlow Bold"/>
              </a:rPr>
              <a:t>Institutional Strategies</a:t>
            </a:r>
          </a:p>
        </p:txBody>
      </p:sp>
      <p:pic>
        <p:nvPicPr>
          <p:cNvPr id="23" name="Picture 22" descr="Low angle view of modern financial skyscrapers into the sky">
            <a:extLst>
              <a:ext uri="{FF2B5EF4-FFF2-40B4-BE49-F238E27FC236}">
                <a16:creationId xmlns:a16="http://schemas.microsoft.com/office/drawing/2014/main" id="{382487E9-5308-4F64-909A-D57536E44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691" y="-120751"/>
            <a:ext cx="4819870" cy="10287000"/>
          </a:xfrm>
          <a:prstGeom prst="rect">
            <a:avLst/>
          </a:prstGeom>
        </p:spPr>
      </p:pic>
    </p:spTree>
    <p:extLst>
      <p:ext uri="{BB962C8B-B14F-4D97-AF65-F5344CB8AC3E}">
        <p14:creationId xmlns:p14="http://schemas.microsoft.com/office/powerpoint/2010/main" val="1587532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239A5-962B-6725-2F41-6A435816A0C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D1C9DA0-2371-72E5-BA7A-69C2929949AD}"/>
              </a:ext>
            </a:extLst>
          </p:cNvPr>
          <p:cNvGrpSpPr/>
          <p:nvPr/>
        </p:nvGrpSpPr>
        <p:grpSpPr>
          <a:xfrm rot="1303583">
            <a:off x="2590957" y="-2193527"/>
            <a:ext cx="1370283" cy="10635340"/>
            <a:chOff x="-206967" y="-57150"/>
            <a:chExt cx="360897" cy="2801077"/>
          </a:xfrm>
        </p:grpSpPr>
        <p:sp>
          <p:nvSpPr>
            <p:cNvPr id="3" name="Freeform 3">
              <a:extLst>
                <a:ext uri="{FF2B5EF4-FFF2-40B4-BE49-F238E27FC236}">
                  <a16:creationId xmlns:a16="http://schemas.microsoft.com/office/drawing/2014/main" id="{46483A39-274D-4BB9-66B9-7C3CBD2C611B}"/>
                </a:ext>
              </a:extLst>
            </p:cNvPr>
            <p:cNvSpPr/>
            <p:nvPr/>
          </p:nvSpPr>
          <p:spPr>
            <a:xfrm>
              <a:off x="-206967" y="53897"/>
              <a:ext cx="153930" cy="2690030"/>
            </a:xfrm>
            <a:custGeom>
              <a:avLst/>
              <a:gdLst/>
              <a:ahLst/>
              <a:cxnLst/>
              <a:rect l="l" t="t" r="r" b="b"/>
              <a:pathLst>
                <a:path w="153930" h="2690030">
                  <a:moveTo>
                    <a:pt x="0" y="0"/>
                  </a:moveTo>
                  <a:lnTo>
                    <a:pt x="153930" y="0"/>
                  </a:lnTo>
                  <a:lnTo>
                    <a:pt x="153930" y="2690030"/>
                  </a:lnTo>
                  <a:lnTo>
                    <a:pt x="0" y="2690030"/>
                  </a:lnTo>
                  <a:close/>
                </a:path>
              </a:pathLst>
            </a:custGeom>
            <a:solidFill>
              <a:srgbClr val="FFD006"/>
            </a:solidFill>
          </p:spPr>
          <p:txBody>
            <a:bodyPr/>
            <a:lstStyle/>
            <a:p>
              <a:endParaRPr lang="en-IN" dirty="0"/>
            </a:p>
          </p:txBody>
        </p:sp>
        <p:sp>
          <p:nvSpPr>
            <p:cNvPr id="4" name="TextBox 4">
              <a:extLst>
                <a:ext uri="{FF2B5EF4-FFF2-40B4-BE49-F238E27FC236}">
                  <a16:creationId xmlns:a16="http://schemas.microsoft.com/office/drawing/2014/main" id="{F0754F96-5633-5C8B-80A3-747285D37C2B}"/>
                </a:ext>
              </a:extLst>
            </p:cNvPr>
            <p:cNvSpPr txBox="1"/>
            <p:nvPr/>
          </p:nvSpPr>
          <p:spPr>
            <a:xfrm>
              <a:off x="0" y="-57150"/>
              <a:ext cx="153930" cy="274718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456A5DAA-9597-C85D-2DEE-893A5CF33D0B}"/>
              </a:ext>
            </a:extLst>
          </p:cNvPr>
          <p:cNvGrpSpPr/>
          <p:nvPr/>
        </p:nvGrpSpPr>
        <p:grpSpPr>
          <a:xfrm>
            <a:off x="-4985701" y="-22860"/>
            <a:ext cx="8433071" cy="10287000"/>
            <a:chOff x="0" y="0"/>
            <a:chExt cx="447808" cy="406400"/>
          </a:xfrm>
        </p:grpSpPr>
        <p:sp>
          <p:nvSpPr>
            <p:cNvPr id="6" name="Freeform 6">
              <a:extLst>
                <a:ext uri="{FF2B5EF4-FFF2-40B4-BE49-F238E27FC236}">
                  <a16:creationId xmlns:a16="http://schemas.microsoft.com/office/drawing/2014/main" id="{DAE9DB76-F145-6B12-A8CE-AD4D012C37FC}"/>
                </a:ext>
              </a:extLst>
            </p:cNvPr>
            <p:cNvSpPr/>
            <p:nvPr/>
          </p:nvSpPr>
          <p:spPr>
            <a:xfrm>
              <a:off x="0" y="0"/>
              <a:ext cx="447808" cy="406400"/>
            </a:xfrm>
            <a:custGeom>
              <a:avLst/>
              <a:gdLst/>
              <a:ahLst/>
              <a:cxnLst/>
              <a:rect l="l" t="t" r="r" b="b"/>
              <a:pathLst>
                <a:path w="447808" h="406400">
                  <a:moveTo>
                    <a:pt x="447808" y="0"/>
                  </a:moveTo>
                  <a:lnTo>
                    <a:pt x="0" y="0"/>
                  </a:lnTo>
                  <a:lnTo>
                    <a:pt x="101600" y="203200"/>
                  </a:lnTo>
                  <a:lnTo>
                    <a:pt x="0" y="406400"/>
                  </a:lnTo>
                  <a:lnTo>
                    <a:pt x="447808" y="406400"/>
                  </a:lnTo>
                  <a:lnTo>
                    <a:pt x="346208" y="203200"/>
                  </a:lnTo>
                  <a:lnTo>
                    <a:pt x="447808" y="0"/>
                  </a:lnTo>
                  <a:close/>
                </a:path>
              </a:pathLst>
            </a:custGeom>
            <a:solidFill>
              <a:srgbClr val="161E28"/>
            </a:solidFill>
          </p:spPr>
          <p:txBody>
            <a:bodyPr/>
            <a:lstStyle/>
            <a:p>
              <a:endParaRPr lang="en-IN"/>
            </a:p>
          </p:txBody>
        </p:sp>
        <p:sp>
          <p:nvSpPr>
            <p:cNvPr id="7" name="TextBox 7">
              <a:extLst>
                <a:ext uri="{FF2B5EF4-FFF2-40B4-BE49-F238E27FC236}">
                  <a16:creationId xmlns:a16="http://schemas.microsoft.com/office/drawing/2014/main" id="{D8807A56-1A65-B7CC-E03C-CE7CA4AA5D57}"/>
                </a:ext>
              </a:extLst>
            </p:cNvPr>
            <p:cNvSpPr txBox="1"/>
            <p:nvPr/>
          </p:nvSpPr>
          <p:spPr>
            <a:xfrm>
              <a:off x="88900" y="-57150"/>
              <a:ext cx="270008" cy="463550"/>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DBC3FCC7-87C5-FEBE-C9F5-90AC3BCE79C1}"/>
              </a:ext>
            </a:extLst>
          </p:cNvPr>
          <p:cNvGrpSpPr/>
          <p:nvPr/>
        </p:nvGrpSpPr>
        <p:grpSpPr>
          <a:xfrm>
            <a:off x="14700190" y="-338820"/>
            <a:ext cx="1747329" cy="677641"/>
            <a:chOff x="0" y="0"/>
            <a:chExt cx="1059520" cy="410898"/>
          </a:xfrm>
        </p:grpSpPr>
        <p:sp>
          <p:nvSpPr>
            <p:cNvPr id="11" name="Freeform 11">
              <a:extLst>
                <a:ext uri="{FF2B5EF4-FFF2-40B4-BE49-F238E27FC236}">
                  <a16:creationId xmlns:a16="http://schemas.microsoft.com/office/drawing/2014/main" id="{1E523ACB-1251-1A3D-4FB9-2E054834A1D9}"/>
                </a:ext>
              </a:extLst>
            </p:cNvPr>
            <p:cNvSpPr/>
            <p:nvPr/>
          </p:nvSpPr>
          <p:spPr>
            <a:xfrm>
              <a:off x="0" y="0"/>
              <a:ext cx="1059520" cy="410898"/>
            </a:xfrm>
            <a:custGeom>
              <a:avLst/>
              <a:gdLst/>
              <a:ahLst/>
              <a:cxnLst/>
              <a:rect l="l" t="t" r="r" b="b"/>
              <a:pathLst>
                <a:path w="1059520" h="410898">
                  <a:moveTo>
                    <a:pt x="203200" y="0"/>
                  </a:moveTo>
                  <a:lnTo>
                    <a:pt x="1059520" y="0"/>
                  </a:lnTo>
                  <a:lnTo>
                    <a:pt x="856320" y="410898"/>
                  </a:lnTo>
                  <a:lnTo>
                    <a:pt x="0" y="410898"/>
                  </a:lnTo>
                  <a:lnTo>
                    <a:pt x="203200" y="0"/>
                  </a:lnTo>
                  <a:close/>
                </a:path>
              </a:pathLst>
            </a:custGeom>
            <a:solidFill>
              <a:srgbClr val="FFD006"/>
            </a:solidFill>
          </p:spPr>
          <p:txBody>
            <a:bodyPr/>
            <a:lstStyle/>
            <a:p>
              <a:endParaRPr lang="en-IN"/>
            </a:p>
          </p:txBody>
        </p:sp>
        <p:sp>
          <p:nvSpPr>
            <p:cNvPr id="12" name="TextBox 12">
              <a:extLst>
                <a:ext uri="{FF2B5EF4-FFF2-40B4-BE49-F238E27FC236}">
                  <a16:creationId xmlns:a16="http://schemas.microsoft.com/office/drawing/2014/main" id="{3264767F-A0BF-4B3E-4797-5AFAE09A7A84}"/>
                </a:ext>
              </a:extLst>
            </p:cNvPr>
            <p:cNvSpPr txBox="1"/>
            <p:nvPr/>
          </p:nvSpPr>
          <p:spPr>
            <a:xfrm>
              <a:off x="101600" y="-66675"/>
              <a:ext cx="856320" cy="477573"/>
            </a:xfrm>
            <a:prstGeom prst="rect">
              <a:avLst/>
            </a:prstGeom>
          </p:spPr>
          <p:txBody>
            <a:bodyPr lIns="50800" tIns="50800" rIns="50800" bIns="50800" rtlCol="0" anchor="ctr"/>
            <a:lstStyle/>
            <a:p>
              <a:pPr algn="ctr">
                <a:lnSpc>
                  <a:spcPts val="3359"/>
                </a:lnSpc>
              </a:pPr>
              <a:endParaRPr/>
            </a:p>
          </p:txBody>
        </p:sp>
      </p:grpSp>
      <p:grpSp>
        <p:nvGrpSpPr>
          <p:cNvPr id="13" name="Group 13">
            <a:extLst>
              <a:ext uri="{FF2B5EF4-FFF2-40B4-BE49-F238E27FC236}">
                <a16:creationId xmlns:a16="http://schemas.microsoft.com/office/drawing/2014/main" id="{969659B5-3A8C-0ABB-105E-D34321510749}"/>
              </a:ext>
            </a:extLst>
          </p:cNvPr>
          <p:cNvGrpSpPr/>
          <p:nvPr/>
        </p:nvGrpSpPr>
        <p:grpSpPr>
          <a:xfrm>
            <a:off x="16108933" y="-338820"/>
            <a:ext cx="2560792" cy="677641"/>
            <a:chOff x="0" y="0"/>
            <a:chExt cx="1552776" cy="410898"/>
          </a:xfrm>
        </p:grpSpPr>
        <p:sp>
          <p:nvSpPr>
            <p:cNvPr id="14" name="Freeform 14">
              <a:extLst>
                <a:ext uri="{FF2B5EF4-FFF2-40B4-BE49-F238E27FC236}">
                  <a16:creationId xmlns:a16="http://schemas.microsoft.com/office/drawing/2014/main" id="{3034AE34-059E-9CEB-A6FC-0EC7B728FCCF}"/>
                </a:ext>
              </a:extLst>
            </p:cNvPr>
            <p:cNvSpPr/>
            <p:nvPr/>
          </p:nvSpPr>
          <p:spPr>
            <a:xfrm>
              <a:off x="0" y="0"/>
              <a:ext cx="1552776" cy="410898"/>
            </a:xfrm>
            <a:custGeom>
              <a:avLst/>
              <a:gdLst/>
              <a:ahLst/>
              <a:cxnLst/>
              <a:rect l="l" t="t" r="r" b="b"/>
              <a:pathLst>
                <a:path w="1552776" h="410898">
                  <a:moveTo>
                    <a:pt x="203200" y="0"/>
                  </a:moveTo>
                  <a:lnTo>
                    <a:pt x="1552776" y="0"/>
                  </a:lnTo>
                  <a:lnTo>
                    <a:pt x="1349576" y="410898"/>
                  </a:lnTo>
                  <a:lnTo>
                    <a:pt x="0" y="410898"/>
                  </a:lnTo>
                  <a:lnTo>
                    <a:pt x="203200" y="0"/>
                  </a:lnTo>
                  <a:close/>
                </a:path>
              </a:pathLst>
            </a:custGeom>
            <a:solidFill>
              <a:srgbClr val="161E28"/>
            </a:solidFill>
          </p:spPr>
          <p:txBody>
            <a:bodyPr/>
            <a:lstStyle/>
            <a:p>
              <a:endParaRPr lang="en-IN"/>
            </a:p>
          </p:txBody>
        </p:sp>
        <p:sp>
          <p:nvSpPr>
            <p:cNvPr id="15" name="TextBox 15">
              <a:extLst>
                <a:ext uri="{FF2B5EF4-FFF2-40B4-BE49-F238E27FC236}">
                  <a16:creationId xmlns:a16="http://schemas.microsoft.com/office/drawing/2014/main" id="{4060354A-729A-45F7-4EA0-6D37D310B8DB}"/>
                </a:ext>
              </a:extLst>
            </p:cNvPr>
            <p:cNvSpPr txBox="1"/>
            <p:nvPr/>
          </p:nvSpPr>
          <p:spPr>
            <a:xfrm>
              <a:off x="101600" y="-66675"/>
              <a:ext cx="1349576" cy="477573"/>
            </a:xfrm>
            <a:prstGeom prst="rect">
              <a:avLst/>
            </a:prstGeom>
          </p:spPr>
          <p:txBody>
            <a:bodyPr lIns="50800" tIns="50800" rIns="50800" bIns="50800" rtlCol="0" anchor="ctr"/>
            <a:lstStyle/>
            <a:p>
              <a:pPr algn="ctr">
                <a:lnSpc>
                  <a:spcPts val="3359"/>
                </a:lnSpc>
              </a:pPr>
              <a:endParaRPr/>
            </a:p>
          </p:txBody>
        </p:sp>
      </p:grpSp>
      <p:grpSp>
        <p:nvGrpSpPr>
          <p:cNvPr id="16" name="Group 16">
            <a:extLst>
              <a:ext uri="{FF2B5EF4-FFF2-40B4-BE49-F238E27FC236}">
                <a16:creationId xmlns:a16="http://schemas.microsoft.com/office/drawing/2014/main" id="{8E93DEAA-5422-A9F3-0A6B-138A96EC6550}"/>
              </a:ext>
            </a:extLst>
          </p:cNvPr>
          <p:cNvGrpSpPr/>
          <p:nvPr/>
        </p:nvGrpSpPr>
        <p:grpSpPr>
          <a:xfrm>
            <a:off x="3868439" y="1318533"/>
            <a:ext cx="4910717" cy="3831331"/>
            <a:chOff x="0" y="0"/>
            <a:chExt cx="1215237" cy="576817"/>
          </a:xfrm>
        </p:grpSpPr>
        <p:sp>
          <p:nvSpPr>
            <p:cNvPr id="17" name="Freeform 17">
              <a:extLst>
                <a:ext uri="{FF2B5EF4-FFF2-40B4-BE49-F238E27FC236}">
                  <a16:creationId xmlns:a16="http://schemas.microsoft.com/office/drawing/2014/main" id="{27F7180E-759C-27CC-29A1-CDBD5DC059EA}"/>
                </a:ext>
              </a:extLst>
            </p:cNvPr>
            <p:cNvSpPr/>
            <p:nvPr/>
          </p:nvSpPr>
          <p:spPr>
            <a:xfrm>
              <a:off x="0" y="0"/>
              <a:ext cx="1215237" cy="576817"/>
            </a:xfrm>
            <a:custGeom>
              <a:avLst/>
              <a:gdLst/>
              <a:ahLst/>
              <a:cxnLst/>
              <a:rect l="l" t="t" r="r" b="b"/>
              <a:pathLst>
                <a:path w="1215237" h="576817">
                  <a:moveTo>
                    <a:pt x="0" y="0"/>
                  </a:moveTo>
                  <a:lnTo>
                    <a:pt x="1215237" y="0"/>
                  </a:lnTo>
                  <a:lnTo>
                    <a:pt x="1215237" y="576817"/>
                  </a:lnTo>
                  <a:lnTo>
                    <a:pt x="0" y="576817"/>
                  </a:lnTo>
                  <a:close/>
                </a:path>
              </a:pathLst>
            </a:custGeom>
            <a:solidFill>
              <a:srgbClr val="161E28"/>
            </a:solidFill>
            <a:ln w="38100" cap="sq">
              <a:solidFill>
                <a:srgbClr val="FFD006"/>
              </a:solidFill>
              <a:prstDash val="solid"/>
              <a:miter/>
            </a:ln>
          </p:spPr>
          <p:txBody>
            <a:bodyPr/>
            <a:lstStyle/>
            <a:p>
              <a:endParaRPr lang="en-IN"/>
            </a:p>
          </p:txBody>
        </p:sp>
        <p:sp>
          <p:nvSpPr>
            <p:cNvPr id="18" name="TextBox 18">
              <a:extLst>
                <a:ext uri="{FF2B5EF4-FFF2-40B4-BE49-F238E27FC236}">
                  <a16:creationId xmlns:a16="http://schemas.microsoft.com/office/drawing/2014/main" id="{83983440-4D88-987E-F76E-5D2CE877A86C}"/>
                </a:ext>
              </a:extLst>
            </p:cNvPr>
            <p:cNvSpPr txBox="1"/>
            <p:nvPr/>
          </p:nvSpPr>
          <p:spPr>
            <a:xfrm>
              <a:off x="0" y="-66675"/>
              <a:ext cx="1215237" cy="643492"/>
            </a:xfrm>
            <a:prstGeom prst="rect">
              <a:avLst/>
            </a:prstGeom>
          </p:spPr>
          <p:txBody>
            <a:bodyPr lIns="50800" tIns="50800" rIns="50800" bIns="50800" rtlCol="0" anchor="ctr"/>
            <a:lstStyle/>
            <a:p>
              <a:pPr algn="ctr">
                <a:lnSpc>
                  <a:spcPts val="3359"/>
                </a:lnSpc>
              </a:pPr>
              <a:endParaRPr/>
            </a:p>
          </p:txBody>
        </p:sp>
      </p:grpSp>
      <p:grpSp>
        <p:nvGrpSpPr>
          <p:cNvPr id="19" name="Group 19">
            <a:extLst>
              <a:ext uri="{FF2B5EF4-FFF2-40B4-BE49-F238E27FC236}">
                <a16:creationId xmlns:a16="http://schemas.microsoft.com/office/drawing/2014/main" id="{4F71CE96-9D9D-8CA2-88D8-AC526DEFC8B8}"/>
              </a:ext>
            </a:extLst>
          </p:cNvPr>
          <p:cNvGrpSpPr/>
          <p:nvPr/>
        </p:nvGrpSpPr>
        <p:grpSpPr>
          <a:xfrm>
            <a:off x="9508845" y="1372372"/>
            <a:ext cx="6767644" cy="3824967"/>
            <a:chOff x="0" y="0"/>
            <a:chExt cx="1215237" cy="576817"/>
          </a:xfrm>
        </p:grpSpPr>
        <p:sp>
          <p:nvSpPr>
            <p:cNvPr id="20" name="Freeform 20">
              <a:extLst>
                <a:ext uri="{FF2B5EF4-FFF2-40B4-BE49-F238E27FC236}">
                  <a16:creationId xmlns:a16="http://schemas.microsoft.com/office/drawing/2014/main" id="{5F15A24C-344B-CA9C-C5DD-0B77812CE39E}"/>
                </a:ext>
              </a:extLst>
            </p:cNvPr>
            <p:cNvSpPr/>
            <p:nvPr/>
          </p:nvSpPr>
          <p:spPr>
            <a:xfrm>
              <a:off x="0" y="0"/>
              <a:ext cx="1215237" cy="576817"/>
            </a:xfrm>
            <a:custGeom>
              <a:avLst/>
              <a:gdLst/>
              <a:ahLst/>
              <a:cxnLst/>
              <a:rect l="l" t="t" r="r" b="b"/>
              <a:pathLst>
                <a:path w="1215237" h="576817">
                  <a:moveTo>
                    <a:pt x="0" y="0"/>
                  </a:moveTo>
                  <a:lnTo>
                    <a:pt x="1215237" y="0"/>
                  </a:lnTo>
                  <a:lnTo>
                    <a:pt x="1215237" y="576817"/>
                  </a:lnTo>
                  <a:lnTo>
                    <a:pt x="0" y="576817"/>
                  </a:lnTo>
                  <a:close/>
                </a:path>
              </a:pathLst>
            </a:custGeom>
            <a:solidFill>
              <a:srgbClr val="161E28"/>
            </a:solidFill>
            <a:ln w="38100" cap="sq">
              <a:solidFill>
                <a:srgbClr val="FFD006"/>
              </a:solidFill>
              <a:prstDash val="solid"/>
              <a:miter/>
            </a:ln>
          </p:spPr>
          <p:txBody>
            <a:bodyPr/>
            <a:lstStyle/>
            <a:p>
              <a:endParaRPr lang="en-IN"/>
            </a:p>
          </p:txBody>
        </p:sp>
        <p:sp>
          <p:nvSpPr>
            <p:cNvPr id="21" name="TextBox 21">
              <a:extLst>
                <a:ext uri="{FF2B5EF4-FFF2-40B4-BE49-F238E27FC236}">
                  <a16:creationId xmlns:a16="http://schemas.microsoft.com/office/drawing/2014/main" id="{0DBC532B-993B-6C85-F01D-89BA271403F0}"/>
                </a:ext>
              </a:extLst>
            </p:cNvPr>
            <p:cNvSpPr txBox="1"/>
            <p:nvPr/>
          </p:nvSpPr>
          <p:spPr>
            <a:xfrm>
              <a:off x="0" y="-66675"/>
              <a:ext cx="1215237" cy="643492"/>
            </a:xfrm>
            <a:prstGeom prst="rect">
              <a:avLst/>
            </a:prstGeom>
          </p:spPr>
          <p:txBody>
            <a:bodyPr lIns="50800" tIns="50800" rIns="50800" bIns="50800" rtlCol="0" anchor="ctr"/>
            <a:lstStyle/>
            <a:p>
              <a:pPr algn="ctr">
                <a:lnSpc>
                  <a:spcPts val="3359"/>
                </a:lnSpc>
              </a:pPr>
              <a:endParaRPr/>
            </a:p>
          </p:txBody>
        </p:sp>
      </p:grpSp>
      <p:sp>
        <p:nvSpPr>
          <p:cNvPr id="28" name="Freeform 28">
            <a:extLst>
              <a:ext uri="{FF2B5EF4-FFF2-40B4-BE49-F238E27FC236}">
                <a16:creationId xmlns:a16="http://schemas.microsoft.com/office/drawing/2014/main" id="{201DE2C7-1020-579B-8EF1-2A6437BA6965}"/>
              </a:ext>
            </a:extLst>
          </p:cNvPr>
          <p:cNvSpPr/>
          <p:nvPr/>
        </p:nvSpPr>
        <p:spPr>
          <a:xfrm>
            <a:off x="4141068" y="1561046"/>
            <a:ext cx="488401" cy="505460"/>
          </a:xfrm>
          <a:custGeom>
            <a:avLst/>
            <a:gdLst/>
            <a:ahLst/>
            <a:cxnLst/>
            <a:rect l="l" t="t" r="r" b="b"/>
            <a:pathLst>
              <a:path w="488401" h="505460">
                <a:moveTo>
                  <a:pt x="0" y="0"/>
                </a:moveTo>
                <a:lnTo>
                  <a:pt x="488401" y="0"/>
                </a:lnTo>
                <a:lnTo>
                  <a:pt x="488401" y="505460"/>
                </a:lnTo>
                <a:lnTo>
                  <a:pt x="0" y="505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1" name="Freeform 31">
            <a:extLst>
              <a:ext uri="{FF2B5EF4-FFF2-40B4-BE49-F238E27FC236}">
                <a16:creationId xmlns:a16="http://schemas.microsoft.com/office/drawing/2014/main" id="{A716CE6B-B3A4-AAA3-C19D-BA988FECC2FB}"/>
              </a:ext>
            </a:extLst>
          </p:cNvPr>
          <p:cNvSpPr/>
          <p:nvPr/>
        </p:nvSpPr>
        <p:spPr>
          <a:xfrm>
            <a:off x="9670495" y="1579564"/>
            <a:ext cx="488401" cy="505460"/>
          </a:xfrm>
          <a:custGeom>
            <a:avLst/>
            <a:gdLst/>
            <a:ahLst/>
            <a:cxnLst/>
            <a:rect l="l" t="t" r="r" b="b"/>
            <a:pathLst>
              <a:path w="488401" h="505460">
                <a:moveTo>
                  <a:pt x="0" y="0"/>
                </a:moveTo>
                <a:lnTo>
                  <a:pt x="488401" y="0"/>
                </a:lnTo>
                <a:lnTo>
                  <a:pt x="488401" y="505460"/>
                </a:lnTo>
                <a:lnTo>
                  <a:pt x="0" y="505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4" name="TextBox 34">
            <a:extLst>
              <a:ext uri="{FF2B5EF4-FFF2-40B4-BE49-F238E27FC236}">
                <a16:creationId xmlns:a16="http://schemas.microsoft.com/office/drawing/2014/main" id="{D958B34C-C9CD-39FA-C274-0773E4A27018}"/>
              </a:ext>
            </a:extLst>
          </p:cNvPr>
          <p:cNvSpPr txBox="1"/>
          <p:nvPr/>
        </p:nvSpPr>
        <p:spPr>
          <a:xfrm>
            <a:off x="4204470" y="2628074"/>
            <a:ext cx="4372861" cy="2042419"/>
          </a:xfrm>
          <a:prstGeom prst="rect">
            <a:avLst/>
          </a:prstGeom>
        </p:spPr>
        <p:txBody>
          <a:bodyPr wrap="square" lIns="0" tIns="0" rIns="0" bIns="0" rtlCol="0" anchor="t">
            <a:spAutoFit/>
          </a:bodyPr>
          <a:lstStyle/>
          <a:p>
            <a:pPr marL="171450" indent="-17145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Offer </a:t>
            </a:r>
            <a:r>
              <a:rPr lang="en-US" sz="3200" b="1" dirty="0">
                <a:solidFill>
                  <a:srgbClr val="FFFF00"/>
                </a:solidFill>
                <a:latin typeface="Bell MT" panose="02020503060305020303" pitchFamily="18" charset="0"/>
                <a:ea typeface="Poppins"/>
                <a:cs typeface="Poppins"/>
                <a:sym typeface="Poppins"/>
              </a:rPr>
              <a:t>flexible</a:t>
            </a:r>
            <a:r>
              <a:rPr lang="en-US" sz="3200" dirty="0">
                <a:solidFill>
                  <a:srgbClr val="FFFFFF"/>
                </a:solidFill>
                <a:latin typeface="Bell MT" panose="02020503060305020303" pitchFamily="18" charset="0"/>
                <a:ea typeface="Poppins"/>
                <a:cs typeface="Poppins"/>
                <a:sym typeface="Poppins"/>
              </a:rPr>
              <a:t> deadlines &amp; assignment formats.</a:t>
            </a:r>
          </a:p>
          <a:p>
            <a:pPr marL="171450" indent="-17145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Provide </a:t>
            </a:r>
            <a:r>
              <a:rPr lang="en-US" sz="3200" b="1" dirty="0">
                <a:solidFill>
                  <a:srgbClr val="FFFF00"/>
                </a:solidFill>
                <a:latin typeface="Bell MT" panose="02020503060305020303" pitchFamily="18" charset="0"/>
                <a:ea typeface="Poppins"/>
                <a:cs typeface="Poppins"/>
                <a:sym typeface="Poppins"/>
              </a:rPr>
              <a:t>asynchronous </a:t>
            </a:r>
            <a:r>
              <a:rPr lang="en-US" sz="3200" dirty="0">
                <a:solidFill>
                  <a:srgbClr val="FFFFFF"/>
                </a:solidFill>
                <a:latin typeface="Bell MT" panose="02020503060305020303" pitchFamily="18" charset="0"/>
                <a:ea typeface="Poppins"/>
                <a:cs typeface="Poppins"/>
                <a:sym typeface="Poppins"/>
              </a:rPr>
              <a:t>learning options.</a:t>
            </a:r>
          </a:p>
        </p:txBody>
      </p:sp>
      <p:sp>
        <p:nvSpPr>
          <p:cNvPr id="37" name="TextBox 37">
            <a:extLst>
              <a:ext uri="{FF2B5EF4-FFF2-40B4-BE49-F238E27FC236}">
                <a16:creationId xmlns:a16="http://schemas.microsoft.com/office/drawing/2014/main" id="{21F47A53-32F7-78D9-7EF5-F32CE7B30379}"/>
              </a:ext>
            </a:extLst>
          </p:cNvPr>
          <p:cNvSpPr txBox="1"/>
          <p:nvPr/>
        </p:nvSpPr>
        <p:spPr>
          <a:xfrm>
            <a:off x="9744688" y="2373852"/>
            <a:ext cx="6028712" cy="2555380"/>
          </a:xfrm>
          <a:prstGeom prst="rect">
            <a:avLst/>
          </a:prstGeom>
        </p:spPr>
        <p:txBody>
          <a:bodyPr wrap="square" lIns="0" tIns="0" rIns="0" bIns="0" rtlCol="0" anchor="t">
            <a:spAutoFit/>
          </a:bodyPr>
          <a:lstStyle/>
          <a:p>
            <a:pPr marL="457200" indent="-45720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Use </a:t>
            </a:r>
            <a:r>
              <a:rPr lang="en-US" sz="3200" b="1" dirty="0">
                <a:solidFill>
                  <a:srgbClr val="FFFF00"/>
                </a:solidFill>
                <a:latin typeface="Bell MT" panose="02020503060305020303" pitchFamily="18" charset="0"/>
                <a:ea typeface="Poppins"/>
                <a:cs typeface="Poppins"/>
                <a:sym typeface="Poppins"/>
              </a:rPr>
              <a:t>clear &amp; concise</a:t>
            </a:r>
            <a:r>
              <a:rPr lang="en-US" sz="3200" dirty="0">
                <a:solidFill>
                  <a:srgbClr val="FFFFFF"/>
                </a:solidFill>
                <a:latin typeface="Bell MT" panose="02020503060305020303" pitchFamily="18" charset="0"/>
                <a:ea typeface="Poppins"/>
                <a:cs typeface="Poppins"/>
                <a:sym typeface="Poppins"/>
              </a:rPr>
              <a:t> language</a:t>
            </a:r>
          </a:p>
          <a:p>
            <a:pPr marL="457200" indent="-45720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Provide alternative formats </a:t>
            </a:r>
            <a:r>
              <a:rPr lang="en-US" sz="2400" dirty="0">
                <a:solidFill>
                  <a:srgbClr val="FFFFFF"/>
                </a:solidFill>
                <a:latin typeface="Bell MT" panose="02020503060305020303" pitchFamily="18" charset="0"/>
                <a:ea typeface="Poppins"/>
                <a:cs typeface="Poppins"/>
                <a:sym typeface="Poppins"/>
              </a:rPr>
              <a:t>(e.g., transcripts, audio versions)</a:t>
            </a:r>
          </a:p>
          <a:p>
            <a:pPr marL="457200" indent="-45720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Adhere to </a:t>
            </a:r>
            <a:r>
              <a:rPr lang="en-US" sz="3200" b="1" dirty="0">
                <a:solidFill>
                  <a:srgbClr val="FFFF00"/>
                </a:solidFill>
                <a:latin typeface="Bell MT" panose="02020503060305020303" pitchFamily="18" charset="0"/>
                <a:ea typeface="Poppins"/>
                <a:cs typeface="Poppins"/>
                <a:sym typeface="Poppins"/>
              </a:rPr>
              <a:t>accessibility guidelines</a:t>
            </a:r>
            <a:r>
              <a:rPr lang="en-US" sz="3200" dirty="0">
                <a:solidFill>
                  <a:srgbClr val="FFFFFF"/>
                </a:solidFill>
                <a:latin typeface="Bell MT" panose="02020503060305020303" pitchFamily="18" charset="0"/>
                <a:ea typeface="Poppins"/>
                <a:cs typeface="Poppins"/>
                <a:sym typeface="Poppins"/>
              </a:rPr>
              <a:t> (e.g., WCAG).</a:t>
            </a:r>
          </a:p>
        </p:txBody>
      </p:sp>
      <p:sp>
        <p:nvSpPr>
          <p:cNvPr id="38" name="TextBox 38">
            <a:extLst>
              <a:ext uri="{FF2B5EF4-FFF2-40B4-BE49-F238E27FC236}">
                <a16:creationId xmlns:a16="http://schemas.microsoft.com/office/drawing/2014/main" id="{E9CC1BBF-74ED-0228-5A0C-15BD49EC8F35}"/>
              </a:ext>
            </a:extLst>
          </p:cNvPr>
          <p:cNvSpPr txBox="1"/>
          <p:nvPr/>
        </p:nvSpPr>
        <p:spPr>
          <a:xfrm>
            <a:off x="4865312" y="1375887"/>
            <a:ext cx="3614968" cy="1009315"/>
          </a:xfrm>
          <a:prstGeom prst="rect">
            <a:avLst/>
          </a:prstGeom>
        </p:spPr>
        <p:txBody>
          <a:bodyPr wrap="square" lIns="0" tIns="0" rIns="0" bIns="0" rtlCol="0" anchor="t">
            <a:spAutoFit/>
          </a:bodyPr>
          <a:lstStyle/>
          <a:p>
            <a:pPr algn="l">
              <a:lnSpc>
                <a:spcPts val="4000"/>
              </a:lnSpc>
            </a:pPr>
            <a:r>
              <a:rPr lang="en-US" sz="3200" b="1" dirty="0">
                <a:solidFill>
                  <a:srgbClr val="FFFFFF"/>
                </a:solidFill>
                <a:latin typeface="Hadassah Friedlaender" panose="02020603050405020304" pitchFamily="18" charset="-79"/>
                <a:ea typeface="Poppins Bold"/>
                <a:cs typeface="Hadassah Friedlaender" panose="02020603050405020304" pitchFamily="18" charset="-79"/>
                <a:sym typeface="Poppins Bold"/>
              </a:rPr>
              <a:t>Flexible Learning Environments</a:t>
            </a:r>
          </a:p>
        </p:txBody>
      </p:sp>
      <p:sp>
        <p:nvSpPr>
          <p:cNvPr id="41" name="TextBox 41">
            <a:extLst>
              <a:ext uri="{FF2B5EF4-FFF2-40B4-BE49-F238E27FC236}">
                <a16:creationId xmlns:a16="http://schemas.microsoft.com/office/drawing/2014/main" id="{F2938349-43A2-4E70-21AE-F0456B17E652}"/>
              </a:ext>
            </a:extLst>
          </p:cNvPr>
          <p:cNvSpPr txBox="1"/>
          <p:nvPr/>
        </p:nvSpPr>
        <p:spPr>
          <a:xfrm>
            <a:off x="10340238" y="1598931"/>
            <a:ext cx="6172093" cy="496354"/>
          </a:xfrm>
          <a:prstGeom prst="rect">
            <a:avLst/>
          </a:prstGeom>
        </p:spPr>
        <p:txBody>
          <a:bodyPr wrap="square" lIns="0" tIns="0" rIns="0" bIns="0" rtlCol="0" anchor="t">
            <a:spAutoFit/>
          </a:bodyPr>
          <a:lstStyle/>
          <a:p>
            <a:pPr algn="l">
              <a:lnSpc>
                <a:spcPts val="4000"/>
              </a:lnSpc>
            </a:pPr>
            <a:r>
              <a:rPr lang="en-US" sz="3200" b="1" dirty="0">
                <a:solidFill>
                  <a:srgbClr val="FFFFFF"/>
                </a:solidFill>
                <a:latin typeface="Hadassah Friedlaender" panose="02020603050405020304" pitchFamily="18" charset="-79"/>
                <a:ea typeface="Poppins Bold"/>
                <a:cs typeface="Hadassah Friedlaender" panose="02020603050405020304" pitchFamily="18" charset="-79"/>
                <a:sym typeface="Poppins Bold"/>
              </a:rPr>
              <a:t>Accessible Learning Materials</a:t>
            </a:r>
          </a:p>
        </p:txBody>
      </p:sp>
      <p:sp>
        <p:nvSpPr>
          <p:cNvPr id="48" name="TextBox 55">
            <a:extLst>
              <a:ext uri="{FF2B5EF4-FFF2-40B4-BE49-F238E27FC236}">
                <a16:creationId xmlns:a16="http://schemas.microsoft.com/office/drawing/2014/main" id="{3681FDF2-FE80-1DFA-056E-D6329D4F4356}"/>
              </a:ext>
            </a:extLst>
          </p:cNvPr>
          <p:cNvSpPr txBox="1"/>
          <p:nvPr/>
        </p:nvSpPr>
        <p:spPr>
          <a:xfrm>
            <a:off x="5989378" y="125923"/>
            <a:ext cx="7498022" cy="808106"/>
          </a:xfrm>
          <a:prstGeom prst="rect">
            <a:avLst/>
          </a:prstGeom>
        </p:spPr>
        <p:txBody>
          <a:bodyPr wrap="square" lIns="0" tIns="0" rIns="0" bIns="0" rtlCol="0" anchor="t">
            <a:spAutoFit/>
          </a:bodyPr>
          <a:lstStyle/>
          <a:p>
            <a:pPr marL="0" lvl="0" indent="0" algn="ctr">
              <a:lnSpc>
                <a:spcPts val="7000"/>
              </a:lnSpc>
            </a:pPr>
            <a:r>
              <a:rPr lang="en-US" sz="4400" b="1" spc="-212" dirty="0">
                <a:solidFill>
                  <a:srgbClr val="112D4E"/>
                </a:solidFill>
                <a:latin typeface="Amasis MT Pro Medium" panose="02040604050005020304" pitchFamily="18" charset="0"/>
                <a:ea typeface="Barlow Bold"/>
                <a:cs typeface="Barlow Bold"/>
                <a:sym typeface="Barlow Bold"/>
              </a:rPr>
              <a:t>Classroom-Level Strategies</a:t>
            </a:r>
          </a:p>
        </p:txBody>
      </p:sp>
      <p:grpSp>
        <p:nvGrpSpPr>
          <p:cNvPr id="27" name="Group 19">
            <a:extLst>
              <a:ext uri="{FF2B5EF4-FFF2-40B4-BE49-F238E27FC236}">
                <a16:creationId xmlns:a16="http://schemas.microsoft.com/office/drawing/2014/main" id="{3B064C5C-5012-5D1D-1C49-CD8B5EF86329}"/>
              </a:ext>
            </a:extLst>
          </p:cNvPr>
          <p:cNvGrpSpPr/>
          <p:nvPr/>
        </p:nvGrpSpPr>
        <p:grpSpPr>
          <a:xfrm>
            <a:off x="4805009" y="4924976"/>
            <a:ext cx="5029775" cy="5069031"/>
            <a:chOff x="0" y="-66675"/>
            <a:chExt cx="1215237" cy="648194"/>
          </a:xfrm>
        </p:grpSpPr>
        <p:sp>
          <p:nvSpPr>
            <p:cNvPr id="29" name="Freeform 20">
              <a:extLst>
                <a:ext uri="{FF2B5EF4-FFF2-40B4-BE49-F238E27FC236}">
                  <a16:creationId xmlns:a16="http://schemas.microsoft.com/office/drawing/2014/main" id="{3C9CA7A9-F282-BCFC-BB93-DE0F0F6B509A}"/>
                </a:ext>
              </a:extLst>
            </p:cNvPr>
            <p:cNvSpPr/>
            <p:nvPr/>
          </p:nvSpPr>
          <p:spPr>
            <a:xfrm>
              <a:off x="0" y="4702"/>
              <a:ext cx="1215237" cy="576817"/>
            </a:xfrm>
            <a:custGeom>
              <a:avLst/>
              <a:gdLst/>
              <a:ahLst/>
              <a:cxnLst/>
              <a:rect l="l" t="t" r="r" b="b"/>
              <a:pathLst>
                <a:path w="1215237" h="576817">
                  <a:moveTo>
                    <a:pt x="0" y="0"/>
                  </a:moveTo>
                  <a:lnTo>
                    <a:pt x="1215237" y="0"/>
                  </a:lnTo>
                  <a:lnTo>
                    <a:pt x="1215237" y="576817"/>
                  </a:lnTo>
                  <a:lnTo>
                    <a:pt x="0" y="576817"/>
                  </a:lnTo>
                  <a:close/>
                </a:path>
              </a:pathLst>
            </a:custGeom>
            <a:solidFill>
              <a:srgbClr val="161E28"/>
            </a:solidFill>
            <a:ln w="38100" cap="sq">
              <a:solidFill>
                <a:srgbClr val="FFD006"/>
              </a:solidFill>
              <a:prstDash val="solid"/>
              <a:miter/>
            </a:ln>
          </p:spPr>
          <p:txBody>
            <a:bodyPr/>
            <a:lstStyle/>
            <a:p>
              <a:endParaRPr lang="en-IN"/>
            </a:p>
          </p:txBody>
        </p:sp>
        <p:sp>
          <p:nvSpPr>
            <p:cNvPr id="30" name="TextBox 21">
              <a:extLst>
                <a:ext uri="{FF2B5EF4-FFF2-40B4-BE49-F238E27FC236}">
                  <a16:creationId xmlns:a16="http://schemas.microsoft.com/office/drawing/2014/main" id="{FF4DD83F-33E7-7023-27E1-0FCFBA6F2D66}"/>
                </a:ext>
              </a:extLst>
            </p:cNvPr>
            <p:cNvSpPr txBox="1"/>
            <p:nvPr/>
          </p:nvSpPr>
          <p:spPr>
            <a:xfrm>
              <a:off x="0" y="-66675"/>
              <a:ext cx="1215237" cy="643492"/>
            </a:xfrm>
            <a:prstGeom prst="rect">
              <a:avLst/>
            </a:prstGeom>
          </p:spPr>
          <p:txBody>
            <a:bodyPr lIns="50800" tIns="50800" rIns="50800" bIns="50800" rtlCol="0" anchor="ctr"/>
            <a:lstStyle/>
            <a:p>
              <a:pPr algn="ctr">
                <a:lnSpc>
                  <a:spcPts val="3359"/>
                </a:lnSpc>
              </a:pPr>
              <a:endParaRPr/>
            </a:p>
          </p:txBody>
        </p:sp>
      </p:grpSp>
      <p:sp>
        <p:nvSpPr>
          <p:cNvPr id="39" name="TextBox 21">
            <a:extLst>
              <a:ext uri="{FF2B5EF4-FFF2-40B4-BE49-F238E27FC236}">
                <a16:creationId xmlns:a16="http://schemas.microsoft.com/office/drawing/2014/main" id="{B68DE198-2139-2E3F-2CC5-C0B6555DD6FA}"/>
              </a:ext>
            </a:extLst>
          </p:cNvPr>
          <p:cNvSpPr txBox="1"/>
          <p:nvPr/>
        </p:nvSpPr>
        <p:spPr>
          <a:xfrm>
            <a:off x="10686541" y="5350741"/>
            <a:ext cx="4614103" cy="5032260"/>
          </a:xfrm>
          <a:prstGeom prst="rect">
            <a:avLst/>
          </a:prstGeom>
        </p:spPr>
        <p:txBody>
          <a:bodyPr lIns="50800" tIns="50800" rIns="50800" bIns="50800" rtlCol="0" anchor="ctr"/>
          <a:lstStyle/>
          <a:p>
            <a:pPr algn="ctr">
              <a:lnSpc>
                <a:spcPts val="3359"/>
              </a:lnSpc>
            </a:pPr>
            <a:endParaRPr/>
          </a:p>
        </p:txBody>
      </p:sp>
      <p:grpSp>
        <p:nvGrpSpPr>
          <p:cNvPr id="47" name="Group 46">
            <a:extLst>
              <a:ext uri="{FF2B5EF4-FFF2-40B4-BE49-F238E27FC236}">
                <a16:creationId xmlns:a16="http://schemas.microsoft.com/office/drawing/2014/main" id="{2D7B8A50-2351-4A67-92B1-A84BF26DDBEB}"/>
              </a:ext>
            </a:extLst>
          </p:cNvPr>
          <p:cNvGrpSpPr/>
          <p:nvPr/>
        </p:nvGrpSpPr>
        <p:grpSpPr>
          <a:xfrm>
            <a:off x="5082549" y="5104766"/>
            <a:ext cx="11728532" cy="4889241"/>
            <a:chOff x="7525606" y="4305300"/>
            <a:chExt cx="8491319" cy="4283379"/>
          </a:xfrm>
        </p:grpSpPr>
        <p:grpSp>
          <p:nvGrpSpPr>
            <p:cNvPr id="22" name="Group 19">
              <a:extLst>
                <a:ext uri="{FF2B5EF4-FFF2-40B4-BE49-F238E27FC236}">
                  <a16:creationId xmlns:a16="http://schemas.microsoft.com/office/drawing/2014/main" id="{006200BF-1F4F-E6B8-706D-7EA65DD0E259}"/>
                </a:ext>
              </a:extLst>
            </p:cNvPr>
            <p:cNvGrpSpPr/>
            <p:nvPr/>
          </p:nvGrpSpPr>
          <p:grpSpPr>
            <a:xfrm>
              <a:off x="11387479" y="4305300"/>
              <a:ext cx="4629446" cy="4283379"/>
              <a:chOff x="0" y="-66675"/>
              <a:chExt cx="1219278" cy="644874"/>
            </a:xfrm>
          </p:grpSpPr>
          <p:sp>
            <p:nvSpPr>
              <p:cNvPr id="23" name="Freeform 20">
                <a:extLst>
                  <a:ext uri="{FF2B5EF4-FFF2-40B4-BE49-F238E27FC236}">
                    <a16:creationId xmlns:a16="http://schemas.microsoft.com/office/drawing/2014/main" id="{44EAB1FF-E86D-4F09-707D-E89E4B457910}"/>
                  </a:ext>
                </a:extLst>
              </p:cNvPr>
              <p:cNvSpPr/>
              <p:nvPr/>
            </p:nvSpPr>
            <p:spPr>
              <a:xfrm>
                <a:off x="4041" y="-14325"/>
                <a:ext cx="1215237" cy="592524"/>
              </a:xfrm>
              <a:custGeom>
                <a:avLst/>
                <a:gdLst/>
                <a:ahLst/>
                <a:cxnLst/>
                <a:rect l="l" t="t" r="r" b="b"/>
                <a:pathLst>
                  <a:path w="1215237" h="576817">
                    <a:moveTo>
                      <a:pt x="0" y="0"/>
                    </a:moveTo>
                    <a:lnTo>
                      <a:pt x="1215237" y="0"/>
                    </a:lnTo>
                    <a:lnTo>
                      <a:pt x="1215237" y="576817"/>
                    </a:lnTo>
                    <a:lnTo>
                      <a:pt x="0" y="576817"/>
                    </a:lnTo>
                    <a:close/>
                  </a:path>
                </a:pathLst>
              </a:custGeom>
              <a:solidFill>
                <a:srgbClr val="161E28"/>
              </a:solidFill>
              <a:ln w="38100" cap="sq">
                <a:solidFill>
                  <a:srgbClr val="FFD006"/>
                </a:solidFill>
                <a:prstDash val="solid"/>
                <a:miter/>
              </a:ln>
            </p:spPr>
            <p:txBody>
              <a:bodyPr/>
              <a:lstStyle/>
              <a:p>
                <a:endParaRPr lang="en-IN" dirty="0"/>
              </a:p>
            </p:txBody>
          </p:sp>
          <p:sp>
            <p:nvSpPr>
              <p:cNvPr id="24" name="TextBox 21">
                <a:extLst>
                  <a:ext uri="{FF2B5EF4-FFF2-40B4-BE49-F238E27FC236}">
                    <a16:creationId xmlns:a16="http://schemas.microsoft.com/office/drawing/2014/main" id="{0A3D3D1D-97B3-0F85-E2E1-957E1D44C967}"/>
                  </a:ext>
                </a:extLst>
              </p:cNvPr>
              <p:cNvSpPr txBox="1"/>
              <p:nvPr/>
            </p:nvSpPr>
            <p:spPr>
              <a:xfrm>
                <a:off x="0" y="-66675"/>
                <a:ext cx="1215237" cy="643492"/>
              </a:xfrm>
              <a:prstGeom prst="rect">
                <a:avLst/>
              </a:prstGeom>
            </p:spPr>
            <p:txBody>
              <a:bodyPr lIns="50800" tIns="50800" rIns="50800" bIns="50800" rtlCol="0" anchor="ctr"/>
              <a:lstStyle/>
              <a:p>
                <a:pPr algn="ctr">
                  <a:lnSpc>
                    <a:spcPts val="3359"/>
                  </a:lnSpc>
                </a:pPr>
                <a:endParaRPr/>
              </a:p>
            </p:txBody>
          </p:sp>
        </p:grpSp>
        <p:sp>
          <p:nvSpPr>
            <p:cNvPr id="25" name="TextBox 37">
              <a:extLst>
                <a:ext uri="{FF2B5EF4-FFF2-40B4-BE49-F238E27FC236}">
                  <a16:creationId xmlns:a16="http://schemas.microsoft.com/office/drawing/2014/main" id="{4226E6C7-48D3-8F68-D010-A215B1205872}"/>
                </a:ext>
              </a:extLst>
            </p:cNvPr>
            <p:cNvSpPr txBox="1"/>
            <p:nvPr/>
          </p:nvSpPr>
          <p:spPr>
            <a:xfrm>
              <a:off x="7525606" y="5813099"/>
              <a:ext cx="3399166" cy="2688119"/>
            </a:xfrm>
            <a:prstGeom prst="rect">
              <a:avLst/>
            </a:prstGeom>
          </p:spPr>
          <p:txBody>
            <a:bodyPr wrap="square" lIns="0" tIns="0" rIns="0" bIns="0" rtlCol="0" anchor="t">
              <a:spAutoFit/>
            </a:bodyPr>
            <a:lstStyle/>
            <a:p>
              <a:pPr marL="457200" indent="-45720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Offer </a:t>
              </a:r>
              <a:r>
                <a:rPr lang="en-US" sz="3200" b="1" dirty="0">
                  <a:solidFill>
                    <a:srgbClr val="FFFF00"/>
                  </a:solidFill>
                  <a:latin typeface="Bell MT" panose="02020503060305020303" pitchFamily="18" charset="0"/>
                  <a:ea typeface="Poppins"/>
                  <a:cs typeface="Poppins"/>
                  <a:sym typeface="Poppins"/>
                </a:rPr>
                <a:t>text-based versions</a:t>
              </a:r>
              <a:r>
                <a:rPr lang="en-US" sz="3200" dirty="0">
                  <a:solidFill>
                    <a:srgbClr val="FFFFFF"/>
                  </a:solidFill>
                  <a:latin typeface="Bell MT" panose="02020503060305020303" pitchFamily="18" charset="0"/>
                  <a:ea typeface="Poppins"/>
                  <a:cs typeface="Poppins"/>
                  <a:sym typeface="Poppins"/>
                </a:rPr>
                <a:t> of videos or presentations.</a:t>
              </a:r>
            </a:p>
            <a:p>
              <a:pPr marL="457200" indent="-45720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Utilize </a:t>
              </a:r>
              <a:r>
                <a:rPr lang="en-US" sz="3200" b="1" dirty="0">
                  <a:solidFill>
                    <a:srgbClr val="FFFF00"/>
                  </a:solidFill>
                  <a:latin typeface="Bell MT" panose="02020503060305020303" pitchFamily="18" charset="0"/>
                  <a:ea typeface="Poppins"/>
                  <a:cs typeface="Poppins"/>
                  <a:sym typeface="Poppins"/>
                </a:rPr>
                <a:t>low-bandwidth</a:t>
              </a:r>
              <a:r>
                <a:rPr lang="en-US" sz="3200" dirty="0">
                  <a:solidFill>
                    <a:srgbClr val="FFFFFF"/>
                  </a:solidFill>
                  <a:latin typeface="Bell MT" panose="02020503060305020303" pitchFamily="18" charset="0"/>
                  <a:ea typeface="Poppins"/>
                  <a:cs typeface="Poppins"/>
                  <a:sym typeface="Poppins"/>
                </a:rPr>
                <a:t> communication tools.</a:t>
              </a:r>
            </a:p>
          </p:txBody>
        </p:sp>
        <p:sp>
          <p:nvSpPr>
            <p:cNvPr id="26" name="TextBox 41">
              <a:extLst>
                <a:ext uri="{FF2B5EF4-FFF2-40B4-BE49-F238E27FC236}">
                  <a16:creationId xmlns:a16="http://schemas.microsoft.com/office/drawing/2014/main" id="{45EBB098-1A89-09AE-FE69-3C956CFCE72A}"/>
                </a:ext>
              </a:extLst>
            </p:cNvPr>
            <p:cNvSpPr txBox="1"/>
            <p:nvPr/>
          </p:nvSpPr>
          <p:spPr>
            <a:xfrm>
              <a:off x="8174671" y="4760374"/>
              <a:ext cx="2704756" cy="884243"/>
            </a:xfrm>
            <a:prstGeom prst="rect">
              <a:avLst/>
            </a:prstGeom>
          </p:spPr>
          <p:txBody>
            <a:bodyPr wrap="square" lIns="0" tIns="0" rIns="0" bIns="0" rtlCol="0" anchor="t">
              <a:spAutoFit/>
            </a:bodyPr>
            <a:lstStyle/>
            <a:p>
              <a:pPr algn="l">
                <a:lnSpc>
                  <a:spcPts val="4000"/>
                </a:lnSpc>
              </a:pPr>
              <a:r>
                <a:rPr lang="en-US" sz="3200" b="1" dirty="0">
                  <a:solidFill>
                    <a:srgbClr val="FFFFFF"/>
                  </a:solidFill>
                  <a:latin typeface="Hadassah Friedlaender" panose="02020603050405020304" pitchFamily="18" charset="-79"/>
                  <a:ea typeface="Poppins Bold"/>
                  <a:cs typeface="Hadassah Friedlaender" panose="02020603050405020304" pitchFamily="18" charset="-79"/>
                  <a:sym typeface="Poppins Bold"/>
                </a:rPr>
                <a:t>Low-Bandwidth Options</a:t>
              </a:r>
            </a:p>
          </p:txBody>
        </p:sp>
        <p:sp>
          <p:nvSpPr>
            <p:cNvPr id="43" name="Freeform 31">
              <a:extLst>
                <a:ext uri="{FF2B5EF4-FFF2-40B4-BE49-F238E27FC236}">
                  <a16:creationId xmlns:a16="http://schemas.microsoft.com/office/drawing/2014/main" id="{29BECB25-DBF9-ADE2-DF20-D5DDA89D79E8}"/>
                </a:ext>
              </a:extLst>
            </p:cNvPr>
            <p:cNvSpPr/>
            <p:nvPr/>
          </p:nvSpPr>
          <p:spPr>
            <a:xfrm>
              <a:off x="11517247" y="4885949"/>
              <a:ext cx="488401" cy="505460"/>
            </a:xfrm>
            <a:custGeom>
              <a:avLst/>
              <a:gdLst/>
              <a:ahLst/>
              <a:cxnLst/>
              <a:rect l="l" t="t" r="r" b="b"/>
              <a:pathLst>
                <a:path w="488401" h="505460">
                  <a:moveTo>
                    <a:pt x="0" y="0"/>
                  </a:moveTo>
                  <a:lnTo>
                    <a:pt x="488401" y="0"/>
                  </a:lnTo>
                  <a:lnTo>
                    <a:pt x="488401" y="505460"/>
                  </a:lnTo>
                  <a:lnTo>
                    <a:pt x="0" y="505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grpSp>
      <p:sp>
        <p:nvSpPr>
          <p:cNvPr id="33" name="TextBox 41">
            <a:extLst>
              <a:ext uri="{FF2B5EF4-FFF2-40B4-BE49-F238E27FC236}">
                <a16:creationId xmlns:a16="http://schemas.microsoft.com/office/drawing/2014/main" id="{1F7D520A-0A80-E30E-EDE2-B4D86F789223}"/>
              </a:ext>
            </a:extLst>
          </p:cNvPr>
          <p:cNvSpPr txBox="1"/>
          <p:nvPr/>
        </p:nvSpPr>
        <p:spPr>
          <a:xfrm>
            <a:off x="11540379" y="5767545"/>
            <a:ext cx="5472244" cy="496354"/>
          </a:xfrm>
          <a:prstGeom prst="rect">
            <a:avLst/>
          </a:prstGeom>
        </p:spPr>
        <p:txBody>
          <a:bodyPr wrap="square" lIns="0" tIns="0" rIns="0" bIns="0" rtlCol="0" anchor="t">
            <a:spAutoFit/>
          </a:bodyPr>
          <a:lstStyle/>
          <a:p>
            <a:pPr algn="l">
              <a:lnSpc>
                <a:spcPts val="4000"/>
              </a:lnSpc>
            </a:pPr>
            <a:r>
              <a:rPr lang="en-US" sz="3200" b="1" dirty="0">
                <a:solidFill>
                  <a:srgbClr val="FFFFFF"/>
                </a:solidFill>
                <a:latin typeface="Hadassah Friedlaender" panose="02020603050405020304" pitchFamily="18" charset="-79"/>
                <a:ea typeface="Poppins Bold"/>
                <a:cs typeface="Hadassah Friedlaender" panose="02020603050405020304" pitchFamily="18" charset="-79"/>
                <a:sym typeface="Poppins Bold"/>
              </a:rPr>
              <a:t>Digital Literacy Instruction</a:t>
            </a:r>
          </a:p>
        </p:txBody>
      </p:sp>
      <p:sp>
        <p:nvSpPr>
          <p:cNvPr id="32" name="TextBox 37">
            <a:extLst>
              <a:ext uri="{FF2B5EF4-FFF2-40B4-BE49-F238E27FC236}">
                <a16:creationId xmlns:a16="http://schemas.microsoft.com/office/drawing/2014/main" id="{09B85AD5-0492-FF42-B74E-1E3861029607}"/>
              </a:ext>
            </a:extLst>
          </p:cNvPr>
          <p:cNvSpPr txBox="1"/>
          <p:nvPr/>
        </p:nvSpPr>
        <p:spPr>
          <a:xfrm>
            <a:off x="10699748" y="6610377"/>
            <a:ext cx="5807106" cy="3068340"/>
          </a:xfrm>
          <a:prstGeom prst="rect">
            <a:avLst/>
          </a:prstGeom>
        </p:spPr>
        <p:txBody>
          <a:bodyPr wrap="square" lIns="0" tIns="0" rIns="0" bIns="0" rtlCol="0" anchor="t">
            <a:spAutoFit/>
          </a:bodyPr>
          <a:lstStyle/>
          <a:p>
            <a:pPr marL="457200" indent="-45720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Integrate </a:t>
            </a:r>
            <a:r>
              <a:rPr lang="en-US" sz="3200" b="1" dirty="0">
                <a:solidFill>
                  <a:srgbClr val="FFFF00"/>
                </a:solidFill>
                <a:latin typeface="Bell MT" panose="02020503060305020303" pitchFamily="18" charset="0"/>
                <a:ea typeface="Poppins"/>
                <a:cs typeface="Poppins"/>
                <a:sym typeface="Poppins"/>
              </a:rPr>
              <a:t>digital literacy skills </a:t>
            </a:r>
            <a:r>
              <a:rPr lang="en-US" sz="3200" dirty="0">
                <a:solidFill>
                  <a:srgbClr val="FFFFFF"/>
                </a:solidFill>
                <a:latin typeface="Bell MT" panose="02020503060305020303" pitchFamily="18" charset="0"/>
                <a:ea typeface="Poppins"/>
                <a:cs typeface="Poppins"/>
                <a:sym typeface="Poppins"/>
              </a:rPr>
              <a:t>into the curriculum</a:t>
            </a:r>
          </a:p>
          <a:p>
            <a:pPr marL="457200" indent="-45720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Teach students how to </a:t>
            </a:r>
            <a:r>
              <a:rPr lang="en-US" sz="3200" b="1" dirty="0">
                <a:solidFill>
                  <a:srgbClr val="FFFF00"/>
                </a:solidFill>
                <a:latin typeface="Bell MT" panose="02020503060305020303" pitchFamily="18" charset="0"/>
                <a:ea typeface="Poppins"/>
                <a:cs typeface="Poppins"/>
                <a:sym typeface="Poppins"/>
              </a:rPr>
              <a:t>evaluate</a:t>
            </a:r>
            <a:r>
              <a:rPr lang="en-US" sz="3200" dirty="0">
                <a:solidFill>
                  <a:srgbClr val="FFFFFF"/>
                </a:solidFill>
                <a:latin typeface="Bell MT" panose="02020503060305020303" pitchFamily="18" charset="0"/>
                <a:ea typeface="Poppins"/>
                <a:cs typeface="Poppins"/>
                <a:sym typeface="Poppins"/>
              </a:rPr>
              <a:t> online information critically</a:t>
            </a:r>
          </a:p>
          <a:p>
            <a:pPr marL="457200" indent="-457200">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Promote responsible </a:t>
            </a:r>
            <a:r>
              <a:rPr lang="en-US" sz="3200" b="1" dirty="0">
                <a:solidFill>
                  <a:srgbClr val="FFFF00"/>
                </a:solidFill>
                <a:latin typeface="Bell MT" panose="02020503060305020303" pitchFamily="18" charset="0"/>
                <a:ea typeface="Poppins"/>
                <a:cs typeface="Poppins"/>
                <a:sym typeface="Poppins"/>
              </a:rPr>
              <a:t>online behavior</a:t>
            </a:r>
          </a:p>
        </p:txBody>
      </p:sp>
      <p:sp>
        <p:nvSpPr>
          <p:cNvPr id="49" name="Freeform 31">
            <a:extLst>
              <a:ext uri="{FF2B5EF4-FFF2-40B4-BE49-F238E27FC236}">
                <a16:creationId xmlns:a16="http://schemas.microsoft.com/office/drawing/2014/main" id="{FFFDE58E-EB37-50CD-6B91-D5E6878EBF3C}"/>
              </a:ext>
            </a:extLst>
          </p:cNvPr>
          <p:cNvSpPr/>
          <p:nvPr/>
        </p:nvSpPr>
        <p:spPr>
          <a:xfrm>
            <a:off x="5029200" y="5742095"/>
            <a:ext cx="604839" cy="576955"/>
          </a:xfrm>
          <a:custGeom>
            <a:avLst/>
            <a:gdLst/>
            <a:ahLst/>
            <a:cxnLst/>
            <a:rect l="l" t="t" r="r" b="b"/>
            <a:pathLst>
              <a:path w="488401" h="505460">
                <a:moveTo>
                  <a:pt x="0" y="0"/>
                </a:moveTo>
                <a:lnTo>
                  <a:pt x="488401" y="0"/>
                </a:lnTo>
                <a:lnTo>
                  <a:pt x="488401" y="505460"/>
                </a:lnTo>
                <a:lnTo>
                  <a:pt x="0" y="505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pic>
        <p:nvPicPr>
          <p:cNvPr id="36" name="Picture 35" descr="Students in chemistry class">
            <a:extLst>
              <a:ext uri="{FF2B5EF4-FFF2-40B4-BE49-F238E27FC236}">
                <a16:creationId xmlns:a16="http://schemas.microsoft.com/office/drawing/2014/main" id="{0E5D4400-8221-4B40-A282-34B0B41EC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7957" y="-54979"/>
            <a:ext cx="5038296" cy="10287000"/>
          </a:xfrm>
          <a:prstGeom prst="rect">
            <a:avLst/>
          </a:prstGeom>
        </p:spPr>
      </p:pic>
    </p:spTree>
    <p:extLst>
      <p:ext uri="{BB962C8B-B14F-4D97-AF65-F5344CB8AC3E}">
        <p14:creationId xmlns:p14="http://schemas.microsoft.com/office/powerpoint/2010/main" val="297467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274B2-361B-C288-AFEF-D52FBB52883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B62B63E-6F5C-5383-8926-2D44CA4875AF}"/>
              </a:ext>
            </a:extLst>
          </p:cNvPr>
          <p:cNvGrpSpPr/>
          <p:nvPr/>
        </p:nvGrpSpPr>
        <p:grpSpPr>
          <a:xfrm rot="-1594868">
            <a:off x="11325023" y="-3240105"/>
            <a:ext cx="584454" cy="10213708"/>
            <a:chOff x="0" y="0"/>
            <a:chExt cx="153930" cy="2690030"/>
          </a:xfrm>
        </p:grpSpPr>
        <p:sp>
          <p:nvSpPr>
            <p:cNvPr id="3" name="Freeform 3">
              <a:extLst>
                <a:ext uri="{FF2B5EF4-FFF2-40B4-BE49-F238E27FC236}">
                  <a16:creationId xmlns:a16="http://schemas.microsoft.com/office/drawing/2014/main" id="{62AE6A28-9B8F-C4AE-631D-12601A1B0A20}"/>
                </a:ext>
              </a:extLst>
            </p:cNvPr>
            <p:cNvSpPr/>
            <p:nvPr/>
          </p:nvSpPr>
          <p:spPr>
            <a:xfrm>
              <a:off x="0" y="0"/>
              <a:ext cx="153930" cy="2690030"/>
            </a:xfrm>
            <a:custGeom>
              <a:avLst/>
              <a:gdLst/>
              <a:ahLst/>
              <a:cxnLst/>
              <a:rect l="l" t="t" r="r" b="b"/>
              <a:pathLst>
                <a:path w="153930" h="2690030">
                  <a:moveTo>
                    <a:pt x="0" y="0"/>
                  </a:moveTo>
                  <a:lnTo>
                    <a:pt x="153930" y="0"/>
                  </a:lnTo>
                  <a:lnTo>
                    <a:pt x="153930" y="2690030"/>
                  </a:lnTo>
                  <a:lnTo>
                    <a:pt x="0" y="2690030"/>
                  </a:lnTo>
                  <a:close/>
                </a:path>
              </a:pathLst>
            </a:custGeom>
            <a:solidFill>
              <a:srgbClr val="FFD006"/>
            </a:solidFill>
          </p:spPr>
          <p:txBody>
            <a:bodyPr/>
            <a:lstStyle/>
            <a:p>
              <a:endParaRPr lang="en-IN"/>
            </a:p>
          </p:txBody>
        </p:sp>
        <p:sp>
          <p:nvSpPr>
            <p:cNvPr id="4" name="TextBox 4">
              <a:extLst>
                <a:ext uri="{FF2B5EF4-FFF2-40B4-BE49-F238E27FC236}">
                  <a16:creationId xmlns:a16="http://schemas.microsoft.com/office/drawing/2014/main" id="{E254264E-BD43-9C28-DCC5-C6C8EFDDA185}"/>
                </a:ext>
              </a:extLst>
            </p:cNvPr>
            <p:cNvSpPr txBox="1"/>
            <p:nvPr/>
          </p:nvSpPr>
          <p:spPr>
            <a:xfrm>
              <a:off x="0" y="-57150"/>
              <a:ext cx="153930" cy="274718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6829BBD4-E90B-F4FD-3DDA-61AEF76BAF1E}"/>
              </a:ext>
            </a:extLst>
          </p:cNvPr>
          <p:cNvGrpSpPr/>
          <p:nvPr/>
        </p:nvGrpSpPr>
        <p:grpSpPr>
          <a:xfrm>
            <a:off x="11435483" y="-1446609"/>
            <a:ext cx="11335133" cy="11733609"/>
            <a:chOff x="8208" y="-57150"/>
            <a:chExt cx="447808" cy="463550"/>
          </a:xfrm>
        </p:grpSpPr>
        <p:sp>
          <p:nvSpPr>
            <p:cNvPr id="6" name="Freeform 6">
              <a:extLst>
                <a:ext uri="{FF2B5EF4-FFF2-40B4-BE49-F238E27FC236}">
                  <a16:creationId xmlns:a16="http://schemas.microsoft.com/office/drawing/2014/main" id="{342C3F19-483E-DEFB-99F6-1F979F160854}"/>
                </a:ext>
              </a:extLst>
            </p:cNvPr>
            <p:cNvSpPr/>
            <p:nvPr/>
          </p:nvSpPr>
          <p:spPr>
            <a:xfrm>
              <a:off x="8208" y="-123"/>
              <a:ext cx="447808" cy="406400"/>
            </a:xfrm>
            <a:custGeom>
              <a:avLst/>
              <a:gdLst/>
              <a:ahLst/>
              <a:cxnLst/>
              <a:rect l="l" t="t" r="r" b="b"/>
              <a:pathLst>
                <a:path w="447808" h="406400">
                  <a:moveTo>
                    <a:pt x="447808" y="0"/>
                  </a:moveTo>
                  <a:lnTo>
                    <a:pt x="0" y="0"/>
                  </a:lnTo>
                  <a:lnTo>
                    <a:pt x="101600" y="203200"/>
                  </a:lnTo>
                  <a:lnTo>
                    <a:pt x="0" y="406400"/>
                  </a:lnTo>
                  <a:lnTo>
                    <a:pt x="447808" y="406400"/>
                  </a:lnTo>
                  <a:lnTo>
                    <a:pt x="346208" y="203200"/>
                  </a:lnTo>
                  <a:lnTo>
                    <a:pt x="447808" y="0"/>
                  </a:lnTo>
                  <a:close/>
                </a:path>
              </a:pathLst>
            </a:custGeom>
            <a:solidFill>
              <a:srgbClr val="161E28"/>
            </a:solidFill>
          </p:spPr>
          <p:txBody>
            <a:bodyPr/>
            <a:lstStyle/>
            <a:p>
              <a:endParaRPr lang="en-IN"/>
            </a:p>
          </p:txBody>
        </p:sp>
        <p:sp>
          <p:nvSpPr>
            <p:cNvPr id="7" name="TextBox 7">
              <a:extLst>
                <a:ext uri="{FF2B5EF4-FFF2-40B4-BE49-F238E27FC236}">
                  <a16:creationId xmlns:a16="http://schemas.microsoft.com/office/drawing/2014/main" id="{F635A0B4-8389-3D0F-CF82-3B3142357D5D}"/>
                </a:ext>
              </a:extLst>
            </p:cNvPr>
            <p:cNvSpPr txBox="1"/>
            <p:nvPr/>
          </p:nvSpPr>
          <p:spPr>
            <a:xfrm>
              <a:off x="88900" y="-57150"/>
              <a:ext cx="270008" cy="463550"/>
            </a:xfrm>
            <a:prstGeom prst="rect">
              <a:avLst/>
            </a:prstGeom>
          </p:spPr>
          <p:txBody>
            <a:bodyPr lIns="50800" tIns="50800" rIns="50800" bIns="50800" rtlCol="0" anchor="ctr"/>
            <a:lstStyle/>
            <a:p>
              <a:pPr algn="ctr">
                <a:lnSpc>
                  <a:spcPts val="2659"/>
                </a:lnSpc>
              </a:pPr>
              <a:endParaRPr/>
            </a:p>
          </p:txBody>
        </p:sp>
      </p:grpSp>
      <p:sp>
        <p:nvSpPr>
          <p:cNvPr id="18" name="Freeform 18">
            <a:extLst>
              <a:ext uri="{FF2B5EF4-FFF2-40B4-BE49-F238E27FC236}">
                <a16:creationId xmlns:a16="http://schemas.microsoft.com/office/drawing/2014/main" id="{B41CA0E4-4DD2-D2AB-8170-99C2CC08EC30}"/>
              </a:ext>
            </a:extLst>
          </p:cNvPr>
          <p:cNvSpPr/>
          <p:nvPr/>
        </p:nvSpPr>
        <p:spPr>
          <a:xfrm>
            <a:off x="1409454" y="5870052"/>
            <a:ext cx="801225" cy="829211"/>
          </a:xfrm>
          <a:custGeom>
            <a:avLst/>
            <a:gdLst/>
            <a:ahLst/>
            <a:cxnLst/>
            <a:rect l="l" t="t" r="r" b="b"/>
            <a:pathLst>
              <a:path w="801225" h="829211">
                <a:moveTo>
                  <a:pt x="0" y="0"/>
                </a:moveTo>
                <a:lnTo>
                  <a:pt x="801225" y="0"/>
                </a:lnTo>
                <a:lnTo>
                  <a:pt x="801225" y="829211"/>
                </a:lnTo>
                <a:lnTo>
                  <a:pt x="0" y="829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grpSp>
        <p:nvGrpSpPr>
          <p:cNvPr id="24" name="Group 24">
            <a:extLst>
              <a:ext uri="{FF2B5EF4-FFF2-40B4-BE49-F238E27FC236}">
                <a16:creationId xmlns:a16="http://schemas.microsoft.com/office/drawing/2014/main" id="{FEE8B430-A615-ABA5-45C8-77ACF3802C09}"/>
              </a:ext>
            </a:extLst>
          </p:cNvPr>
          <p:cNvGrpSpPr/>
          <p:nvPr/>
        </p:nvGrpSpPr>
        <p:grpSpPr>
          <a:xfrm>
            <a:off x="-1103284" y="-1255897"/>
            <a:ext cx="3086100" cy="1572888"/>
            <a:chOff x="0" y="0"/>
            <a:chExt cx="812800" cy="414259"/>
          </a:xfrm>
        </p:grpSpPr>
        <p:sp>
          <p:nvSpPr>
            <p:cNvPr id="25" name="Freeform 25">
              <a:extLst>
                <a:ext uri="{FF2B5EF4-FFF2-40B4-BE49-F238E27FC236}">
                  <a16:creationId xmlns:a16="http://schemas.microsoft.com/office/drawing/2014/main" id="{1EBABE9E-876C-933F-53C2-734E4265ACE5}"/>
                </a:ext>
              </a:extLst>
            </p:cNvPr>
            <p:cNvSpPr/>
            <p:nvPr/>
          </p:nvSpPr>
          <p:spPr>
            <a:xfrm>
              <a:off x="0" y="0"/>
              <a:ext cx="812800" cy="414259"/>
            </a:xfrm>
            <a:custGeom>
              <a:avLst/>
              <a:gdLst/>
              <a:ahLst/>
              <a:cxnLst/>
              <a:rect l="l" t="t" r="r" b="b"/>
              <a:pathLst>
                <a:path w="812800" h="414259">
                  <a:moveTo>
                    <a:pt x="609600" y="0"/>
                  </a:moveTo>
                  <a:lnTo>
                    <a:pt x="0" y="0"/>
                  </a:lnTo>
                  <a:lnTo>
                    <a:pt x="203200" y="414259"/>
                  </a:lnTo>
                  <a:lnTo>
                    <a:pt x="812800" y="414259"/>
                  </a:lnTo>
                  <a:lnTo>
                    <a:pt x="609600" y="0"/>
                  </a:lnTo>
                  <a:close/>
                </a:path>
              </a:pathLst>
            </a:custGeom>
            <a:solidFill>
              <a:srgbClr val="161E28"/>
            </a:solidFill>
          </p:spPr>
          <p:txBody>
            <a:bodyPr/>
            <a:lstStyle/>
            <a:p>
              <a:endParaRPr lang="en-IN"/>
            </a:p>
          </p:txBody>
        </p:sp>
        <p:sp>
          <p:nvSpPr>
            <p:cNvPr id="26" name="TextBox 26">
              <a:extLst>
                <a:ext uri="{FF2B5EF4-FFF2-40B4-BE49-F238E27FC236}">
                  <a16:creationId xmlns:a16="http://schemas.microsoft.com/office/drawing/2014/main" id="{A3FCD74C-C9A0-FE05-381A-1BE2965E3E9F}"/>
                </a:ext>
              </a:extLst>
            </p:cNvPr>
            <p:cNvSpPr txBox="1"/>
            <p:nvPr/>
          </p:nvSpPr>
          <p:spPr>
            <a:xfrm>
              <a:off x="101600" y="-66675"/>
              <a:ext cx="609600" cy="480934"/>
            </a:xfrm>
            <a:prstGeom prst="rect">
              <a:avLst/>
            </a:prstGeom>
          </p:spPr>
          <p:txBody>
            <a:bodyPr lIns="50800" tIns="50800" rIns="50800" bIns="50800" rtlCol="0" anchor="ctr"/>
            <a:lstStyle/>
            <a:p>
              <a:pPr algn="ctr">
                <a:lnSpc>
                  <a:spcPts val="3359"/>
                </a:lnSpc>
              </a:pPr>
              <a:endParaRPr/>
            </a:p>
          </p:txBody>
        </p:sp>
      </p:grpSp>
      <p:grpSp>
        <p:nvGrpSpPr>
          <p:cNvPr id="27" name="Group 27">
            <a:extLst>
              <a:ext uri="{FF2B5EF4-FFF2-40B4-BE49-F238E27FC236}">
                <a16:creationId xmlns:a16="http://schemas.microsoft.com/office/drawing/2014/main" id="{40BDF21F-CF4F-F167-377E-BB266EF793D4}"/>
              </a:ext>
            </a:extLst>
          </p:cNvPr>
          <p:cNvGrpSpPr/>
          <p:nvPr/>
        </p:nvGrpSpPr>
        <p:grpSpPr>
          <a:xfrm>
            <a:off x="1184955" y="-1255897"/>
            <a:ext cx="2154212" cy="1572888"/>
            <a:chOff x="0" y="0"/>
            <a:chExt cx="567364" cy="414259"/>
          </a:xfrm>
        </p:grpSpPr>
        <p:sp>
          <p:nvSpPr>
            <p:cNvPr id="28" name="Freeform 28">
              <a:extLst>
                <a:ext uri="{FF2B5EF4-FFF2-40B4-BE49-F238E27FC236}">
                  <a16:creationId xmlns:a16="http://schemas.microsoft.com/office/drawing/2014/main" id="{AC06E763-7CA8-5622-E64E-42075B787FC4}"/>
                </a:ext>
              </a:extLst>
            </p:cNvPr>
            <p:cNvSpPr/>
            <p:nvPr/>
          </p:nvSpPr>
          <p:spPr>
            <a:xfrm>
              <a:off x="0" y="0"/>
              <a:ext cx="567364" cy="414259"/>
            </a:xfrm>
            <a:custGeom>
              <a:avLst/>
              <a:gdLst/>
              <a:ahLst/>
              <a:cxnLst/>
              <a:rect l="l" t="t" r="r" b="b"/>
              <a:pathLst>
                <a:path w="567364" h="414259">
                  <a:moveTo>
                    <a:pt x="364164" y="0"/>
                  </a:moveTo>
                  <a:lnTo>
                    <a:pt x="0" y="0"/>
                  </a:lnTo>
                  <a:lnTo>
                    <a:pt x="203200" y="414259"/>
                  </a:lnTo>
                  <a:lnTo>
                    <a:pt x="567364" y="414259"/>
                  </a:lnTo>
                  <a:lnTo>
                    <a:pt x="364164" y="0"/>
                  </a:lnTo>
                  <a:close/>
                </a:path>
              </a:pathLst>
            </a:custGeom>
            <a:solidFill>
              <a:srgbClr val="FFD006"/>
            </a:solidFill>
          </p:spPr>
          <p:txBody>
            <a:bodyPr/>
            <a:lstStyle/>
            <a:p>
              <a:endParaRPr lang="en-IN"/>
            </a:p>
          </p:txBody>
        </p:sp>
        <p:sp>
          <p:nvSpPr>
            <p:cNvPr id="29" name="TextBox 29">
              <a:extLst>
                <a:ext uri="{FF2B5EF4-FFF2-40B4-BE49-F238E27FC236}">
                  <a16:creationId xmlns:a16="http://schemas.microsoft.com/office/drawing/2014/main" id="{484A9509-D31E-7C67-F14E-A49E27C5174E}"/>
                </a:ext>
              </a:extLst>
            </p:cNvPr>
            <p:cNvSpPr txBox="1"/>
            <p:nvPr/>
          </p:nvSpPr>
          <p:spPr>
            <a:xfrm>
              <a:off x="101600" y="-66675"/>
              <a:ext cx="364164" cy="480934"/>
            </a:xfrm>
            <a:prstGeom prst="rect">
              <a:avLst/>
            </a:prstGeom>
          </p:spPr>
          <p:txBody>
            <a:bodyPr lIns="50800" tIns="50800" rIns="50800" bIns="50800" rtlCol="0" anchor="ctr"/>
            <a:lstStyle/>
            <a:p>
              <a:pPr algn="ctr">
                <a:lnSpc>
                  <a:spcPts val="3359"/>
                </a:lnSpc>
              </a:pPr>
              <a:endParaRPr/>
            </a:p>
          </p:txBody>
        </p:sp>
      </p:grpSp>
      <p:sp>
        <p:nvSpPr>
          <p:cNvPr id="30" name="TextBox 2">
            <a:extLst>
              <a:ext uri="{FF2B5EF4-FFF2-40B4-BE49-F238E27FC236}">
                <a16:creationId xmlns:a16="http://schemas.microsoft.com/office/drawing/2014/main" id="{0C5BE1D6-02F1-A119-A237-2F1A2E76C748}"/>
              </a:ext>
            </a:extLst>
          </p:cNvPr>
          <p:cNvSpPr txBox="1"/>
          <p:nvPr/>
        </p:nvSpPr>
        <p:spPr>
          <a:xfrm>
            <a:off x="1380792" y="1181100"/>
            <a:ext cx="9601200" cy="1032527"/>
          </a:xfrm>
          <a:prstGeom prst="rect">
            <a:avLst/>
          </a:prstGeom>
        </p:spPr>
        <p:txBody>
          <a:bodyPr wrap="square" lIns="0" tIns="0" rIns="0" bIns="0" rtlCol="0" anchor="t">
            <a:spAutoFit/>
          </a:bodyPr>
          <a:lstStyle/>
          <a:p>
            <a:pPr marL="0" lvl="0" indent="0" algn="ctr">
              <a:lnSpc>
                <a:spcPts val="4000"/>
              </a:lnSpc>
            </a:pPr>
            <a:r>
              <a:rPr lang="en-US" sz="4400" b="1" spc="-212" dirty="0">
                <a:solidFill>
                  <a:srgbClr val="112D4E"/>
                </a:solidFill>
                <a:latin typeface="Amasis MT Pro Medium" panose="02040604050005020304" pitchFamily="18" charset="0"/>
                <a:ea typeface="Barlow Bold"/>
                <a:cs typeface="Barlow Bold"/>
                <a:sym typeface="Barlow Bold"/>
              </a:rPr>
              <a:t>Accessibility Standards &amp; Inclusive Design</a:t>
            </a:r>
          </a:p>
        </p:txBody>
      </p:sp>
      <p:grpSp>
        <p:nvGrpSpPr>
          <p:cNvPr id="31" name="Group 30">
            <a:extLst>
              <a:ext uri="{FF2B5EF4-FFF2-40B4-BE49-F238E27FC236}">
                <a16:creationId xmlns:a16="http://schemas.microsoft.com/office/drawing/2014/main" id="{DCE367EA-A634-D443-AE6D-6334502F2581}"/>
              </a:ext>
            </a:extLst>
          </p:cNvPr>
          <p:cNvGrpSpPr/>
          <p:nvPr/>
        </p:nvGrpSpPr>
        <p:grpSpPr>
          <a:xfrm>
            <a:off x="-1117927" y="190500"/>
            <a:ext cx="11046814" cy="1121324"/>
            <a:chOff x="479832" y="205659"/>
            <a:chExt cx="20218611" cy="1121324"/>
          </a:xfrm>
        </p:grpSpPr>
        <p:grpSp>
          <p:nvGrpSpPr>
            <p:cNvPr id="32" name="Group 45">
              <a:extLst>
                <a:ext uri="{FF2B5EF4-FFF2-40B4-BE49-F238E27FC236}">
                  <a16:creationId xmlns:a16="http://schemas.microsoft.com/office/drawing/2014/main" id="{27A86902-CE75-2454-DA1C-9F25ED564DB0}"/>
                </a:ext>
              </a:extLst>
            </p:cNvPr>
            <p:cNvGrpSpPr/>
            <p:nvPr/>
          </p:nvGrpSpPr>
          <p:grpSpPr>
            <a:xfrm rot="-10800000">
              <a:off x="479832" y="205660"/>
              <a:ext cx="18167658" cy="1121323"/>
              <a:chOff x="-1203432" y="-28575"/>
              <a:chExt cx="7046642" cy="816136"/>
            </a:xfrm>
          </p:grpSpPr>
          <p:sp>
            <p:nvSpPr>
              <p:cNvPr id="34" name="Freeform 46">
                <a:extLst>
                  <a:ext uri="{FF2B5EF4-FFF2-40B4-BE49-F238E27FC236}">
                    <a16:creationId xmlns:a16="http://schemas.microsoft.com/office/drawing/2014/main" id="{4488E8C1-B649-B647-3A63-D8DEDA31574B}"/>
                  </a:ext>
                </a:extLst>
              </p:cNvPr>
              <p:cNvSpPr/>
              <p:nvPr/>
            </p:nvSpPr>
            <p:spPr>
              <a:xfrm>
                <a:off x="-1203432" y="105081"/>
                <a:ext cx="3684418"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35" name="TextBox 47">
                <a:extLst>
                  <a:ext uri="{FF2B5EF4-FFF2-40B4-BE49-F238E27FC236}">
                    <a16:creationId xmlns:a16="http://schemas.microsoft.com/office/drawing/2014/main" id="{67375507-E258-10A7-5E60-161ED7C306C6}"/>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33" name="TextBox 48">
              <a:extLst>
                <a:ext uri="{FF2B5EF4-FFF2-40B4-BE49-F238E27FC236}">
                  <a16:creationId xmlns:a16="http://schemas.microsoft.com/office/drawing/2014/main" id="{D1677A74-4169-0B4A-15EB-B16ED438EEF8}"/>
                </a:ext>
              </a:extLst>
            </p:cNvPr>
            <p:cNvSpPr txBox="1"/>
            <p:nvPr/>
          </p:nvSpPr>
          <p:spPr>
            <a:xfrm>
              <a:off x="6798720" y="205659"/>
              <a:ext cx="13899723" cy="718145"/>
            </a:xfrm>
            <a:prstGeom prst="rect">
              <a:avLst/>
            </a:prstGeom>
          </p:spPr>
          <p:txBody>
            <a:bodyPr wrap="square" lIns="0" tIns="0" rIns="0" bIns="0" rtlCol="0" anchor="t">
              <a:spAutoFit/>
            </a:bodyPr>
            <a:lstStyle/>
            <a:p>
              <a:pPr marL="0" lvl="0" indent="0" algn="ctr">
                <a:lnSpc>
                  <a:spcPts val="5644"/>
                </a:lnSpc>
              </a:pPr>
              <a:r>
                <a:rPr lang="en-US" sz="4800" dirty="0">
                  <a:solidFill>
                    <a:srgbClr val="FFFFFF"/>
                  </a:solidFill>
                  <a:latin typeface="Amasis MT Pro Medium" panose="02040604050005020304" pitchFamily="18" charset="0"/>
                  <a:ea typeface="Barlow Bold"/>
                  <a:cs typeface="Barlow Bold"/>
                  <a:sym typeface="Barlow Bold"/>
                </a:rPr>
                <a:t> Pinpointing </a:t>
              </a:r>
            </a:p>
          </p:txBody>
        </p:sp>
      </p:grpSp>
      <p:sp>
        <p:nvSpPr>
          <p:cNvPr id="38" name="TextBox 15">
            <a:extLst>
              <a:ext uri="{FF2B5EF4-FFF2-40B4-BE49-F238E27FC236}">
                <a16:creationId xmlns:a16="http://schemas.microsoft.com/office/drawing/2014/main" id="{50F177F3-D5B8-0204-8C68-0784E911AB50}"/>
              </a:ext>
            </a:extLst>
          </p:cNvPr>
          <p:cNvSpPr txBox="1"/>
          <p:nvPr/>
        </p:nvSpPr>
        <p:spPr>
          <a:xfrm>
            <a:off x="333527" y="2809682"/>
            <a:ext cx="11839984" cy="5614550"/>
          </a:xfrm>
          <a:prstGeom prst="rect">
            <a:avLst/>
          </a:prstGeom>
        </p:spPr>
        <p:txBody>
          <a:bodyPr wrap="square" lIns="0" tIns="0" rIns="0" bIns="0" rtlCol="0" anchor="t">
            <a:spAutoFit/>
          </a:bodyPr>
          <a:lstStyle/>
          <a:p>
            <a:pPr marL="0" lvl="0" indent="0" algn="l">
              <a:lnSpc>
                <a:spcPts val="4500"/>
              </a:lnSpc>
            </a:pPr>
            <a:r>
              <a:rPr lang="en-US" sz="3200" b="1" spc="-45" dirty="0">
                <a:solidFill>
                  <a:srgbClr val="FF0000"/>
                </a:solidFill>
                <a:latin typeface="Bell MT" panose="02020503060305020303" pitchFamily="18" charset="0"/>
                <a:ea typeface="Clear Sans"/>
                <a:cs typeface="Clear Sans"/>
                <a:sym typeface="Clear Sans"/>
              </a:rPr>
              <a:t>Web Content Accessibility Guidelines (WCAG) </a:t>
            </a:r>
            <a:r>
              <a:rPr lang="en-US" sz="3200" spc="-45" dirty="0">
                <a:solidFill>
                  <a:srgbClr val="000000"/>
                </a:solidFill>
                <a:latin typeface="Bell MT" panose="02020503060305020303" pitchFamily="18" charset="0"/>
                <a:ea typeface="Clear Sans"/>
                <a:cs typeface="Clear Sans"/>
                <a:sym typeface="Clear Sans"/>
              </a:rPr>
              <a:t>are internationally recognized standards for web accessibility. </a:t>
            </a:r>
          </a:p>
          <a:p>
            <a:pPr marL="0" lvl="0" indent="0" algn="l">
              <a:lnSpc>
                <a:spcPts val="4500"/>
              </a:lnSpc>
            </a:pPr>
            <a:r>
              <a:rPr lang="en-US" sz="2000" i="1" spc="-45" dirty="0">
                <a:solidFill>
                  <a:srgbClr val="000000"/>
                </a:solidFill>
                <a:latin typeface="Bell MT" panose="02020503060305020303" pitchFamily="18" charset="0"/>
                <a:ea typeface="Clear Sans"/>
                <a:cs typeface="Clear Sans"/>
                <a:sym typeface="Clear Sans"/>
              </a:rPr>
              <a:t>(link: https://www.w3.org/WAI/standards-guidelines/wcag/) </a:t>
            </a:r>
          </a:p>
          <a:p>
            <a:pPr lvl="0" algn="l">
              <a:lnSpc>
                <a:spcPts val="4500"/>
              </a:lnSpc>
              <a:spcBef>
                <a:spcPts val="600"/>
              </a:spcBef>
            </a:pPr>
            <a:endParaRPr lang="en-US" sz="3200" i="1" spc="-45" dirty="0">
              <a:solidFill>
                <a:srgbClr val="000000"/>
              </a:solidFill>
              <a:latin typeface="Bell MT" panose="02020503060305020303" pitchFamily="18" charset="0"/>
              <a:ea typeface="Clear Sans"/>
              <a:cs typeface="Clear Sans"/>
              <a:sym typeface="Clear Sans"/>
            </a:endParaRPr>
          </a:p>
          <a:p>
            <a:pPr lvl="0" algn="l">
              <a:lnSpc>
                <a:spcPts val="4500"/>
              </a:lnSpc>
              <a:spcBef>
                <a:spcPts val="600"/>
              </a:spcBef>
            </a:pPr>
            <a:r>
              <a:rPr lang="en-US" sz="3200" i="1" spc="-45" dirty="0">
                <a:solidFill>
                  <a:srgbClr val="000000"/>
                </a:solidFill>
                <a:latin typeface="Bell MT" panose="02020503060305020303" pitchFamily="18" charset="0"/>
                <a:ea typeface="Clear Sans"/>
                <a:cs typeface="Clear Sans"/>
                <a:sym typeface="Clear Sans"/>
              </a:rPr>
              <a:t>Designed to ensure that web content (</a:t>
            </a:r>
            <a:r>
              <a:rPr lang="en-US" sz="3200" spc="-45" dirty="0">
                <a:solidFill>
                  <a:srgbClr val="000000"/>
                </a:solidFill>
                <a:latin typeface="Bell MT" panose="02020503060305020303" pitchFamily="18" charset="0"/>
                <a:ea typeface="Clear Sans"/>
                <a:cs typeface="Clear Sans"/>
                <a:sym typeface="Clear Sans"/>
              </a:rPr>
              <a:t>Information &amp; user interface) is:</a:t>
            </a:r>
          </a:p>
          <a:p>
            <a:pPr marL="914400" lvl="1" indent="-457200">
              <a:lnSpc>
                <a:spcPts val="4500"/>
              </a:lnSpc>
              <a:spcBef>
                <a:spcPts val="600"/>
              </a:spcBef>
              <a:buFont typeface="Arial" panose="020B0604020202020204" pitchFamily="34" charset="0"/>
              <a:buChar char="•"/>
            </a:pPr>
            <a:r>
              <a:rPr lang="en-US" sz="2800" b="1" spc="-45" dirty="0">
                <a:solidFill>
                  <a:srgbClr val="C00000"/>
                </a:solidFill>
                <a:latin typeface="Bell MT" panose="02020503060305020303" pitchFamily="18" charset="0"/>
                <a:ea typeface="Clear Sans"/>
                <a:cs typeface="Clear Sans"/>
                <a:sym typeface="Clear Sans"/>
              </a:rPr>
              <a:t>Perceivable</a:t>
            </a:r>
            <a:endParaRPr lang="en-US" sz="2800" spc="-45" dirty="0">
              <a:solidFill>
                <a:srgbClr val="000000"/>
              </a:solidFill>
              <a:latin typeface="Bell MT" panose="02020503060305020303" pitchFamily="18" charset="0"/>
              <a:ea typeface="Clear Sans"/>
              <a:cs typeface="Clear Sans"/>
              <a:sym typeface="Clear Sans"/>
            </a:endParaRPr>
          </a:p>
          <a:p>
            <a:pPr marL="914400" lvl="1" indent="-457200" algn="just">
              <a:lnSpc>
                <a:spcPts val="4500"/>
              </a:lnSpc>
              <a:spcBef>
                <a:spcPts val="600"/>
              </a:spcBef>
              <a:buFont typeface="Arial" panose="020B0604020202020204" pitchFamily="34" charset="0"/>
              <a:buChar char="•"/>
            </a:pPr>
            <a:r>
              <a:rPr lang="en-US" sz="2800" b="1" spc="-45" dirty="0">
                <a:solidFill>
                  <a:srgbClr val="C00000"/>
                </a:solidFill>
                <a:latin typeface="Bell MT" panose="02020503060305020303" pitchFamily="18" charset="0"/>
                <a:ea typeface="Clear Sans"/>
                <a:cs typeface="Clear Sans"/>
                <a:sym typeface="Clear Sans"/>
              </a:rPr>
              <a:t>Operable</a:t>
            </a:r>
            <a:endParaRPr lang="en-US" sz="2800" spc="-45" dirty="0">
              <a:solidFill>
                <a:srgbClr val="000000"/>
              </a:solidFill>
              <a:latin typeface="Bell MT" panose="02020503060305020303" pitchFamily="18" charset="0"/>
              <a:ea typeface="Clear Sans"/>
              <a:cs typeface="Clear Sans"/>
              <a:sym typeface="Clear Sans"/>
            </a:endParaRPr>
          </a:p>
          <a:p>
            <a:pPr marL="914400" lvl="1" indent="-457200" algn="just">
              <a:lnSpc>
                <a:spcPts val="4500"/>
              </a:lnSpc>
              <a:spcBef>
                <a:spcPts val="600"/>
              </a:spcBef>
              <a:buFont typeface="Arial" panose="020B0604020202020204" pitchFamily="34" charset="0"/>
              <a:buChar char="•"/>
            </a:pPr>
            <a:r>
              <a:rPr lang="en-US" sz="2800" b="1" spc="-45" dirty="0">
                <a:solidFill>
                  <a:srgbClr val="C00000"/>
                </a:solidFill>
                <a:latin typeface="Bell MT" panose="02020503060305020303" pitchFamily="18" charset="0"/>
                <a:ea typeface="Clear Sans"/>
                <a:cs typeface="Clear Sans"/>
                <a:sym typeface="Clear Sans"/>
              </a:rPr>
              <a:t>Understandable</a:t>
            </a:r>
          </a:p>
          <a:p>
            <a:pPr marL="914400" lvl="1" indent="-457200" algn="just">
              <a:lnSpc>
                <a:spcPts val="4500"/>
              </a:lnSpc>
              <a:spcBef>
                <a:spcPts val="600"/>
              </a:spcBef>
              <a:buFont typeface="Arial" panose="020B0604020202020204" pitchFamily="34" charset="0"/>
              <a:buChar char="•"/>
            </a:pPr>
            <a:r>
              <a:rPr lang="en-US" sz="2800" b="1" spc="-45" dirty="0">
                <a:solidFill>
                  <a:srgbClr val="C00000"/>
                </a:solidFill>
                <a:latin typeface="Bell MT" panose="02020503060305020303" pitchFamily="18" charset="0"/>
                <a:ea typeface="Clear Sans"/>
                <a:cs typeface="Clear Sans"/>
                <a:sym typeface="Clear Sans"/>
              </a:rPr>
              <a:t>Robust</a:t>
            </a:r>
            <a:endParaRPr lang="en-US" sz="2800" spc="-45" dirty="0">
              <a:solidFill>
                <a:srgbClr val="000000"/>
              </a:solidFill>
              <a:latin typeface="Bell MT" panose="02020503060305020303" pitchFamily="18" charset="0"/>
              <a:ea typeface="Clear Sans"/>
              <a:cs typeface="Clear Sans"/>
              <a:sym typeface="Clear Sans"/>
            </a:endParaRPr>
          </a:p>
        </p:txBody>
      </p:sp>
      <p:pic>
        <p:nvPicPr>
          <p:cNvPr id="11" name="Picture 10" descr="People in a video call">
            <a:extLst>
              <a:ext uri="{FF2B5EF4-FFF2-40B4-BE49-F238E27FC236}">
                <a16:creationId xmlns:a16="http://schemas.microsoft.com/office/drawing/2014/main" id="{68197DB7-1F6B-4CB9-9033-05950DB37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6711" y="190500"/>
            <a:ext cx="5686230" cy="9952125"/>
          </a:xfrm>
          <a:prstGeom prst="rect">
            <a:avLst/>
          </a:prstGeom>
        </p:spPr>
      </p:pic>
      <p:pic>
        <p:nvPicPr>
          <p:cNvPr id="10" name="Picture 9">
            <a:extLst>
              <a:ext uri="{FF2B5EF4-FFF2-40B4-BE49-F238E27FC236}">
                <a16:creationId xmlns:a16="http://schemas.microsoft.com/office/drawing/2014/main" id="{765EACC4-700E-4FD1-8A98-815563B37DF6}"/>
              </a:ext>
            </a:extLst>
          </p:cNvPr>
          <p:cNvPicPr>
            <a:picLocks noChangeAspect="1"/>
          </p:cNvPicPr>
          <p:nvPr/>
        </p:nvPicPr>
        <p:blipFill>
          <a:blip r:embed="rId5"/>
          <a:stretch>
            <a:fillRect/>
          </a:stretch>
        </p:blipFill>
        <p:spPr>
          <a:xfrm>
            <a:off x="2603454" y="8593592"/>
            <a:ext cx="9021817" cy="1024616"/>
          </a:xfrm>
          <a:prstGeom prst="rect">
            <a:avLst/>
          </a:prstGeom>
        </p:spPr>
      </p:pic>
    </p:spTree>
    <p:extLst>
      <p:ext uri="{BB962C8B-B14F-4D97-AF65-F5344CB8AC3E}">
        <p14:creationId xmlns:p14="http://schemas.microsoft.com/office/powerpoint/2010/main" val="2365478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61E28"/>
        </a:solidFill>
        <a:effectLst/>
      </p:bgPr>
    </p:bg>
    <p:spTree>
      <p:nvGrpSpPr>
        <p:cNvPr id="1" name=""/>
        <p:cNvGrpSpPr/>
        <p:nvPr/>
      </p:nvGrpSpPr>
      <p:grpSpPr>
        <a:xfrm>
          <a:off x="0" y="0"/>
          <a:ext cx="0" cy="0"/>
          <a:chOff x="0" y="0"/>
          <a:chExt cx="0" cy="0"/>
        </a:xfrm>
      </p:grpSpPr>
      <p:grpSp>
        <p:nvGrpSpPr>
          <p:cNvPr id="2" name="Group 2"/>
          <p:cNvGrpSpPr/>
          <p:nvPr/>
        </p:nvGrpSpPr>
        <p:grpSpPr>
          <a:xfrm>
            <a:off x="-2302180" y="-288660"/>
            <a:ext cx="22892359" cy="4109202"/>
            <a:chOff x="0" y="0"/>
            <a:chExt cx="6029263" cy="1491288"/>
          </a:xfrm>
        </p:grpSpPr>
        <p:sp>
          <p:nvSpPr>
            <p:cNvPr id="3" name="Freeform 3"/>
            <p:cNvSpPr/>
            <p:nvPr/>
          </p:nvSpPr>
          <p:spPr>
            <a:xfrm>
              <a:off x="0" y="0"/>
              <a:ext cx="6029263" cy="1491288"/>
            </a:xfrm>
            <a:custGeom>
              <a:avLst/>
              <a:gdLst/>
              <a:ahLst/>
              <a:cxnLst/>
              <a:rect l="l" t="t" r="r" b="b"/>
              <a:pathLst>
                <a:path w="6029263" h="1491288">
                  <a:moveTo>
                    <a:pt x="0" y="0"/>
                  </a:moveTo>
                  <a:lnTo>
                    <a:pt x="6029263" y="0"/>
                  </a:lnTo>
                  <a:lnTo>
                    <a:pt x="6029263" y="1491288"/>
                  </a:lnTo>
                  <a:lnTo>
                    <a:pt x="0" y="1491288"/>
                  </a:ln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p:spPr>
          <p:txBody>
            <a:bodyPr/>
            <a:lstStyle/>
            <a:p>
              <a:endParaRPr lang="en-IN"/>
            </a:p>
          </p:txBody>
        </p:sp>
        <p:sp>
          <p:nvSpPr>
            <p:cNvPr id="4" name="TextBox 4"/>
            <p:cNvSpPr txBox="1"/>
            <p:nvPr/>
          </p:nvSpPr>
          <p:spPr>
            <a:xfrm>
              <a:off x="0" y="-66675"/>
              <a:ext cx="6029263" cy="1557963"/>
            </a:xfrm>
            <a:prstGeom prst="rect">
              <a:avLst/>
            </a:prstGeom>
          </p:spPr>
          <p:txBody>
            <a:bodyPr lIns="50800" tIns="50800" rIns="50800" bIns="50800" rtlCol="0" anchor="ctr"/>
            <a:lstStyle/>
            <a:p>
              <a:pPr algn="ctr">
                <a:lnSpc>
                  <a:spcPts val="3359"/>
                </a:lnSpc>
              </a:pPr>
              <a:endParaRPr/>
            </a:p>
          </p:txBody>
        </p:sp>
      </p:grpSp>
      <p:grpSp>
        <p:nvGrpSpPr>
          <p:cNvPr id="33" name="Group 32">
            <a:extLst>
              <a:ext uri="{FF2B5EF4-FFF2-40B4-BE49-F238E27FC236}">
                <a16:creationId xmlns:a16="http://schemas.microsoft.com/office/drawing/2014/main" id="{1D420C77-C3E2-49D2-AA76-39C63D3FBE18}"/>
              </a:ext>
            </a:extLst>
          </p:cNvPr>
          <p:cNvGrpSpPr/>
          <p:nvPr/>
        </p:nvGrpSpPr>
        <p:grpSpPr>
          <a:xfrm>
            <a:off x="2077203" y="1302329"/>
            <a:ext cx="2384159" cy="2077800"/>
            <a:chOff x="1304798" y="647701"/>
            <a:chExt cx="3174655" cy="3131972"/>
          </a:xfrm>
        </p:grpSpPr>
        <p:grpSp>
          <p:nvGrpSpPr>
            <p:cNvPr id="5" name="Group 5"/>
            <p:cNvGrpSpPr/>
            <p:nvPr/>
          </p:nvGrpSpPr>
          <p:grpSpPr>
            <a:xfrm>
              <a:off x="1304798" y="647701"/>
              <a:ext cx="3174655" cy="313197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228600" cap="sq">
                <a:solidFill>
                  <a:srgbClr val="FFFFFF"/>
                </a:solidFill>
                <a:prstDash val="solid"/>
                <a:miter/>
              </a:ln>
            </p:spPr>
            <p:txBody>
              <a:bodyPr/>
              <a:lstStyle/>
              <a:p>
                <a:endParaRPr lang="en-IN"/>
              </a:p>
            </p:txBody>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sp>
          <p:nvSpPr>
            <p:cNvPr id="11" name="Freeform 11"/>
            <p:cNvSpPr/>
            <p:nvPr/>
          </p:nvSpPr>
          <p:spPr>
            <a:xfrm>
              <a:off x="1950828" y="1064005"/>
              <a:ext cx="1848897" cy="2249763"/>
            </a:xfrm>
            <a:custGeom>
              <a:avLst/>
              <a:gdLst/>
              <a:ahLst/>
              <a:cxnLst/>
              <a:rect l="l" t="t" r="r" b="b"/>
              <a:pathLst>
                <a:path w="1848897" h="2249763">
                  <a:moveTo>
                    <a:pt x="0" y="0"/>
                  </a:moveTo>
                  <a:lnTo>
                    <a:pt x="1848897" y="0"/>
                  </a:lnTo>
                  <a:lnTo>
                    <a:pt x="1848897" y="2249763"/>
                  </a:lnTo>
                  <a:lnTo>
                    <a:pt x="0" y="2249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dirty="0"/>
            </a:p>
          </p:txBody>
        </p:sp>
      </p:grpSp>
      <p:grpSp>
        <p:nvGrpSpPr>
          <p:cNvPr id="8" name="Group 8"/>
          <p:cNvGrpSpPr/>
          <p:nvPr/>
        </p:nvGrpSpPr>
        <p:grpSpPr>
          <a:xfrm>
            <a:off x="13182600" y="5493051"/>
            <a:ext cx="4724400" cy="2698449"/>
            <a:chOff x="0" y="0"/>
            <a:chExt cx="812800" cy="812800"/>
          </a:xfrm>
        </p:grpSpPr>
        <p:sp>
          <p:nvSpPr>
            <p:cNvPr id="9" name="Freeform 9"/>
            <p:cNvSpPr/>
            <p:nvPr/>
          </p:nvSpPr>
          <p:spPr>
            <a:xfrm>
              <a:off x="0" y="0"/>
              <a:ext cx="812800" cy="812800"/>
            </a:xfrm>
            <a:prstGeom prst="roundRect">
              <a:avLst/>
            </a:prstGeom>
            <a:solidFill>
              <a:srgbClr val="FFD006"/>
            </a:solidFill>
            <a:ln w="228600" cap="sq">
              <a:solidFill>
                <a:srgbClr val="FFFFFF"/>
              </a:solidFill>
              <a:prstDash val="solid"/>
              <a:miter/>
            </a:ln>
          </p:spPr>
          <p:txBody>
            <a:bodyPr/>
            <a:lstStyle/>
            <a:p>
              <a:endParaRPr lang="en-IN"/>
            </a:p>
          </p:txBody>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2271492" y="4067957"/>
            <a:ext cx="12398199" cy="631007"/>
          </a:xfrm>
          <a:prstGeom prst="rect">
            <a:avLst/>
          </a:prstGeom>
        </p:spPr>
        <p:txBody>
          <a:bodyPr wrap="square" lIns="0" tIns="0" rIns="0" bIns="0" rtlCol="0" anchor="t">
            <a:spAutoFit/>
          </a:bodyPr>
          <a:lstStyle/>
          <a:p>
            <a:pPr algn="r">
              <a:lnSpc>
                <a:spcPts val="4899"/>
              </a:lnSpc>
            </a:pPr>
            <a:r>
              <a:rPr lang="en-US" sz="4400" b="1" dirty="0">
                <a:solidFill>
                  <a:srgbClr val="FFFFFF"/>
                </a:solidFill>
                <a:latin typeface="Bell MT" panose="02020503060305020303" pitchFamily="18" charset="0"/>
                <a:ea typeface="Poppins Bold"/>
                <a:cs typeface="Poppins Bold"/>
                <a:sym typeface="Poppins Bold"/>
              </a:rPr>
              <a:t>International Framework: The UN CRPD</a:t>
            </a:r>
          </a:p>
        </p:txBody>
      </p:sp>
      <p:sp>
        <p:nvSpPr>
          <p:cNvPr id="15" name="TextBox 15"/>
          <p:cNvSpPr txBox="1"/>
          <p:nvPr/>
        </p:nvSpPr>
        <p:spPr>
          <a:xfrm>
            <a:off x="4912782" y="2362553"/>
            <a:ext cx="12841818" cy="1291379"/>
          </a:xfrm>
          <a:prstGeom prst="rect">
            <a:avLst/>
          </a:prstGeom>
        </p:spPr>
        <p:txBody>
          <a:bodyPr wrap="square" lIns="0" tIns="0" rIns="0" bIns="0" rtlCol="0" anchor="t">
            <a:spAutoFit/>
          </a:bodyPr>
          <a:lstStyle/>
          <a:p>
            <a:pPr algn="just">
              <a:lnSpc>
                <a:spcPts val="5000"/>
              </a:lnSpc>
            </a:pPr>
            <a:r>
              <a:rPr lang="en-US" sz="4400" i="1" dirty="0">
                <a:solidFill>
                  <a:srgbClr val="000000"/>
                </a:solidFill>
                <a:latin typeface="Perpetua" panose="02020502060401020303" pitchFamily="18" charset="0"/>
                <a:ea typeface="Poppins"/>
                <a:cs typeface="Poppins"/>
                <a:sym typeface="Poppins"/>
              </a:rPr>
              <a:t>Educators play a crucial role in ensuring that learning environments, both physical &amp; digital, comply with legal accessibility mandates.</a:t>
            </a:r>
          </a:p>
        </p:txBody>
      </p:sp>
      <p:sp>
        <p:nvSpPr>
          <p:cNvPr id="16" name="TextBox 16"/>
          <p:cNvSpPr txBox="1"/>
          <p:nvPr/>
        </p:nvSpPr>
        <p:spPr>
          <a:xfrm>
            <a:off x="1110427" y="4945367"/>
            <a:ext cx="13105210" cy="3757632"/>
          </a:xfrm>
          <a:prstGeom prst="rect">
            <a:avLst/>
          </a:prstGeom>
        </p:spPr>
        <p:txBody>
          <a:bodyPr wrap="square" lIns="0" tIns="0" rIns="0" bIns="0" rtlCol="0" anchor="t">
            <a:spAutoFit/>
          </a:bodyPr>
          <a:lstStyle/>
          <a:p>
            <a:pPr>
              <a:lnSpc>
                <a:spcPts val="4000"/>
              </a:lnSpc>
            </a:pPr>
            <a:r>
              <a:rPr lang="en-US" sz="3600" dirty="0">
                <a:solidFill>
                  <a:srgbClr val="FFFFFF"/>
                </a:solidFill>
                <a:latin typeface="Bell MT" panose="02020503060305020303" pitchFamily="18" charset="0"/>
                <a:ea typeface="Poppins"/>
                <a:cs typeface="Poppins"/>
                <a:sym typeface="Poppins"/>
              </a:rPr>
              <a:t>United Nations “</a:t>
            </a:r>
            <a:r>
              <a:rPr lang="en-US" sz="3600" i="1" dirty="0">
                <a:solidFill>
                  <a:srgbClr val="FFFFFF"/>
                </a:solidFill>
                <a:latin typeface="Bell MT" panose="02020503060305020303" pitchFamily="18" charset="0"/>
                <a:ea typeface="Poppins"/>
                <a:cs typeface="Poppins"/>
                <a:sym typeface="Poppins"/>
              </a:rPr>
              <a:t>Convention on the Rights of Persons with Disabilities” </a:t>
            </a:r>
            <a:r>
              <a:rPr lang="en-US" sz="3600" dirty="0">
                <a:solidFill>
                  <a:srgbClr val="FFFFFF"/>
                </a:solidFill>
                <a:latin typeface="Bell MT" panose="02020503060305020303" pitchFamily="18" charset="0"/>
                <a:ea typeface="Poppins"/>
                <a:cs typeface="Poppins"/>
                <a:sym typeface="Poppins"/>
              </a:rPr>
              <a:t>(CRPD) serves as a </a:t>
            </a:r>
            <a:r>
              <a:rPr lang="en-US" sz="3600" b="1" dirty="0">
                <a:solidFill>
                  <a:srgbClr val="FFFF00"/>
                </a:solidFill>
                <a:latin typeface="Bell MT" panose="02020503060305020303" pitchFamily="18" charset="0"/>
                <a:ea typeface="Poppins"/>
                <a:cs typeface="Poppins"/>
                <a:sym typeface="Poppins"/>
              </a:rPr>
              <a:t>Foundational international treaty </a:t>
            </a:r>
            <a:r>
              <a:rPr lang="en-US" sz="3200" dirty="0">
                <a:solidFill>
                  <a:schemeClr val="bg1"/>
                </a:solidFill>
                <a:latin typeface="Bell MT" panose="02020503060305020303" pitchFamily="18" charset="0"/>
                <a:ea typeface="Poppins"/>
                <a:cs typeface="Poppins"/>
                <a:sym typeface="Poppins"/>
              </a:rPr>
              <a:t>with  </a:t>
            </a:r>
          </a:p>
          <a:p>
            <a:pPr>
              <a:lnSpc>
                <a:spcPts val="4000"/>
              </a:lnSpc>
            </a:pPr>
            <a:r>
              <a:rPr lang="en-US" sz="3200" dirty="0">
                <a:solidFill>
                  <a:schemeClr val="bg1"/>
                </a:solidFill>
                <a:latin typeface="Bell MT" panose="02020503060305020303" pitchFamily="18" charset="0"/>
                <a:ea typeface="Poppins"/>
                <a:cs typeface="Poppins"/>
                <a:sym typeface="Poppins"/>
              </a:rPr>
              <a:t>Key Educational Directives: </a:t>
            </a:r>
            <a:r>
              <a:rPr lang="en-US" sz="1400" i="1" dirty="0">
                <a:solidFill>
                  <a:schemeClr val="bg1"/>
                </a:solidFill>
                <a:latin typeface="Bell MT" panose="02020503060305020303" pitchFamily="18" charset="0"/>
                <a:ea typeface="Poppins"/>
                <a:cs typeface="Poppins"/>
                <a:sym typeface="Poppins"/>
              </a:rPr>
              <a:t>(link: https://www.ohchr.org/en/instruments-mechanisms/instruments/convention-rights-persons-disabilities)</a:t>
            </a:r>
            <a:endParaRPr lang="en-US" sz="1600" i="1" dirty="0">
              <a:solidFill>
                <a:schemeClr val="bg1"/>
              </a:solidFill>
              <a:latin typeface="Bell MT" panose="02020503060305020303" pitchFamily="18" charset="0"/>
              <a:ea typeface="Poppins"/>
              <a:cs typeface="Poppins"/>
              <a:sym typeface="Poppins"/>
            </a:endParaRPr>
          </a:p>
          <a:p>
            <a:pPr algn="just">
              <a:lnSpc>
                <a:spcPts val="4000"/>
              </a:lnSpc>
            </a:pPr>
            <a:endParaRPr lang="en-US" dirty="0">
              <a:solidFill>
                <a:srgbClr val="FFFFFF"/>
              </a:solidFill>
              <a:latin typeface="Bell MT" panose="02020503060305020303" pitchFamily="18" charset="0"/>
              <a:ea typeface="Poppins"/>
              <a:cs typeface="Poppins"/>
              <a:sym typeface="Poppins"/>
            </a:endParaRPr>
          </a:p>
          <a:p>
            <a:pPr marL="571500" indent="-571500" algn="just">
              <a:lnSpc>
                <a:spcPts val="45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Right to inclusive education (article 24).</a:t>
            </a:r>
          </a:p>
          <a:p>
            <a:pPr marL="571500" indent="-571500" algn="just">
              <a:lnSpc>
                <a:spcPts val="45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Obligation to provide reasonable accommodation (article 2).</a:t>
            </a:r>
          </a:p>
          <a:p>
            <a:pPr marL="571500" indent="-571500" algn="just">
              <a:lnSpc>
                <a:spcPts val="45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Importance of accessible information &amp; communication (article 9).</a:t>
            </a:r>
          </a:p>
        </p:txBody>
      </p:sp>
      <p:grpSp>
        <p:nvGrpSpPr>
          <p:cNvPr id="17" name="Group 17"/>
          <p:cNvGrpSpPr/>
          <p:nvPr/>
        </p:nvGrpSpPr>
        <p:grpSpPr>
          <a:xfrm>
            <a:off x="13494051" y="-1257554"/>
            <a:ext cx="2473049" cy="1572888"/>
            <a:chOff x="0" y="0"/>
            <a:chExt cx="651338" cy="414259"/>
          </a:xfrm>
        </p:grpSpPr>
        <p:sp>
          <p:nvSpPr>
            <p:cNvPr id="18" name="Freeform 18"/>
            <p:cNvSpPr/>
            <p:nvPr/>
          </p:nvSpPr>
          <p:spPr>
            <a:xfrm>
              <a:off x="0" y="0"/>
              <a:ext cx="651338" cy="414259"/>
            </a:xfrm>
            <a:custGeom>
              <a:avLst/>
              <a:gdLst/>
              <a:ahLst/>
              <a:cxnLst/>
              <a:rect l="l" t="t" r="r" b="b"/>
              <a:pathLst>
                <a:path w="651338" h="414259">
                  <a:moveTo>
                    <a:pt x="448138" y="0"/>
                  </a:moveTo>
                  <a:lnTo>
                    <a:pt x="0" y="0"/>
                  </a:lnTo>
                  <a:lnTo>
                    <a:pt x="203200" y="414259"/>
                  </a:lnTo>
                  <a:lnTo>
                    <a:pt x="651338" y="414259"/>
                  </a:lnTo>
                  <a:lnTo>
                    <a:pt x="448138" y="0"/>
                  </a:lnTo>
                  <a:close/>
                </a:path>
              </a:pathLst>
            </a:custGeom>
            <a:solidFill>
              <a:srgbClr val="161E28"/>
            </a:solidFill>
          </p:spPr>
          <p:txBody>
            <a:bodyPr/>
            <a:lstStyle/>
            <a:p>
              <a:endParaRPr lang="en-IN"/>
            </a:p>
          </p:txBody>
        </p:sp>
        <p:sp>
          <p:nvSpPr>
            <p:cNvPr id="19" name="TextBox 19"/>
            <p:cNvSpPr txBox="1"/>
            <p:nvPr/>
          </p:nvSpPr>
          <p:spPr>
            <a:xfrm>
              <a:off x="101600" y="-66675"/>
              <a:ext cx="448138" cy="480934"/>
            </a:xfrm>
            <a:prstGeom prst="rect">
              <a:avLst/>
            </a:prstGeom>
          </p:spPr>
          <p:txBody>
            <a:bodyPr lIns="50800" tIns="50800" rIns="50800" bIns="50800" rtlCol="0" anchor="ctr"/>
            <a:lstStyle/>
            <a:p>
              <a:pPr algn="ctr">
                <a:lnSpc>
                  <a:spcPts val="3359"/>
                </a:lnSpc>
              </a:pPr>
              <a:endParaRPr/>
            </a:p>
          </p:txBody>
        </p:sp>
      </p:grpSp>
      <p:grpSp>
        <p:nvGrpSpPr>
          <p:cNvPr id="20" name="Group 20"/>
          <p:cNvGrpSpPr/>
          <p:nvPr/>
        </p:nvGrpSpPr>
        <p:grpSpPr>
          <a:xfrm>
            <a:off x="-486173" y="9972133"/>
            <a:ext cx="3397497" cy="1572888"/>
            <a:chOff x="0" y="0"/>
            <a:chExt cx="894814" cy="414259"/>
          </a:xfrm>
        </p:grpSpPr>
        <p:sp>
          <p:nvSpPr>
            <p:cNvPr id="21" name="Freeform 21"/>
            <p:cNvSpPr/>
            <p:nvPr/>
          </p:nvSpPr>
          <p:spPr>
            <a:xfrm>
              <a:off x="0" y="0"/>
              <a:ext cx="894814" cy="414259"/>
            </a:xfrm>
            <a:custGeom>
              <a:avLst/>
              <a:gdLst/>
              <a:ahLst/>
              <a:cxnLst/>
              <a:rect l="l" t="t" r="r" b="b"/>
              <a:pathLst>
                <a:path w="894814" h="414259">
                  <a:moveTo>
                    <a:pt x="691614" y="0"/>
                  </a:moveTo>
                  <a:lnTo>
                    <a:pt x="0" y="0"/>
                  </a:lnTo>
                  <a:lnTo>
                    <a:pt x="203200" y="414259"/>
                  </a:lnTo>
                  <a:lnTo>
                    <a:pt x="894814" y="414259"/>
                  </a:lnTo>
                  <a:lnTo>
                    <a:pt x="691614" y="0"/>
                  </a:lnTo>
                  <a:close/>
                </a:path>
              </a:pathLst>
            </a:custGeom>
            <a:solidFill>
              <a:srgbClr val="FFFFFF"/>
            </a:solidFill>
          </p:spPr>
          <p:txBody>
            <a:bodyPr/>
            <a:lstStyle/>
            <a:p>
              <a:endParaRPr lang="en-IN"/>
            </a:p>
          </p:txBody>
        </p:sp>
        <p:sp>
          <p:nvSpPr>
            <p:cNvPr id="22" name="TextBox 22"/>
            <p:cNvSpPr txBox="1"/>
            <p:nvPr/>
          </p:nvSpPr>
          <p:spPr>
            <a:xfrm>
              <a:off x="101600" y="-66675"/>
              <a:ext cx="691614" cy="480934"/>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2137024" y="9972133"/>
            <a:ext cx="2324338" cy="1572888"/>
            <a:chOff x="0" y="0"/>
            <a:chExt cx="612171" cy="414259"/>
          </a:xfrm>
        </p:grpSpPr>
        <p:sp>
          <p:nvSpPr>
            <p:cNvPr id="24" name="Freeform 24"/>
            <p:cNvSpPr/>
            <p:nvPr/>
          </p:nvSpPr>
          <p:spPr>
            <a:xfrm>
              <a:off x="0" y="0"/>
              <a:ext cx="612171" cy="414259"/>
            </a:xfrm>
            <a:custGeom>
              <a:avLst/>
              <a:gdLst/>
              <a:ahLst/>
              <a:cxnLst/>
              <a:rect l="l" t="t" r="r" b="b"/>
              <a:pathLst>
                <a:path w="612171" h="414259">
                  <a:moveTo>
                    <a:pt x="408971" y="0"/>
                  </a:moveTo>
                  <a:lnTo>
                    <a:pt x="0" y="0"/>
                  </a:lnTo>
                  <a:lnTo>
                    <a:pt x="203200" y="414259"/>
                  </a:lnTo>
                  <a:lnTo>
                    <a:pt x="612171" y="414259"/>
                  </a:lnTo>
                  <a:lnTo>
                    <a:pt x="408971" y="0"/>
                  </a:lnTo>
                  <a:close/>
                </a:path>
              </a:pathLst>
            </a:custGeom>
            <a:solidFill>
              <a:srgbClr val="FFD006"/>
            </a:solidFill>
          </p:spPr>
          <p:txBody>
            <a:bodyPr/>
            <a:lstStyle/>
            <a:p>
              <a:endParaRPr lang="en-IN"/>
            </a:p>
          </p:txBody>
        </p:sp>
        <p:sp>
          <p:nvSpPr>
            <p:cNvPr id="25" name="TextBox 25"/>
            <p:cNvSpPr txBox="1"/>
            <p:nvPr/>
          </p:nvSpPr>
          <p:spPr>
            <a:xfrm>
              <a:off x="101600" y="-66675"/>
              <a:ext cx="408971" cy="480934"/>
            </a:xfrm>
            <a:prstGeom prst="rect">
              <a:avLst/>
            </a:prstGeom>
          </p:spPr>
          <p:txBody>
            <a:bodyPr lIns="50800" tIns="50800" rIns="50800" bIns="50800" rtlCol="0" anchor="ctr"/>
            <a:lstStyle/>
            <a:p>
              <a:pPr algn="ctr">
                <a:lnSpc>
                  <a:spcPts val="3359"/>
                </a:lnSpc>
              </a:pPr>
              <a:endParaRPr/>
            </a:p>
          </p:txBody>
        </p:sp>
      </p:grpSp>
      <p:grpSp>
        <p:nvGrpSpPr>
          <p:cNvPr id="26" name="Group 26"/>
          <p:cNvGrpSpPr/>
          <p:nvPr/>
        </p:nvGrpSpPr>
        <p:grpSpPr>
          <a:xfrm>
            <a:off x="15169239" y="-1257554"/>
            <a:ext cx="6516304" cy="1572888"/>
            <a:chOff x="0" y="0"/>
            <a:chExt cx="1716228" cy="414259"/>
          </a:xfrm>
        </p:grpSpPr>
        <p:sp>
          <p:nvSpPr>
            <p:cNvPr id="27" name="Freeform 27"/>
            <p:cNvSpPr/>
            <p:nvPr/>
          </p:nvSpPr>
          <p:spPr>
            <a:xfrm>
              <a:off x="0" y="0"/>
              <a:ext cx="1716228" cy="414259"/>
            </a:xfrm>
            <a:custGeom>
              <a:avLst/>
              <a:gdLst/>
              <a:ahLst/>
              <a:cxnLst/>
              <a:rect l="l" t="t" r="r" b="b"/>
              <a:pathLst>
                <a:path w="1716228" h="414259">
                  <a:moveTo>
                    <a:pt x="1513028" y="0"/>
                  </a:moveTo>
                  <a:lnTo>
                    <a:pt x="0" y="0"/>
                  </a:lnTo>
                  <a:lnTo>
                    <a:pt x="203200" y="414259"/>
                  </a:lnTo>
                  <a:lnTo>
                    <a:pt x="1716228" y="414259"/>
                  </a:lnTo>
                  <a:lnTo>
                    <a:pt x="1513028" y="0"/>
                  </a:lnTo>
                  <a:close/>
                </a:path>
              </a:pathLst>
            </a:custGeom>
            <a:solidFill>
              <a:srgbClr val="FFFFFF"/>
            </a:solidFill>
          </p:spPr>
          <p:txBody>
            <a:bodyPr/>
            <a:lstStyle/>
            <a:p>
              <a:endParaRPr lang="en-IN"/>
            </a:p>
          </p:txBody>
        </p:sp>
        <p:sp>
          <p:nvSpPr>
            <p:cNvPr id="28" name="TextBox 28"/>
            <p:cNvSpPr txBox="1"/>
            <p:nvPr/>
          </p:nvSpPr>
          <p:spPr>
            <a:xfrm>
              <a:off x="101600" y="-66675"/>
              <a:ext cx="1513028" cy="480934"/>
            </a:xfrm>
            <a:prstGeom prst="rect">
              <a:avLst/>
            </a:prstGeom>
          </p:spPr>
          <p:txBody>
            <a:bodyPr lIns="50800" tIns="50800" rIns="50800" bIns="50800" rtlCol="0" anchor="ctr"/>
            <a:lstStyle/>
            <a:p>
              <a:pPr algn="ctr">
                <a:lnSpc>
                  <a:spcPts val="3359"/>
                </a:lnSpc>
              </a:pPr>
              <a:endParaRPr/>
            </a:p>
          </p:txBody>
        </p:sp>
      </p:grpSp>
      <p:sp>
        <p:nvSpPr>
          <p:cNvPr id="34" name="TextBox 2">
            <a:extLst>
              <a:ext uri="{FF2B5EF4-FFF2-40B4-BE49-F238E27FC236}">
                <a16:creationId xmlns:a16="http://schemas.microsoft.com/office/drawing/2014/main" id="{74B4FB1A-C568-8611-80B2-27E6418D4F4B}"/>
              </a:ext>
            </a:extLst>
          </p:cNvPr>
          <p:cNvSpPr txBox="1"/>
          <p:nvPr/>
        </p:nvSpPr>
        <p:spPr>
          <a:xfrm>
            <a:off x="3148735" y="1279828"/>
            <a:ext cx="11359021" cy="531812"/>
          </a:xfrm>
          <a:prstGeom prst="rect">
            <a:avLst/>
          </a:prstGeom>
        </p:spPr>
        <p:txBody>
          <a:bodyPr wrap="square" lIns="0" tIns="0" rIns="0" bIns="0" rtlCol="0" anchor="t">
            <a:spAutoFit/>
          </a:bodyPr>
          <a:lstStyle/>
          <a:p>
            <a:pPr marL="0" lvl="0" indent="0" algn="ctr">
              <a:lnSpc>
                <a:spcPts val="4000"/>
              </a:lnSpc>
            </a:pPr>
            <a:r>
              <a:rPr lang="en-US" sz="4800" b="1" spc="-212" dirty="0">
                <a:solidFill>
                  <a:srgbClr val="112D4E"/>
                </a:solidFill>
                <a:latin typeface="Amasis MT Pro Medium" panose="02040604050005020304" pitchFamily="18" charset="0"/>
                <a:ea typeface="Barlow Bold"/>
                <a:cs typeface="Barlow Bold"/>
                <a:sym typeface="Barlow Bold"/>
              </a:rPr>
              <a:t>Accessibility for Educators</a:t>
            </a:r>
          </a:p>
        </p:txBody>
      </p:sp>
      <p:grpSp>
        <p:nvGrpSpPr>
          <p:cNvPr id="35" name="Group 34">
            <a:extLst>
              <a:ext uri="{FF2B5EF4-FFF2-40B4-BE49-F238E27FC236}">
                <a16:creationId xmlns:a16="http://schemas.microsoft.com/office/drawing/2014/main" id="{2D7D3E89-17E9-0AB1-9722-B62648748ED3}"/>
              </a:ext>
            </a:extLst>
          </p:cNvPr>
          <p:cNvGrpSpPr/>
          <p:nvPr/>
        </p:nvGrpSpPr>
        <p:grpSpPr>
          <a:xfrm>
            <a:off x="3419921" y="160847"/>
            <a:ext cx="10981879" cy="1260204"/>
            <a:chOff x="-14237984" y="66779"/>
            <a:chExt cx="29455353" cy="1260204"/>
          </a:xfrm>
        </p:grpSpPr>
        <p:grpSp>
          <p:nvGrpSpPr>
            <p:cNvPr id="36" name="Group 45">
              <a:extLst>
                <a:ext uri="{FF2B5EF4-FFF2-40B4-BE49-F238E27FC236}">
                  <a16:creationId xmlns:a16="http://schemas.microsoft.com/office/drawing/2014/main" id="{4445B4E2-ED71-FBE3-404F-16D7C92C680C}"/>
                </a:ext>
              </a:extLst>
            </p:cNvPr>
            <p:cNvGrpSpPr/>
            <p:nvPr/>
          </p:nvGrpSpPr>
          <p:grpSpPr>
            <a:xfrm rot="-10800000">
              <a:off x="-13227652" y="66779"/>
              <a:ext cx="28445021" cy="1260204"/>
              <a:chOff x="127000" y="-28575"/>
              <a:chExt cx="11032896" cy="917218"/>
            </a:xfrm>
          </p:grpSpPr>
          <p:sp>
            <p:nvSpPr>
              <p:cNvPr id="38" name="Freeform 46">
                <a:extLst>
                  <a:ext uri="{FF2B5EF4-FFF2-40B4-BE49-F238E27FC236}">
                    <a16:creationId xmlns:a16="http://schemas.microsoft.com/office/drawing/2014/main" id="{A51BF0B4-E8FF-9A80-8F27-A73148D37A3C}"/>
                  </a:ext>
                </a:extLst>
              </p:cNvPr>
              <p:cNvSpPr/>
              <p:nvPr/>
            </p:nvSpPr>
            <p:spPr>
              <a:xfrm>
                <a:off x="670037" y="178729"/>
                <a:ext cx="10489859" cy="709914"/>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39" name="TextBox 47">
                <a:extLst>
                  <a:ext uri="{FF2B5EF4-FFF2-40B4-BE49-F238E27FC236}">
                    <a16:creationId xmlns:a16="http://schemas.microsoft.com/office/drawing/2014/main" id="{22D1C1BA-9E20-5772-8C65-F5030C1F975D}"/>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37" name="TextBox 48">
              <a:extLst>
                <a:ext uri="{FF2B5EF4-FFF2-40B4-BE49-F238E27FC236}">
                  <a16:creationId xmlns:a16="http://schemas.microsoft.com/office/drawing/2014/main" id="{16C71D7B-2E34-2F56-9633-5A0D2E837715}"/>
                </a:ext>
              </a:extLst>
            </p:cNvPr>
            <p:cNvSpPr txBox="1"/>
            <p:nvPr/>
          </p:nvSpPr>
          <p:spPr>
            <a:xfrm>
              <a:off x="-14237984" y="99527"/>
              <a:ext cx="28030943" cy="718145"/>
            </a:xfrm>
            <a:prstGeom prst="rect">
              <a:avLst/>
            </a:prstGeom>
          </p:spPr>
          <p:txBody>
            <a:bodyPr wrap="square" lIns="0" tIns="0" rIns="0" bIns="0" rtlCol="0" anchor="t">
              <a:spAutoFit/>
            </a:bodyPr>
            <a:lstStyle/>
            <a:p>
              <a:pPr marL="0" lvl="0" indent="0" algn="ctr">
                <a:lnSpc>
                  <a:spcPts val="5644"/>
                </a:lnSpc>
              </a:pPr>
              <a:r>
                <a:rPr lang="en-US" sz="4800" dirty="0">
                  <a:solidFill>
                    <a:srgbClr val="FFFFFF"/>
                  </a:solidFill>
                  <a:latin typeface="Amasis MT Pro Medium" panose="02040604050005020304" pitchFamily="18" charset="0"/>
                  <a:ea typeface="Barlow Bold"/>
                  <a:cs typeface="Barlow Bold"/>
                  <a:sym typeface="Barlow Bold"/>
                </a:rPr>
                <a:t> Ensuring Legal Compliance</a:t>
              </a:r>
            </a:p>
          </p:txBody>
        </p:sp>
      </p:grpSp>
      <p:sp>
        <p:nvSpPr>
          <p:cNvPr id="13" name="AutoShape 2" descr="The Convention on the Rights of Persons with Disabilities ...">
            <a:extLst>
              <a:ext uri="{FF2B5EF4-FFF2-40B4-BE49-F238E27FC236}">
                <a16:creationId xmlns:a16="http://schemas.microsoft.com/office/drawing/2014/main" id="{AFAD91A2-A999-4E0C-8857-E350893E407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9" name="Picture 28">
            <a:extLst>
              <a:ext uri="{FF2B5EF4-FFF2-40B4-BE49-F238E27FC236}">
                <a16:creationId xmlns:a16="http://schemas.microsoft.com/office/drawing/2014/main" id="{27F81DC1-9C00-486D-9A55-C26AFCCF0E96}"/>
              </a:ext>
            </a:extLst>
          </p:cNvPr>
          <p:cNvPicPr>
            <a:picLocks noChangeAspect="1"/>
          </p:cNvPicPr>
          <p:nvPr/>
        </p:nvPicPr>
        <p:blipFill>
          <a:blip r:embed="rId4"/>
          <a:stretch>
            <a:fillRect/>
          </a:stretch>
        </p:blipFill>
        <p:spPr>
          <a:xfrm>
            <a:off x="13560813" y="6134100"/>
            <a:ext cx="4173734" cy="13287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61E28"/>
        </a:solidFill>
        <a:effectLst/>
      </p:bgPr>
    </p:bg>
    <p:spTree>
      <p:nvGrpSpPr>
        <p:cNvPr id="1" name="">
          <a:extLst>
            <a:ext uri="{FF2B5EF4-FFF2-40B4-BE49-F238E27FC236}">
              <a16:creationId xmlns:a16="http://schemas.microsoft.com/office/drawing/2014/main" id="{473D6C5E-2EAC-3467-17EB-B1EDDFC1367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CBCCB3E-05A4-8BD8-39A0-17D2D5C3EA91}"/>
              </a:ext>
            </a:extLst>
          </p:cNvPr>
          <p:cNvGrpSpPr/>
          <p:nvPr/>
        </p:nvGrpSpPr>
        <p:grpSpPr>
          <a:xfrm>
            <a:off x="-2302179" y="-518734"/>
            <a:ext cx="22892359" cy="5257078"/>
            <a:chOff x="0" y="0"/>
            <a:chExt cx="6029263" cy="1491288"/>
          </a:xfr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grpSpPr>
        <p:sp>
          <p:nvSpPr>
            <p:cNvPr id="3" name="Freeform 3">
              <a:extLst>
                <a:ext uri="{FF2B5EF4-FFF2-40B4-BE49-F238E27FC236}">
                  <a16:creationId xmlns:a16="http://schemas.microsoft.com/office/drawing/2014/main" id="{FBC2D4DB-21FC-FB16-A76D-6C19CFDB68CD}"/>
                </a:ext>
              </a:extLst>
            </p:cNvPr>
            <p:cNvSpPr/>
            <p:nvPr/>
          </p:nvSpPr>
          <p:spPr>
            <a:xfrm>
              <a:off x="0" y="0"/>
              <a:ext cx="6029263" cy="1491288"/>
            </a:xfrm>
            <a:custGeom>
              <a:avLst/>
              <a:gdLst/>
              <a:ahLst/>
              <a:cxnLst/>
              <a:rect l="l" t="t" r="r" b="b"/>
              <a:pathLst>
                <a:path w="6029263" h="1491288">
                  <a:moveTo>
                    <a:pt x="0" y="0"/>
                  </a:moveTo>
                  <a:lnTo>
                    <a:pt x="6029263" y="0"/>
                  </a:lnTo>
                  <a:lnTo>
                    <a:pt x="6029263" y="1491288"/>
                  </a:lnTo>
                  <a:lnTo>
                    <a:pt x="0" y="1491288"/>
                  </a:lnTo>
                  <a:close/>
                </a:path>
              </a:pathLst>
            </a:custGeom>
            <a:grpFill/>
          </p:spPr>
          <p:txBody>
            <a:bodyPr/>
            <a:lstStyle/>
            <a:p>
              <a:endParaRPr lang="en-IN"/>
            </a:p>
          </p:txBody>
        </p:sp>
        <p:sp>
          <p:nvSpPr>
            <p:cNvPr id="4" name="TextBox 4">
              <a:extLst>
                <a:ext uri="{FF2B5EF4-FFF2-40B4-BE49-F238E27FC236}">
                  <a16:creationId xmlns:a16="http://schemas.microsoft.com/office/drawing/2014/main" id="{662DC671-B0E2-F0E1-D2D9-54E5FF7E1030}"/>
                </a:ext>
              </a:extLst>
            </p:cNvPr>
            <p:cNvSpPr txBox="1"/>
            <p:nvPr/>
          </p:nvSpPr>
          <p:spPr>
            <a:xfrm>
              <a:off x="0" y="-66675"/>
              <a:ext cx="6029263" cy="1557963"/>
            </a:xfrm>
            <a:prstGeom prst="rect">
              <a:avLst/>
            </a:prstGeom>
            <a:grpFill/>
          </p:spPr>
          <p:txBody>
            <a:bodyPr lIns="50800" tIns="50800" rIns="50800" bIns="50800" rtlCol="0" anchor="ctr"/>
            <a:lstStyle/>
            <a:p>
              <a:pPr algn="ctr">
                <a:lnSpc>
                  <a:spcPts val="3359"/>
                </a:lnSpc>
              </a:pPr>
              <a:endParaRPr/>
            </a:p>
          </p:txBody>
        </p:sp>
      </p:grpSp>
      <p:grpSp>
        <p:nvGrpSpPr>
          <p:cNvPr id="5" name="Group 5">
            <a:extLst>
              <a:ext uri="{FF2B5EF4-FFF2-40B4-BE49-F238E27FC236}">
                <a16:creationId xmlns:a16="http://schemas.microsoft.com/office/drawing/2014/main" id="{F3741D3D-0A1C-231C-662A-A2E3DFA4ED61}"/>
              </a:ext>
            </a:extLst>
          </p:cNvPr>
          <p:cNvGrpSpPr/>
          <p:nvPr/>
        </p:nvGrpSpPr>
        <p:grpSpPr>
          <a:xfrm>
            <a:off x="457201" y="1271039"/>
            <a:ext cx="3008286" cy="2819400"/>
            <a:chOff x="0" y="0"/>
            <a:chExt cx="812800" cy="812800"/>
          </a:xfrm>
        </p:grpSpPr>
        <p:sp>
          <p:nvSpPr>
            <p:cNvPr id="6" name="Freeform 6">
              <a:extLst>
                <a:ext uri="{FF2B5EF4-FFF2-40B4-BE49-F238E27FC236}">
                  <a16:creationId xmlns:a16="http://schemas.microsoft.com/office/drawing/2014/main" id="{5DB4C3CD-799C-2956-8A03-5D9704999478}"/>
                </a:ext>
              </a:extLst>
            </p:cNvPr>
            <p:cNvSpPr/>
            <p:nvPr/>
          </p:nvSpPr>
          <p:spPr>
            <a:xfrm>
              <a:off x="0" y="0"/>
              <a:ext cx="812800" cy="812800"/>
            </a:xfrm>
            <a:prstGeom prst="roundRect">
              <a:avLst/>
            </a:prstGeom>
            <a:solidFill>
              <a:srgbClr val="161E28"/>
            </a:solidFill>
            <a:ln w="228600" cap="sq">
              <a:solidFill>
                <a:srgbClr val="FFFFFF"/>
              </a:solidFill>
              <a:prstDash val="solid"/>
              <a:miter/>
            </a:ln>
          </p:spPr>
          <p:txBody>
            <a:bodyPr/>
            <a:lstStyle/>
            <a:p>
              <a:endParaRPr lang="en-IN"/>
            </a:p>
          </p:txBody>
        </p:sp>
        <p:sp>
          <p:nvSpPr>
            <p:cNvPr id="7" name="TextBox 7">
              <a:extLst>
                <a:ext uri="{FF2B5EF4-FFF2-40B4-BE49-F238E27FC236}">
                  <a16:creationId xmlns:a16="http://schemas.microsoft.com/office/drawing/2014/main" id="{C196ABC2-90AD-5525-3999-4A30BE7BA353}"/>
                </a:ext>
              </a:extLst>
            </p:cNvPr>
            <p:cNvSpPr txBox="1"/>
            <p:nvPr/>
          </p:nvSpPr>
          <p:spPr>
            <a:xfrm>
              <a:off x="76200" y="9525"/>
              <a:ext cx="660400" cy="727075"/>
            </a:xfrm>
            <a:prstGeom prst="roundRect">
              <a:avLst/>
            </a:prstGeom>
          </p:spPr>
          <p:txBody>
            <a:bodyPr lIns="50800" tIns="50800" rIns="50800" bIns="50800" rtlCol="0" anchor="ctr"/>
            <a:lstStyle/>
            <a:p>
              <a:pPr algn="ctr">
                <a:lnSpc>
                  <a:spcPts val="3359"/>
                </a:lnSpc>
              </a:pPr>
              <a:endParaRPr/>
            </a:p>
          </p:txBody>
        </p:sp>
      </p:grpSp>
      <p:grpSp>
        <p:nvGrpSpPr>
          <p:cNvPr id="32" name="Group 31">
            <a:extLst>
              <a:ext uri="{FF2B5EF4-FFF2-40B4-BE49-F238E27FC236}">
                <a16:creationId xmlns:a16="http://schemas.microsoft.com/office/drawing/2014/main" id="{A61FFAB8-CD11-F22C-970A-A61C1ECBC76B}"/>
              </a:ext>
            </a:extLst>
          </p:cNvPr>
          <p:cNvGrpSpPr/>
          <p:nvPr/>
        </p:nvGrpSpPr>
        <p:grpSpPr>
          <a:xfrm>
            <a:off x="14706600" y="5493051"/>
            <a:ext cx="2552700" cy="2774649"/>
            <a:chOff x="13494051" y="5493051"/>
            <a:chExt cx="3765249" cy="3765249"/>
          </a:xfrm>
        </p:grpSpPr>
        <p:grpSp>
          <p:nvGrpSpPr>
            <p:cNvPr id="8" name="Group 8">
              <a:extLst>
                <a:ext uri="{FF2B5EF4-FFF2-40B4-BE49-F238E27FC236}">
                  <a16:creationId xmlns:a16="http://schemas.microsoft.com/office/drawing/2014/main" id="{176CF2EE-58E1-6382-C30A-145B1A1754B8}"/>
                </a:ext>
              </a:extLst>
            </p:cNvPr>
            <p:cNvGrpSpPr/>
            <p:nvPr/>
          </p:nvGrpSpPr>
          <p:grpSpPr>
            <a:xfrm>
              <a:off x="13494051" y="5493051"/>
              <a:ext cx="3765249" cy="3765249"/>
              <a:chOff x="0" y="0"/>
              <a:chExt cx="812800" cy="812800"/>
            </a:xfrm>
          </p:grpSpPr>
          <p:sp>
            <p:nvSpPr>
              <p:cNvPr id="9" name="Freeform 9">
                <a:extLst>
                  <a:ext uri="{FF2B5EF4-FFF2-40B4-BE49-F238E27FC236}">
                    <a16:creationId xmlns:a16="http://schemas.microsoft.com/office/drawing/2014/main" id="{02F0950F-0423-4F59-AB12-15C6E876A98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006"/>
              </a:solidFill>
              <a:ln w="228600" cap="sq">
                <a:solidFill>
                  <a:srgbClr val="FFFFFF"/>
                </a:solidFill>
                <a:prstDash val="solid"/>
                <a:miter/>
              </a:ln>
            </p:spPr>
            <p:txBody>
              <a:bodyPr/>
              <a:lstStyle/>
              <a:p>
                <a:endParaRPr lang="en-IN"/>
              </a:p>
            </p:txBody>
          </p:sp>
          <p:sp>
            <p:nvSpPr>
              <p:cNvPr id="10" name="TextBox 10">
                <a:extLst>
                  <a:ext uri="{FF2B5EF4-FFF2-40B4-BE49-F238E27FC236}">
                    <a16:creationId xmlns:a16="http://schemas.microsoft.com/office/drawing/2014/main" id="{64A96BBE-76E9-3CC0-F1A3-76610D7F03EE}"/>
                  </a:ext>
                </a:extLst>
              </p:cNvPr>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sp>
          <p:nvSpPr>
            <p:cNvPr id="12" name="Freeform 12">
              <a:extLst>
                <a:ext uri="{FF2B5EF4-FFF2-40B4-BE49-F238E27FC236}">
                  <a16:creationId xmlns:a16="http://schemas.microsoft.com/office/drawing/2014/main" id="{016890D4-768F-7E26-4BF5-09393E300D78}"/>
                </a:ext>
              </a:extLst>
            </p:cNvPr>
            <p:cNvSpPr/>
            <p:nvPr/>
          </p:nvSpPr>
          <p:spPr>
            <a:xfrm>
              <a:off x="14612232" y="6202818"/>
              <a:ext cx="2048775" cy="2079015"/>
            </a:xfrm>
            <a:custGeom>
              <a:avLst/>
              <a:gdLst/>
              <a:ahLst/>
              <a:cxnLst/>
              <a:rect l="l" t="t" r="r" b="b"/>
              <a:pathLst>
                <a:path w="2048775" h="2079015">
                  <a:moveTo>
                    <a:pt x="0" y="0"/>
                  </a:moveTo>
                  <a:lnTo>
                    <a:pt x="2048775" y="0"/>
                  </a:lnTo>
                  <a:lnTo>
                    <a:pt x="2048775" y="2079015"/>
                  </a:lnTo>
                  <a:lnTo>
                    <a:pt x="0" y="2079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grpSp>
      <p:sp>
        <p:nvSpPr>
          <p:cNvPr id="13" name="TextBox 13">
            <a:extLst>
              <a:ext uri="{FF2B5EF4-FFF2-40B4-BE49-F238E27FC236}">
                <a16:creationId xmlns:a16="http://schemas.microsoft.com/office/drawing/2014/main" id="{9560E559-F851-C0B3-604B-3B31471EDD5B}"/>
              </a:ext>
            </a:extLst>
          </p:cNvPr>
          <p:cNvSpPr txBox="1"/>
          <p:nvPr/>
        </p:nvSpPr>
        <p:spPr>
          <a:xfrm>
            <a:off x="3832956" y="451222"/>
            <a:ext cx="11294172" cy="631007"/>
          </a:xfrm>
          <a:prstGeom prst="rect">
            <a:avLst/>
          </a:prstGeom>
        </p:spPr>
        <p:txBody>
          <a:bodyPr wrap="square" lIns="0" tIns="0" rIns="0" bIns="0" rtlCol="0" anchor="t">
            <a:spAutoFit/>
          </a:bodyPr>
          <a:lstStyle/>
          <a:p>
            <a:pPr algn="l">
              <a:lnSpc>
                <a:spcPts val="4899"/>
              </a:lnSpc>
            </a:pPr>
            <a:r>
              <a:rPr lang="en-US" sz="4400" b="1" dirty="0">
                <a:solidFill>
                  <a:srgbClr val="000000"/>
                </a:solidFill>
                <a:latin typeface="Bell MT" panose="02020503060305020303" pitchFamily="18" charset="0"/>
                <a:ea typeface="Poppins Bold"/>
                <a:cs typeface="Poppins Bold"/>
                <a:sym typeface="Poppins Bold"/>
              </a:rPr>
              <a:t>National Legal Obligations</a:t>
            </a:r>
          </a:p>
        </p:txBody>
      </p:sp>
      <p:sp>
        <p:nvSpPr>
          <p:cNvPr id="15" name="TextBox 15">
            <a:extLst>
              <a:ext uri="{FF2B5EF4-FFF2-40B4-BE49-F238E27FC236}">
                <a16:creationId xmlns:a16="http://schemas.microsoft.com/office/drawing/2014/main" id="{113A1B13-3686-E558-C582-BF8E2BE099F1}"/>
              </a:ext>
            </a:extLst>
          </p:cNvPr>
          <p:cNvSpPr txBox="1"/>
          <p:nvPr/>
        </p:nvSpPr>
        <p:spPr>
          <a:xfrm>
            <a:off x="3892530" y="1271039"/>
            <a:ext cx="13337821" cy="3068340"/>
          </a:xfrm>
          <a:prstGeom prst="rect">
            <a:avLst/>
          </a:prstGeom>
        </p:spPr>
        <p:txBody>
          <a:bodyPr wrap="square" lIns="0" tIns="0" rIns="0" bIns="0" rtlCol="0" anchor="t">
            <a:spAutoFit/>
          </a:bodyPr>
          <a:lstStyle/>
          <a:p>
            <a:pPr algn="just">
              <a:lnSpc>
                <a:spcPts val="4000"/>
              </a:lnSpc>
            </a:pPr>
            <a:r>
              <a:rPr lang="en-US" sz="3600" dirty="0">
                <a:solidFill>
                  <a:srgbClr val="000000"/>
                </a:solidFill>
                <a:latin typeface="Bell MT" panose="02020503060305020303" pitchFamily="18" charset="0"/>
                <a:ea typeface="Poppins"/>
                <a:cs typeface="Poppins"/>
                <a:sym typeface="Poppins"/>
              </a:rPr>
              <a:t>Rights of Persons with Disabilities Act, 2016 (Act mandates specific actions from educational institutions &amp; educators:</a:t>
            </a:r>
          </a:p>
          <a:p>
            <a:pPr marL="457200" indent="-457200" algn="just">
              <a:lnSpc>
                <a:spcPts val="4000"/>
              </a:lnSpc>
              <a:buFont typeface="Arial" panose="020B0604020202020204" pitchFamily="34" charset="0"/>
              <a:buChar char="•"/>
            </a:pPr>
            <a:r>
              <a:rPr lang="en-US" sz="3200" dirty="0">
                <a:solidFill>
                  <a:srgbClr val="000000"/>
                </a:solidFill>
                <a:latin typeface="Bell MT" panose="02020503060305020303" pitchFamily="18" charset="0"/>
                <a:ea typeface="Poppins"/>
                <a:cs typeface="Poppins"/>
                <a:sym typeface="Poppins"/>
              </a:rPr>
              <a:t>Providing </a:t>
            </a:r>
            <a:r>
              <a:rPr lang="en-US" sz="3200" b="1" dirty="0">
                <a:solidFill>
                  <a:srgbClr val="C00000"/>
                </a:solidFill>
                <a:latin typeface="Bell MT" panose="02020503060305020303" pitchFamily="18" charset="0"/>
                <a:ea typeface="Poppins"/>
                <a:cs typeface="Poppins"/>
                <a:sym typeface="Poppins"/>
              </a:rPr>
              <a:t>accessible infrastructure </a:t>
            </a:r>
            <a:r>
              <a:rPr lang="en-US" sz="3200" dirty="0">
                <a:solidFill>
                  <a:srgbClr val="000000"/>
                </a:solidFill>
                <a:latin typeface="Bell MT" panose="02020503060305020303" pitchFamily="18" charset="0"/>
                <a:ea typeface="Poppins"/>
                <a:cs typeface="Poppins"/>
                <a:sym typeface="Poppins"/>
              </a:rPr>
              <a:t>(physical &amp; digital).</a:t>
            </a:r>
          </a:p>
          <a:p>
            <a:pPr marL="457200" indent="-457200" algn="just">
              <a:lnSpc>
                <a:spcPts val="4000"/>
              </a:lnSpc>
              <a:buFont typeface="Arial" panose="020B0604020202020204" pitchFamily="34" charset="0"/>
              <a:buChar char="•"/>
            </a:pPr>
            <a:r>
              <a:rPr lang="en-US" sz="3200" dirty="0">
                <a:solidFill>
                  <a:srgbClr val="000000"/>
                </a:solidFill>
                <a:latin typeface="Bell MT" panose="02020503060305020303" pitchFamily="18" charset="0"/>
                <a:ea typeface="Poppins"/>
                <a:cs typeface="Poppins"/>
                <a:sym typeface="Poppins"/>
              </a:rPr>
              <a:t>Adapting curriculum &amp; teaching methods to </a:t>
            </a:r>
            <a:r>
              <a:rPr lang="en-US" sz="3200" dirty="0">
                <a:latin typeface="Bell MT" panose="02020503060305020303" pitchFamily="18" charset="0"/>
                <a:ea typeface="Poppins"/>
                <a:cs typeface="Poppins"/>
                <a:sym typeface="Poppins"/>
              </a:rPr>
              <a:t>meet</a:t>
            </a:r>
            <a:r>
              <a:rPr lang="en-US" sz="3200" b="1" dirty="0">
                <a:solidFill>
                  <a:srgbClr val="C00000"/>
                </a:solidFill>
                <a:latin typeface="Bell MT" panose="02020503060305020303" pitchFamily="18" charset="0"/>
                <a:ea typeface="Poppins"/>
                <a:cs typeface="Poppins"/>
                <a:sym typeface="Poppins"/>
              </a:rPr>
              <a:t> diverse needs</a:t>
            </a:r>
            <a:r>
              <a:rPr lang="en-US" sz="3200" dirty="0">
                <a:solidFill>
                  <a:srgbClr val="000000"/>
                </a:solidFill>
                <a:latin typeface="Bell MT" panose="02020503060305020303" pitchFamily="18" charset="0"/>
                <a:ea typeface="Poppins"/>
                <a:cs typeface="Poppins"/>
                <a:sym typeface="Poppins"/>
              </a:rPr>
              <a:t>.</a:t>
            </a:r>
          </a:p>
          <a:p>
            <a:pPr marL="457200" indent="-457200" algn="just">
              <a:lnSpc>
                <a:spcPts val="4000"/>
              </a:lnSpc>
              <a:buFont typeface="Arial" panose="020B0604020202020204" pitchFamily="34" charset="0"/>
              <a:buChar char="•"/>
            </a:pPr>
            <a:r>
              <a:rPr lang="en-US" sz="3200" dirty="0">
                <a:solidFill>
                  <a:srgbClr val="000000"/>
                </a:solidFill>
                <a:latin typeface="Bell MT" panose="02020503060305020303" pitchFamily="18" charset="0"/>
                <a:ea typeface="Poppins"/>
                <a:cs typeface="Poppins"/>
                <a:sym typeface="Poppins"/>
              </a:rPr>
              <a:t>Supplying </a:t>
            </a:r>
            <a:r>
              <a:rPr lang="en-US" sz="3200" b="1" dirty="0">
                <a:solidFill>
                  <a:srgbClr val="C00000"/>
                </a:solidFill>
                <a:latin typeface="Bell MT" panose="02020503060305020303" pitchFamily="18" charset="0"/>
                <a:ea typeface="Poppins"/>
                <a:cs typeface="Poppins"/>
                <a:sym typeface="Poppins"/>
              </a:rPr>
              <a:t>assistive</a:t>
            </a:r>
            <a:r>
              <a:rPr lang="en-US" sz="3200" dirty="0">
                <a:solidFill>
                  <a:srgbClr val="000000"/>
                </a:solidFill>
                <a:latin typeface="Bell MT" panose="02020503060305020303" pitchFamily="18" charset="0"/>
                <a:ea typeface="Poppins"/>
                <a:cs typeface="Poppins"/>
                <a:sym typeface="Poppins"/>
              </a:rPr>
              <a:t> devices &amp; technologies.</a:t>
            </a:r>
          </a:p>
          <a:p>
            <a:pPr marL="457200" indent="-457200" algn="just">
              <a:lnSpc>
                <a:spcPts val="4000"/>
              </a:lnSpc>
              <a:buFont typeface="Arial" panose="020B0604020202020204" pitchFamily="34" charset="0"/>
              <a:buChar char="•"/>
            </a:pPr>
            <a:r>
              <a:rPr lang="en-US" sz="3200" dirty="0">
                <a:solidFill>
                  <a:srgbClr val="000000"/>
                </a:solidFill>
                <a:latin typeface="Bell MT" panose="02020503060305020303" pitchFamily="18" charset="0"/>
                <a:ea typeface="Poppins"/>
                <a:cs typeface="Poppins"/>
                <a:sym typeface="Poppins"/>
              </a:rPr>
              <a:t>Ensuring </a:t>
            </a:r>
            <a:r>
              <a:rPr lang="en-US" sz="3200" b="1" dirty="0">
                <a:solidFill>
                  <a:srgbClr val="C00000"/>
                </a:solidFill>
                <a:latin typeface="Bell MT" panose="02020503060305020303" pitchFamily="18" charset="0"/>
                <a:ea typeface="Poppins"/>
                <a:cs typeface="Poppins"/>
                <a:sym typeface="Poppins"/>
              </a:rPr>
              <a:t>accessible</a:t>
            </a:r>
            <a:r>
              <a:rPr lang="en-US" sz="3200" dirty="0">
                <a:solidFill>
                  <a:srgbClr val="000000"/>
                </a:solidFill>
                <a:latin typeface="Bell MT" panose="02020503060305020303" pitchFamily="18" charset="0"/>
                <a:ea typeface="Poppins"/>
                <a:cs typeface="Poppins"/>
                <a:sym typeface="Poppins"/>
              </a:rPr>
              <a:t> assessment practices.</a:t>
            </a:r>
          </a:p>
        </p:txBody>
      </p:sp>
      <p:sp>
        <p:nvSpPr>
          <p:cNvPr id="16" name="TextBox 16">
            <a:extLst>
              <a:ext uri="{FF2B5EF4-FFF2-40B4-BE49-F238E27FC236}">
                <a16:creationId xmlns:a16="http://schemas.microsoft.com/office/drawing/2014/main" id="{88552F35-13E5-5223-DBDD-85F4EA8CA08D}"/>
              </a:ext>
            </a:extLst>
          </p:cNvPr>
          <p:cNvSpPr txBox="1"/>
          <p:nvPr/>
        </p:nvSpPr>
        <p:spPr>
          <a:xfrm>
            <a:off x="1758122" y="6129152"/>
            <a:ext cx="12420600" cy="2555380"/>
          </a:xfrm>
          <a:prstGeom prst="rect">
            <a:avLst/>
          </a:prstGeom>
        </p:spPr>
        <p:txBody>
          <a:bodyPr wrap="square" lIns="0" tIns="0" rIns="0" bIns="0" rtlCol="0" anchor="t">
            <a:spAutoFit/>
          </a:bodyPr>
          <a:lstStyle/>
          <a:p>
            <a:pPr algn="just">
              <a:lnSpc>
                <a:spcPts val="4000"/>
              </a:lnSpc>
            </a:pPr>
            <a:r>
              <a:rPr lang="en-US" sz="3200" b="1" dirty="0">
                <a:solidFill>
                  <a:schemeClr val="bg1"/>
                </a:solidFill>
                <a:latin typeface="Bell MT" panose="02020503060305020303" pitchFamily="18" charset="0"/>
                <a:ea typeface="Poppins"/>
                <a:cs typeface="Poppins"/>
                <a:sym typeface="Poppins"/>
              </a:rPr>
              <a:t>Educators must:</a:t>
            </a:r>
          </a:p>
          <a:p>
            <a:pPr marL="457200" indent="-457200" algn="just">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Know the specific </a:t>
            </a:r>
            <a:r>
              <a:rPr lang="en-US" sz="3200" b="1" dirty="0">
                <a:solidFill>
                  <a:srgbClr val="FFFF00"/>
                </a:solidFill>
                <a:latin typeface="Bell MT" panose="02020503060305020303" pitchFamily="18" charset="0"/>
                <a:ea typeface="Poppins"/>
                <a:cs typeface="Poppins"/>
                <a:sym typeface="Poppins"/>
              </a:rPr>
              <a:t>accessibility standards</a:t>
            </a:r>
            <a:r>
              <a:rPr lang="en-US" sz="3200" dirty="0">
                <a:solidFill>
                  <a:srgbClr val="FFFFFF"/>
                </a:solidFill>
                <a:latin typeface="Bell MT" panose="02020503060305020303" pitchFamily="18" charset="0"/>
                <a:ea typeface="Poppins"/>
                <a:cs typeface="Poppins"/>
                <a:sym typeface="Poppins"/>
              </a:rPr>
              <a:t> relevant to their context</a:t>
            </a:r>
          </a:p>
          <a:p>
            <a:pPr marL="457200" indent="-457200" algn="just">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Utilize </a:t>
            </a:r>
            <a:r>
              <a:rPr lang="en-US" sz="3200" b="1" dirty="0">
                <a:solidFill>
                  <a:srgbClr val="FFFF00"/>
                </a:solidFill>
                <a:latin typeface="Bell MT" panose="02020503060305020303" pitchFamily="18" charset="0"/>
                <a:ea typeface="Poppins"/>
                <a:cs typeface="Poppins"/>
                <a:sym typeface="Poppins"/>
              </a:rPr>
              <a:t>accessible</a:t>
            </a:r>
            <a:r>
              <a:rPr lang="en-US" sz="3200" dirty="0">
                <a:solidFill>
                  <a:srgbClr val="FFFFFF"/>
                </a:solidFill>
                <a:latin typeface="Bell MT" panose="02020503060305020303" pitchFamily="18" charset="0"/>
                <a:ea typeface="Poppins"/>
                <a:cs typeface="Poppins"/>
                <a:sym typeface="Poppins"/>
              </a:rPr>
              <a:t> technologies &amp; platforms.</a:t>
            </a:r>
          </a:p>
          <a:p>
            <a:pPr marL="457200" indent="-457200" algn="just">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Create </a:t>
            </a:r>
            <a:r>
              <a:rPr lang="en-US" sz="3200" b="1" dirty="0">
                <a:solidFill>
                  <a:srgbClr val="FFFF00"/>
                </a:solidFill>
                <a:latin typeface="Bell MT" panose="02020503060305020303" pitchFamily="18" charset="0"/>
                <a:ea typeface="Poppins"/>
                <a:cs typeface="Poppins"/>
                <a:sym typeface="Poppins"/>
              </a:rPr>
              <a:t>accessible learning materials</a:t>
            </a:r>
            <a:r>
              <a:rPr lang="en-US" sz="3200" dirty="0">
                <a:solidFill>
                  <a:srgbClr val="FFFFFF"/>
                </a:solidFill>
                <a:latin typeface="Bell MT" panose="02020503060305020303" pitchFamily="18" charset="0"/>
                <a:ea typeface="Poppins"/>
                <a:cs typeface="Poppins"/>
                <a:sym typeface="Poppins"/>
              </a:rPr>
              <a:t> </a:t>
            </a:r>
            <a:r>
              <a:rPr lang="en-US" sz="2400" dirty="0">
                <a:solidFill>
                  <a:srgbClr val="FFFFFF"/>
                </a:solidFill>
                <a:latin typeface="Bell MT" panose="02020503060305020303" pitchFamily="18" charset="0"/>
                <a:ea typeface="Poppins"/>
                <a:cs typeface="Poppins"/>
                <a:sym typeface="Poppins"/>
              </a:rPr>
              <a:t>(documents, presentations, videos).</a:t>
            </a:r>
            <a:endParaRPr lang="en-US" sz="3200" dirty="0">
              <a:solidFill>
                <a:srgbClr val="FFFFFF"/>
              </a:solidFill>
              <a:latin typeface="Bell MT" panose="02020503060305020303" pitchFamily="18" charset="0"/>
              <a:ea typeface="Poppins"/>
              <a:cs typeface="Poppins"/>
              <a:sym typeface="Poppins"/>
            </a:endParaRPr>
          </a:p>
          <a:p>
            <a:pPr marL="457200" indent="-457200" algn="just">
              <a:lnSpc>
                <a:spcPts val="4000"/>
              </a:lnSpc>
              <a:buFont typeface="Arial" panose="020B0604020202020204" pitchFamily="34" charset="0"/>
              <a:buChar char="•"/>
            </a:pPr>
            <a:r>
              <a:rPr lang="en-US" sz="3200" dirty="0">
                <a:solidFill>
                  <a:srgbClr val="FFFFFF"/>
                </a:solidFill>
                <a:latin typeface="Bell MT" panose="02020503060305020303" pitchFamily="18" charset="0"/>
                <a:ea typeface="Poppins"/>
                <a:cs typeface="Poppins"/>
                <a:sym typeface="Poppins"/>
              </a:rPr>
              <a:t>Provide </a:t>
            </a:r>
            <a:r>
              <a:rPr lang="en-US" sz="3200" b="1" dirty="0">
                <a:solidFill>
                  <a:srgbClr val="FFFF00"/>
                </a:solidFill>
                <a:latin typeface="Bell MT" panose="02020503060305020303" pitchFamily="18" charset="0"/>
                <a:ea typeface="Poppins"/>
                <a:cs typeface="Poppins"/>
                <a:sym typeface="Poppins"/>
              </a:rPr>
              <a:t>accommodations</a:t>
            </a:r>
            <a:r>
              <a:rPr lang="en-US" sz="3200" dirty="0">
                <a:solidFill>
                  <a:srgbClr val="FFFFFF"/>
                </a:solidFill>
                <a:latin typeface="Bell MT" panose="02020503060305020303" pitchFamily="18" charset="0"/>
                <a:ea typeface="Poppins"/>
                <a:cs typeface="Poppins"/>
                <a:sym typeface="Poppins"/>
              </a:rPr>
              <a:t> as needed for individual students.</a:t>
            </a:r>
          </a:p>
        </p:txBody>
      </p:sp>
      <p:grpSp>
        <p:nvGrpSpPr>
          <p:cNvPr id="17" name="Group 17">
            <a:extLst>
              <a:ext uri="{FF2B5EF4-FFF2-40B4-BE49-F238E27FC236}">
                <a16:creationId xmlns:a16="http://schemas.microsoft.com/office/drawing/2014/main" id="{631FC8D1-C664-8C2E-964A-E36C4D3BE027}"/>
              </a:ext>
            </a:extLst>
          </p:cNvPr>
          <p:cNvGrpSpPr/>
          <p:nvPr/>
        </p:nvGrpSpPr>
        <p:grpSpPr>
          <a:xfrm>
            <a:off x="13494051" y="-1257554"/>
            <a:ext cx="2473049" cy="1572888"/>
            <a:chOff x="0" y="0"/>
            <a:chExt cx="651338" cy="414259"/>
          </a:xfrm>
        </p:grpSpPr>
        <p:sp>
          <p:nvSpPr>
            <p:cNvPr id="18" name="Freeform 18">
              <a:extLst>
                <a:ext uri="{FF2B5EF4-FFF2-40B4-BE49-F238E27FC236}">
                  <a16:creationId xmlns:a16="http://schemas.microsoft.com/office/drawing/2014/main" id="{7BEA0702-C4C3-6A08-22E6-E4804AE73BE3}"/>
                </a:ext>
              </a:extLst>
            </p:cNvPr>
            <p:cNvSpPr/>
            <p:nvPr/>
          </p:nvSpPr>
          <p:spPr>
            <a:xfrm>
              <a:off x="0" y="0"/>
              <a:ext cx="651338" cy="414259"/>
            </a:xfrm>
            <a:custGeom>
              <a:avLst/>
              <a:gdLst/>
              <a:ahLst/>
              <a:cxnLst/>
              <a:rect l="l" t="t" r="r" b="b"/>
              <a:pathLst>
                <a:path w="651338" h="414259">
                  <a:moveTo>
                    <a:pt x="448138" y="0"/>
                  </a:moveTo>
                  <a:lnTo>
                    <a:pt x="0" y="0"/>
                  </a:lnTo>
                  <a:lnTo>
                    <a:pt x="203200" y="414259"/>
                  </a:lnTo>
                  <a:lnTo>
                    <a:pt x="651338" y="414259"/>
                  </a:lnTo>
                  <a:lnTo>
                    <a:pt x="448138" y="0"/>
                  </a:lnTo>
                  <a:close/>
                </a:path>
              </a:pathLst>
            </a:custGeom>
            <a:solidFill>
              <a:srgbClr val="161E28"/>
            </a:solidFill>
          </p:spPr>
          <p:txBody>
            <a:bodyPr/>
            <a:lstStyle/>
            <a:p>
              <a:endParaRPr lang="en-IN"/>
            </a:p>
          </p:txBody>
        </p:sp>
        <p:sp>
          <p:nvSpPr>
            <p:cNvPr id="19" name="TextBox 19">
              <a:extLst>
                <a:ext uri="{FF2B5EF4-FFF2-40B4-BE49-F238E27FC236}">
                  <a16:creationId xmlns:a16="http://schemas.microsoft.com/office/drawing/2014/main" id="{0BFF0A92-ADE4-8B4C-B93B-81BC745D6A55}"/>
                </a:ext>
              </a:extLst>
            </p:cNvPr>
            <p:cNvSpPr txBox="1"/>
            <p:nvPr/>
          </p:nvSpPr>
          <p:spPr>
            <a:xfrm>
              <a:off x="101600" y="-66675"/>
              <a:ext cx="448138" cy="480934"/>
            </a:xfrm>
            <a:prstGeom prst="rect">
              <a:avLst/>
            </a:prstGeom>
          </p:spPr>
          <p:txBody>
            <a:bodyPr lIns="50800" tIns="50800" rIns="50800" bIns="50800" rtlCol="0" anchor="ctr"/>
            <a:lstStyle/>
            <a:p>
              <a:pPr algn="ctr">
                <a:lnSpc>
                  <a:spcPts val="3359"/>
                </a:lnSpc>
              </a:pPr>
              <a:endParaRPr/>
            </a:p>
          </p:txBody>
        </p:sp>
      </p:grpSp>
      <p:grpSp>
        <p:nvGrpSpPr>
          <p:cNvPr id="20" name="Group 20">
            <a:extLst>
              <a:ext uri="{FF2B5EF4-FFF2-40B4-BE49-F238E27FC236}">
                <a16:creationId xmlns:a16="http://schemas.microsoft.com/office/drawing/2014/main" id="{AA0D583F-3EC6-AD19-BD56-9A7DB0F138E3}"/>
              </a:ext>
            </a:extLst>
          </p:cNvPr>
          <p:cNvGrpSpPr/>
          <p:nvPr/>
        </p:nvGrpSpPr>
        <p:grpSpPr>
          <a:xfrm>
            <a:off x="-486173" y="9972133"/>
            <a:ext cx="3397497" cy="1572888"/>
            <a:chOff x="0" y="0"/>
            <a:chExt cx="894814" cy="414259"/>
          </a:xfrm>
        </p:grpSpPr>
        <p:sp>
          <p:nvSpPr>
            <p:cNvPr id="21" name="Freeform 21">
              <a:extLst>
                <a:ext uri="{FF2B5EF4-FFF2-40B4-BE49-F238E27FC236}">
                  <a16:creationId xmlns:a16="http://schemas.microsoft.com/office/drawing/2014/main" id="{2EA475CE-CB8A-F8C6-4F90-DE039DAB0DD2}"/>
                </a:ext>
              </a:extLst>
            </p:cNvPr>
            <p:cNvSpPr/>
            <p:nvPr/>
          </p:nvSpPr>
          <p:spPr>
            <a:xfrm>
              <a:off x="0" y="0"/>
              <a:ext cx="894814" cy="414259"/>
            </a:xfrm>
            <a:custGeom>
              <a:avLst/>
              <a:gdLst/>
              <a:ahLst/>
              <a:cxnLst/>
              <a:rect l="l" t="t" r="r" b="b"/>
              <a:pathLst>
                <a:path w="894814" h="414259">
                  <a:moveTo>
                    <a:pt x="691614" y="0"/>
                  </a:moveTo>
                  <a:lnTo>
                    <a:pt x="0" y="0"/>
                  </a:lnTo>
                  <a:lnTo>
                    <a:pt x="203200" y="414259"/>
                  </a:lnTo>
                  <a:lnTo>
                    <a:pt x="894814" y="414259"/>
                  </a:lnTo>
                  <a:lnTo>
                    <a:pt x="691614" y="0"/>
                  </a:lnTo>
                  <a:close/>
                </a:path>
              </a:pathLst>
            </a:custGeom>
            <a:solidFill>
              <a:srgbClr val="FFFFFF"/>
            </a:solidFill>
          </p:spPr>
          <p:txBody>
            <a:bodyPr/>
            <a:lstStyle/>
            <a:p>
              <a:endParaRPr lang="en-IN"/>
            </a:p>
          </p:txBody>
        </p:sp>
        <p:sp>
          <p:nvSpPr>
            <p:cNvPr id="22" name="TextBox 22">
              <a:extLst>
                <a:ext uri="{FF2B5EF4-FFF2-40B4-BE49-F238E27FC236}">
                  <a16:creationId xmlns:a16="http://schemas.microsoft.com/office/drawing/2014/main" id="{9631CAE7-76CC-C9DA-A580-E81A9BE68C73}"/>
                </a:ext>
              </a:extLst>
            </p:cNvPr>
            <p:cNvSpPr txBox="1"/>
            <p:nvPr/>
          </p:nvSpPr>
          <p:spPr>
            <a:xfrm>
              <a:off x="101600" y="-66675"/>
              <a:ext cx="691614" cy="480934"/>
            </a:xfrm>
            <a:prstGeom prst="rect">
              <a:avLst/>
            </a:prstGeom>
          </p:spPr>
          <p:txBody>
            <a:bodyPr lIns="50800" tIns="50800" rIns="50800" bIns="50800" rtlCol="0" anchor="ctr"/>
            <a:lstStyle/>
            <a:p>
              <a:pPr algn="ctr">
                <a:lnSpc>
                  <a:spcPts val="3359"/>
                </a:lnSpc>
              </a:pPr>
              <a:endParaRPr/>
            </a:p>
          </p:txBody>
        </p:sp>
      </p:grpSp>
      <p:grpSp>
        <p:nvGrpSpPr>
          <p:cNvPr id="23" name="Group 23">
            <a:extLst>
              <a:ext uri="{FF2B5EF4-FFF2-40B4-BE49-F238E27FC236}">
                <a16:creationId xmlns:a16="http://schemas.microsoft.com/office/drawing/2014/main" id="{A1142909-80AF-3ACE-76AA-FF4CD6D98F4C}"/>
              </a:ext>
            </a:extLst>
          </p:cNvPr>
          <p:cNvGrpSpPr/>
          <p:nvPr/>
        </p:nvGrpSpPr>
        <p:grpSpPr>
          <a:xfrm>
            <a:off x="2137024" y="9972133"/>
            <a:ext cx="2324338" cy="1572888"/>
            <a:chOff x="0" y="0"/>
            <a:chExt cx="612171" cy="414259"/>
          </a:xfrm>
        </p:grpSpPr>
        <p:sp>
          <p:nvSpPr>
            <p:cNvPr id="24" name="Freeform 24">
              <a:extLst>
                <a:ext uri="{FF2B5EF4-FFF2-40B4-BE49-F238E27FC236}">
                  <a16:creationId xmlns:a16="http://schemas.microsoft.com/office/drawing/2014/main" id="{22CF7A3D-6222-5F04-3560-01843EE2F020}"/>
                </a:ext>
              </a:extLst>
            </p:cNvPr>
            <p:cNvSpPr/>
            <p:nvPr/>
          </p:nvSpPr>
          <p:spPr>
            <a:xfrm>
              <a:off x="0" y="0"/>
              <a:ext cx="612171" cy="414259"/>
            </a:xfrm>
            <a:custGeom>
              <a:avLst/>
              <a:gdLst/>
              <a:ahLst/>
              <a:cxnLst/>
              <a:rect l="l" t="t" r="r" b="b"/>
              <a:pathLst>
                <a:path w="612171" h="414259">
                  <a:moveTo>
                    <a:pt x="408971" y="0"/>
                  </a:moveTo>
                  <a:lnTo>
                    <a:pt x="0" y="0"/>
                  </a:lnTo>
                  <a:lnTo>
                    <a:pt x="203200" y="414259"/>
                  </a:lnTo>
                  <a:lnTo>
                    <a:pt x="612171" y="414259"/>
                  </a:lnTo>
                  <a:lnTo>
                    <a:pt x="408971" y="0"/>
                  </a:lnTo>
                  <a:close/>
                </a:path>
              </a:pathLst>
            </a:custGeom>
            <a:solidFill>
              <a:srgbClr val="FFD006"/>
            </a:solidFill>
          </p:spPr>
          <p:txBody>
            <a:bodyPr/>
            <a:lstStyle/>
            <a:p>
              <a:endParaRPr lang="en-IN"/>
            </a:p>
          </p:txBody>
        </p:sp>
        <p:sp>
          <p:nvSpPr>
            <p:cNvPr id="25" name="TextBox 25">
              <a:extLst>
                <a:ext uri="{FF2B5EF4-FFF2-40B4-BE49-F238E27FC236}">
                  <a16:creationId xmlns:a16="http://schemas.microsoft.com/office/drawing/2014/main" id="{622A7F1D-5D62-3E8A-2187-553A8F5AC6B2}"/>
                </a:ext>
              </a:extLst>
            </p:cNvPr>
            <p:cNvSpPr txBox="1"/>
            <p:nvPr/>
          </p:nvSpPr>
          <p:spPr>
            <a:xfrm>
              <a:off x="101600" y="-66675"/>
              <a:ext cx="408971" cy="480934"/>
            </a:xfrm>
            <a:prstGeom prst="rect">
              <a:avLst/>
            </a:prstGeom>
          </p:spPr>
          <p:txBody>
            <a:bodyPr lIns="50800" tIns="50800" rIns="50800" bIns="50800" rtlCol="0" anchor="ctr"/>
            <a:lstStyle/>
            <a:p>
              <a:pPr algn="ctr">
                <a:lnSpc>
                  <a:spcPts val="3359"/>
                </a:lnSpc>
              </a:pPr>
              <a:endParaRPr/>
            </a:p>
          </p:txBody>
        </p:sp>
      </p:grpSp>
      <p:grpSp>
        <p:nvGrpSpPr>
          <p:cNvPr id="26" name="Group 26">
            <a:extLst>
              <a:ext uri="{FF2B5EF4-FFF2-40B4-BE49-F238E27FC236}">
                <a16:creationId xmlns:a16="http://schemas.microsoft.com/office/drawing/2014/main" id="{DA9F0027-25E0-D303-C963-B90AF32F91D5}"/>
              </a:ext>
            </a:extLst>
          </p:cNvPr>
          <p:cNvGrpSpPr/>
          <p:nvPr/>
        </p:nvGrpSpPr>
        <p:grpSpPr>
          <a:xfrm>
            <a:off x="15169239" y="-1257554"/>
            <a:ext cx="6516304" cy="1572888"/>
            <a:chOff x="0" y="0"/>
            <a:chExt cx="1716228" cy="414259"/>
          </a:xfrm>
        </p:grpSpPr>
        <p:sp>
          <p:nvSpPr>
            <p:cNvPr id="27" name="Freeform 27">
              <a:extLst>
                <a:ext uri="{FF2B5EF4-FFF2-40B4-BE49-F238E27FC236}">
                  <a16:creationId xmlns:a16="http://schemas.microsoft.com/office/drawing/2014/main" id="{5024B762-E330-B896-B8FE-593952A6CB1A}"/>
                </a:ext>
              </a:extLst>
            </p:cNvPr>
            <p:cNvSpPr/>
            <p:nvPr/>
          </p:nvSpPr>
          <p:spPr>
            <a:xfrm>
              <a:off x="0" y="0"/>
              <a:ext cx="1716228" cy="414259"/>
            </a:xfrm>
            <a:custGeom>
              <a:avLst/>
              <a:gdLst/>
              <a:ahLst/>
              <a:cxnLst/>
              <a:rect l="l" t="t" r="r" b="b"/>
              <a:pathLst>
                <a:path w="1716228" h="414259">
                  <a:moveTo>
                    <a:pt x="1513028" y="0"/>
                  </a:moveTo>
                  <a:lnTo>
                    <a:pt x="0" y="0"/>
                  </a:lnTo>
                  <a:lnTo>
                    <a:pt x="203200" y="414259"/>
                  </a:lnTo>
                  <a:lnTo>
                    <a:pt x="1716228" y="414259"/>
                  </a:lnTo>
                  <a:lnTo>
                    <a:pt x="1513028" y="0"/>
                  </a:lnTo>
                  <a:close/>
                </a:path>
              </a:pathLst>
            </a:custGeom>
            <a:solidFill>
              <a:srgbClr val="FFFFFF"/>
            </a:solidFill>
          </p:spPr>
          <p:txBody>
            <a:bodyPr/>
            <a:lstStyle/>
            <a:p>
              <a:endParaRPr lang="en-IN"/>
            </a:p>
          </p:txBody>
        </p:sp>
        <p:sp>
          <p:nvSpPr>
            <p:cNvPr id="28" name="TextBox 28">
              <a:extLst>
                <a:ext uri="{FF2B5EF4-FFF2-40B4-BE49-F238E27FC236}">
                  <a16:creationId xmlns:a16="http://schemas.microsoft.com/office/drawing/2014/main" id="{F2DAA112-B335-6497-0922-11B9F668F01E}"/>
                </a:ext>
              </a:extLst>
            </p:cNvPr>
            <p:cNvSpPr txBox="1"/>
            <p:nvPr/>
          </p:nvSpPr>
          <p:spPr>
            <a:xfrm>
              <a:off x="101600" y="-66675"/>
              <a:ext cx="1513028" cy="480934"/>
            </a:xfrm>
            <a:prstGeom prst="rect">
              <a:avLst/>
            </a:prstGeom>
          </p:spPr>
          <p:txBody>
            <a:bodyPr lIns="50800" tIns="50800" rIns="50800" bIns="50800" rtlCol="0" anchor="ctr"/>
            <a:lstStyle/>
            <a:p>
              <a:pPr algn="ctr">
                <a:lnSpc>
                  <a:spcPts val="3359"/>
                </a:lnSpc>
              </a:pPr>
              <a:endParaRPr/>
            </a:p>
          </p:txBody>
        </p:sp>
      </p:grpSp>
      <p:sp>
        <p:nvSpPr>
          <p:cNvPr id="30" name="TextBox 29">
            <a:extLst>
              <a:ext uri="{FF2B5EF4-FFF2-40B4-BE49-F238E27FC236}">
                <a16:creationId xmlns:a16="http://schemas.microsoft.com/office/drawing/2014/main" id="{237E3137-C90D-BD31-1991-200A5A4BD8AE}"/>
              </a:ext>
            </a:extLst>
          </p:cNvPr>
          <p:cNvSpPr txBox="1"/>
          <p:nvPr/>
        </p:nvSpPr>
        <p:spPr>
          <a:xfrm>
            <a:off x="3857019" y="5094087"/>
            <a:ext cx="9793824" cy="769441"/>
          </a:xfrm>
          <a:prstGeom prst="rect">
            <a:avLst/>
          </a:prstGeom>
          <a:noFill/>
        </p:spPr>
        <p:txBody>
          <a:bodyPr wrap="square">
            <a:spAutoFit/>
          </a:bodyPr>
          <a:lstStyle/>
          <a:p>
            <a:r>
              <a:rPr lang="en-US" sz="4400" b="1" dirty="0">
                <a:solidFill>
                  <a:schemeClr val="bg1"/>
                </a:solidFill>
                <a:latin typeface="Bell MT" panose="02020503060305020303" pitchFamily="18" charset="0"/>
              </a:rPr>
              <a:t>Practical Steps for Legal Compliance</a:t>
            </a:r>
            <a:endParaRPr lang="en-IN" sz="4400" b="1" dirty="0">
              <a:solidFill>
                <a:schemeClr val="bg1"/>
              </a:solidFill>
              <a:latin typeface="Bell MT" panose="02020503060305020303" pitchFamily="18" charset="0"/>
            </a:endParaRPr>
          </a:p>
        </p:txBody>
      </p:sp>
      <p:pic>
        <p:nvPicPr>
          <p:cNvPr id="2050" name="Picture 2" descr="Persons with Disability Act 2016 ...">
            <a:extLst>
              <a:ext uri="{FF2B5EF4-FFF2-40B4-BE49-F238E27FC236}">
                <a16:creationId xmlns:a16="http://schemas.microsoft.com/office/drawing/2014/main" id="{41CB0521-820C-4CB9-941A-BDE984C1B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217" y="1745182"/>
            <a:ext cx="238125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433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606273">
            <a:off x="2721975" y="1919789"/>
            <a:ext cx="584454" cy="10213708"/>
            <a:chOff x="0" y="0"/>
            <a:chExt cx="153930" cy="2690030"/>
          </a:xfrm>
        </p:grpSpPr>
        <p:sp>
          <p:nvSpPr>
            <p:cNvPr id="3" name="Freeform 3"/>
            <p:cNvSpPr/>
            <p:nvPr/>
          </p:nvSpPr>
          <p:spPr>
            <a:xfrm>
              <a:off x="0" y="0"/>
              <a:ext cx="153930" cy="2690030"/>
            </a:xfrm>
            <a:custGeom>
              <a:avLst/>
              <a:gdLst/>
              <a:ahLst/>
              <a:cxnLst/>
              <a:rect l="l" t="t" r="r" b="b"/>
              <a:pathLst>
                <a:path w="153930" h="2690030">
                  <a:moveTo>
                    <a:pt x="0" y="0"/>
                  </a:moveTo>
                  <a:lnTo>
                    <a:pt x="153930" y="0"/>
                  </a:lnTo>
                  <a:lnTo>
                    <a:pt x="153930" y="2690030"/>
                  </a:lnTo>
                  <a:lnTo>
                    <a:pt x="0" y="2690030"/>
                  </a:lnTo>
                  <a:close/>
                </a:path>
              </a:pathLst>
            </a:custGeom>
            <a:solidFill>
              <a:srgbClr val="FFD006"/>
            </a:solidFill>
          </p:spPr>
          <p:txBody>
            <a:bodyPr/>
            <a:lstStyle/>
            <a:p>
              <a:endParaRPr lang="en-IN"/>
            </a:p>
          </p:txBody>
        </p:sp>
        <p:sp>
          <p:nvSpPr>
            <p:cNvPr id="4" name="TextBox 4"/>
            <p:cNvSpPr txBox="1"/>
            <p:nvPr/>
          </p:nvSpPr>
          <p:spPr>
            <a:xfrm>
              <a:off x="0" y="-57150"/>
              <a:ext cx="153930" cy="274718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181411" y="0"/>
            <a:ext cx="11335133" cy="10287000"/>
            <a:chOff x="0" y="0"/>
            <a:chExt cx="447808" cy="406400"/>
          </a:xfrm>
        </p:grpSpPr>
        <p:sp>
          <p:nvSpPr>
            <p:cNvPr id="6" name="Freeform 6"/>
            <p:cNvSpPr/>
            <p:nvPr/>
          </p:nvSpPr>
          <p:spPr>
            <a:xfrm>
              <a:off x="0" y="0"/>
              <a:ext cx="447808" cy="406400"/>
            </a:xfrm>
            <a:custGeom>
              <a:avLst/>
              <a:gdLst/>
              <a:ahLst/>
              <a:cxnLst/>
              <a:rect l="l" t="t" r="r" b="b"/>
              <a:pathLst>
                <a:path w="447808" h="406400">
                  <a:moveTo>
                    <a:pt x="447808" y="0"/>
                  </a:moveTo>
                  <a:lnTo>
                    <a:pt x="0" y="0"/>
                  </a:lnTo>
                  <a:lnTo>
                    <a:pt x="101600" y="203200"/>
                  </a:lnTo>
                  <a:lnTo>
                    <a:pt x="0" y="406400"/>
                  </a:lnTo>
                  <a:lnTo>
                    <a:pt x="447808" y="406400"/>
                  </a:lnTo>
                  <a:lnTo>
                    <a:pt x="346208" y="203200"/>
                  </a:lnTo>
                  <a:lnTo>
                    <a:pt x="447808" y="0"/>
                  </a:lnTo>
                  <a:close/>
                </a:path>
              </a:pathLst>
            </a:custGeom>
            <a:solidFill>
              <a:srgbClr val="161E28"/>
            </a:solidFill>
          </p:spPr>
          <p:txBody>
            <a:bodyPr/>
            <a:lstStyle/>
            <a:p>
              <a:endParaRPr lang="en-IN"/>
            </a:p>
          </p:txBody>
        </p:sp>
        <p:sp>
          <p:nvSpPr>
            <p:cNvPr id="7" name="TextBox 7"/>
            <p:cNvSpPr txBox="1"/>
            <p:nvPr/>
          </p:nvSpPr>
          <p:spPr>
            <a:xfrm>
              <a:off x="88900" y="-57150"/>
              <a:ext cx="270008"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81719" y="993086"/>
            <a:ext cx="7972263" cy="9258300"/>
            <a:chOff x="0" y="0"/>
            <a:chExt cx="18981915" cy="22043962"/>
          </a:xfrm>
        </p:grpSpPr>
        <p:sp>
          <p:nvSpPr>
            <p:cNvPr id="9" name="Freeform 9"/>
            <p:cNvSpPr/>
            <p:nvPr/>
          </p:nvSpPr>
          <p:spPr>
            <a:xfrm flipH="1">
              <a:off x="0" y="0"/>
              <a:ext cx="18981928" cy="22044025"/>
            </a:xfrm>
            <a:custGeom>
              <a:avLst/>
              <a:gdLst/>
              <a:ahLst/>
              <a:cxnLst/>
              <a:rect l="l" t="t" r="r" b="b"/>
              <a:pathLst>
                <a:path w="18981928" h="22044025">
                  <a:moveTo>
                    <a:pt x="18981928" y="0"/>
                  </a:moveTo>
                  <a:lnTo>
                    <a:pt x="18981928" y="22044025"/>
                  </a:lnTo>
                  <a:lnTo>
                    <a:pt x="0" y="22044025"/>
                  </a:lnTo>
                  <a:lnTo>
                    <a:pt x="11171682" y="0"/>
                  </a:lnTo>
                  <a:close/>
                </a:path>
              </a:pathLst>
            </a:custGeom>
            <a:blipFill>
              <a:blip r:embed="rId2"/>
              <a:stretch>
                <a:fillRect l="-74197"/>
              </a:stretch>
            </a:blipFill>
          </p:spPr>
          <p:txBody>
            <a:bodyPr/>
            <a:lstStyle/>
            <a:p>
              <a:endParaRPr lang="en-IN"/>
            </a:p>
          </p:txBody>
        </p:sp>
      </p:grpSp>
      <p:sp>
        <p:nvSpPr>
          <p:cNvPr id="11" name="TextBox 11"/>
          <p:cNvSpPr txBox="1"/>
          <p:nvPr/>
        </p:nvSpPr>
        <p:spPr>
          <a:xfrm>
            <a:off x="4153722" y="2159942"/>
            <a:ext cx="12993032" cy="5135124"/>
          </a:xfrm>
          <a:prstGeom prst="rect">
            <a:avLst/>
          </a:prstGeom>
        </p:spPr>
        <p:txBody>
          <a:bodyPr wrap="square" lIns="0" tIns="0" rIns="0" bIns="0" rtlCol="0" anchor="t">
            <a:spAutoFit/>
          </a:bodyPr>
          <a:lstStyle/>
          <a:p>
            <a:pPr algn="just">
              <a:lnSpc>
                <a:spcPts val="4000"/>
              </a:lnSpc>
            </a:pPr>
            <a:r>
              <a:rPr lang="en-US" sz="3600" dirty="0">
                <a:solidFill>
                  <a:srgbClr val="000000"/>
                </a:solidFill>
                <a:latin typeface="Bell MT" panose="02020503060305020303" pitchFamily="18" charset="0"/>
                <a:ea typeface="Poppins"/>
                <a:cs typeface="Poppins"/>
                <a:sym typeface="Poppins"/>
              </a:rPr>
              <a:t>Beyond legal compliance, </a:t>
            </a:r>
            <a:r>
              <a:rPr lang="en-US" sz="3600" b="1" i="1" dirty="0">
                <a:solidFill>
                  <a:srgbClr val="FF0000"/>
                </a:solidFill>
                <a:latin typeface="Bell MT" panose="02020503060305020303" pitchFamily="18" charset="0"/>
                <a:ea typeface="Poppins"/>
                <a:cs typeface="Poppins"/>
                <a:sym typeface="Poppins"/>
              </a:rPr>
              <a:t>accessibility</a:t>
            </a:r>
            <a:r>
              <a:rPr lang="en-US" sz="3600" dirty="0">
                <a:solidFill>
                  <a:srgbClr val="000000"/>
                </a:solidFill>
                <a:latin typeface="Bell MT" panose="02020503060305020303" pitchFamily="18" charset="0"/>
                <a:ea typeface="Poppins"/>
                <a:cs typeface="Poppins"/>
                <a:sym typeface="Poppins"/>
              </a:rPr>
              <a:t> is a core ethical responsibility within the educational profession. </a:t>
            </a:r>
          </a:p>
          <a:p>
            <a:pPr algn="just">
              <a:lnSpc>
                <a:spcPts val="4000"/>
              </a:lnSpc>
            </a:pPr>
            <a:endParaRPr lang="en-US" sz="3600" dirty="0">
              <a:solidFill>
                <a:srgbClr val="000000"/>
              </a:solidFill>
              <a:latin typeface="Bell MT" panose="02020503060305020303" pitchFamily="18" charset="0"/>
              <a:ea typeface="Poppins"/>
              <a:cs typeface="Poppins"/>
              <a:sym typeface="Poppins"/>
            </a:endParaRPr>
          </a:p>
          <a:p>
            <a:pPr algn="just">
              <a:lnSpc>
                <a:spcPts val="4000"/>
              </a:lnSpc>
            </a:pPr>
            <a:r>
              <a:rPr lang="en-US" sz="3600" b="1" dirty="0">
                <a:solidFill>
                  <a:srgbClr val="000000"/>
                </a:solidFill>
                <a:latin typeface="Bell MT" panose="02020503060305020303" pitchFamily="18" charset="0"/>
                <a:ea typeface="Poppins"/>
                <a:cs typeface="Poppins"/>
                <a:sym typeface="Poppins"/>
              </a:rPr>
              <a:t>Rooted in the fundamental principles of:</a:t>
            </a:r>
          </a:p>
          <a:p>
            <a:pPr marL="1028700" lvl="1" indent="-571500">
              <a:lnSpc>
                <a:spcPts val="4000"/>
              </a:lnSpc>
              <a:buFont typeface="Wingdings" panose="05000000000000000000" pitchFamily="2" charset="2"/>
              <a:buChar char="ü"/>
            </a:pPr>
            <a:r>
              <a:rPr lang="en-US" sz="3600" b="1" dirty="0">
                <a:solidFill>
                  <a:srgbClr val="FF0000"/>
                </a:solidFill>
                <a:latin typeface="Bell MT" panose="02020503060305020303" pitchFamily="18" charset="0"/>
                <a:ea typeface="Poppins"/>
                <a:cs typeface="Poppins"/>
                <a:sym typeface="Poppins"/>
              </a:rPr>
              <a:t>E</a:t>
            </a:r>
            <a:r>
              <a:rPr lang="en-US" sz="3200" dirty="0">
                <a:solidFill>
                  <a:srgbClr val="000000"/>
                </a:solidFill>
                <a:latin typeface="Bell MT" panose="02020503060305020303" pitchFamily="18" charset="0"/>
                <a:ea typeface="Poppins"/>
                <a:cs typeface="Poppins"/>
                <a:sym typeface="Poppins"/>
              </a:rPr>
              <a:t>quity: Ensuring fairness &amp; impartiality in access to educational opportunities.</a:t>
            </a:r>
          </a:p>
          <a:p>
            <a:pPr marL="1028700" lvl="1" indent="-571500">
              <a:lnSpc>
                <a:spcPts val="4000"/>
              </a:lnSpc>
              <a:buFont typeface="Wingdings" panose="05000000000000000000" pitchFamily="2" charset="2"/>
              <a:buChar char="ü"/>
            </a:pPr>
            <a:r>
              <a:rPr lang="en-US" sz="3600" b="1" dirty="0">
                <a:solidFill>
                  <a:srgbClr val="FF0000"/>
                </a:solidFill>
                <a:latin typeface="Bell MT" panose="02020503060305020303" pitchFamily="18" charset="0"/>
                <a:ea typeface="Poppins"/>
                <a:cs typeface="Poppins"/>
                <a:sym typeface="Poppins"/>
              </a:rPr>
              <a:t>D</a:t>
            </a:r>
            <a:r>
              <a:rPr lang="en-US" sz="3200" dirty="0">
                <a:solidFill>
                  <a:srgbClr val="000000"/>
                </a:solidFill>
                <a:latin typeface="Bell MT" panose="02020503060305020303" pitchFamily="18" charset="0"/>
                <a:ea typeface="Poppins"/>
                <a:cs typeface="Poppins"/>
                <a:sym typeface="Poppins"/>
              </a:rPr>
              <a:t>ignity: Respecting the inherent worth &amp; autonomy of all learners.</a:t>
            </a:r>
          </a:p>
          <a:p>
            <a:pPr marL="1028700" lvl="1" indent="-571500">
              <a:lnSpc>
                <a:spcPts val="4000"/>
              </a:lnSpc>
              <a:buFont typeface="Wingdings" panose="05000000000000000000" pitchFamily="2" charset="2"/>
              <a:buChar char="ü"/>
            </a:pPr>
            <a:r>
              <a:rPr lang="en-US" sz="3200" b="1" dirty="0">
                <a:solidFill>
                  <a:srgbClr val="FF0000"/>
                </a:solidFill>
                <a:latin typeface="Bell MT" panose="02020503060305020303" pitchFamily="18" charset="0"/>
                <a:ea typeface="Poppins"/>
                <a:cs typeface="Poppins"/>
                <a:sym typeface="Poppins"/>
              </a:rPr>
              <a:t>I</a:t>
            </a:r>
            <a:r>
              <a:rPr lang="en-US" sz="3200" dirty="0">
                <a:solidFill>
                  <a:srgbClr val="000000"/>
                </a:solidFill>
                <a:latin typeface="Bell MT" panose="02020503060305020303" pitchFamily="18" charset="0"/>
                <a:ea typeface="Poppins"/>
                <a:cs typeface="Poppins"/>
                <a:sym typeface="Poppins"/>
              </a:rPr>
              <a:t>nclusion: Creating learning environments where all students feel valued, respected, &amp; empowered.</a:t>
            </a:r>
          </a:p>
          <a:p>
            <a:pPr algn="just">
              <a:lnSpc>
                <a:spcPts val="4000"/>
              </a:lnSpc>
            </a:pPr>
            <a:endParaRPr lang="en-US" sz="3600" dirty="0">
              <a:solidFill>
                <a:srgbClr val="000000"/>
              </a:solidFill>
              <a:latin typeface="Bell MT" panose="02020503060305020303" pitchFamily="18" charset="0"/>
              <a:ea typeface="Poppins"/>
              <a:cs typeface="Poppins"/>
              <a:sym typeface="Poppins"/>
            </a:endParaRPr>
          </a:p>
        </p:txBody>
      </p:sp>
      <p:grpSp>
        <p:nvGrpSpPr>
          <p:cNvPr id="12" name="Group 12"/>
          <p:cNvGrpSpPr/>
          <p:nvPr/>
        </p:nvGrpSpPr>
        <p:grpSpPr>
          <a:xfrm>
            <a:off x="14700190" y="-338820"/>
            <a:ext cx="1747329" cy="677641"/>
            <a:chOff x="0" y="0"/>
            <a:chExt cx="1059520" cy="410898"/>
          </a:xfrm>
        </p:grpSpPr>
        <p:sp>
          <p:nvSpPr>
            <p:cNvPr id="13" name="Freeform 13"/>
            <p:cNvSpPr/>
            <p:nvPr/>
          </p:nvSpPr>
          <p:spPr>
            <a:xfrm>
              <a:off x="0" y="0"/>
              <a:ext cx="1059520" cy="410898"/>
            </a:xfrm>
            <a:custGeom>
              <a:avLst/>
              <a:gdLst/>
              <a:ahLst/>
              <a:cxnLst/>
              <a:rect l="l" t="t" r="r" b="b"/>
              <a:pathLst>
                <a:path w="1059520" h="410898">
                  <a:moveTo>
                    <a:pt x="203200" y="0"/>
                  </a:moveTo>
                  <a:lnTo>
                    <a:pt x="1059520" y="0"/>
                  </a:lnTo>
                  <a:lnTo>
                    <a:pt x="856320" y="410898"/>
                  </a:lnTo>
                  <a:lnTo>
                    <a:pt x="0" y="410898"/>
                  </a:lnTo>
                  <a:lnTo>
                    <a:pt x="203200" y="0"/>
                  </a:lnTo>
                  <a:close/>
                </a:path>
              </a:pathLst>
            </a:custGeom>
            <a:solidFill>
              <a:srgbClr val="FFD006"/>
            </a:solidFill>
          </p:spPr>
          <p:txBody>
            <a:bodyPr/>
            <a:lstStyle/>
            <a:p>
              <a:endParaRPr lang="en-IN"/>
            </a:p>
          </p:txBody>
        </p:sp>
        <p:sp>
          <p:nvSpPr>
            <p:cNvPr id="14" name="TextBox 14"/>
            <p:cNvSpPr txBox="1"/>
            <p:nvPr/>
          </p:nvSpPr>
          <p:spPr>
            <a:xfrm>
              <a:off x="101600" y="-66675"/>
              <a:ext cx="856320" cy="477573"/>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16108933" y="-338820"/>
            <a:ext cx="2560792" cy="677641"/>
            <a:chOff x="0" y="0"/>
            <a:chExt cx="1552776" cy="410898"/>
          </a:xfrm>
        </p:grpSpPr>
        <p:sp>
          <p:nvSpPr>
            <p:cNvPr id="16" name="Freeform 16"/>
            <p:cNvSpPr/>
            <p:nvPr/>
          </p:nvSpPr>
          <p:spPr>
            <a:xfrm>
              <a:off x="0" y="0"/>
              <a:ext cx="1552776" cy="410898"/>
            </a:xfrm>
            <a:custGeom>
              <a:avLst/>
              <a:gdLst/>
              <a:ahLst/>
              <a:cxnLst/>
              <a:rect l="l" t="t" r="r" b="b"/>
              <a:pathLst>
                <a:path w="1552776" h="410898">
                  <a:moveTo>
                    <a:pt x="203200" y="0"/>
                  </a:moveTo>
                  <a:lnTo>
                    <a:pt x="1552776" y="0"/>
                  </a:lnTo>
                  <a:lnTo>
                    <a:pt x="1349576" y="410898"/>
                  </a:lnTo>
                  <a:lnTo>
                    <a:pt x="0" y="410898"/>
                  </a:lnTo>
                  <a:lnTo>
                    <a:pt x="203200" y="0"/>
                  </a:lnTo>
                  <a:close/>
                </a:path>
              </a:pathLst>
            </a:custGeom>
            <a:solidFill>
              <a:srgbClr val="161E28"/>
            </a:solidFill>
          </p:spPr>
          <p:txBody>
            <a:bodyPr/>
            <a:lstStyle/>
            <a:p>
              <a:endParaRPr lang="en-IN"/>
            </a:p>
          </p:txBody>
        </p:sp>
        <p:sp>
          <p:nvSpPr>
            <p:cNvPr id="17" name="TextBox 17"/>
            <p:cNvSpPr txBox="1"/>
            <p:nvPr/>
          </p:nvSpPr>
          <p:spPr>
            <a:xfrm>
              <a:off x="101600" y="-66675"/>
              <a:ext cx="1349576" cy="477573"/>
            </a:xfrm>
            <a:prstGeom prst="rect">
              <a:avLst/>
            </a:prstGeom>
          </p:spPr>
          <p:txBody>
            <a:bodyPr lIns="50800" tIns="50800" rIns="50800" bIns="50800" rtlCol="0" anchor="ctr"/>
            <a:lstStyle/>
            <a:p>
              <a:pPr algn="ctr">
                <a:lnSpc>
                  <a:spcPts val="3359"/>
                </a:lnSpc>
              </a:pPr>
              <a:endParaRPr/>
            </a:p>
          </p:txBody>
        </p:sp>
      </p:grpSp>
      <p:sp>
        <p:nvSpPr>
          <p:cNvPr id="18" name="TextBox 13">
            <a:extLst>
              <a:ext uri="{FF2B5EF4-FFF2-40B4-BE49-F238E27FC236}">
                <a16:creationId xmlns:a16="http://schemas.microsoft.com/office/drawing/2014/main" id="{F66C157F-5160-CE67-274B-624AAF7DC7B2}"/>
              </a:ext>
            </a:extLst>
          </p:cNvPr>
          <p:cNvSpPr txBox="1"/>
          <p:nvPr/>
        </p:nvSpPr>
        <p:spPr>
          <a:xfrm>
            <a:off x="7715112" y="1078066"/>
            <a:ext cx="5220098" cy="628377"/>
          </a:xfrm>
          <a:prstGeom prst="rect">
            <a:avLst/>
          </a:prstGeom>
        </p:spPr>
        <p:txBody>
          <a:bodyPr wrap="square" lIns="0" tIns="0" rIns="0" bIns="0" rtlCol="0" anchor="t">
            <a:spAutoFit/>
          </a:bodyPr>
          <a:lstStyle/>
          <a:p>
            <a:pPr algn="l">
              <a:lnSpc>
                <a:spcPts val="4899"/>
              </a:lnSpc>
            </a:pPr>
            <a:r>
              <a:rPr lang="en-US" sz="4400" b="1" dirty="0">
                <a:solidFill>
                  <a:srgbClr val="000000"/>
                </a:solidFill>
                <a:latin typeface="Amasis MT Pro Medium" panose="02040604050005020304" pitchFamily="18" charset="0"/>
                <a:ea typeface="Poppins Bold"/>
                <a:cs typeface="Poppins Bold"/>
                <a:sym typeface="Poppins Bold"/>
              </a:rPr>
              <a:t>Ethical Imperative</a:t>
            </a:r>
          </a:p>
        </p:txBody>
      </p:sp>
      <p:grpSp>
        <p:nvGrpSpPr>
          <p:cNvPr id="20" name="Group 19">
            <a:extLst>
              <a:ext uri="{FF2B5EF4-FFF2-40B4-BE49-F238E27FC236}">
                <a16:creationId xmlns:a16="http://schemas.microsoft.com/office/drawing/2014/main" id="{969C84D9-FDBD-8CE1-3B2F-A4E89DC25114}"/>
              </a:ext>
            </a:extLst>
          </p:cNvPr>
          <p:cNvGrpSpPr/>
          <p:nvPr/>
        </p:nvGrpSpPr>
        <p:grpSpPr>
          <a:xfrm>
            <a:off x="4873872" y="43386"/>
            <a:ext cx="9664759" cy="976948"/>
            <a:chOff x="479832" y="350035"/>
            <a:chExt cx="14737537" cy="976948"/>
          </a:xfrm>
        </p:grpSpPr>
        <p:grpSp>
          <p:nvGrpSpPr>
            <p:cNvPr id="21" name="Group 45">
              <a:extLst>
                <a:ext uri="{FF2B5EF4-FFF2-40B4-BE49-F238E27FC236}">
                  <a16:creationId xmlns:a16="http://schemas.microsoft.com/office/drawing/2014/main" id="{AACECEA2-D4AE-1581-20EE-8D6EA34BB597}"/>
                </a:ext>
              </a:extLst>
            </p:cNvPr>
            <p:cNvGrpSpPr/>
            <p:nvPr/>
          </p:nvGrpSpPr>
          <p:grpSpPr>
            <a:xfrm rot="-10800000">
              <a:off x="479832" y="350035"/>
              <a:ext cx="14737537" cy="976948"/>
              <a:chOff x="127000" y="-28575"/>
              <a:chExt cx="5716210" cy="711055"/>
            </a:xfrm>
          </p:grpSpPr>
          <p:sp>
            <p:nvSpPr>
              <p:cNvPr id="23" name="Freeform 46">
                <a:extLst>
                  <a:ext uri="{FF2B5EF4-FFF2-40B4-BE49-F238E27FC236}">
                    <a16:creationId xmlns:a16="http://schemas.microsoft.com/office/drawing/2014/main" id="{07D08A9E-2BB6-E533-BF48-26E21BDB4E3F}"/>
                  </a:ext>
                </a:extLst>
              </p:cNvPr>
              <p:cNvSpPr/>
              <p:nvPr/>
            </p:nvSpPr>
            <p:spPr>
              <a:xfrm>
                <a:off x="1345767" y="-14288"/>
                <a:ext cx="2816995"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24" name="TextBox 47">
                <a:extLst>
                  <a:ext uri="{FF2B5EF4-FFF2-40B4-BE49-F238E27FC236}">
                    <a16:creationId xmlns:a16="http://schemas.microsoft.com/office/drawing/2014/main" id="{3B7634EB-5DFA-C96F-FE06-F0B39FF85755}"/>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22" name="TextBox 48">
              <a:extLst>
                <a:ext uri="{FF2B5EF4-FFF2-40B4-BE49-F238E27FC236}">
                  <a16:creationId xmlns:a16="http://schemas.microsoft.com/office/drawing/2014/main" id="{9086BACE-4777-D8F0-659C-519B1BD8959F}"/>
                </a:ext>
              </a:extLst>
            </p:cNvPr>
            <p:cNvSpPr txBox="1"/>
            <p:nvPr/>
          </p:nvSpPr>
          <p:spPr>
            <a:xfrm>
              <a:off x="1291983" y="501782"/>
              <a:ext cx="13899724" cy="673454"/>
            </a:xfrm>
            <a:prstGeom prst="rect">
              <a:avLst/>
            </a:prstGeom>
          </p:spPr>
          <p:txBody>
            <a:bodyPr wrap="square" lIns="0" tIns="0" rIns="0" bIns="0" rtlCol="0" anchor="t">
              <a:spAutoFit/>
            </a:bodyPr>
            <a:lstStyle/>
            <a:p>
              <a:pPr marL="0" lvl="0" indent="0" algn="ctr">
                <a:lnSpc>
                  <a:spcPts val="5644"/>
                </a:lnSpc>
              </a:pPr>
              <a:r>
                <a:rPr lang="en-US" sz="4400" dirty="0">
                  <a:solidFill>
                    <a:srgbClr val="FFFFFF"/>
                  </a:solidFill>
                  <a:latin typeface="Amasis MT Pro Medium" panose="02040604050005020304" pitchFamily="18" charset="0"/>
                  <a:ea typeface="Barlow Bold"/>
                  <a:cs typeface="Barlow Bold"/>
                  <a:sym typeface="Barlow Bold"/>
                </a:rPr>
                <a:t> Concern for</a:t>
              </a:r>
            </a:p>
          </p:txBody>
        </p:sp>
      </p:grpSp>
      <p:pic>
        <p:nvPicPr>
          <p:cNvPr id="19" name="Graphic 18" descr="Group brainstorm with solid fill">
            <a:extLst>
              <a:ext uri="{FF2B5EF4-FFF2-40B4-BE49-F238E27FC236}">
                <a16:creationId xmlns:a16="http://schemas.microsoft.com/office/drawing/2014/main" id="{8CAAE4B1-5A70-46BB-8D2E-B508EFA0B2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0874" y="7792365"/>
            <a:ext cx="1527726" cy="1527726"/>
          </a:xfrm>
          <a:prstGeom prst="rect">
            <a:avLst/>
          </a:prstGeom>
        </p:spPr>
      </p:pic>
      <p:sp>
        <p:nvSpPr>
          <p:cNvPr id="26" name="TextBox 25">
            <a:extLst>
              <a:ext uri="{FF2B5EF4-FFF2-40B4-BE49-F238E27FC236}">
                <a16:creationId xmlns:a16="http://schemas.microsoft.com/office/drawing/2014/main" id="{B38BF8B8-D021-48B1-9CD8-B8A03AF2F17C}"/>
              </a:ext>
            </a:extLst>
          </p:cNvPr>
          <p:cNvSpPr txBox="1"/>
          <p:nvPr/>
        </p:nvSpPr>
        <p:spPr>
          <a:xfrm>
            <a:off x="6822976" y="7189952"/>
            <a:ext cx="9018496" cy="1161036"/>
          </a:xfrm>
          <a:prstGeom prst="snipRoundRect">
            <a:avLst/>
          </a:prstGeom>
          <a:noFill/>
          <a:ln>
            <a:solidFill>
              <a:schemeClr val="tx1"/>
            </a:solidFill>
            <a:prstDash val="sysDot"/>
          </a:ln>
        </p:spPr>
        <p:txBody>
          <a:bodyPr wrap="square">
            <a:spAutoFit/>
          </a:bodyPr>
          <a:lstStyle/>
          <a:p>
            <a:pPr algn="ctr">
              <a:lnSpc>
                <a:spcPts val="4000"/>
              </a:lnSpc>
            </a:pPr>
            <a:r>
              <a:rPr lang="en-US" sz="3200" i="1" dirty="0">
                <a:solidFill>
                  <a:srgbClr val="000000"/>
                </a:solidFill>
                <a:latin typeface="Bell MT" panose="02020503060305020303" pitchFamily="18" charset="0"/>
                <a:ea typeface="Poppins"/>
                <a:cs typeface="Poppins"/>
                <a:sym typeface="Poppins"/>
              </a:rPr>
              <a:t>Excluding learners due to accessibility barriers is a form of discrimination that perpetuates social injustice.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DBE09-745B-2E45-A022-0A986094A0B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9092636-BC16-EAB3-0BA2-F122CE16BD41}"/>
              </a:ext>
            </a:extLst>
          </p:cNvPr>
          <p:cNvGrpSpPr/>
          <p:nvPr/>
        </p:nvGrpSpPr>
        <p:grpSpPr>
          <a:xfrm rot="1648954">
            <a:off x="12555370" y="-1860634"/>
            <a:ext cx="12254917" cy="16273738"/>
            <a:chOff x="0" y="-287887"/>
            <a:chExt cx="3227632" cy="4286087"/>
          </a:xfrm>
        </p:grpSpPr>
        <p:sp>
          <p:nvSpPr>
            <p:cNvPr id="3" name="Freeform 3">
              <a:extLst>
                <a:ext uri="{FF2B5EF4-FFF2-40B4-BE49-F238E27FC236}">
                  <a16:creationId xmlns:a16="http://schemas.microsoft.com/office/drawing/2014/main" id="{DFDD38C6-905D-9DDA-15E1-6789418902F8}"/>
                </a:ext>
              </a:extLst>
            </p:cNvPr>
            <p:cNvSpPr/>
            <p:nvPr/>
          </p:nvSpPr>
          <p:spPr>
            <a:xfrm>
              <a:off x="553438" y="-287887"/>
              <a:ext cx="2674194" cy="3998200"/>
            </a:xfrm>
            <a:custGeom>
              <a:avLst/>
              <a:gdLst/>
              <a:ahLst/>
              <a:cxnLst/>
              <a:rect l="l" t="t" r="r" b="b"/>
              <a:pathLst>
                <a:path w="2674194" h="3998200">
                  <a:moveTo>
                    <a:pt x="0" y="0"/>
                  </a:moveTo>
                  <a:lnTo>
                    <a:pt x="2674194" y="0"/>
                  </a:lnTo>
                  <a:lnTo>
                    <a:pt x="2674194" y="3998200"/>
                  </a:lnTo>
                  <a:lnTo>
                    <a:pt x="0" y="3998200"/>
                  </a:lnTo>
                  <a:close/>
                </a:path>
              </a:pathLst>
            </a:custGeom>
            <a:solidFill>
              <a:srgbClr val="161E28"/>
            </a:solidFill>
            <a:ln w="600075" cap="sq">
              <a:solidFill>
                <a:srgbClr val="FFD006"/>
              </a:solidFill>
              <a:prstDash val="solid"/>
              <a:miter/>
            </a:ln>
          </p:spPr>
          <p:txBody>
            <a:bodyPr/>
            <a:lstStyle/>
            <a:p>
              <a:endParaRPr lang="en-IN" dirty="0"/>
            </a:p>
          </p:txBody>
        </p:sp>
        <p:sp>
          <p:nvSpPr>
            <p:cNvPr id="4" name="TextBox 4">
              <a:extLst>
                <a:ext uri="{FF2B5EF4-FFF2-40B4-BE49-F238E27FC236}">
                  <a16:creationId xmlns:a16="http://schemas.microsoft.com/office/drawing/2014/main" id="{4EAB36B5-2920-D1BE-12DB-D0205E7F6107}"/>
                </a:ext>
              </a:extLst>
            </p:cNvPr>
            <p:cNvSpPr txBox="1"/>
            <p:nvPr/>
          </p:nvSpPr>
          <p:spPr>
            <a:xfrm>
              <a:off x="0" y="-66675"/>
              <a:ext cx="2674194" cy="4064875"/>
            </a:xfrm>
            <a:prstGeom prst="rect">
              <a:avLst/>
            </a:prstGeom>
          </p:spPr>
          <p:txBody>
            <a:bodyPr lIns="50800" tIns="50800" rIns="50800" bIns="50800" rtlCol="0" anchor="ctr"/>
            <a:lstStyle/>
            <a:p>
              <a:pPr algn="ctr">
                <a:lnSpc>
                  <a:spcPts val="3359"/>
                </a:lnSpc>
              </a:pPr>
              <a:endParaRPr/>
            </a:p>
          </p:txBody>
        </p:sp>
      </p:grpSp>
      <p:grpSp>
        <p:nvGrpSpPr>
          <p:cNvPr id="5" name="Group 5">
            <a:extLst>
              <a:ext uri="{FF2B5EF4-FFF2-40B4-BE49-F238E27FC236}">
                <a16:creationId xmlns:a16="http://schemas.microsoft.com/office/drawing/2014/main" id="{E32AE639-D726-9047-6B9A-4C2A0C2BD380}"/>
              </a:ext>
            </a:extLst>
          </p:cNvPr>
          <p:cNvGrpSpPr/>
          <p:nvPr/>
        </p:nvGrpSpPr>
        <p:grpSpPr>
          <a:xfrm>
            <a:off x="12725400" y="928977"/>
            <a:ext cx="8025326" cy="9319923"/>
            <a:chOff x="0" y="0"/>
            <a:chExt cx="18981915" cy="22043962"/>
          </a:xfrm>
        </p:grpSpPr>
        <p:sp>
          <p:nvSpPr>
            <p:cNvPr id="6" name="Freeform 6">
              <a:extLst>
                <a:ext uri="{FF2B5EF4-FFF2-40B4-BE49-F238E27FC236}">
                  <a16:creationId xmlns:a16="http://schemas.microsoft.com/office/drawing/2014/main" id="{62BBE1C5-E22B-D426-E139-40A1E020C7EE}"/>
                </a:ext>
              </a:extLst>
            </p:cNvPr>
            <p:cNvSpPr/>
            <p:nvPr/>
          </p:nvSpPr>
          <p:spPr>
            <a:xfrm>
              <a:off x="0" y="0"/>
              <a:ext cx="18981928" cy="22044025"/>
            </a:xfrm>
            <a:custGeom>
              <a:avLst/>
              <a:gdLst/>
              <a:ahLst/>
              <a:cxnLst/>
              <a:rect l="l" t="t" r="r" b="b"/>
              <a:pathLst>
                <a:path w="18981928" h="22044025">
                  <a:moveTo>
                    <a:pt x="11171682" y="0"/>
                  </a:moveTo>
                  <a:lnTo>
                    <a:pt x="0" y="22044025"/>
                  </a:lnTo>
                  <a:lnTo>
                    <a:pt x="18981928" y="22044025"/>
                  </a:lnTo>
                  <a:lnTo>
                    <a:pt x="18981928" y="0"/>
                  </a:lnTo>
                  <a:close/>
                </a:path>
              </a:pathLst>
            </a:custGeom>
            <a:blipFill>
              <a:blip r:embed="rId2"/>
              <a:stretch>
                <a:fillRect l="-32552" r="-44186"/>
              </a:stretch>
            </a:blipFill>
          </p:spPr>
          <p:txBody>
            <a:bodyPr/>
            <a:lstStyle/>
            <a:p>
              <a:endParaRPr lang="en-IN"/>
            </a:p>
          </p:txBody>
        </p:sp>
      </p:grpSp>
      <p:sp>
        <p:nvSpPr>
          <p:cNvPr id="8" name="TextBox 8">
            <a:extLst>
              <a:ext uri="{FF2B5EF4-FFF2-40B4-BE49-F238E27FC236}">
                <a16:creationId xmlns:a16="http://schemas.microsoft.com/office/drawing/2014/main" id="{A617125B-5A7E-0847-6BEE-4CFBCA62BDB7}"/>
              </a:ext>
            </a:extLst>
          </p:cNvPr>
          <p:cNvSpPr txBox="1"/>
          <p:nvPr/>
        </p:nvSpPr>
        <p:spPr>
          <a:xfrm>
            <a:off x="685800" y="1933782"/>
            <a:ext cx="12382245" cy="6247351"/>
          </a:xfrm>
          <a:prstGeom prst="rect">
            <a:avLst/>
          </a:prstGeom>
        </p:spPr>
        <p:txBody>
          <a:bodyPr wrap="square" lIns="0" tIns="0" rIns="0" bIns="0" rtlCol="0" anchor="t">
            <a:spAutoFit/>
          </a:bodyPr>
          <a:lstStyle/>
          <a:p>
            <a:pPr algn="just">
              <a:lnSpc>
                <a:spcPts val="4000"/>
              </a:lnSpc>
              <a:spcBef>
                <a:spcPts val="600"/>
              </a:spcBef>
              <a:spcAft>
                <a:spcPts val="600"/>
              </a:spcAft>
            </a:pPr>
            <a:r>
              <a:rPr lang="en-US" sz="3600" b="1" i="1" dirty="0">
                <a:solidFill>
                  <a:schemeClr val="accent6">
                    <a:lumMod val="50000"/>
                  </a:schemeClr>
                </a:solidFill>
                <a:latin typeface="Bell MT" panose="02020503060305020303" pitchFamily="18" charset="0"/>
                <a:ea typeface="Poppins"/>
                <a:cs typeface="Poppins"/>
                <a:sym typeface="Poppins"/>
              </a:rPr>
              <a:t>Enhances the learning experience for everyone by promoting:</a:t>
            </a:r>
          </a:p>
          <a:p>
            <a:pPr marL="457200" indent="-457200" algn="just">
              <a:lnSpc>
                <a:spcPts val="4000"/>
              </a:lnSpc>
              <a:spcBef>
                <a:spcPts val="600"/>
              </a:spcBef>
              <a:spcAft>
                <a:spcPts val="600"/>
              </a:spcAft>
              <a:buFont typeface="Arial" panose="020B0604020202020204" pitchFamily="34" charset="0"/>
              <a:buChar char="•"/>
            </a:pPr>
            <a:r>
              <a:rPr lang="en-US" sz="3600" b="1" dirty="0">
                <a:solidFill>
                  <a:srgbClr val="FF0000"/>
                </a:solidFill>
                <a:latin typeface="Bell MT" panose="02020503060305020303" pitchFamily="18" charset="0"/>
                <a:ea typeface="Poppins"/>
                <a:cs typeface="Poppins"/>
                <a:sym typeface="Poppins"/>
              </a:rPr>
              <a:t>C</a:t>
            </a:r>
            <a:r>
              <a:rPr lang="en-US" sz="3200" dirty="0">
                <a:solidFill>
                  <a:srgbClr val="000000"/>
                </a:solidFill>
                <a:latin typeface="Bell MT" panose="02020503060305020303" pitchFamily="18" charset="0"/>
                <a:ea typeface="Poppins"/>
                <a:cs typeface="Poppins"/>
                <a:sym typeface="Poppins"/>
              </a:rPr>
              <a:t>larity &amp; comprehension: clear &amp; structured content benefits all learners, regardless of their learning styles or preferences.</a:t>
            </a:r>
          </a:p>
          <a:p>
            <a:pPr marL="457200" indent="-457200" algn="just">
              <a:lnSpc>
                <a:spcPts val="4000"/>
              </a:lnSpc>
              <a:spcBef>
                <a:spcPts val="600"/>
              </a:spcBef>
              <a:spcAft>
                <a:spcPts val="600"/>
              </a:spcAft>
              <a:buFont typeface="Arial" panose="020B0604020202020204" pitchFamily="34" charset="0"/>
              <a:buChar char="•"/>
            </a:pPr>
            <a:r>
              <a:rPr lang="en-US" sz="3600" b="1" dirty="0">
                <a:solidFill>
                  <a:srgbClr val="FF0000"/>
                </a:solidFill>
                <a:latin typeface="Bell MT" panose="02020503060305020303" pitchFamily="18" charset="0"/>
                <a:ea typeface="Poppins"/>
                <a:cs typeface="Poppins"/>
                <a:sym typeface="Poppins"/>
              </a:rPr>
              <a:t>U</a:t>
            </a:r>
            <a:r>
              <a:rPr lang="en-US" sz="3200" dirty="0">
                <a:solidFill>
                  <a:srgbClr val="000000"/>
                </a:solidFill>
                <a:latin typeface="Bell MT" panose="02020503060305020303" pitchFamily="18" charset="0"/>
                <a:ea typeface="Poppins"/>
                <a:cs typeface="Poppins"/>
                <a:sym typeface="Poppins"/>
              </a:rPr>
              <a:t>sability: simplified navigation &amp; intuitive interfaces improve the learning experience for all.</a:t>
            </a:r>
          </a:p>
          <a:p>
            <a:pPr marL="457200" indent="-457200" algn="just">
              <a:lnSpc>
                <a:spcPts val="4000"/>
              </a:lnSpc>
              <a:spcBef>
                <a:spcPts val="600"/>
              </a:spcBef>
              <a:spcAft>
                <a:spcPts val="600"/>
              </a:spcAft>
              <a:buFont typeface="Arial" panose="020B0604020202020204" pitchFamily="34" charset="0"/>
              <a:buChar char="•"/>
            </a:pPr>
            <a:r>
              <a:rPr lang="en-US" sz="3600" b="1" dirty="0">
                <a:solidFill>
                  <a:srgbClr val="FF0000"/>
                </a:solidFill>
                <a:latin typeface="Bell MT" panose="02020503060305020303" pitchFamily="18" charset="0"/>
                <a:ea typeface="Poppins"/>
                <a:cs typeface="Poppins"/>
                <a:sym typeface="Poppins"/>
              </a:rPr>
              <a:t>F</a:t>
            </a:r>
            <a:r>
              <a:rPr lang="en-US" sz="3200" dirty="0">
                <a:solidFill>
                  <a:srgbClr val="000000"/>
                </a:solidFill>
                <a:latin typeface="Bell MT" panose="02020503060305020303" pitchFamily="18" charset="0"/>
                <a:ea typeface="Poppins"/>
                <a:cs typeface="Poppins"/>
                <a:sym typeface="Poppins"/>
              </a:rPr>
              <a:t>lexibility: alternative formats (e.g., Captions, transcripts) are helpful in diverse learning contexts.</a:t>
            </a:r>
          </a:p>
          <a:p>
            <a:pPr algn="just">
              <a:lnSpc>
                <a:spcPts val="4000"/>
              </a:lnSpc>
              <a:spcBef>
                <a:spcPts val="600"/>
              </a:spcBef>
              <a:spcAft>
                <a:spcPts val="600"/>
              </a:spcAft>
            </a:pPr>
            <a:r>
              <a:rPr lang="en-US" sz="3200" dirty="0">
                <a:solidFill>
                  <a:srgbClr val="000000"/>
                </a:solidFill>
                <a:latin typeface="Bell MT" panose="02020503060305020303" pitchFamily="18" charset="0"/>
                <a:ea typeface="Poppins"/>
                <a:cs typeface="Poppins"/>
                <a:sym typeface="Poppins"/>
              </a:rPr>
              <a:t>Examples: </a:t>
            </a:r>
            <a:r>
              <a:rPr lang="en-US" sz="3200" i="1" dirty="0">
                <a:solidFill>
                  <a:srgbClr val="000000"/>
                </a:solidFill>
                <a:latin typeface="Bell MT" panose="02020503060305020303" pitchFamily="18" charset="0"/>
                <a:ea typeface="Poppins"/>
                <a:cs typeface="Poppins"/>
                <a:sym typeface="Poppins"/>
              </a:rPr>
              <a:t>captions aid learners in noisy environments or when learning a new language. Structured headings improve navigation for all users. Clear &amp; concise language benefits learners with cognitive differences &amp; those who are new to the subject matter.</a:t>
            </a:r>
          </a:p>
        </p:txBody>
      </p:sp>
      <p:grpSp>
        <p:nvGrpSpPr>
          <p:cNvPr id="9" name="Group 9">
            <a:extLst>
              <a:ext uri="{FF2B5EF4-FFF2-40B4-BE49-F238E27FC236}">
                <a16:creationId xmlns:a16="http://schemas.microsoft.com/office/drawing/2014/main" id="{B49465D1-0649-16E7-D3EA-55ED366BFBC5}"/>
              </a:ext>
            </a:extLst>
          </p:cNvPr>
          <p:cNvGrpSpPr/>
          <p:nvPr/>
        </p:nvGrpSpPr>
        <p:grpSpPr>
          <a:xfrm>
            <a:off x="-1103284" y="-1255897"/>
            <a:ext cx="3086100" cy="1572888"/>
            <a:chOff x="0" y="0"/>
            <a:chExt cx="812800" cy="414259"/>
          </a:xfrm>
        </p:grpSpPr>
        <p:sp>
          <p:nvSpPr>
            <p:cNvPr id="10" name="Freeform 10">
              <a:extLst>
                <a:ext uri="{FF2B5EF4-FFF2-40B4-BE49-F238E27FC236}">
                  <a16:creationId xmlns:a16="http://schemas.microsoft.com/office/drawing/2014/main" id="{FE4C4326-6D42-5CCB-3D3E-D6DBED79495B}"/>
                </a:ext>
              </a:extLst>
            </p:cNvPr>
            <p:cNvSpPr/>
            <p:nvPr/>
          </p:nvSpPr>
          <p:spPr>
            <a:xfrm>
              <a:off x="0" y="0"/>
              <a:ext cx="812800" cy="414259"/>
            </a:xfrm>
            <a:custGeom>
              <a:avLst/>
              <a:gdLst/>
              <a:ahLst/>
              <a:cxnLst/>
              <a:rect l="l" t="t" r="r" b="b"/>
              <a:pathLst>
                <a:path w="812800" h="414259">
                  <a:moveTo>
                    <a:pt x="609600" y="0"/>
                  </a:moveTo>
                  <a:lnTo>
                    <a:pt x="0" y="0"/>
                  </a:lnTo>
                  <a:lnTo>
                    <a:pt x="203200" y="414259"/>
                  </a:lnTo>
                  <a:lnTo>
                    <a:pt x="812800" y="414259"/>
                  </a:lnTo>
                  <a:lnTo>
                    <a:pt x="609600" y="0"/>
                  </a:lnTo>
                  <a:close/>
                </a:path>
              </a:pathLst>
            </a:custGeom>
            <a:solidFill>
              <a:srgbClr val="161E28"/>
            </a:solidFill>
          </p:spPr>
          <p:txBody>
            <a:bodyPr/>
            <a:lstStyle/>
            <a:p>
              <a:endParaRPr lang="en-IN"/>
            </a:p>
          </p:txBody>
        </p:sp>
        <p:sp>
          <p:nvSpPr>
            <p:cNvPr id="11" name="TextBox 11">
              <a:extLst>
                <a:ext uri="{FF2B5EF4-FFF2-40B4-BE49-F238E27FC236}">
                  <a16:creationId xmlns:a16="http://schemas.microsoft.com/office/drawing/2014/main" id="{6E1C445D-559A-9AF2-06A6-DE163AA58331}"/>
                </a:ext>
              </a:extLst>
            </p:cNvPr>
            <p:cNvSpPr txBox="1"/>
            <p:nvPr/>
          </p:nvSpPr>
          <p:spPr>
            <a:xfrm>
              <a:off x="101600" y="-66675"/>
              <a:ext cx="609600" cy="480934"/>
            </a:xfrm>
            <a:prstGeom prst="rect">
              <a:avLst/>
            </a:prstGeom>
          </p:spPr>
          <p:txBody>
            <a:bodyPr lIns="50800" tIns="50800" rIns="50800" bIns="50800" rtlCol="0" anchor="ctr"/>
            <a:lstStyle/>
            <a:p>
              <a:pPr algn="ctr">
                <a:lnSpc>
                  <a:spcPts val="3359"/>
                </a:lnSpc>
              </a:pPr>
              <a:endParaRPr/>
            </a:p>
          </p:txBody>
        </p:sp>
      </p:grpSp>
      <p:grpSp>
        <p:nvGrpSpPr>
          <p:cNvPr id="12" name="Group 12">
            <a:extLst>
              <a:ext uri="{FF2B5EF4-FFF2-40B4-BE49-F238E27FC236}">
                <a16:creationId xmlns:a16="http://schemas.microsoft.com/office/drawing/2014/main" id="{1C531CC9-C174-5F2B-620D-61F99B531D54}"/>
              </a:ext>
            </a:extLst>
          </p:cNvPr>
          <p:cNvGrpSpPr/>
          <p:nvPr/>
        </p:nvGrpSpPr>
        <p:grpSpPr>
          <a:xfrm>
            <a:off x="1184955" y="-1255897"/>
            <a:ext cx="2154212" cy="1572888"/>
            <a:chOff x="0" y="0"/>
            <a:chExt cx="567364" cy="414259"/>
          </a:xfrm>
        </p:grpSpPr>
        <p:sp>
          <p:nvSpPr>
            <p:cNvPr id="13" name="Freeform 13">
              <a:extLst>
                <a:ext uri="{FF2B5EF4-FFF2-40B4-BE49-F238E27FC236}">
                  <a16:creationId xmlns:a16="http://schemas.microsoft.com/office/drawing/2014/main" id="{458ADF21-A177-1CF3-829B-2924223ACD33}"/>
                </a:ext>
              </a:extLst>
            </p:cNvPr>
            <p:cNvSpPr/>
            <p:nvPr/>
          </p:nvSpPr>
          <p:spPr>
            <a:xfrm>
              <a:off x="0" y="0"/>
              <a:ext cx="567364" cy="414259"/>
            </a:xfrm>
            <a:custGeom>
              <a:avLst/>
              <a:gdLst/>
              <a:ahLst/>
              <a:cxnLst/>
              <a:rect l="l" t="t" r="r" b="b"/>
              <a:pathLst>
                <a:path w="567364" h="414259">
                  <a:moveTo>
                    <a:pt x="364164" y="0"/>
                  </a:moveTo>
                  <a:lnTo>
                    <a:pt x="0" y="0"/>
                  </a:lnTo>
                  <a:lnTo>
                    <a:pt x="203200" y="414259"/>
                  </a:lnTo>
                  <a:lnTo>
                    <a:pt x="567364" y="414259"/>
                  </a:lnTo>
                  <a:lnTo>
                    <a:pt x="364164" y="0"/>
                  </a:lnTo>
                  <a:close/>
                </a:path>
              </a:pathLst>
            </a:custGeom>
            <a:solidFill>
              <a:srgbClr val="FFD006"/>
            </a:solidFill>
          </p:spPr>
          <p:txBody>
            <a:bodyPr/>
            <a:lstStyle/>
            <a:p>
              <a:endParaRPr lang="en-IN"/>
            </a:p>
          </p:txBody>
        </p:sp>
        <p:sp>
          <p:nvSpPr>
            <p:cNvPr id="14" name="TextBox 14">
              <a:extLst>
                <a:ext uri="{FF2B5EF4-FFF2-40B4-BE49-F238E27FC236}">
                  <a16:creationId xmlns:a16="http://schemas.microsoft.com/office/drawing/2014/main" id="{BEB79806-CA81-B1D7-9A61-05AA8D15AAEA}"/>
                </a:ext>
              </a:extLst>
            </p:cNvPr>
            <p:cNvSpPr txBox="1"/>
            <p:nvPr/>
          </p:nvSpPr>
          <p:spPr>
            <a:xfrm>
              <a:off x="101600" y="-66675"/>
              <a:ext cx="364164" cy="480934"/>
            </a:xfrm>
            <a:prstGeom prst="rect">
              <a:avLst/>
            </a:prstGeom>
          </p:spPr>
          <p:txBody>
            <a:bodyPr lIns="50800" tIns="50800" rIns="50800" bIns="50800" rtlCol="0" anchor="ctr"/>
            <a:lstStyle/>
            <a:p>
              <a:pPr algn="ctr">
                <a:lnSpc>
                  <a:spcPts val="3359"/>
                </a:lnSpc>
              </a:pPr>
              <a:endParaRPr/>
            </a:p>
          </p:txBody>
        </p:sp>
      </p:grpSp>
      <p:sp>
        <p:nvSpPr>
          <p:cNvPr id="15" name="TextBox 13">
            <a:extLst>
              <a:ext uri="{FF2B5EF4-FFF2-40B4-BE49-F238E27FC236}">
                <a16:creationId xmlns:a16="http://schemas.microsoft.com/office/drawing/2014/main" id="{AA760875-6E09-8E20-BCD0-FE50DF395623}"/>
              </a:ext>
            </a:extLst>
          </p:cNvPr>
          <p:cNvSpPr txBox="1"/>
          <p:nvPr/>
        </p:nvSpPr>
        <p:spPr>
          <a:xfrm>
            <a:off x="8603483" y="956848"/>
            <a:ext cx="3410088" cy="628377"/>
          </a:xfrm>
          <a:prstGeom prst="rect">
            <a:avLst/>
          </a:prstGeom>
        </p:spPr>
        <p:txBody>
          <a:bodyPr wrap="square" lIns="0" tIns="0" rIns="0" bIns="0" rtlCol="0" anchor="t">
            <a:spAutoFit/>
          </a:bodyPr>
          <a:lstStyle/>
          <a:p>
            <a:pPr algn="l">
              <a:lnSpc>
                <a:spcPts val="4899"/>
              </a:lnSpc>
            </a:pPr>
            <a:r>
              <a:rPr lang="en-US" sz="4400" b="1" dirty="0">
                <a:solidFill>
                  <a:srgbClr val="000000"/>
                </a:solidFill>
                <a:latin typeface="Amasis MT Pro Medium" panose="02040604050005020304" pitchFamily="18" charset="0"/>
                <a:ea typeface="Poppins Bold"/>
                <a:cs typeface="Poppins Bold"/>
                <a:sym typeface="Poppins Bold"/>
              </a:rPr>
              <a:t>Accessibility</a:t>
            </a:r>
          </a:p>
        </p:txBody>
      </p:sp>
      <p:grpSp>
        <p:nvGrpSpPr>
          <p:cNvPr id="16" name="Group 15">
            <a:extLst>
              <a:ext uri="{FF2B5EF4-FFF2-40B4-BE49-F238E27FC236}">
                <a16:creationId xmlns:a16="http://schemas.microsoft.com/office/drawing/2014/main" id="{3BC735C9-4E6F-7796-6481-AE0E3E3EE6DA}"/>
              </a:ext>
            </a:extLst>
          </p:cNvPr>
          <p:cNvGrpSpPr/>
          <p:nvPr/>
        </p:nvGrpSpPr>
        <p:grpSpPr>
          <a:xfrm>
            <a:off x="4873872" y="43386"/>
            <a:ext cx="9664759" cy="976948"/>
            <a:chOff x="479832" y="350035"/>
            <a:chExt cx="14737537" cy="976948"/>
          </a:xfrm>
        </p:grpSpPr>
        <p:grpSp>
          <p:nvGrpSpPr>
            <p:cNvPr id="17" name="Group 45">
              <a:extLst>
                <a:ext uri="{FF2B5EF4-FFF2-40B4-BE49-F238E27FC236}">
                  <a16:creationId xmlns:a16="http://schemas.microsoft.com/office/drawing/2014/main" id="{ECBE967C-70E3-7010-A5E3-9323356B416F}"/>
                </a:ext>
              </a:extLst>
            </p:cNvPr>
            <p:cNvGrpSpPr/>
            <p:nvPr/>
          </p:nvGrpSpPr>
          <p:grpSpPr>
            <a:xfrm rot="-10800000">
              <a:off x="479832" y="350035"/>
              <a:ext cx="14737537" cy="976948"/>
              <a:chOff x="127000" y="-28575"/>
              <a:chExt cx="5716210" cy="711055"/>
            </a:xfrm>
          </p:grpSpPr>
          <p:sp>
            <p:nvSpPr>
              <p:cNvPr id="19" name="Freeform 46">
                <a:extLst>
                  <a:ext uri="{FF2B5EF4-FFF2-40B4-BE49-F238E27FC236}">
                    <a16:creationId xmlns:a16="http://schemas.microsoft.com/office/drawing/2014/main" id="{E2C683D4-A819-B3E5-133E-D5DDDACD9B98}"/>
                  </a:ext>
                </a:extLst>
              </p:cNvPr>
              <p:cNvSpPr/>
              <p:nvPr/>
            </p:nvSpPr>
            <p:spPr>
              <a:xfrm>
                <a:off x="1345767" y="-14288"/>
                <a:ext cx="2816995"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20" name="TextBox 47">
                <a:extLst>
                  <a:ext uri="{FF2B5EF4-FFF2-40B4-BE49-F238E27FC236}">
                    <a16:creationId xmlns:a16="http://schemas.microsoft.com/office/drawing/2014/main" id="{6B9419A6-46E9-B996-40C2-5D77CA5F66C2}"/>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18" name="TextBox 48">
              <a:extLst>
                <a:ext uri="{FF2B5EF4-FFF2-40B4-BE49-F238E27FC236}">
                  <a16:creationId xmlns:a16="http://schemas.microsoft.com/office/drawing/2014/main" id="{8C586FBE-7A19-71AE-C560-1D28B42BD4D6}"/>
                </a:ext>
              </a:extLst>
            </p:cNvPr>
            <p:cNvSpPr txBox="1"/>
            <p:nvPr/>
          </p:nvSpPr>
          <p:spPr>
            <a:xfrm>
              <a:off x="1291983" y="501782"/>
              <a:ext cx="13899724" cy="673454"/>
            </a:xfrm>
            <a:prstGeom prst="rect">
              <a:avLst/>
            </a:prstGeom>
          </p:spPr>
          <p:txBody>
            <a:bodyPr wrap="square" lIns="0" tIns="0" rIns="0" bIns="0" rtlCol="0" anchor="t">
              <a:spAutoFit/>
            </a:bodyPr>
            <a:lstStyle/>
            <a:p>
              <a:pPr marL="0" lvl="0" indent="0" algn="ctr">
                <a:lnSpc>
                  <a:spcPts val="5644"/>
                </a:lnSpc>
              </a:pPr>
              <a:r>
                <a:rPr lang="en-US" sz="4400" dirty="0">
                  <a:solidFill>
                    <a:srgbClr val="FFFFFF"/>
                  </a:solidFill>
                  <a:latin typeface="Amasis MT Pro Medium" panose="02040604050005020304" pitchFamily="18" charset="0"/>
                  <a:ea typeface="Barlow Bold"/>
                  <a:cs typeface="Barlow Bold"/>
                  <a:sym typeface="Barlow Bold"/>
                </a:rPr>
                <a:t> Benefits of </a:t>
              </a:r>
            </a:p>
          </p:txBody>
        </p:sp>
      </p:grpSp>
    </p:spTree>
    <p:extLst>
      <p:ext uri="{BB962C8B-B14F-4D97-AF65-F5344CB8AC3E}">
        <p14:creationId xmlns:p14="http://schemas.microsoft.com/office/powerpoint/2010/main" val="1012202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7231B-9AC7-E8F1-3E9D-8E53FA77D28A}"/>
            </a:ext>
          </a:extLst>
        </p:cNvPr>
        <p:cNvGrpSpPr/>
        <p:nvPr/>
      </p:nvGrpSpPr>
      <p:grpSpPr>
        <a:xfrm>
          <a:off x="0" y="0"/>
          <a:ext cx="0" cy="0"/>
          <a:chOff x="0" y="0"/>
          <a:chExt cx="0" cy="0"/>
        </a:xfrm>
      </p:grpSpPr>
      <p:pic>
        <p:nvPicPr>
          <p:cNvPr id="10244" name="Picture 4" descr="This is an image shows the principle and framework of the UDL. 3 primary  networks, 3 principles of UDL, 3 sets of UDL guidelines.">
            <a:extLst>
              <a:ext uri="{FF2B5EF4-FFF2-40B4-BE49-F238E27FC236}">
                <a16:creationId xmlns:a16="http://schemas.microsoft.com/office/drawing/2014/main" id="{2887FA29-C161-4168-67AD-D5106DBBD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294" y="3665930"/>
            <a:ext cx="8510511" cy="63828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6">
            <a:extLst>
              <a:ext uri="{FF2B5EF4-FFF2-40B4-BE49-F238E27FC236}">
                <a16:creationId xmlns:a16="http://schemas.microsoft.com/office/drawing/2014/main" id="{EE42D9E7-F951-14D7-BF5B-3940AD2A5CD1}"/>
              </a:ext>
            </a:extLst>
          </p:cNvPr>
          <p:cNvGrpSpPr/>
          <p:nvPr/>
        </p:nvGrpSpPr>
        <p:grpSpPr>
          <a:xfrm>
            <a:off x="692113" y="2308978"/>
            <a:ext cx="1067824" cy="1067824"/>
            <a:chOff x="0" y="0"/>
            <a:chExt cx="812800" cy="812800"/>
          </a:xfrm>
        </p:grpSpPr>
        <p:sp>
          <p:nvSpPr>
            <p:cNvPr id="7" name="Freeform 7">
              <a:extLst>
                <a:ext uri="{FF2B5EF4-FFF2-40B4-BE49-F238E27FC236}">
                  <a16:creationId xmlns:a16="http://schemas.microsoft.com/office/drawing/2014/main" id="{D6C7595F-4D27-63C3-F1D2-648E520B11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a:ln w="76200" cap="sq">
              <a:gradFill>
                <a:gsLst>
                  <a:gs pos="0">
                    <a:srgbClr val="112D4E">
                      <a:alpha val="100000"/>
                    </a:srgbClr>
                  </a:gs>
                  <a:gs pos="50000">
                    <a:srgbClr val="255389">
                      <a:alpha val="100000"/>
                    </a:srgbClr>
                  </a:gs>
                  <a:gs pos="100000">
                    <a:srgbClr val="2A96E4">
                      <a:alpha val="100000"/>
                    </a:srgbClr>
                  </a:gs>
                </a:gsLst>
                <a:lin ang="5400000"/>
              </a:gradFill>
              <a:prstDash val="solid"/>
              <a:miter/>
            </a:ln>
          </p:spPr>
          <p:txBody>
            <a:bodyPr/>
            <a:lstStyle/>
            <a:p>
              <a:endParaRPr lang="en-IN"/>
            </a:p>
          </p:txBody>
        </p:sp>
        <p:sp>
          <p:nvSpPr>
            <p:cNvPr id="8" name="TextBox 8">
              <a:extLst>
                <a:ext uri="{FF2B5EF4-FFF2-40B4-BE49-F238E27FC236}">
                  <a16:creationId xmlns:a16="http://schemas.microsoft.com/office/drawing/2014/main" id="{D24F1112-2553-1AE2-04AF-630C540D646C}"/>
                </a:ext>
              </a:extLst>
            </p:cNvPr>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12" name="Freeform 12">
            <a:extLst>
              <a:ext uri="{FF2B5EF4-FFF2-40B4-BE49-F238E27FC236}">
                <a16:creationId xmlns:a16="http://schemas.microsoft.com/office/drawing/2014/main" id="{AED9E932-24F0-99D2-C6AC-30C5E105A800}"/>
              </a:ext>
            </a:extLst>
          </p:cNvPr>
          <p:cNvSpPr/>
          <p:nvPr/>
        </p:nvSpPr>
        <p:spPr>
          <a:xfrm>
            <a:off x="933547" y="2555002"/>
            <a:ext cx="602208" cy="603717"/>
          </a:xfrm>
          <a:custGeom>
            <a:avLst/>
            <a:gdLst/>
            <a:ahLst/>
            <a:cxnLst/>
            <a:rect l="l" t="t" r="r" b="b"/>
            <a:pathLst>
              <a:path w="602208" h="603717">
                <a:moveTo>
                  <a:pt x="0" y="0"/>
                </a:moveTo>
                <a:lnTo>
                  <a:pt x="602208" y="0"/>
                </a:lnTo>
                <a:lnTo>
                  <a:pt x="602208" y="603716"/>
                </a:lnTo>
                <a:lnTo>
                  <a:pt x="0" y="6037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13" name="Freeform 13">
            <a:extLst>
              <a:ext uri="{FF2B5EF4-FFF2-40B4-BE49-F238E27FC236}">
                <a16:creationId xmlns:a16="http://schemas.microsoft.com/office/drawing/2014/main" id="{CCB9F082-B9D2-EC7C-F5B0-7C58EF25584B}"/>
              </a:ext>
            </a:extLst>
          </p:cNvPr>
          <p:cNvSpPr/>
          <p:nvPr/>
        </p:nvSpPr>
        <p:spPr>
          <a:xfrm>
            <a:off x="9225690" y="6276898"/>
            <a:ext cx="643756" cy="680323"/>
          </a:xfrm>
          <a:custGeom>
            <a:avLst/>
            <a:gdLst/>
            <a:ahLst/>
            <a:cxnLst/>
            <a:rect l="l" t="t" r="r" b="b"/>
            <a:pathLst>
              <a:path w="643756" h="680323">
                <a:moveTo>
                  <a:pt x="0" y="0"/>
                </a:moveTo>
                <a:lnTo>
                  <a:pt x="643757" y="0"/>
                </a:lnTo>
                <a:lnTo>
                  <a:pt x="643757" y="680324"/>
                </a:lnTo>
                <a:lnTo>
                  <a:pt x="0" y="680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N"/>
          </a:p>
        </p:txBody>
      </p:sp>
      <p:sp>
        <p:nvSpPr>
          <p:cNvPr id="15" name="TextBox 15">
            <a:extLst>
              <a:ext uri="{FF2B5EF4-FFF2-40B4-BE49-F238E27FC236}">
                <a16:creationId xmlns:a16="http://schemas.microsoft.com/office/drawing/2014/main" id="{429DF998-FAC0-F27F-3EC5-D9ABA8974A85}"/>
              </a:ext>
            </a:extLst>
          </p:cNvPr>
          <p:cNvSpPr txBox="1"/>
          <p:nvPr/>
        </p:nvSpPr>
        <p:spPr>
          <a:xfrm>
            <a:off x="2159289" y="2261224"/>
            <a:ext cx="15671511" cy="991041"/>
          </a:xfrm>
          <a:prstGeom prst="rect">
            <a:avLst/>
          </a:prstGeom>
        </p:spPr>
        <p:txBody>
          <a:bodyPr wrap="square" lIns="0" tIns="0" rIns="0" bIns="0" rtlCol="0" anchor="t">
            <a:spAutoFit/>
          </a:bodyPr>
          <a:lstStyle/>
          <a:p>
            <a:pPr marL="0" lvl="0" indent="0" algn="l">
              <a:lnSpc>
                <a:spcPts val="4000"/>
              </a:lnSpc>
            </a:pPr>
            <a:r>
              <a:rPr lang="en-US" sz="3200" spc="-45" dirty="0">
                <a:solidFill>
                  <a:srgbClr val="000000"/>
                </a:solidFill>
                <a:latin typeface="Cambria Math" panose="02040503050406030204" pitchFamily="18" charset="0"/>
                <a:ea typeface="Cambria Math" panose="02040503050406030204" pitchFamily="18" charset="0"/>
                <a:cs typeface="Clear Sans"/>
                <a:sym typeface="Clear Sans"/>
              </a:rPr>
              <a:t>Framework that guides the development of flexible learning environments to accommodate </a:t>
            </a:r>
            <a:r>
              <a:rPr lang="en-US" sz="3200" b="1" i="1" spc="-45" dirty="0">
                <a:solidFill>
                  <a:srgbClr val="FF0000"/>
                </a:solidFill>
                <a:latin typeface="Cambria Math" panose="02040503050406030204" pitchFamily="18" charset="0"/>
                <a:ea typeface="Cambria Math" panose="02040503050406030204" pitchFamily="18" charset="0"/>
                <a:cs typeface="Clear Sans"/>
                <a:sym typeface="Clear Sans"/>
              </a:rPr>
              <a:t>individual learning differences</a:t>
            </a:r>
            <a:r>
              <a:rPr lang="en-US" sz="3200" spc="-45" dirty="0">
                <a:solidFill>
                  <a:srgbClr val="000000"/>
                </a:solidFill>
                <a:latin typeface="Cambria Math" panose="02040503050406030204" pitchFamily="18" charset="0"/>
                <a:ea typeface="Cambria Math" panose="02040503050406030204" pitchFamily="18" charset="0"/>
                <a:cs typeface="Clear Sans"/>
                <a:sym typeface="Clear Sans"/>
              </a:rPr>
              <a:t>.</a:t>
            </a:r>
          </a:p>
        </p:txBody>
      </p:sp>
      <p:grpSp>
        <p:nvGrpSpPr>
          <p:cNvPr id="31" name="Group 30">
            <a:extLst>
              <a:ext uri="{FF2B5EF4-FFF2-40B4-BE49-F238E27FC236}">
                <a16:creationId xmlns:a16="http://schemas.microsoft.com/office/drawing/2014/main" id="{914F3488-0279-7F8E-5511-AAF8C727A064}"/>
              </a:ext>
            </a:extLst>
          </p:cNvPr>
          <p:cNvGrpSpPr/>
          <p:nvPr/>
        </p:nvGrpSpPr>
        <p:grpSpPr>
          <a:xfrm>
            <a:off x="-1813465" y="5981700"/>
            <a:ext cx="5011156" cy="4305300"/>
            <a:chOff x="-635928" y="3310779"/>
            <a:chExt cx="8865528" cy="7131041"/>
          </a:xfrm>
        </p:grpSpPr>
        <p:grpSp>
          <p:nvGrpSpPr>
            <p:cNvPr id="2" name="Group 2">
              <a:extLst>
                <a:ext uri="{FF2B5EF4-FFF2-40B4-BE49-F238E27FC236}">
                  <a16:creationId xmlns:a16="http://schemas.microsoft.com/office/drawing/2014/main" id="{BD63AE8C-393E-DBFC-0737-EF2B968D12E1}"/>
                </a:ext>
              </a:extLst>
            </p:cNvPr>
            <p:cNvGrpSpPr/>
            <p:nvPr/>
          </p:nvGrpSpPr>
          <p:grpSpPr>
            <a:xfrm rot="5400000">
              <a:off x="4251126" y="4365428"/>
              <a:ext cx="3740297" cy="4216651"/>
              <a:chOff x="0" y="0"/>
              <a:chExt cx="698500" cy="812800"/>
            </a:xfrm>
          </p:grpSpPr>
          <p:sp>
            <p:nvSpPr>
              <p:cNvPr id="3" name="Freeform 3">
                <a:extLst>
                  <a:ext uri="{FF2B5EF4-FFF2-40B4-BE49-F238E27FC236}">
                    <a16:creationId xmlns:a16="http://schemas.microsoft.com/office/drawing/2014/main" id="{0C6A21D0-14FB-11C8-75E1-1E7FD9261D65}"/>
                  </a:ext>
                </a:extLst>
              </p:cNvPr>
              <p:cNvSpPr/>
              <p:nvPr/>
            </p:nvSpPr>
            <p:spPr>
              <a:xfrm>
                <a:off x="0" y="7908"/>
                <a:ext cx="698500" cy="796984"/>
              </a:xfrm>
              <a:custGeom>
                <a:avLst/>
                <a:gdLst/>
                <a:ahLst/>
                <a:cxnLst/>
                <a:rect l="l" t="t" r="r" b="b"/>
                <a:pathLst>
                  <a:path w="698500" h="796984">
                    <a:moveTo>
                      <a:pt x="384846" y="12802"/>
                    </a:moveTo>
                    <a:lnTo>
                      <a:pt x="662904" y="174582"/>
                    </a:lnTo>
                    <a:cubicBezTo>
                      <a:pt x="684942" y="187404"/>
                      <a:pt x="698500" y="210978"/>
                      <a:pt x="698500" y="236475"/>
                    </a:cubicBezTo>
                    <a:lnTo>
                      <a:pt x="698500" y="560509"/>
                    </a:lnTo>
                    <a:cubicBezTo>
                      <a:pt x="698500" y="586006"/>
                      <a:pt x="684942" y="609580"/>
                      <a:pt x="662904" y="622402"/>
                    </a:cubicBezTo>
                    <a:lnTo>
                      <a:pt x="384846" y="784182"/>
                    </a:lnTo>
                    <a:cubicBezTo>
                      <a:pt x="362842" y="796984"/>
                      <a:pt x="335658" y="796984"/>
                      <a:pt x="313654" y="784182"/>
                    </a:cubicBezTo>
                    <a:lnTo>
                      <a:pt x="35596" y="622402"/>
                    </a:lnTo>
                    <a:cubicBezTo>
                      <a:pt x="13558" y="609580"/>
                      <a:pt x="0" y="586006"/>
                      <a:pt x="0" y="560509"/>
                    </a:cubicBezTo>
                    <a:lnTo>
                      <a:pt x="0" y="236475"/>
                    </a:lnTo>
                    <a:cubicBezTo>
                      <a:pt x="0" y="210978"/>
                      <a:pt x="13558" y="187404"/>
                      <a:pt x="35596" y="174582"/>
                    </a:cubicBezTo>
                    <a:lnTo>
                      <a:pt x="313654" y="12802"/>
                    </a:lnTo>
                    <a:cubicBezTo>
                      <a:pt x="335658" y="0"/>
                      <a:pt x="362842" y="0"/>
                      <a:pt x="384846" y="12802"/>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IN"/>
              </a:p>
            </p:txBody>
          </p:sp>
          <p:sp>
            <p:nvSpPr>
              <p:cNvPr id="4" name="TextBox 4">
                <a:extLst>
                  <a:ext uri="{FF2B5EF4-FFF2-40B4-BE49-F238E27FC236}">
                    <a16:creationId xmlns:a16="http://schemas.microsoft.com/office/drawing/2014/main" id="{EA2C905A-2932-4E5E-4B29-1AE44101814F}"/>
                  </a:ext>
                </a:extLst>
              </p:cNvPr>
              <p:cNvSpPr txBox="1"/>
              <p:nvPr/>
            </p:nvSpPr>
            <p:spPr>
              <a:xfrm>
                <a:off x="0" y="111125"/>
                <a:ext cx="698500" cy="561975"/>
              </a:xfrm>
              <a:prstGeom prst="rect">
                <a:avLst/>
              </a:prstGeom>
            </p:spPr>
            <p:txBody>
              <a:bodyPr lIns="120277" tIns="120277" rIns="120277" bIns="120277" rtlCol="0" anchor="ctr"/>
              <a:lstStyle/>
              <a:p>
                <a:pPr algn="ctr">
                  <a:lnSpc>
                    <a:spcPts val="2659"/>
                  </a:lnSpc>
                </a:pPr>
                <a:endParaRPr/>
              </a:p>
            </p:txBody>
          </p:sp>
        </p:grpSp>
        <p:sp>
          <p:nvSpPr>
            <p:cNvPr id="5" name="Freeform 5">
              <a:extLst>
                <a:ext uri="{FF2B5EF4-FFF2-40B4-BE49-F238E27FC236}">
                  <a16:creationId xmlns:a16="http://schemas.microsoft.com/office/drawing/2014/main" id="{286F9676-6BE0-D487-FCE2-4F59E56D621B}"/>
                </a:ext>
              </a:extLst>
            </p:cNvPr>
            <p:cNvSpPr/>
            <p:nvPr/>
          </p:nvSpPr>
          <p:spPr>
            <a:xfrm>
              <a:off x="-635928" y="6791613"/>
              <a:ext cx="5867714" cy="3650207"/>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7"/>
              <a:stretch>
                <a:fillRect/>
              </a:stretch>
            </a:blipFill>
          </p:spPr>
          <p:txBody>
            <a:bodyPr/>
            <a:lstStyle/>
            <a:p>
              <a:endParaRPr lang="en-IN"/>
            </a:p>
          </p:txBody>
        </p:sp>
        <p:sp>
          <p:nvSpPr>
            <p:cNvPr id="19" name="Freeform 19">
              <a:extLst>
                <a:ext uri="{FF2B5EF4-FFF2-40B4-BE49-F238E27FC236}">
                  <a16:creationId xmlns:a16="http://schemas.microsoft.com/office/drawing/2014/main" id="{BA12914A-983F-AB78-B116-E633C8EFA5BC}"/>
                </a:ext>
              </a:extLst>
            </p:cNvPr>
            <p:cNvSpPr/>
            <p:nvPr/>
          </p:nvSpPr>
          <p:spPr>
            <a:xfrm>
              <a:off x="1009650" y="3310779"/>
              <a:ext cx="6798300" cy="6376764"/>
            </a:xfrm>
            <a:custGeom>
              <a:avLst/>
              <a:gdLst/>
              <a:ahLst/>
              <a:cxnLst/>
              <a:rect l="l" t="t" r="r" b="b"/>
              <a:pathLst>
                <a:path w="6971016" h="6334911">
                  <a:moveTo>
                    <a:pt x="0" y="0"/>
                  </a:moveTo>
                  <a:lnTo>
                    <a:pt x="6971016" y="0"/>
                  </a:lnTo>
                  <a:lnTo>
                    <a:pt x="6971016" y="6334911"/>
                  </a:lnTo>
                  <a:lnTo>
                    <a:pt x="0" y="6334911"/>
                  </a:lnTo>
                  <a:lnTo>
                    <a:pt x="0" y="0"/>
                  </a:lnTo>
                  <a:close/>
                </a:path>
              </a:pathLst>
            </a:custGeom>
            <a:blipFill>
              <a:blip r:embed="rId8"/>
              <a:stretch>
                <a:fillRect/>
              </a:stretch>
            </a:blipFill>
          </p:spPr>
          <p:txBody>
            <a:bodyPr/>
            <a:lstStyle/>
            <a:p>
              <a:endParaRPr lang="en-IN"/>
            </a:p>
          </p:txBody>
        </p:sp>
        <p:grpSp>
          <p:nvGrpSpPr>
            <p:cNvPr id="20" name="Group 20">
              <a:extLst>
                <a:ext uri="{FF2B5EF4-FFF2-40B4-BE49-F238E27FC236}">
                  <a16:creationId xmlns:a16="http://schemas.microsoft.com/office/drawing/2014/main" id="{CB98E42B-B4E9-E818-49A6-14ACFC3AF4FB}"/>
                </a:ext>
              </a:extLst>
            </p:cNvPr>
            <p:cNvGrpSpPr/>
            <p:nvPr/>
          </p:nvGrpSpPr>
          <p:grpSpPr>
            <a:xfrm>
              <a:off x="1254267" y="3667934"/>
              <a:ext cx="6096875" cy="5408111"/>
              <a:chOff x="0" y="0"/>
              <a:chExt cx="812800" cy="698500"/>
            </a:xfrm>
          </p:grpSpPr>
          <p:sp>
            <p:nvSpPr>
              <p:cNvPr id="21" name="Freeform 21">
                <a:extLst>
                  <a:ext uri="{FF2B5EF4-FFF2-40B4-BE49-F238E27FC236}">
                    <a16:creationId xmlns:a16="http://schemas.microsoft.com/office/drawing/2014/main" id="{D6ED9064-F90F-D2DA-7848-C100B661E3A6}"/>
                  </a:ext>
                </a:extLst>
              </p:cNvPr>
              <p:cNvSpPr/>
              <p:nvPr/>
            </p:nvSpPr>
            <p:spPr>
              <a:xfrm>
                <a:off x="9036" y="0"/>
                <a:ext cx="794728" cy="698500"/>
              </a:xfrm>
              <a:custGeom>
                <a:avLst/>
                <a:gdLst/>
                <a:ahLst/>
                <a:cxnLst/>
                <a:rect l="l" t="t" r="r" b="b"/>
                <a:pathLst>
                  <a:path w="794728" h="698500">
                    <a:moveTo>
                      <a:pt x="780099" y="389924"/>
                    </a:moveTo>
                    <a:lnTo>
                      <a:pt x="624229" y="657826"/>
                    </a:lnTo>
                    <a:cubicBezTo>
                      <a:pt x="609577" y="683008"/>
                      <a:pt x="582641" y="698500"/>
                      <a:pt x="553506" y="698500"/>
                    </a:cubicBezTo>
                    <a:lnTo>
                      <a:pt x="241222" y="698500"/>
                    </a:lnTo>
                    <a:cubicBezTo>
                      <a:pt x="212087" y="698500"/>
                      <a:pt x="185151" y="683008"/>
                      <a:pt x="170499" y="657826"/>
                    </a:cubicBezTo>
                    <a:lnTo>
                      <a:pt x="14629" y="389924"/>
                    </a:lnTo>
                    <a:cubicBezTo>
                      <a:pt x="0" y="364781"/>
                      <a:pt x="0" y="333719"/>
                      <a:pt x="14629" y="308576"/>
                    </a:cubicBezTo>
                    <a:lnTo>
                      <a:pt x="170499" y="40674"/>
                    </a:lnTo>
                    <a:cubicBezTo>
                      <a:pt x="185151" y="15492"/>
                      <a:pt x="212087" y="0"/>
                      <a:pt x="241222" y="0"/>
                    </a:cubicBezTo>
                    <a:lnTo>
                      <a:pt x="553506" y="0"/>
                    </a:lnTo>
                    <a:cubicBezTo>
                      <a:pt x="582641" y="0"/>
                      <a:pt x="609577" y="15492"/>
                      <a:pt x="624229" y="40674"/>
                    </a:cubicBezTo>
                    <a:lnTo>
                      <a:pt x="780099" y="308576"/>
                    </a:lnTo>
                    <a:cubicBezTo>
                      <a:pt x="794728" y="333719"/>
                      <a:pt x="794728" y="364781"/>
                      <a:pt x="780099" y="389924"/>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IN"/>
              </a:p>
            </p:txBody>
          </p:sp>
          <p:sp>
            <p:nvSpPr>
              <p:cNvPr id="22" name="TextBox 22">
                <a:extLst>
                  <a:ext uri="{FF2B5EF4-FFF2-40B4-BE49-F238E27FC236}">
                    <a16:creationId xmlns:a16="http://schemas.microsoft.com/office/drawing/2014/main" id="{8E40E5C1-CF1E-19C1-E9A8-2956F679D7D6}"/>
                  </a:ext>
                </a:extLst>
              </p:cNvPr>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sp>
        <p:nvSpPr>
          <p:cNvPr id="25" name="TextBox 2">
            <a:extLst>
              <a:ext uri="{FF2B5EF4-FFF2-40B4-BE49-F238E27FC236}">
                <a16:creationId xmlns:a16="http://schemas.microsoft.com/office/drawing/2014/main" id="{29058CA2-2465-26DD-4EB9-B3C9E403FC72}"/>
              </a:ext>
            </a:extLst>
          </p:cNvPr>
          <p:cNvSpPr txBox="1"/>
          <p:nvPr/>
        </p:nvSpPr>
        <p:spPr>
          <a:xfrm>
            <a:off x="2616278" y="1383718"/>
            <a:ext cx="7655581" cy="531812"/>
          </a:xfrm>
          <a:prstGeom prst="rect">
            <a:avLst/>
          </a:prstGeom>
        </p:spPr>
        <p:txBody>
          <a:bodyPr wrap="square" lIns="0" tIns="0" rIns="0" bIns="0" rtlCol="0" anchor="t">
            <a:spAutoFit/>
          </a:bodyPr>
          <a:lstStyle/>
          <a:p>
            <a:pPr marL="0" lvl="0" indent="0" algn="ctr">
              <a:lnSpc>
                <a:spcPts val="4000"/>
              </a:lnSpc>
            </a:pPr>
            <a:r>
              <a:rPr lang="en-US" sz="4400" b="1" spc="-212" dirty="0">
                <a:solidFill>
                  <a:srgbClr val="112D4E"/>
                </a:solidFill>
                <a:latin typeface="Amasis MT Pro Medium" panose="02040604050005020304" pitchFamily="18" charset="0"/>
                <a:ea typeface="Barlow Bold"/>
                <a:cs typeface="Barlow Bold"/>
                <a:sym typeface="Barlow Bold"/>
              </a:rPr>
              <a:t>A Framework for Inclusion</a:t>
            </a:r>
          </a:p>
        </p:txBody>
      </p:sp>
      <p:grpSp>
        <p:nvGrpSpPr>
          <p:cNvPr id="30" name="Group 29">
            <a:extLst>
              <a:ext uri="{FF2B5EF4-FFF2-40B4-BE49-F238E27FC236}">
                <a16:creationId xmlns:a16="http://schemas.microsoft.com/office/drawing/2014/main" id="{EDD9CC9B-157B-605C-B934-DBB34ECAAD05}"/>
              </a:ext>
            </a:extLst>
          </p:cNvPr>
          <p:cNvGrpSpPr/>
          <p:nvPr/>
        </p:nvGrpSpPr>
        <p:grpSpPr>
          <a:xfrm>
            <a:off x="-1117927" y="334876"/>
            <a:ext cx="14737537" cy="976948"/>
            <a:chOff x="479832" y="350035"/>
            <a:chExt cx="14737537" cy="976948"/>
          </a:xfrm>
        </p:grpSpPr>
        <p:grpSp>
          <p:nvGrpSpPr>
            <p:cNvPr id="26" name="Group 45">
              <a:extLst>
                <a:ext uri="{FF2B5EF4-FFF2-40B4-BE49-F238E27FC236}">
                  <a16:creationId xmlns:a16="http://schemas.microsoft.com/office/drawing/2014/main" id="{C4460CEE-53AC-A922-9296-7A7CDADA8552}"/>
                </a:ext>
              </a:extLst>
            </p:cNvPr>
            <p:cNvGrpSpPr/>
            <p:nvPr/>
          </p:nvGrpSpPr>
          <p:grpSpPr>
            <a:xfrm rot="-10800000">
              <a:off x="479832" y="350035"/>
              <a:ext cx="14737537" cy="976948"/>
              <a:chOff x="127000" y="-28575"/>
              <a:chExt cx="5716210" cy="711055"/>
            </a:xfrm>
          </p:grpSpPr>
          <p:sp>
            <p:nvSpPr>
              <p:cNvPr id="27" name="Freeform 46">
                <a:extLst>
                  <a:ext uri="{FF2B5EF4-FFF2-40B4-BE49-F238E27FC236}">
                    <a16:creationId xmlns:a16="http://schemas.microsoft.com/office/drawing/2014/main" id="{95D4AE53-081B-7C78-CC63-BA26B82375A6}"/>
                  </a:ext>
                </a:extLst>
              </p:cNvPr>
              <p:cNvSpPr/>
              <p:nvPr/>
            </p:nvSpPr>
            <p:spPr>
              <a:xfrm>
                <a:off x="531999" y="0"/>
                <a:ext cx="4787990"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28" name="TextBox 47">
                <a:extLst>
                  <a:ext uri="{FF2B5EF4-FFF2-40B4-BE49-F238E27FC236}">
                    <a16:creationId xmlns:a16="http://schemas.microsoft.com/office/drawing/2014/main" id="{5921A777-5851-2FC3-BF75-95099BC15558}"/>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29" name="TextBox 48">
              <a:extLst>
                <a:ext uri="{FF2B5EF4-FFF2-40B4-BE49-F238E27FC236}">
                  <a16:creationId xmlns:a16="http://schemas.microsoft.com/office/drawing/2014/main" id="{D1B0C973-A1C1-1D88-6818-ECE13C7F1088}"/>
                </a:ext>
              </a:extLst>
            </p:cNvPr>
            <p:cNvSpPr txBox="1"/>
            <p:nvPr/>
          </p:nvSpPr>
          <p:spPr>
            <a:xfrm>
              <a:off x="959276" y="416710"/>
              <a:ext cx="13899724" cy="673454"/>
            </a:xfrm>
            <a:prstGeom prst="rect">
              <a:avLst/>
            </a:prstGeom>
          </p:spPr>
          <p:txBody>
            <a:bodyPr wrap="square" lIns="0" tIns="0" rIns="0" bIns="0" rtlCol="0" anchor="t">
              <a:spAutoFit/>
            </a:bodyPr>
            <a:lstStyle/>
            <a:p>
              <a:pPr marL="0" lvl="0" indent="0" algn="ctr">
                <a:lnSpc>
                  <a:spcPts val="5644"/>
                </a:lnSpc>
              </a:pPr>
              <a:r>
                <a:rPr lang="en-US" sz="4400" dirty="0">
                  <a:solidFill>
                    <a:srgbClr val="FFFFFF"/>
                  </a:solidFill>
                  <a:latin typeface="Amasis MT Pro Medium" panose="02040604050005020304" pitchFamily="18" charset="0"/>
                  <a:ea typeface="Barlow Bold"/>
                  <a:cs typeface="Barlow Bold"/>
                  <a:sym typeface="Barlow Bold"/>
                </a:rPr>
                <a:t> Universal Design for Learning (UDL) </a:t>
              </a:r>
            </a:p>
          </p:txBody>
        </p:sp>
      </p:grpSp>
      <p:pic>
        <p:nvPicPr>
          <p:cNvPr id="10242" name="Picture 2" descr="Universal Design for Learning, a didactic model from an inclusive  perspective | Actualitat Educativa">
            <a:extLst>
              <a:ext uri="{FF2B5EF4-FFF2-40B4-BE49-F238E27FC236}">
                <a16:creationId xmlns:a16="http://schemas.microsoft.com/office/drawing/2014/main" id="{0B4E0AAA-2953-5B92-9AFC-E17CB8331A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34800" y="5010285"/>
            <a:ext cx="6248400" cy="51622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One glowing light bulb in sea of unlit bulbs">
            <a:extLst>
              <a:ext uri="{FF2B5EF4-FFF2-40B4-BE49-F238E27FC236}">
                <a16:creationId xmlns:a16="http://schemas.microsoft.com/office/drawing/2014/main" id="{3F988CBB-636C-4C29-B152-95CFB93C31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996" y="6768031"/>
            <a:ext cx="2819085" cy="1927933"/>
          </a:xfrm>
          <a:prstGeom prst="rect">
            <a:avLst/>
          </a:prstGeom>
          <a:effectLst>
            <a:softEdge rad="317500"/>
          </a:effectLst>
        </p:spPr>
      </p:pic>
    </p:spTree>
    <p:extLst>
      <p:ext uri="{BB962C8B-B14F-4D97-AF65-F5344CB8AC3E}">
        <p14:creationId xmlns:p14="http://schemas.microsoft.com/office/powerpoint/2010/main" val="493706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597146">
            <a:off x="3070584" y="-4205705"/>
            <a:ext cx="1284253" cy="10990249"/>
            <a:chOff x="-184309" y="-57150"/>
            <a:chExt cx="338239" cy="2894551"/>
          </a:xfrm>
        </p:grpSpPr>
        <p:sp>
          <p:nvSpPr>
            <p:cNvPr id="3" name="Freeform 3"/>
            <p:cNvSpPr/>
            <p:nvPr/>
          </p:nvSpPr>
          <p:spPr>
            <a:xfrm>
              <a:off x="-184309" y="147371"/>
              <a:ext cx="153930" cy="2690030"/>
            </a:xfrm>
            <a:custGeom>
              <a:avLst/>
              <a:gdLst/>
              <a:ahLst/>
              <a:cxnLst/>
              <a:rect l="l" t="t" r="r" b="b"/>
              <a:pathLst>
                <a:path w="153930" h="2690030">
                  <a:moveTo>
                    <a:pt x="0" y="0"/>
                  </a:moveTo>
                  <a:lnTo>
                    <a:pt x="153930" y="0"/>
                  </a:lnTo>
                  <a:lnTo>
                    <a:pt x="153930" y="2690030"/>
                  </a:lnTo>
                  <a:lnTo>
                    <a:pt x="0" y="2690030"/>
                  </a:lnTo>
                  <a:close/>
                </a:path>
              </a:pathLst>
            </a:custGeom>
            <a:solidFill>
              <a:srgbClr val="FFD006"/>
            </a:solidFill>
          </p:spPr>
          <p:txBody>
            <a:bodyPr/>
            <a:lstStyle/>
            <a:p>
              <a:endParaRPr lang="en-IN" dirty="0"/>
            </a:p>
          </p:txBody>
        </p:sp>
        <p:sp>
          <p:nvSpPr>
            <p:cNvPr id="4" name="TextBox 4"/>
            <p:cNvSpPr txBox="1"/>
            <p:nvPr/>
          </p:nvSpPr>
          <p:spPr>
            <a:xfrm>
              <a:off x="0" y="-57150"/>
              <a:ext cx="153930" cy="274718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179162" y="-1573008"/>
            <a:ext cx="9012086" cy="11776691"/>
            <a:chOff x="-27159" y="-57150"/>
            <a:chExt cx="447808" cy="465252"/>
          </a:xfrm>
        </p:grpSpPr>
        <p:sp>
          <p:nvSpPr>
            <p:cNvPr id="6" name="Freeform 6"/>
            <p:cNvSpPr/>
            <p:nvPr/>
          </p:nvSpPr>
          <p:spPr>
            <a:xfrm>
              <a:off x="-27159" y="1702"/>
              <a:ext cx="447808" cy="406400"/>
            </a:xfrm>
            <a:custGeom>
              <a:avLst/>
              <a:gdLst/>
              <a:ahLst/>
              <a:cxnLst/>
              <a:rect l="l" t="t" r="r" b="b"/>
              <a:pathLst>
                <a:path w="447808" h="406400">
                  <a:moveTo>
                    <a:pt x="447808" y="0"/>
                  </a:moveTo>
                  <a:lnTo>
                    <a:pt x="0" y="0"/>
                  </a:lnTo>
                  <a:lnTo>
                    <a:pt x="101600" y="203200"/>
                  </a:lnTo>
                  <a:lnTo>
                    <a:pt x="0" y="406400"/>
                  </a:lnTo>
                  <a:lnTo>
                    <a:pt x="447808" y="406400"/>
                  </a:lnTo>
                  <a:lnTo>
                    <a:pt x="346208" y="203200"/>
                  </a:lnTo>
                  <a:lnTo>
                    <a:pt x="447808" y="0"/>
                  </a:lnTo>
                  <a:close/>
                </a:path>
              </a:pathLst>
            </a:custGeom>
            <a:solidFill>
              <a:srgbClr val="161E28"/>
            </a:solidFill>
          </p:spPr>
          <p:txBody>
            <a:bodyPr/>
            <a:lstStyle/>
            <a:p>
              <a:endParaRPr lang="en-IN" dirty="0"/>
            </a:p>
          </p:txBody>
        </p:sp>
        <p:sp>
          <p:nvSpPr>
            <p:cNvPr id="7" name="TextBox 7"/>
            <p:cNvSpPr txBox="1"/>
            <p:nvPr/>
          </p:nvSpPr>
          <p:spPr>
            <a:xfrm>
              <a:off x="88900" y="-57150"/>
              <a:ext cx="270008"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343337" y="945383"/>
            <a:ext cx="5443452" cy="9258300"/>
            <a:chOff x="0" y="0"/>
            <a:chExt cx="18981915" cy="22043962"/>
          </a:xfrm>
        </p:grpSpPr>
        <p:sp>
          <p:nvSpPr>
            <p:cNvPr id="9" name="Freeform 9"/>
            <p:cNvSpPr/>
            <p:nvPr/>
          </p:nvSpPr>
          <p:spPr>
            <a:xfrm>
              <a:off x="0" y="0"/>
              <a:ext cx="18981928" cy="22044025"/>
            </a:xfrm>
            <a:custGeom>
              <a:avLst/>
              <a:gdLst/>
              <a:ahLst/>
              <a:cxnLst/>
              <a:rect l="l" t="t" r="r" b="b"/>
              <a:pathLst>
                <a:path w="18981928" h="22044025">
                  <a:moveTo>
                    <a:pt x="0" y="0"/>
                  </a:moveTo>
                  <a:lnTo>
                    <a:pt x="0" y="22044025"/>
                  </a:lnTo>
                  <a:lnTo>
                    <a:pt x="18981928" y="22044025"/>
                  </a:lnTo>
                  <a:lnTo>
                    <a:pt x="7810246" y="0"/>
                  </a:lnTo>
                  <a:close/>
                </a:path>
              </a:pathLst>
            </a:custGeom>
            <a:blipFill>
              <a:blip r:embed="rId2"/>
              <a:stretch>
                <a:fillRect l="-62534" r="-18921"/>
              </a:stretch>
            </a:blipFill>
          </p:spPr>
          <p:txBody>
            <a:bodyPr/>
            <a:lstStyle/>
            <a:p>
              <a:endParaRPr lang="en-IN"/>
            </a:p>
          </p:txBody>
        </p:sp>
      </p:grpSp>
      <p:grpSp>
        <p:nvGrpSpPr>
          <p:cNvPr id="10" name="Group 10"/>
          <p:cNvGrpSpPr/>
          <p:nvPr/>
        </p:nvGrpSpPr>
        <p:grpSpPr>
          <a:xfrm>
            <a:off x="14735441" y="1998274"/>
            <a:ext cx="1235452" cy="123545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95250" cap="sq">
              <a:solidFill>
                <a:srgbClr val="FFD006"/>
              </a:solidFill>
              <a:prstDash val="solid"/>
              <a:miter/>
            </a:ln>
          </p:spPr>
          <p:txBody>
            <a:bodyPr/>
            <a:lstStyle/>
            <a:p>
              <a:endParaRPr lang="en-IN"/>
            </a:p>
          </p:txBody>
        </p:sp>
        <p:sp>
          <p:nvSpPr>
            <p:cNvPr id="12" name="TextBox 12"/>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4724139" y="4559539"/>
            <a:ext cx="1235452" cy="123545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95250" cap="sq">
              <a:solidFill>
                <a:srgbClr val="FFD006"/>
              </a:solidFill>
              <a:prstDash val="solid"/>
              <a:miter/>
            </a:ln>
          </p:spPr>
          <p:txBody>
            <a:bodyPr/>
            <a:lstStyle/>
            <a:p>
              <a:endParaRPr lang="en-IN"/>
            </a:p>
          </p:txBody>
        </p:sp>
        <p:sp>
          <p:nvSpPr>
            <p:cNvPr id="15" name="TextBox 15"/>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grpSp>
        <p:nvGrpSpPr>
          <p:cNvPr id="16" name="Group 16"/>
          <p:cNvGrpSpPr/>
          <p:nvPr/>
        </p:nvGrpSpPr>
        <p:grpSpPr>
          <a:xfrm>
            <a:off x="14865339" y="7690780"/>
            <a:ext cx="1235452" cy="123545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95250" cap="sq">
              <a:solidFill>
                <a:srgbClr val="FFD006"/>
              </a:solidFill>
              <a:prstDash val="solid"/>
              <a:miter/>
            </a:ln>
          </p:spPr>
          <p:txBody>
            <a:bodyPr/>
            <a:lstStyle/>
            <a:p>
              <a:endParaRPr lang="en-IN"/>
            </a:p>
          </p:txBody>
        </p:sp>
        <p:sp>
          <p:nvSpPr>
            <p:cNvPr id="18" name="TextBox 18"/>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sp>
        <p:nvSpPr>
          <p:cNvPr id="19" name="Freeform 19"/>
          <p:cNvSpPr/>
          <p:nvPr/>
        </p:nvSpPr>
        <p:spPr>
          <a:xfrm>
            <a:off x="15040392" y="2288225"/>
            <a:ext cx="633426" cy="655550"/>
          </a:xfrm>
          <a:custGeom>
            <a:avLst/>
            <a:gdLst/>
            <a:ahLst/>
            <a:cxnLst/>
            <a:rect l="l" t="t" r="r" b="b"/>
            <a:pathLst>
              <a:path w="633426" h="655550">
                <a:moveTo>
                  <a:pt x="0" y="0"/>
                </a:moveTo>
                <a:lnTo>
                  <a:pt x="633426" y="0"/>
                </a:lnTo>
                <a:lnTo>
                  <a:pt x="633426" y="655551"/>
                </a:lnTo>
                <a:lnTo>
                  <a:pt x="0" y="655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20" name="Freeform 20"/>
          <p:cNvSpPr/>
          <p:nvPr/>
        </p:nvSpPr>
        <p:spPr>
          <a:xfrm>
            <a:off x="15025152" y="4849490"/>
            <a:ext cx="633426" cy="655550"/>
          </a:xfrm>
          <a:custGeom>
            <a:avLst/>
            <a:gdLst/>
            <a:ahLst/>
            <a:cxnLst/>
            <a:rect l="l" t="t" r="r" b="b"/>
            <a:pathLst>
              <a:path w="633426" h="655550">
                <a:moveTo>
                  <a:pt x="0" y="0"/>
                </a:moveTo>
                <a:lnTo>
                  <a:pt x="633426" y="0"/>
                </a:lnTo>
                <a:lnTo>
                  <a:pt x="633426" y="655550"/>
                </a:lnTo>
                <a:lnTo>
                  <a:pt x="0" y="6555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21" name="Freeform 21"/>
          <p:cNvSpPr/>
          <p:nvPr/>
        </p:nvSpPr>
        <p:spPr>
          <a:xfrm>
            <a:off x="15166352" y="7986055"/>
            <a:ext cx="633426" cy="655550"/>
          </a:xfrm>
          <a:custGeom>
            <a:avLst/>
            <a:gdLst/>
            <a:ahLst/>
            <a:cxnLst/>
            <a:rect l="l" t="t" r="r" b="b"/>
            <a:pathLst>
              <a:path w="633426" h="655550">
                <a:moveTo>
                  <a:pt x="0" y="0"/>
                </a:moveTo>
                <a:lnTo>
                  <a:pt x="633426" y="0"/>
                </a:lnTo>
                <a:lnTo>
                  <a:pt x="633426" y="655550"/>
                </a:lnTo>
                <a:lnTo>
                  <a:pt x="0" y="6555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23" name="TextBox 23"/>
          <p:cNvSpPr txBox="1"/>
          <p:nvPr/>
        </p:nvSpPr>
        <p:spPr>
          <a:xfrm>
            <a:off x="5866566" y="2211343"/>
            <a:ext cx="8302195" cy="522194"/>
          </a:xfrm>
          <a:prstGeom prst="rect">
            <a:avLst/>
          </a:prstGeom>
        </p:spPr>
        <p:txBody>
          <a:bodyPr lIns="0" tIns="0" rIns="0" bIns="0" rtlCol="0" anchor="t">
            <a:spAutoFit/>
          </a:bodyPr>
          <a:lstStyle/>
          <a:p>
            <a:pPr algn="r">
              <a:lnSpc>
                <a:spcPts val="4000"/>
              </a:lnSpc>
            </a:pPr>
            <a:r>
              <a:rPr lang="en-US" sz="3600" b="1" dirty="0">
                <a:solidFill>
                  <a:srgbClr val="FF0000"/>
                </a:solidFill>
                <a:latin typeface="Plantagenet Cherokee" panose="02020602070100000000" pitchFamily="18" charset="0"/>
                <a:ea typeface="Poppins Bold"/>
                <a:cs typeface="Poppins Bold"/>
                <a:sym typeface="Poppins Bold"/>
              </a:rPr>
              <a:t>Multiple Means of Representation</a:t>
            </a:r>
          </a:p>
        </p:txBody>
      </p:sp>
      <p:sp>
        <p:nvSpPr>
          <p:cNvPr id="24" name="TextBox 24"/>
          <p:cNvSpPr txBox="1"/>
          <p:nvPr/>
        </p:nvSpPr>
        <p:spPr>
          <a:xfrm>
            <a:off x="5702563" y="7801572"/>
            <a:ext cx="8492561" cy="506934"/>
          </a:xfrm>
          <a:prstGeom prst="rect">
            <a:avLst/>
          </a:prstGeom>
        </p:spPr>
        <p:txBody>
          <a:bodyPr lIns="0" tIns="0" rIns="0" bIns="0" rtlCol="0" anchor="t">
            <a:spAutoFit/>
          </a:bodyPr>
          <a:lstStyle/>
          <a:p>
            <a:pPr algn="r">
              <a:lnSpc>
                <a:spcPts val="4000"/>
              </a:lnSpc>
            </a:pPr>
            <a:r>
              <a:rPr lang="en-IN" sz="3200" b="1" dirty="0">
                <a:solidFill>
                  <a:srgbClr val="FF0000"/>
                </a:solidFill>
                <a:latin typeface="Plantagenet Cherokee" panose="02020602070100000000" pitchFamily="18" charset="0"/>
              </a:rPr>
              <a:t>Multiple Means of Engagement</a:t>
            </a:r>
            <a:endParaRPr lang="en-US" sz="2800" b="1" dirty="0">
              <a:solidFill>
                <a:srgbClr val="FF0000"/>
              </a:solidFill>
              <a:latin typeface="Plantagenet Cherokee" panose="02020602070100000000" pitchFamily="18" charset="0"/>
              <a:ea typeface="Poppins Bold"/>
              <a:cs typeface="Poppins Bold"/>
              <a:sym typeface="Poppins Bold"/>
            </a:endParaRPr>
          </a:p>
        </p:txBody>
      </p:sp>
      <p:sp>
        <p:nvSpPr>
          <p:cNvPr id="25" name="TextBox 25"/>
          <p:cNvSpPr txBox="1"/>
          <p:nvPr/>
        </p:nvSpPr>
        <p:spPr>
          <a:xfrm>
            <a:off x="7070271" y="4762771"/>
            <a:ext cx="7219305" cy="506934"/>
          </a:xfrm>
          <a:prstGeom prst="rect">
            <a:avLst/>
          </a:prstGeom>
        </p:spPr>
        <p:txBody>
          <a:bodyPr lIns="0" tIns="0" rIns="0" bIns="0" rtlCol="0" anchor="t">
            <a:spAutoFit/>
          </a:bodyPr>
          <a:lstStyle/>
          <a:p>
            <a:pPr algn="r">
              <a:lnSpc>
                <a:spcPts val="4000"/>
              </a:lnSpc>
            </a:pPr>
            <a:r>
              <a:rPr lang="en-US" sz="3200" b="1" dirty="0">
                <a:solidFill>
                  <a:srgbClr val="FF0000"/>
                </a:solidFill>
                <a:latin typeface="Plantagenet Cherokee" panose="02020602070100000000" pitchFamily="18" charset="0"/>
              </a:rPr>
              <a:t>Multiple Means of Action &amp; Expression</a:t>
            </a:r>
            <a:endParaRPr lang="en-US" sz="2800" b="1" dirty="0">
              <a:solidFill>
                <a:srgbClr val="FF0000"/>
              </a:solidFill>
              <a:latin typeface="Plantagenet Cherokee" panose="02020602070100000000" pitchFamily="18" charset="0"/>
              <a:ea typeface="Poppins Bold"/>
              <a:cs typeface="Poppins Bold"/>
              <a:sym typeface="Poppins Bold"/>
            </a:endParaRPr>
          </a:p>
        </p:txBody>
      </p:sp>
      <p:sp>
        <p:nvSpPr>
          <p:cNvPr id="27" name="TextBox 27"/>
          <p:cNvSpPr txBox="1"/>
          <p:nvPr/>
        </p:nvSpPr>
        <p:spPr>
          <a:xfrm>
            <a:off x="3908413" y="2712366"/>
            <a:ext cx="10380176" cy="1507529"/>
          </a:xfrm>
          <a:prstGeom prst="rect">
            <a:avLst/>
          </a:prstGeom>
        </p:spPr>
        <p:txBody>
          <a:bodyPr wrap="square" lIns="0" tIns="0" rIns="0" bIns="0" rtlCol="0" anchor="t">
            <a:spAutoFit/>
          </a:bodyPr>
          <a:lstStyle/>
          <a:p>
            <a:pPr marL="457200" indent="-457200" algn="just">
              <a:lnSpc>
                <a:spcPts val="4000"/>
              </a:lnSpc>
              <a:buFont typeface="Arial" panose="020B0604020202020204" pitchFamily="34" charset="0"/>
              <a:buChar char="•"/>
            </a:pPr>
            <a:r>
              <a:rPr lang="en-US" sz="2800" dirty="0">
                <a:solidFill>
                  <a:srgbClr val="000000"/>
                </a:solidFill>
                <a:latin typeface="Californian FB" panose="0207040306080B030204" pitchFamily="18" charset="0"/>
                <a:ea typeface="Poppins"/>
                <a:cs typeface="Poppins"/>
                <a:sym typeface="Poppins"/>
              </a:rPr>
              <a:t>Provide information in various formats (e.g., visual, auditory, tactile).</a:t>
            </a:r>
          </a:p>
          <a:p>
            <a:pPr marL="457200" indent="-457200" algn="just">
              <a:lnSpc>
                <a:spcPts val="4000"/>
              </a:lnSpc>
              <a:buFont typeface="Arial" panose="020B0604020202020204" pitchFamily="34" charset="0"/>
              <a:buChar char="•"/>
            </a:pPr>
            <a:r>
              <a:rPr lang="en-US" sz="2800" dirty="0">
                <a:solidFill>
                  <a:srgbClr val="000000"/>
                </a:solidFill>
                <a:latin typeface="Californian FB" panose="0207040306080B030204" pitchFamily="18" charset="0"/>
                <a:ea typeface="Poppins"/>
                <a:cs typeface="Poppins"/>
                <a:sym typeface="Poppins"/>
              </a:rPr>
              <a:t>Offer options for customization (e.g., font size, color contrast).</a:t>
            </a:r>
          </a:p>
          <a:p>
            <a:pPr marL="457200" indent="-457200" algn="just">
              <a:lnSpc>
                <a:spcPts val="4000"/>
              </a:lnSpc>
              <a:buFont typeface="Arial" panose="020B0604020202020204" pitchFamily="34" charset="0"/>
              <a:buChar char="•"/>
            </a:pPr>
            <a:r>
              <a:rPr lang="en-US" sz="2800" dirty="0">
                <a:solidFill>
                  <a:srgbClr val="000000"/>
                </a:solidFill>
                <a:latin typeface="Californian FB" panose="0207040306080B030204" pitchFamily="18" charset="0"/>
                <a:ea typeface="Poppins"/>
                <a:cs typeface="Poppins"/>
                <a:sym typeface="Poppins"/>
              </a:rPr>
              <a:t>Activate or supply background knowledge.</a:t>
            </a:r>
          </a:p>
        </p:txBody>
      </p:sp>
      <p:sp>
        <p:nvSpPr>
          <p:cNvPr id="28" name="TextBox 28"/>
          <p:cNvSpPr txBox="1"/>
          <p:nvPr/>
        </p:nvSpPr>
        <p:spPr>
          <a:xfrm>
            <a:off x="3970478" y="5332918"/>
            <a:ext cx="10380176" cy="2034339"/>
          </a:xfrm>
          <a:prstGeom prst="rect">
            <a:avLst/>
          </a:prstGeom>
        </p:spPr>
        <p:txBody>
          <a:bodyPr wrap="square" lIns="0" tIns="0" rIns="0" bIns="0" rtlCol="0" anchor="t">
            <a:spAutoFit/>
          </a:bodyPr>
          <a:lstStyle/>
          <a:p>
            <a:pPr marL="285750" indent="-285750" algn="just">
              <a:lnSpc>
                <a:spcPts val="4000"/>
              </a:lnSpc>
              <a:buFont typeface="Arial" panose="020B0604020202020204" pitchFamily="34" charset="0"/>
              <a:buChar char="•"/>
            </a:pPr>
            <a:r>
              <a:rPr lang="en-US" sz="2800" dirty="0">
                <a:solidFill>
                  <a:srgbClr val="000000"/>
                </a:solidFill>
                <a:latin typeface="Californian FB" panose="0207040306080B030204" pitchFamily="18" charset="0"/>
                <a:ea typeface="Poppins"/>
                <a:cs typeface="Poppins"/>
                <a:sym typeface="Poppins"/>
              </a:rPr>
              <a:t>Offer diverse options for students to demonstrate their learning (e.g., writing, presentations, projects).</a:t>
            </a:r>
          </a:p>
          <a:p>
            <a:pPr marL="285750" indent="-285750" algn="just">
              <a:lnSpc>
                <a:spcPts val="4000"/>
              </a:lnSpc>
              <a:buFont typeface="Arial" panose="020B0604020202020204" pitchFamily="34" charset="0"/>
              <a:buChar char="•"/>
            </a:pPr>
            <a:r>
              <a:rPr lang="en-US" sz="2800" dirty="0">
                <a:solidFill>
                  <a:srgbClr val="000000"/>
                </a:solidFill>
                <a:latin typeface="Californian FB" panose="0207040306080B030204" pitchFamily="18" charset="0"/>
                <a:ea typeface="Poppins"/>
                <a:cs typeface="Poppins"/>
                <a:sym typeface="Poppins"/>
              </a:rPr>
              <a:t>Provide scaffolding &amp; support for different skill levels.</a:t>
            </a:r>
          </a:p>
          <a:p>
            <a:pPr marL="285750" indent="-285750" algn="just">
              <a:lnSpc>
                <a:spcPts val="4000"/>
              </a:lnSpc>
              <a:buFont typeface="Arial" panose="020B0604020202020204" pitchFamily="34" charset="0"/>
              <a:buChar char="•"/>
            </a:pPr>
            <a:r>
              <a:rPr lang="en-US" sz="2800" dirty="0">
                <a:solidFill>
                  <a:srgbClr val="000000"/>
                </a:solidFill>
                <a:latin typeface="Californian FB" panose="0207040306080B030204" pitchFamily="18" charset="0"/>
                <a:ea typeface="Poppins"/>
                <a:cs typeface="Poppins"/>
                <a:sym typeface="Poppins"/>
              </a:rPr>
              <a:t>Allow for choice &amp; autonomy in how students express themselves.</a:t>
            </a:r>
          </a:p>
        </p:txBody>
      </p:sp>
      <p:sp>
        <p:nvSpPr>
          <p:cNvPr id="29" name="TextBox 29"/>
          <p:cNvSpPr txBox="1"/>
          <p:nvPr/>
        </p:nvSpPr>
        <p:spPr>
          <a:xfrm>
            <a:off x="3934776" y="8409779"/>
            <a:ext cx="10517366" cy="1507529"/>
          </a:xfrm>
          <a:prstGeom prst="rect">
            <a:avLst/>
          </a:prstGeom>
        </p:spPr>
        <p:txBody>
          <a:bodyPr wrap="square" lIns="0" tIns="0" rIns="0" bIns="0" rtlCol="0" anchor="t">
            <a:spAutoFit/>
          </a:bodyPr>
          <a:lstStyle/>
          <a:p>
            <a:pPr marL="285750" indent="-285750" algn="just">
              <a:lnSpc>
                <a:spcPts val="4000"/>
              </a:lnSpc>
              <a:buFont typeface="Arial" panose="020B0604020202020204" pitchFamily="34" charset="0"/>
              <a:buChar char="•"/>
            </a:pPr>
            <a:r>
              <a:rPr lang="en-US" sz="2800" dirty="0">
                <a:solidFill>
                  <a:srgbClr val="000000"/>
                </a:solidFill>
                <a:latin typeface="Californian FB" panose="0207040306080B030204" pitchFamily="18" charset="0"/>
                <a:ea typeface="Poppins"/>
                <a:cs typeface="Poppins"/>
                <a:sym typeface="Poppins"/>
              </a:rPr>
              <a:t>Offer choices to increase relevance, value, &amp; authenticity.</a:t>
            </a:r>
          </a:p>
          <a:p>
            <a:pPr marL="285750" indent="-285750" algn="just">
              <a:lnSpc>
                <a:spcPts val="4000"/>
              </a:lnSpc>
              <a:buFont typeface="Arial" panose="020B0604020202020204" pitchFamily="34" charset="0"/>
              <a:buChar char="•"/>
            </a:pPr>
            <a:r>
              <a:rPr lang="en-US" sz="2800" dirty="0">
                <a:solidFill>
                  <a:srgbClr val="000000"/>
                </a:solidFill>
                <a:latin typeface="Californian FB" panose="0207040306080B030204" pitchFamily="18" charset="0"/>
                <a:ea typeface="Poppins"/>
                <a:cs typeface="Poppins"/>
                <a:sym typeface="Poppins"/>
              </a:rPr>
              <a:t>Provide options for self-regulation </a:t>
            </a:r>
            <a:r>
              <a:rPr lang="en-US" sz="2400" i="1" dirty="0">
                <a:solidFill>
                  <a:srgbClr val="000000"/>
                </a:solidFill>
                <a:latin typeface="Californian FB" panose="0207040306080B030204" pitchFamily="18" charset="0"/>
                <a:ea typeface="Poppins"/>
                <a:cs typeface="Poppins"/>
                <a:sym typeface="Poppins"/>
              </a:rPr>
              <a:t>(e.g., coping strategies, goal setting).</a:t>
            </a:r>
            <a:endParaRPr lang="en-US" sz="2800" i="1" dirty="0">
              <a:solidFill>
                <a:srgbClr val="000000"/>
              </a:solidFill>
              <a:latin typeface="Californian FB" panose="0207040306080B030204" pitchFamily="18" charset="0"/>
              <a:ea typeface="Poppins"/>
              <a:cs typeface="Poppins"/>
              <a:sym typeface="Poppins"/>
            </a:endParaRPr>
          </a:p>
          <a:p>
            <a:pPr marL="285750" indent="-285750" algn="just">
              <a:lnSpc>
                <a:spcPts val="4000"/>
              </a:lnSpc>
              <a:buFont typeface="Arial" panose="020B0604020202020204" pitchFamily="34" charset="0"/>
              <a:buChar char="•"/>
            </a:pPr>
            <a:r>
              <a:rPr lang="en-US" sz="2800" dirty="0">
                <a:solidFill>
                  <a:srgbClr val="000000"/>
                </a:solidFill>
                <a:latin typeface="Californian FB" panose="0207040306080B030204" pitchFamily="18" charset="0"/>
                <a:ea typeface="Poppins"/>
                <a:cs typeface="Poppins"/>
                <a:sym typeface="Poppins"/>
              </a:rPr>
              <a:t>Foster collaboration &amp; community.</a:t>
            </a:r>
          </a:p>
        </p:txBody>
      </p:sp>
      <p:grpSp>
        <p:nvGrpSpPr>
          <p:cNvPr id="30" name="Group 30"/>
          <p:cNvGrpSpPr/>
          <p:nvPr/>
        </p:nvGrpSpPr>
        <p:grpSpPr>
          <a:xfrm>
            <a:off x="14700190" y="-338820"/>
            <a:ext cx="1747329" cy="677641"/>
            <a:chOff x="0" y="0"/>
            <a:chExt cx="1059520" cy="410898"/>
          </a:xfrm>
        </p:grpSpPr>
        <p:sp>
          <p:nvSpPr>
            <p:cNvPr id="31" name="Freeform 31"/>
            <p:cNvSpPr/>
            <p:nvPr/>
          </p:nvSpPr>
          <p:spPr>
            <a:xfrm>
              <a:off x="0" y="0"/>
              <a:ext cx="1059520" cy="410898"/>
            </a:xfrm>
            <a:custGeom>
              <a:avLst/>
              <a:gdLst/>
              <a:ahLst/>
              <a:cxnLst/>
              <a:rect l="l" t="t" r="r" b="b"/>
              <a:pathLst>
                <a:path w="1059520" h="410898">
                  <a:moveTo>
                    <a:pt x="203200" y="0"/>
                  </a:moveTo>
                  <a:lnTo>
                    <a:pt x="1059520" y="0"/>
                  </a:lnTo>
                  <a:lnTo>
                    <a:pt x="856320" y="410898"/>
                  </a:lnTo>
                  <a:lnTo>
                    <a:pt x="0" y="410898"/>
                  </a:lnTo>
                  <a:lnTo>
                    <a:pt x="203200" y="0"/>
                  </a:lnTo>
                  <a:close/>
                </a:path>
              </a:pathLst>
            </a:custGeom>
            <a:solidFill>
              <a:srgbClr val="FFD006"/>
            </a:solidFill>
          </p:spPr>
          <p:txBody>
            <a:bodyPr/>
            <a:lstStyle/>
            <a:p>
              <a:endParaRPr lang="en-IN"/>
            </a:p>
          </p:txBody>
        </p:sp>
        <p:sp>
          <p:nvSpPr>
            <p:cNvPr id="32" name="TextBox 32"/>
            <p:cNvSpPr txBox="1"/>
            <p:nvPr/>
          </p:nvSpPr>
          <p:spPr>
            <a:xfrm>
              <a:off x="101600" y="-66675"/>
              <a:ext cx="856320" cy="477573"/>
            </a:xfrm>
            <a:prstGeom prst="rect">
              <a:avLst/>
            </a:prstGeom>
          </p:spPr>
          <p:txBody>
            <a:bodyPr lIns="50800" tIns="50800" rIns="50800" bIns="50800" rtlCol="0" anchor="ctr"/>
            <a:lstStyle/>
            <a:p>
              <a:pPr algn="ctr">
                <a:lnSpc>
                  <a:spcPts val="3359"/>
                </a:lnSpc>
              </a:pPr>
              <a:endParaRPr/>
            </a:p>
          </p:txBody>
        </p:sp>
      </p:grpSp>
      <p:grpSp>
        <p:nvGrpSpPr>
          <p:cNvPr id="33" name="Group 33"/>
          <p:cNvGrpSpPr/>
          <p:nvPr/>
        </p:nvGrpSpPr>
        <p:grpSpPr>
          <a:xfrm>
            <a:off x="16108933" y="-338820"/>
            <a:ext cx="2560792" cy="677641"/>
            <a:chOff x="0" y="0"/>
            <a:chExt cx="1552776" cy="410898"/>
          </a:xfrm>
        </p:grpSpPr>
        <p:sp>
          <p:nvSpPr>
            <p:cNvPr id="34" name="Freeform 34"/>
            <p:cNvSpPr/>
            <p:nvPr/>
          </p:nvSpPr>
          <p:spPr>
            <a:xfrm>
              <a:off x="0" y="0"/>
              <a:ext cx="1552776" cy="410898"/>
            </a:xfrm>
            <a:custGeom>
              <a:avLst/>
              <a:gdLst/>
              <a:ahLst/>
              <a:cxnLst/>
              <a:rect l="l" t="t" r="r" b="b"/>
              <a:pathLst>
                <a:path w="1552776" h="410898">
                  <a:moveTo>
                    <a:pt x="203200" y="0"/>
                  </a:moveTo>
                  <a:lnTo>
                    <a:pt x="1552776" y="0"/>
                  </a:lnTo>
                  <a:lnTo>
                    <a:pt x="1349576" y="410898"/>
                  </a:lnTo>
                  <a:lnTo>
                    <a:pt x="0" y="410898"/>
                  </a:lnTo>
                  <a:lnTo>
                    <a:pt x="203200" y="0"/>
                  </a:lnTo>
                  <a:close/>
                </a:path>
              </a:pathLst>
            </a:custGeom>
            <a:solidFill>
              <a:srgbClr val="161E28"/>
            </a:solidFill>
          </p:spPr>
          <p:txBody>
            <a:bodyPr/>
            <a:lstStyle/>
            <a:p>
              <a:endParaRPr lang="en-IN"/>
            </a:p>
          </p:txBody>
        </p:sp>
        <p:sp>
          <p:nvSpPr>
            <p:cNvPr id="35" name="TextBox 35"/>
            <p:cNvSpPr txBox="1"/>
            <p:nvPr/>
          </p:nvSpPr>
          <p:spPr>
            <a:xfrm>
              <a:off x="101600" y="-66675"/>
              <a:ext cx="1349576" cy="477573"/>
            </a:xfrm>
            <a:prstGeom prst="rect">
              <a:avLst/>
            </a:prstGeom>
          </p:spPr>
          <p:txBody>
            <a:bodyPr lIns="50800" tIns="50800" rIns="50800" bIns="50800" rtlCol="0" anchor="ctr"/>
            <a:lstStyle/>
            <a:p>
              <a:pPr algn="ctr">
                <a:lnSpc>
                  <a:spcPts val="3359"/>
                </a:lnSpc>
              </a:pPr>
              <a:endParaRPr/>
            </a:p>
          </p:txBody>
        </p:sp>
      </p:grpSp>
      <p:sp>
        <p:nvSpPr>
          <p:cNvPr id="36" name="TextBox 2">
            <a:extLst>
              <a:ext uri="{FF2B5EF4-FFF2-40B4-BE49-F238E27FC236}">
                <a16:creationId xmlns:a16="http://schemas.microsoft.com/office/drawing/2014/main" id="{3E093A53-CABF-F042-46BC-49AA526BDE3F}"/>
              </a:ext>
            </a:extLst>
          </p:cNvPr>
          <p:cNvSpPr txBox="1"/>
          <p:nvPr/>
        </p:nvSpPr>
        <p:spPr>
          <a:xfrm>
            <a:off x="8268961" y="1170591"/>
            <a:ext cx="3052475" cy="531812"/>
          </a:xfrm>
          <a:prstGeom prst="rect">
            <a:avLst/>
          </a:prstGeom>
        </p:spPr>
        <p:txBody>
          <a:bodyPr wrap="square" lIns="0" tIns="0" rIns="0" bIns="0" rtlCol="0" anchor="t">
            <a:spAutoFit/>
          </a:bodyPr>
          <a:lstStyle/>
          <a:p>
            <a:pPr marL="0" lvl="0" indent="0" algn="ctr">
              <a:lnSpc>
                <a:spcPts val="4000"/>
              </a:lnSpc>
            </a:pPr>
            <a:r>
              <a:rPr lang="en-US" sz="4800" b="1" spc="-212" dirty="0">
                <a:solidFill>
                  <a:srgbClr val="112D4E"/>
                </a:solidFill>
                <a:latin typeface="Amasis MT Pro Medium" panose="02040604050005020304" pitchFamily="18" charset="0"/>
                <a:ea typeface="Barlow Bold"/>
                <a:cs typeface="Barlow Bold"/>
                <a:sym typeface="Barlow Bold"/>
              </a:rPr>
              <a:t>UDL</a:t>
            </a:r>
          </a:p>
        </p:txBody>
      </p:sp>
      <p:grpSp>
        <p:nvGrpSpPr>
          <p:cNvPr id="37" name="Group 36">
            <a:extLst>
              <a:ext uri="{FF2B5EF4-FFF2-40B4-BE49-F238E27FC236}">
                <a16:creationId xmlns:a16="http://schemas.microsoft.com/office/drawing/2014/main" id="{F199A92E-83B7-F255-CAE8-9A5C34271731}"/>
              </a:ext>
            </a:extLst>
          </p:cNvPr>
          <p:cNvGrpSpPr/>
          <p:nvPr/>
        </p:nvGrpSpPr>
        <p:grpSpPr>
          <a:xfrm>
            <a:off x="4873872" y="43386"/>
            <a:ext cx="9664759" cy="976948"/>
            <a:chOff x="479832" y="350035"/>
            <a:chExt cx="14737537" cy="976948"/>
          </a:xfrm>
        </p:grpSpPr>
        <p:grpSp>
          <p:nvGrpSpPr>
            <p:cNvPr id="38" name="Group 45">
              <a:extLst>
                <a:ext uri="{FF2B5EF4-FFF2-40B4-BE49-F238E27FC236}">
                  <a16:creationId xmlns:a16="http://schemas.microsoft.com/office/drawing/2014/main" id="{70FC3395-BE89-64A4-5E21-FEC2156BA2E1}"/>
                </a:ext>
              </a:extLst>
            </p:cNvPr>
            <p:cNvGrpSpPr/>
            <p:nvPr/>
          </p:nvGrpSpPr>
          <p:grpSpPr>
            <a:xfrm rot="-10800000">
              <a:off x="479832" y="350035"/>
              <a:ext cx="14737537" cy="976948"/>
              <a:chOff x="127000" y="-28575"/>
              <a:chExt cx="5716210" cy="711055"/>
            </a:xfrm>
          </p:grpSpPr>
          <p:sp>
            <p:nvSpPr>
              <p:cNvPr id="40" name="Freeform 46">
                <a:extLst>
                  <a:ext uri="{FF2B5EF4-FFF2-40B4-BE49-F238E27FC236}">
                    <a16:creationId xmlns:a16="http://schemas.microsoft.com/office/drawing/2014/main" id="{753AB3D9-747C-781C-BD47-58BCBA37B280}"/>
                  </a:ext>
                </a:extLst>
              </p:cNvPr>
              <p:cNvSpPr/>
              <p:nvPr/>
            </p:nvSpPr>
            <p:spPr>
              <a:xfrm>
                <a:off x="1559981" y="0"/>
                <a:ext cx="2816995"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41" name="TextBox 47">
                <a:extLst>
                  <a:ext uri="{FF2B5EF4-FFF2-40B4-BE49-F238E27FC236}">
                    <a16:creationId xmlns:a16="http://schemas.microsoft.com/office/drawing/2014/main" id="{3CB57F1A-266B-B013-898C-29B191C25186}"/>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39" name="TextBox 48">
              <a:extLst>
                <a:ext uri="{FF2B5EF4-FFF2-40B4-BE49-F238E27FC236}">
                  <a16:creationId xmlns:a16="http://schemas.microsoft.com/office/drawing/2014/main" id="{059ACD7D-1A8F-893F-C0CD-67053FDF0D9F}"/>
                </a:ext>
              </a:extLst>
            </p:cNvPr>
            <p:cNvSpPr txBox="1"/>
            <p:nvPr/>
          </p:nvSpPr>
          <p:spPr>
            <a:xfrm>
              <a:off x="959277" y="416710"/>
              <a:ext cx="13899724" cy="718145"/>
            </a:xfrm>
            <a:prstGeom prst="rect">
              <a:avLst/>
            </a:prstGeom>
          </p:spPr>
          <p:txBody>
            <a:bodyPr wrap="square" lIns="0" tIns="0" rIns="0" bIns="0" rtlCol="0" anchor="t">
              <a:spAutoFit/>
            </a:bodyPr>
            <a:lstStyle/>
            <a:p>
              <a:pPr marL="0" lvl="0" indent="0" algn="ctr">
                <a:lnSpc>
                  <a:spcPts val="5644"/>
                </a:lnSpc>
              </a:pPr>
              <a:r>
                <a:rPr lang="en-US" sz="4800" dirty="0">
                  <a:solidFill>
                    <a:srgbClr val="FFFFFF"/>
                  </a:solidFill>
                  <a:latin typeface="Amasis MT Pro Medium" panose="02040604050005020304" pitchFamily="18" charset="0"/>
                  <a:ea typeface="Barlow Bold"/>
                  <a:cs typeface="Barlow Bold"/>
                  <a:sym typeface="Barlow Bold"/>
                </a:rPr>
                <a:t> Principles of</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nderstanding Digital Equity: Everything You Need to Know [2025 DEI  Resources] | Diversity for Social Impact">
            <a:extLst>
              <a:ext uri="{FF2B5EF4-FFF2-40B4-BE49-F238E27FC236}">
                <a16:creationId xmlns:a16="http://schemas.microsoft.com/office/drawing/2014/main" id="{E2884BC6-293B-48FE-B78F-C211818B9FF1}"/>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26963" r="30254"/>
          <a:stretch/>
        </p:blipFill>
        <p:spPr bwMode="auto">
          <a:xfrm>
            <a:off x="15483859" y="-30317"/>
            <a:ext cx="3007598" cy="10229643"/>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11">
            <a:extLst>
              <a:ext uri="{FF2B5EF4-FFF2-40B4-BE49-F238E27FC236}">
                <a16:creationId xmlns:a16="http://schemas.microsoft.com/office/drawing/2014/main" id="{ABEBD345-8583-4149-8A85-DBB270AB287F}"/>
              </a:ext>
            </a:extLst>
          </p:cNvPr>
          <p:cNvSpPr/>
          <p:nvPr/>
        </p:nvSpPr>
        <p:spPr>
          <a:xfrm rot="3779154">
            <a:off x="-1468770" y="648793"/>
            <a:ext cx="2940061" cy="946537"/>
          </a:xfrm>
          <a:custGeom>
            <a:avLst/>
            <a:gdLst/>
            <a:ahLst/>
            <a:cxnLst/>
            <a:rect l="l" t="t" r="r" b="b"/>
            <a:pathLst>
              <a:path w="3405087" h="398816">
                <a:moveTo>
                  <a:pt x="203200" y="0"/>
                </a:moveTo>
                <a:lnTo>
                  <a:pt x="3405087" y="0"/>
                </a:lnTo>
                <a:lnTo>
                  <a:pt x="3201887" y="398816"/>
                </a:lnTo>
                <a:lnTo>
                  <a:pt x="0" y="398816"/>
                </a:lnTo>
                <a:lnTo>
                  <a:pt x="203200" y="0"/>
                </a:lnTo>
                <a:close/>
              </a:path>
            </a:pathLst>
          </a:custGeom>
          <a:solidFill>
            <a:srgbClr val="FFD006">
              <a:alpha val="80000"/>
            </a:srgbClr>
          </a:solidFill>
        </p:spPr>
        <p:txBody>
          <a:bodyPr/>
          <a:lstStyle/>
          <a:p>
            <a:endParaRPr lang="en-IN"/>
          </a:p>
        </p:txBody>
      </p:sp>
      <p:sp>
        <p:nvSpPr>
          <p:cNvPr id="36" name="Freeform 3">
            <a:extLst>
              <a:ext uri="{FF2B5EF4-FFF2-40B4-BE49-F238E27FC236}">
                <a16:creationId xmlns:a16="http://schemas.microsoft.com/office/drawing/2014/main" id="{A0ED5D8A-8237-49E9-A7CA-CC4841C775C4}"/>
              </a:ext>
            </a:extLst>
          </p:cNvPr>
          <p:cNvSpPr/>
          <p:nvPr/>
        </p:nvSpPr>
        <p:spPr>
          <a:xfrm rot="1590158">
            <a:off x="-288586" y="-1324542"/>
            <a:ext cx="365716" cy="7053487"/>
          </a:xfrm>
          <a:custGeom>
            <a:avLst/>
            <a:gdLst/>
            <a:ahLst/>
            <a:cxnLst/>
            <a:rect l="l" t="t" r="r" b="b"/>
            <a:pathLst>
              <a:path w="153930" h="2141903">
                <a:moveTo>
                  <a:pt x="0" y="0"/>
                </a:moveTo>
                <a:lnTo>
                  <a:pt x="153930" y="0"/>
                </a:lnTo>
                <a:lnTo>
                  <a:pt x="153930" y="2141903"/>
                </a:lnTo>
                <a:lnTo>
                  <a:pt x="0" y="2141903"/>
                </a:lnTo>
                <a:close/>
              </a:path>
            </a:pathLst>
          </a:custGeom>
          <a:solidFill>
            <a:srgbClr val="FFD006"/>
          </a:solidFill>
        </p:spPr>
        <p:txBody>
          <a:bodyPr/>
          <a:lstStyle/>
          <a:p>
            <a:endParaRPr lang="en-IN"/>
          </a:p>
        </p:txBody>
      </p:sp>
      <p:sp>
        <p:nvSpPr>
          <p:cNvPr id="2" name="TextBox 2"/>
          <p:cNvSpPr txBox="1"/>
          <p:nvPr/>
        </p:nvSpPr>
        <p:spPr>
          <a:xfrm>
            <a:off x="10046386" y="2898107"/>
            <a:ext cx="717469" cy="626745"/>
          </a:xfrm>
          <a:prstGeom prst="rect">
            <a:avLst/>
          </a:prstGeom>
        </p:spPr>
        <p:txBody>
          <a:bodyPr lIns="0" tIns="0" rIns="0" bIns="0" rtlCol="0" anchor="t">
            <a:spAutoFit/>
          </a:bodyPr>
          <a:lstStyle/>
          <a:p>
            <a:pPr algn="l">
              <a:lnSpc>
                <a:spcPts val="4830"/>
              </a:lnSpc>
            </a:pPr>
            <a:r>
              <a:rPr lang="en-US" sz="4200" b="1">
                <a:solidFill>
                  <a:srgbClr val="000000"/>
                </a:solidFill>
                <a:latin typeface="Ibarra Real Nova Bold"/>
                <a:ea typeface="Ibarra Real Nova Bold"/>
                <a:cs typeface="Ibarra Real Nova Bold"/>
                <a:sym typeface="Ibarra Real Nova Bold"/>
              </a:rPr>
              <a:t>2.</a:t>
            </a:r>
          </a:p>
        </p:txBody>
      </p:sp>
      <p:sp>
        <p:nvSpPr>
          <p:cNvPr id="3" name="TextBox 3"/>
          <p:cNvSpPr txBox="1">
            <a:spLocks/>
          </p:cNvSpPr>
          <p:nvPr/>
        </p:nvSpPr>
        <p:spPr>
          <a:xfrm>
            <a:off x="774961" y="6650902"/>
            <a:ext cx="717469" cy="626745"/>
          </a:xfrm>
          <a:prstGeom prst="rect">
            <a:avLst/>
          </a:prstGeom>
        </p:spPr>
        <p:txBody>
          <a:bodyPr lIns="0" tIns="0" rIns="0" bIns="0" rtlCol="0" anchor="t">
            <a:spAutoFit/>
          </a:bodyPr>
          <a:lstStyle/>
          <a:p>
            <a:pPr algn="l">
              <a:lnSpc>
                <a:spcPts val="4830"/>
              </a:lnSpc>
            </a:pPr>
            <a:r>
              <a:rPr lang="en-US" sz="4200" b="1">
                <a:solidFill>
                  <a:srgbClr val="000000"/>
                </a:solidFill>
                <a:latin typeface="Ibarra Real Nova Bold"/>
                <a:ea typeface="Ibarra Real Nova Bold"/>
                <a:cs typeface="Ibarra Real Nova Bold"/>
                <a:sym typeface="Ibarra Real Nova Bold"/>
              </a:rPr>
              <a:t>3.</a:t>
            </a:r>
          </a:p>
        </p:txBody>
      </p:sp>
      <p:sp>
        <p:nvSpPr>
          <p:cNvPr id="4" name="AutoShape 4"/>
          <p:cNvSpPr/>
          <p:nvPr/>
        </p:nvSpPr>
        <p:spPr>
          <a:xfrm rot="-5400000">
            <a:off x="1227224" y="3332023"/>
            <a:ext cx="676464" cy="0"/>
          </a:xfrm>
          <a:prstGeom prst="line">
            <a:avLst/>
          </a:prstGeom>
          <a:ln w="95250" cap="flat">
            <a:solidFill>
              <a:srgbClr val="000000"/>
            </a:solidFill>
            <a:prstDash val="solid"/>
            <a:headEnd type="none" w="sm" len="sm"/>
            <a:tailEnd type="none" w="sm" len="sm"/>
          </a:ln>
        </p:spPr>
        <p:txBody>
          <a:bodyPr/>
          <a:lstStyle/>
          <a:p>
            <a:endParaRPr lang="en-IN"/>
          </a:p>
        </p:txBody>
      </p:sp>
      <p:sp>
        <p:nvSpPr>
          <p:cNvPr id="5" name="AutoShape 5"/>
          <p:cNvSpPr/>
          <p:nvPr/>
        </p:nvSpPr>
        <p:spPr>
          <a:xfrm rot="-5400000">
            <a:off x="10473249" y="3138995"/>
            <a:ext cx="676464" cy="0"/>
          </a:xfrm>
          <a:prstGeom prst="line">
            <a:avLst/>
          </a:prstGeom>
          <a:ln w="95250" cap="flat">
            <a:solidFill>
              <a:srgbClr val="000000"/>
            </a:solidFill>
            <a:prstDash val="solid"/>
            <a:headEnd type="none" w="sm" len="sm"/>
            <a:tailEnd type="none" w="sm" len="sm"/>
          </a:ln>
        </p:spPr>
        <p:txBody>
          <a:bodyPr/>
          <a:lstStyle/>
          <a:p>
            <a:endParaRPr lang="en-IN"/>
          </a:p>
        </p:txBody>
      </p:sp>
      <p:sp>
        <p:nvSpPr>
          <p:cNvPr id="6" name="AutoShape 6"/>
          <p:cNvSpPr/>
          <p:nvPr/>
        </p:nvSpPr>
        <p:spPr>
          <a:xfrm rot="-5400000">
            <a:off x="1220748" y="6784915"/>
            <a:ext cx="676464" cy="0"/>
          </a:xfrm>
          <a:prstGeom prst="line">
            <a:avLst/>
          </a:prstGeom>
          <a:ln w="95250" cap="flat">
            <a:solidFill>
              <a:srgbClr val="000000"/>
            </a:solidFill>
            <a:prstDash val="solid"/>
            <a:headEnd type="none" w="sm" len="sm"/>
            <a:tailEnd type="none" w="sm" len="sm"/>
          </a:ln>
        </p:spPr>
        <p:txBody>
          <a:bodyPr/>
          <a:lstStyle/>
          <a:p>
            <a:endParaRPr lang="en-IN"/>
          </a:p>
        </p:txBody>
      </p:sp>
      <p:sp>
        <p:nvSpPr>
          <p:cNvPr id="7" name="AutoShape 7"/>
          <p:cNvSpPr/>
          <p:nvPr/>
        </p:nvSpPr>
        <p:spPr>
          <a:xfrm rot="-5400000">
            <a:off x="10447849" y="6737290"/>
            <a:ext cx="676464" cy="0"/>
          </a:xfrm>
          <a:prstGeom prst="line">
            <a:avLst/>
          </a:prstGeom>
          <a:ln w="95250" cap="flat">
            <a:solidFill>
              <a:srgbClr val="000000"/>
            </a:solidFill>
            <a:prstDash val="solid"/>
            <a:headEnd type="none" w="sm" len="sm"/>
            <a:tailEnd type="none" w="sm" len="sm"/>
          </a:ln>
        </p:spPr>
        <p:txBody>
          <a:bodyPr/>
          <a:lstStyle/>
          <a:p>
            <a:endParaRPr lang="en-IN"/>
          </a:p>
        </p:txBody>
      </p:sp>
      <p:grpSp>
        <p:nvGrpSpPr>
          <p:cNvPr id="8" name="Group 8"/>
          <p:cNvGrpSpPr/>
          <p:nvPr/>
        </p:nvGrpSpPr>
        <p:grpSpPr>
          <a:xfrm rot="-5400000">
            <a:off x="4452830" y="388722"/>
            <a:ext cx="1498872" cy="1761851"/>
            <a:chOff x="0" y="0"/>
            <a:chExt cx="2771140" cy="2113336"/>
          </a:xfrm>
        </p:grpSpPr>
        <p:sp>
          <p:nvSpPr>
            <p:cNvPr id="9" name="Freeform 9"/>
            <p:cNvSpPr/>
            <p:nvPr/>
          </p:nvSpPr>
          <p:spPr>
            <a:xfrm>
              <a:off x="0" y="0"/>
              <a:ext cx="2771140" cy="2113336"/>
            </a:xfrm>
            <a:custGeom>
              <a:avLst/>
              <a:gdLst/>
              <a:ahLst/>
              <a:cxnLst/>
              <a:rect l="l" t="t" r="r" b="b"/>
              <a:pathLst>
                <a:path w="2771140" h="2113336">
                  <a:moveTo>
                    <a:pt x="0" y="0"/>
                  </a:moveTo>
                  <a:lnTo>
                    <a:pt x="0" y="1210366"/>
                  </a:lnTo>
                  <a:lnTo>
                    <a:pt x="1384300" y="2113336"/>
                  </a:lnTo>
                  <a:lnTo>
                    <a:pt x="2771140" y="1210366"/>
                  </a:lnTo>
                  <a:lnTo>
                    <a:pt x="2771140" y="0"/>
                  </a:lnTo>
                  <a:close/>
                </a:path>
              </a:pathLst>
            </a:custGeom>
            <a:solidFill>
              <a:srgbClr val="000000"/>
            </a:solidFill>
          </p:spPr>
          <p:txBody>
            <a:bodyPr/>
            <a:lstStyle/>
            <a:p>
              <a:endParaRPr lang="en-IN"/>
            </a:p>
          </p:txBody>
        </p:sp>
      </p:grpSp>
      <p:grpSp>
        <p:nvGrpSpPr>
          <p:cNvPr id="10" name="Group 10"/>
          <p:cNvGrpSpPr/>
          <p:nvPr/>
        </p:nvGrpSpPr>
        <p:grpSpPr>
          <a:xfrm rot="-5400000">
            <a:off x="1185047" y="-2063327"/>
            <a:ext cx="1872251" cy="6658804"/>
            <a:chOff x="0" y="0"/>
            <a:chExt cx="2771140" cy="6791000"/>
          </a:xfrm>
        </p:grpSpPr>
        <p:sp>
          <p:nvSpPr>
            <p:cNvPr id="11" name="Freeform 11"/>
            <p:cNvSpPr/>
            <p:nvPr/>
          </p:nvSpPr>
          <p:spPr>
            <a:xfrm>
              <a:off x="0" y="0"/>
              <a:ext cx="2771140" cy="6791000"/>
            </a:xfrm>
            <a:custGeom>
              <a:avLst/>
              <a:gdLst/>
              <a:ahLst/>
              <a:cxnLst/>
              <a:rect l="l" t="t" r="r" b="b"/>
              <a:pathLst>
                <a:path w="2771140" h="6791000">
                  <a:moveTo>
                    <a:pt x="0" y="0"/>
                  </a:moveTo>
                  <a:lnTo>
                    <a:pt x="0" y="5888030"/>
                  </a:lnTo>
                  <a:lnTo>
                    <a:pt x="1384300" y="6791000"/>
                  </a:lnTo>
                  <a:lnTo>
                    <a:pt x="2771140" y="5888030"/>
                  </a:lnTo>
                  <a:lnTo>
                    <a:pt x="2771140" y="0"/>
                  </a:ln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p:spPr>
          <p:txBody>
            <a:bodyPr/>
            <a:lstStyle/>
            <a:p>
              <a:endParaRPr lang="en-IN"/>
            </a:p>
          </p:txBody>
        </p:sp>
      </p:grpSp>
      <p:sp>
        <p:nvSpPr>
          <p:cNvPr id="12" name="TextBox 12"/>
          <p:cNvSpPr txBox="1"/>
          <p:nvPr/>
        </p:nvSpPr>
        <p:spPr>
          <a:xfrm>
            <a:off x="0" y="520212"/>
            <a:ext cx="4876800" cy="1576714"/>
          </a:xfrm>
          <a:prstGeom prst="rect">
            <a:avLst/>
          </a:prstGeom>
        </p:spPr>
        <p:txBody>
          <a:bodyPr wrap="square" lIns="0" tIns="0" rIns="0" bIns="0" rtlCol="0" anchor="t">
            <a:spAutoFit/>
          </a:bodyPr>
          <a:lstStyle/>
          <a:p>
            <a:pPr algn="ctr">
              <a:lnSpc>
                <a:spcPts val="6000"/>
              </a:lnSpc>
            </a:pPr>
            <a:r>
              <a:rPr lang="en-US" sz="6600" b="1" dirty="0">
                <a:solidFill>
                  <a:srgbClr val="000000"/>
                </a:solidFill>
                <a:latin typeface="Hadassah Friedlaender" panose="02020603050405020304" pitchFamily="18" charset="-79"/>
                <a:ea typeface="Ibarra Real Nova Bold"/>
                <a:cs typeface="Hadassah Friedlaender" panose="02020603050405020304" pitchFamily="18" charset="-79"/>
                <a:sym typeface="Ibarra Real Nova Bold"/>
              </a:rPr>
              <a:t>Session Agenda</a:t>
            </a:r>
          </a:p>
        </p:txBody>
      </p:sp>
      <p:sp>
        <p:nvSpPr>
          <p:cNvPr id="14" name="TextBox 14"/>
          <p:cNvSpPr txBox="1"/>
          <p:nvPr/>
        </p:nvSpPr>
        <p:spPr>
          <a:xfrm>
            <a:off x="10925305" y="3086100"/>
            <a:ext cx="6714018" cy="557845"/>
          </a:xfrm>
          <a:prstGeom prst="rect">
            <a:avLst/>
          </a:prstGeom>
        </p:spPr>
        <p:txBody>
          <a:bodyPr wrap="square" lIns="0" tIns="0" rIns="0" bIns="0" rtlCol="0" anchor="t">
            <a:spAutoFit/>
          </a:bodyPr>
          <a:lstStyle/>
          <a:p>
            <a:pPr algn="ctr">
              <a:lnSpc>
                <a:spcPts val="4200"/>
              </a:lnSpc>
            </a:pPr>
            <a:r>
              <a:rPr lang="en-US" sz="4000" b="1" dirty="0">
                <a:solidFill>
                  <a:srgbClr val="FF0000"/>
                </a:solidFill>
                <a:latin typeface="Perpetua" panose="02020502060401020303" pitchFamily="18" charset="0"/>
                <a:ea typeface="Carlito Bold"/>
                <a:cs typeface="Carlito Bold"/>
                <a:sym typeface="Carlito Bold"/>
              </a:rPr>
              <a:t>Addressing the Digital Divide </a:t>
            </a:r>
          </a:p>
        </p:txBody>
      </p:sp>
      <p:sp>
        <p:nvSpPr>
          <p:cNvPr id="15" name="TextBox 15"/>
          <p:cNvSpPr txBox="1">
            <a:spLocks/>
          </p:cNvSpPr>
          <p:nvPr/>
        </p:nvSpPr>
        <p:spPr>
          <a:xfrm>
            <a:off x="1935228" y="6194221"/>
            <a:ext cx="5541292" cy="1231106"/>
          </a:xfrm>
          <a:prstGeom prst="rect">
            <a:avLst/>
          </a:prstGeom>
        </p:spPr>
        <p:txBody>
          <a:bodyPr wrap="square" lIns="0" tIns="0" rIns="0" bIns="0" rtlCol="0" anchor="t">
            <a:spAutoFit/>
          </a:bodyPr>
          <a:lstStyle/>
          <a:p>
            <a:pPr algn="l">
              <a:lnSpc>
                <a:spcPts val="4830"/>
              </a:lnSpc>
            </a:pPr>
            <a:r>
              <a:rPr lang="en-US" sz="4000" b="1" dirty="0">
                <a:solidFill>
                  <a:srgbClr val="FF0000"/>
                </a:solidFill>
                <a:latin typeface="Perpetua" panose="02020502060401020303" pitchFamily="18" charset="0"/>
                <a:ea typeface="Ibarra Real Nova"/>
                <a:cs typeface="Ibarra Real Nova"/>
                <a:sym typeface="Ibarra Real Nova"/>
              </a:rPr>
              <a:t>Accessibility Standards &amp; Inclusive Design</a:t>
            </a:r>
          </a:p>
        </p:txBody>
      </p:sp>
      <p:sp>
        <p:nvSpPr>
          <p:cNvPr id="16" name="TextBox 16"/>
          <p:cNvSpPr txBox="1">
            <a:spLocks/>
          </p:cNvSpPr>
          <p:nvPr/>
        </p:nvSpPr>
        <p:spPr>
          <a:xfrm>
            <a:off x="11036300" y="6194221"/>
            <a:ext cx="4660899" cy="1231106"/>
          </a:xfrm>
          <a:prstGeom prst="rect">
            <a:avLst/>
          </a:prstGeom>
        </p:spPr>
        <p:txBody>
          <a:bodyPr wrap="square" lIns="0" tIns="0" rIns="0" bIns="0" rtlCol="0" anchor="t">
            <a:spAutoFit/>
          </a:bodyPr>
          <a:lstStyle/>
          <a:p>
            <a:pPr algn="l">
              <a:lnSpc>
                <a:spcPts val="4830"/>
              </a:lnSpc>
            </a:pPr>
            <a:r>
              <a:rPr lang="en-US" sz="4000" b="1" dirty="0">
                <a:solidFill>
                  <a:srgbClr val="FF0000"/>
                </a:solidFill>
                <a:latin typeface="Perpetua" panose="02020502060401020303" pitchFamily="18" charset="0"/>
              </a:rPr>
              <a:t>Promoting Equitable Participation</a:t>
            </a:r>
            <a:endParaRPr lang="en-US" sz="4000" b="1" dirty="0">
              <a:solidFill>
                <a:srgbClr val="FF0000"/>
              </a:solidFill>
              <a:latin typeface="Perpetua" panose="02020502060401020303" pitchFamily="18" charset="0"/>
              <a:ea typeface="Ibarra Real Nova"/>
              <a:cs typeface="Ibarra Real Nova"/>
              <a:sym typeface="Ibarra Real Nova"/>
            </a:endParaRPr>
          </a:p>
        </p:txBody>
      </p:sp>
      <p:sp>
        <p:nvSpPr>
          <p:cNvPr id="17" name="TextBox 17"/>
          <p:cNvSpPr txBox="1"/>
          <p:nvPr/>
        </p:nvSpPr>
        <p:spPr>
          <a:xfrm>
            <a:off x="800361" y="3091135"/>
            <a:ext cx="717469" cy="626745"/>
          </a:xfrm>
          <a:prstGeom prst="rect">
            <a:avLst/>
          </a:prstGeom>
        </p:spPr>
        <p:txBody>
          <a:bodyPr lIns="0" tIns="0" rIns="0" bIns="0" rtlCol="0" anchor="t">
            <a:spAutoFit/>
          </a:bodyPr>
          <a:lstStyle/>
          <a:p>
            <a:pPr algn="l">
              <a:lnSpc>
                <a:spcPts val="4830"/>
              </a:lnSpc>
            </a:pPr>
            <a:r>
              <a:rPr lang="en-US" sz="4200" b="1">
                <a:solidFill>
                  <a:srgbClr val="000000"/>
                </a:solidFill>
                <a:latin typeface="Ibarra Real Nova Bold"/>
                <a:ea typeface="Ibarra Real Nova Bold"/>
                <a:cs typeface="Ibarra Real Nova Bold"/>
                <a:sym typeface="Ibarra Real Nova Bold"/>
              </a:rPr>
              <a:t>1.</a:t>
            </a:r>
          </a:p>
        </p:txBody>
      </p:sp>
      <p:sp>
        <p:nvSpPr>
          <p:cNvPr id="18" name="TextBox 18"/>
          <p:cNvSpPr txBox="1">
            <a:spLocks/>
          </p:cNvSpPr>
          <p:nvPr/>
        </p:nvSpPr>
        <p:spPr>
          <a:xfrm>
            <a:off x="10020986" y="6496402"/>
            <a:ext cx="717469" cy="626745"/>
          </a:xfrm>
          <a:prstGeom prst="rect">
            <a:avLst/>
          </a:prstGeom>
        </p:spPr>
        <p:txBody>
          <a:bodyPr lIns="0" tIns="0" rIns="0" bIns="0" rtlCol="0" anchor="t">
            <a:spAutoFit/>
          </a:bodyPr>
          <a:lstStyle/>
          <a:p>
            <a:pPr algn="l">
              <a:lnSpc>
                <a:spcPts val="4830"/>
              </a:lnSpc>
            </a:pPr>
            <a:r>
              <a:rPr lang="en-US" sz="4200" b="1">
                <a:solidFill>
                  <a:srgbClr val="000000"/>
                </a:solidFill>
                <a:latin typeface="Ibarra Real Nova Bold"/>
                <a:ea typeface="Ibarra Real Nova Bold"/>
                <a:cs typeface="Ibarra Real Nova Bold"/>
                <a:sym typeface="Ibarra Real Nova Bold"/>
              </a:rPr>
              <a:t>4.</a:t>
            </a:r>
          </a:p>
        </p:txBody>
      </p:sp>
      <p:sp>
        <p:nvSpPr>
          <p:cNvPr id="26" name="TextBox 25">
            <a:extLst>
              <a:ext uri="{FF2B5EF4-FFF2-40B4-BE49-F238E27FC236}">
                <a16:creationId xmlns:a16="http://schemas.microsoft.com/office/drawing/2014/main" id="{EF99208A-5833-925C-1BA4-F3979245BAA7}"/>
              </a:ext>
            </a:extLst>
          </p:cNvPr>
          <p:cNvSpPr txBox="1"/>
          <p:nvPr/>
        </p:nvSpPr>
        <p:spPr>
          <a:xfrm>
            <a:off x="10957792" y="3717880"/>
            <a:ext cx="3380915" cy="584775"/>
          </a:xfrm>
          <a:prstGeom prst="rect">
            <a:avLst/>
          </a:prstGeom>
          <a:noFill/>
        </p:spPr>
        <p:txBody>
          <a:bodyPr wrap="square">
            <a:spAutoFit/>
          </a:bodyPr>
          <a:lstStyle/>
          <a:p>
            <a:r>
              <a:rPr lang="en-US" sz="3200" b="1" dirty="0">
                <a:solidFill>
                  <a:srgbClr val="000000"/>
                </a:solidFill>
                <a:latin typeface="Perpetua" panose="02020502060401020303" pitchFamily="18" charset="0"/>
                <a:ea typeface="Poppins Bold"/>
                <a:cs typeface="Poppins Bold"/>
                <a:sym typeface="Poppins Bold"/>
              </a:rPr>
              <a:t>Access Barriers</a:t>
            </a:r>
            <a:endParaRPr lang="en-IN" sz="3200" dirty="0">
              <a:latin typeface="Perpetua" panose="02020502060401020303" pitchFamily="18" charset="0"/>
            </a:endParaRPr>
          </a:p>
        </p:txBody>
      </p:sp>
      <p:sp>
        <p:nvSpPr>
          <p:cNvPr id="27" name="TextBox 26">
            <a:extLst>
              <a:ext uri="{FF2B5EF4-FFF2-40B4-BE49-F238E27FC236}">
                <a16:creationId xmlns:a16="http://schemas.microsoft.com/office/drawing/2014/main" id="{FB073DD2-09F6-C1F0-D0B7-FBE9B6580D56}"/>
              </a:ext>
            </a:extLst>
          </p:cNvPr>
          <p:cNvSpPr txBox="1"/>
          <p:nvPr/>
        </p:nvSpPr>
        <p:spPr>
          <a:xfrm>
            <a:off x="10909300" y="4377098"/>
            <a:ext cx="4920920" cy="584775"/>
          </a:xfrm>
          <a:prstGeom prst="rect">
            <a:avLst/>
          </a:prstGeom>
          <a:noFill/>
        </p:spPr>
        <p:txBody>
          <a:bodyPr wrap="square">
            <a:spAutoFit/>
          </a:bodyPr>
          <a:lstStyle/>
          <a:p>
            <a:r>
              <a:rPr lang="en-US" sz="3200" b="1" dirty="0">
                <a:solidFill>
                  <a:srgbClr val="000000"/>
                </a:solidFill>
                <a:latin typeface="Perpetua" panose="02020502060401020303" pitchFamily="18" charset="0"/>
                <a:ea typeface="Poppins Bold"/>
                <a:cs typeface="Poppins Bold"/>
                <a:sym typeface="Poppins Bold"/>
              </a:rPr>
              <a:t>Digital Literacy &amp; Skills</a:t>
            </a:r>
            <a:endParaRPr lang="en-IN" sz="3200" dirty="0">
              <a:latin typeface="Perpetua" panose="02020502060401020303" pitchFamily="18" charset="0"/>
            </a:endParaRPr>
          </a:p>
        </p:txBody>
      </p:sp>
      <p:grpSp>
        <p:nvGrpSpPr>
          <p:cNvPr id="19" name="Group 18">
            <a:extLst>
              <a:ext uri="{FF2B5EF4-FFF2-40B4-BE49-F238E27FC236}">
                <a16:creationId xmlns:a16="http://schemas.microsoft.com/office/drawing/2014/main" id="{3E7F88B4-128C-4DFE-851F-7CEBCB34CD16}"/>
              </a:ext>
            </a:extLst>
          </p:cNvPr>
          <p:cNvGrpSpPr/>
          <p:nvPr/>
        </p:nvGrpSpPr>
        <p:grpSpPr>
          <a:xfrm>
            <a:off x="1864185" y="3031587"/>
            <a:ext cx="7145249" cy="2569113"/>
            <a:chOff x="1864185" y="3031587"/>
            <a:chExt cx="7145249" cy="2569113"/>
          </a:xfrm>
        </p:grpSpPr>
        <p:sp>
          <p:nvSpPr>
            <p:cNvPr id="25" name="TextBox 24">
              <a:extLst>
                <a:ext uri="{FF2B5EF4-FFF2-40B4-BE49-F238E27FC236}">
                  <a16:creationId xmlns:a16="http://schemas.microsoft.com/office/drawing/2014/main" id="{96C7672D-37F4-4B76-9D3A-416C2F833891}"/>
                </a:ext>
              </a:extLst>
            </p:cNvPr>
            <p:cNvSpPr txBox="1"/>
            <p:nvPr/>
          </p:nvSpPr>
          <p:spPr>
            <a:xfrm>
              <a:off x="1932821" y="3031587"/>
              <a:ext cx="7076613" cy="707886"/>
            </a:xfrm>
            <a:prstGeom prst="rect">
              <a:avLst/>
            </a:prstGeom>
            <a:noFill/>
          </p:spPr>
          <p:txBody>
            <a:bodyPr wrap="square">
              <a:spAutoFit/>
            </a:bodyPr>
            <a:lstStyle/>
            <a:p>
              <a:r>
                <a:rPr lang="en-US" sz="4000" b="1" dirty="0">
                  <a:solidFill>
                    <a:srgbClr val="FF0000"/>
                  </a:solidFill>
                  <a:latin typeface="Perpetua" panose="02020502060401020303" pitchFamily="18" charset="0"/>
                  <a:ea typeface="Poppins Bold"/>
                  <a:cs typeface="Poppins Bold"/>
                  <a:sym typeface="Poppins Bold"/>
                </a:rPr>
                <a:t>Introduction to Digital Equity</a:t>
              </a:r>
              <a:endParaRPr lang="en-IN" sz="4000" dirty="0">
                <a:solidFill>
                  <a:srgbClr val="FF0000"/>
                </a:solidFill>
                <a:latin typeface="Perpetua" panose="02020502060401020303" pitchFamily="18" charset="0"/>
              </a:endParaRPr>
            </a:p>
          </p:txBody>
        </p:sp>
        <p:sp>
          <p:nvSpPr>
            <p:cNvPr id="13" name="TextBox 12">
              <a:extLst>
                <a:ext uri="{FF2B5EF4-FFF2-40B4-BE49-F238E27FC236}">
                  <a16:creationId xmlns:a16="http://schemas.microsoft.com/office/drawing/2014/main" id="{C21A8D6F-95D9-1ED1-A790-6CFBFC1C39B1}"/>
                </a:ext>
              </a:extLst>
            </p:cNvPr>
            <p:cNvSpPr txBox="1"/>
            <p:nvPr/>
          </p:nvSpPr>
          <p:spPr>
            <a:xfrm>
              <a:off x="1876885" y="3796725"/>
              <a:ext cx="3380915" cy="1077218"/>
            </a:xfrm>
            <a:prstGeom prst="rect">
              <a:avLst/>
            </a:prstGeom>
            <a:noFill/>
          </p:spPr>
          <p:txBody>
            <a:bodyPr wrap="square">
              <a:spAutoFit/>
            </a:bodyPr>
            <a:lstStyle/>
            <a:p>
              <a:r>
                <a:rPr lang="en-US" sz="3200" b="1" dirty="0">
                  <a:solidFill>
                    <a:srgbClr val="000000"/>
                  </a:solidFill>
                  <a:latin typeface="Perpetua" panose="02020502060401020303" pitchFamily="18" charset="0"/>
                  <a:ea typeface="Poppins Bold"/>
                  <a:cs typeface="Poppins Bold"/>
                  <a:sym typeface="Poppins Bold"/>
                </a:rPr>
                <a:t>Conceptualization</a:t>
              </a:r>
            </a:p>
            <a:p>
              <a:endParaRPr lang="en-IN" sz="3200" dirty="0">
                <a:latin typeface="Perpetua" panose="02020502060401020303" pitchFamily="18" charset="0"/>
              </a:endParaRPr>
            </a:p>
          </p:txBody>
        </p:sp>
        <p:sp>
          <p:nvSpPr>
            <p:cNvPr id="24" name="TextBox 23">
              <a:extLst>
                <a:ext uri="{FF2B5EF4-FFF2-40B4-BE49-F238E27FC236}">
                  <a16:creationId xmlns:a16="http://schemas.microsoft.com/office/drawing/2014/main" id="{6933CCEE-C8E1-882E-4A6D-F2215C095D47}"/>
                </a:ext>
              </a:extLst>
            </p:cNvPr>
            <p:cNvSpPr txBox="1"/>
            <p:nvPr/>
          </p:nvSpPr>
          <p:spPr>
            <a:xfrm>
              <a:off x="1873580" y="4406325"/>
              <a:ext cx="4920920" cy="584775"/>
            </a:xfrm>
            <a:prstGeom prst="rect">
              <a:avLst/>
            </a:prstGeom>
            <a:noFill/>
          </p:spPr>
          <p:txBody>
            <a:bodyPr wrap="square">
              <a:spAutoFit/>
            </a:bodyPr>
            <a:lstStyle/>
            <a:p>
              <a:r>
                <a:rPr lang="en-US" sz="3200" b="1" dirty="0">
                  <a:solidFill>
                    <a:srgbClr val="000000"/>
                  </a:solidFill>
                  <a:latin typeface="Perpetua" panose="02020502060401020303" pitchFamily="18" charset="0"/>
                  <a:ea typeface="Poppins Bold"/>
                  <a:cs typeface="Poppins Bold"/>
                  <a:sym typeface="Poppins Bold"/>
                </a:rPr>
                <a:t>Importance for Education</a:t>
              </a:r>
              <a:endParaRPr lang="en-IN" sz="3200" dirty="0">
                <a:latin typeface="Perpetua" panose="02020502060401020303" pitchFamily="18" charset="0"/>
              </a:endParaRPr>
            </a:p>
          </p:txBody>
        </p:sp>
        <p:sp>
          <p:nvSpPr>
            <p:cNvPr id="28" name="TextBox 27">
              <a:extLst>
                <a:ext uri="{FF2B5EF4-FFF2-40B4-BE49-F238E27FC236}">
                  <a16:creationId xmlns:a16="http://schemas.microsoft.com/office/drawing/2014/main" id="{9521F9AE-4A0E-0681-C268-29B9D456DA90}"/>
                </a:ext>
              </a:extLst>
            </p:cNvPr>
            <p:cNvSpPr txBox="1"/>
            <p:nvPr/>
          </p:nvSpPr>
          <p:spPr>
            <a:xfrm>
              <a:off x="1864185" y="5015925"/>
              <a:ext cx="4920920" cy="584775"/>
            </a:xfrm>
            <a:prstGeom prst="rect">
              <a:avLst/>
            </a:prstGeom>
            <a:noFill/>
          </p:spPr>
          <p:txBody>
            <a:bodyPr wrap="square">
              <a:spAutoFit/>
            </a:bodyPr>
            <a:lstStyle/>
            <a:p>
              <a:r>
                <a:rPr lang="en-US" sz="3200" b="1" dirty="0">
                  <a:solidFill>
                    <a:srgbClr val="000000"/>
                  </a:solidFill>
                  <a:latin typeface="Perpetua" panose="02020502060401020303" pitchFamily="18" charset="0"/>
                  <a:ea typeface="Poppins Bold"/>
                  <a:cs typeface="Poppins Bold"/>
                  <a:sym typeface="Poppins Bold"/>
                </a:rPr>
                <a:t>Ethical Considerations</a:t>
              </a:r>
              <a:endParaRPr lang="en-IN" sz="3200" dirty="0">
                <a:latin typeface="Perpetua" panose="02020502060401020303" pitchFamily="18" charset="0"/>
              </a:endParaRPr>
            </a:p>
          </p:txBody>
        </p:sp>
      </p:grpSp>
      <p:sp>
        <p:nvSpPr>
          <p:cNvPr id="30" name="TextBox 29">
            <a:extLst>
              <a:ext uri="{FF2B5EF4-FFF2-40B4-BE49-F238E27FC236}">
                <a16:creationId xmlns:a16="http://schemas.microsoft.com/office/drawing/2014/main" id="{A259F887-7C76-DEC3-922D-A6671B499A2F}"/>
              </a:ext>
            </a:extLst>
          </p:cNvPr>
          <p:cNvSpPr txBox="1"/>
          <p:nvPr/>
        </p:nvSpPr>
        <p:spPr>
          <a:xfrm>
            <a:off x="10925305" y="5015925"/>
            <a:ext cx="4920920" cy="584775"/>
          </a:xfrm>
          <a:prstGeom prst="rect">
            <a:avLst/>
          </a:prstGeom>
          <a:noFill/>
        </p:spPr>
        <p:txBody>
          <a:bodyPr wrap="square">
            <a:spAutoFit/>
          </a:bodyPr>
          <a:lstStyle/>
          <a:p>
            <a:r>
              <a:rPr lang="en-US" sz="3200" b="1" dirty="0">
                <a:solidFill>
                  <a:srgbClr val="000000"/>
                </a:solidFill>
                <a:latin typeface="Perpetua" panose="02020502060401020303" pitchFamily="18" charset="0"/>
                <a:ea typeface="Poppins Bold"/>
                <a:cs typeface="Poppins Bold"/>
                <a:sym typeface="Poppins Bold"/>
              </a:rPr>
              <a:t>Strategies</a:t>
            </a:r>
            <a:endParaRPr lang="en-IN" sz="3200" dirty="0">
              <a:latin typeface="Perpetua" panose="02020502060401020303" pitchFamily="18" charset="0"/>
            </a:endParaRPr>
          </a:p>
        </p:txBody>
      </p:sp>
      <p:sp>
        <p:nvSpPr>
          <p:cNvPr id="31" name="TextBox 30">
            <a:extLst>
              <a:ext uri="{FF2B5EF4-FFF2-40B4-BE49-F238E27FC236}">
                <a16:creationId xmlns:a16="http://schemas.microsoft.com/office/drawing/2014/main" id="{C316D1FD-2DE2-0BEC-E3A4-7F38ED313661}"/>
              </a:ext>
            </a:extLst>
          </p:cNvPr>
          <p:cNvSpPr txBox="1"/>
          <p:nvPr/>
        </p:nvSpPr>
        <p:spPr>
          <a:xfrm>
            <a:off x="1821351" y="7560166"/>
            <a:ext cx="4503249" cy="584775"/>
          </a:xfrm>
          <a:prstGeom prst="rect">
            <a:avLst/>
          </a:prstGeom>
          <a:noFill/>
        </p:spPr>
        <p:txBody>
          <a:bodyPr wrap="square">
            <a:spAutoFit/>
          </a:bodyPr>
          <a:lstStyle/>
          <a:p>
            <a:r>
              <a:rPr lang="en-US" sz="3200" b="1" dirty="0">
                <a:solidFill>
                  <a:srgbClr val="000000"/>
                </a:solidFill>
                <a:latin typeface="Perpetua" panose="02020502060401020303" pitchFamily="18" charset="0"/>
                <a:ea typeface="Poppins Bold"/>
                <a:cs typeface="Poppins Bold"/>
                <a:sym typeface="Poppins Bold"/>
              </a:rPr>
              <a:t>UDL &amp; its Principles</a:t>
            </a:r>
            <a:endParaRPr lang="en-IN" sz="3200" dirty="0">
              <a:latin typeface="Perpetua" panose="02020502060401020303" pitchFamily="18" charset="0"/>
            </a:endParaRPr>
          </a:p>
        </p:txBody>
      </p:sp>
      <p:sp>
        <p:nvSpPr>
          <p:cNvPr id="32" name="TextBox 31">
            <a:extLst>
              <a:ext uri="{FF2B5EF4-FFF2-40B4-BE49-F238E27FC236}">
                <a16:creationId xmlns:a16="http://schemas.microsoft.com/office/drawing/2014/main" id="{45849CFF-BC4C-F0F7-E9CC-1FB1BB3B8625}"/>
              </a:ext>
            </a:extLst>
          </p:cNvPr>
          <p:cNvSpPr txBox="1"/>
          <p:nvPr/>
        </p:nvSpPr>
        <p:spPr>
          <a:xfrm>
            <a:off x="1851485" y="8140125"/>
            <a:ext cx="5082715" cy="584775"/>
          </a:xfrm>
          <a:prstGeom prst="rect">
            <a:avLst/>
          </a:prstGeom>
          <a:noFill/>
        </p:spPr>
        <p:txBody>
          <a:bodyPr wrap="square">
            <a:spAutoFit/>
          </a:bodyPr>
          <a:lstStyle/>
          <a:p>
            <a:r>
              <a:rPr lang="en-US" sz="3200" b="1" dirty="0">
                <a:solidFill>
                  <a:srgbClr val="000000"/>
                </a:solidFill>
                <a:latin typeface="Perpetua" panose="02020502060401020303" pitchFamily="18" charset="0"/>
                <a:ea typeface="Poppins Bold"/>
                <a:cs typeface="Poppins Bold"/>
                <a:sym typeface="Poppins Bold"/>
              </a:rPr>
              <a:t>Creating Accessible Content</a:t>
            </a:r>
            <a:endParaRPr lang="en-IN" sz="3200" dirty="0">
              <a:latin typeface="Perpetua" panose="02020502060401020303" pitchFamily="18" charset="0"/>
            </a:endParaRPr>
          </a:p>
        </p:txBody>
      </p:sp>
      <p:sp>
        <p:nvSpPr>
          <p:cNvPr id="33" name="TextBox 32">
            <a:extLst>
              <a:ext uri="{FF2B5EF4-FFF2-40B4-BE49-F238E27FC236}">
                <a16:creationId xmlns:a16="http://schemas.microsoft.com/office/drawing/2014/main" id="{7EE3DD6B-E370-DE19-4597-FD6E846278A6}"/>
              </a:ext>
            </a:extLst>
          </p:cNvPr>
          <p:cNvSpPr txBox="1"/>
          <p:nvPr/>
        </p:nvSpPr>
        <p:spPr>
          <a:xfrm>
            <a:off x="10940545" y="7417823"/>
            <a:ext cx="4503249" cy="584775"/>
          </a:xfrm>
          <a:prstGeom prst="rect">
            <a:avLst/>
          </a:prstGeom>
          <a:noFill/>
        </p:spPr>
        <p:txBody>
          <a:bodyPr wrap="square">
            <a:spAutoFit/>
          </a:bodyPr>
          <a:lstStyle/>
          <a:p>
            <a:r>
              <a:rPr lang="en-US" sz="3200" b="1" dirty="0">
                <a:solidFill>
                  <a:srgbClr val="000000"/>
                </a:solidFill>
                <a:latin typeface="Perpetua" panose="02020502060401020303" pitchFamily="18" charset="0"/>
                <a:ea typeface="Poppins Bold"/>
                <a:cs typeface="Poppins Bold"/>
                <a:sym typeface="Poppins Bold"/>
              </a:rPr>
              <a:t>Creating Inclusive Zone</a:t>
            </a:r>
            <a:endParaRPr lang="en-IN" sz="3200" dirty="0">
              <a:latin typeface="Perpetua" panose="02020502060401020303" pitchFamily="18" charset="0"/>
            </a:endParaRPr>
          </a:p>
        </p:txBody>
      </p:sp>
      <p:sp>
        <p:nvSpPr>
          <p:cNvPr id="34" name="TextBox 33">
            <a:extLst>
              <a:ext uri="{FF2B5EF4-FFF2-40B4-BE49-F238E27FC236}">
                <a16:creationId xmlns:a16="http://schemas.microsoft.com/office/drawing/2014/main" id="{D63150AB-58F9-F30C-5CDC-C469FF3DE6DA}"/>
              </a:ext>
            </a:extLst>
          </p:cNvPr>
          <p:cNvSpPr txBox="1"/>
          <p:nvPr/>
        </p:nvSpPr>
        <p:spPr>
          <a:xfrm>
            <a:off x="10940545" y="8002598"/>
            <a:ext cx="5495970" cy="584775"/>
          </a:xfrm>
          <a:prstGeom prst="rect">
            <a:avLst/>
          </a:prstGeom>
          <a:noFill/>
        </p:spPr>
        <p:txBody>
          <a:bodyPr wrap="square">
            <a:spAutoFit/>
          </a:bodyPr>
          <a:lstStyle/>
          <a:p>
            <a:r>
              <a:rPr lang="en-US" sz="3200" b="1" dirty="0">
                <a:solidFill>
                  <a:srgbClr val="000000"/>
                </a:solidFill>
                <a:latin typeface="Perpetua" panose="02020502060401020303" pitchFamily="18" charset="0"/>
                <a:ea typeface="Poppins Bold"/>
                <a:cs typeface="Poppins Bold"/>
                <a:sym typeface="Poppins Bold"/>
              </a:rPr>
              <a:t>Supporting Diverse Learners</a:t>
            </a:r>
            <a:endParaRPr lang="en-IN" sz="3200" dirty="0">
              <a:latin typeface="Perpetua" panose="02020502060401020303" pitchFamily="18" charset="0"/>
            </a:endParaRPr>
          </a:p>
        </p:txBody>
      </p:sp>
      <p:sp>
        <p:nvSpPr>
          <p:cNvPr id="35" name="TextBox 4">
            <a:extLst>
              <a:ext uri="{FF2B5EF4-FFF2-40B4-BE49-F238E27FC236}">
                <a16:creationId xmlns:a16="http://schemas.microsoft.com/office/drawing/2014/main" id="{A8C36183-D928-442A-ACBE-4829374180A5}"/>
              </a:ext>
            </a:extLst>
          </p:cNvPr>
          <p:cNvSpPr txBox="1"/>
          <p:nvPr/>
        </p:nvSpPr>
        <p:spPr>
          <a:xfrm rot="1590158">
            <a:off x="4323153" y="-923371"/>
            <a:ext cx="365716" cy="7241687"/>
          </a:xfrm>
          <a:prstGeom prst="rect">
            <a:avLst/>
          </a:prstGeom>
        </p:spPr>
        <p:txBody>
          <a:bodyPr lIns="50800" tIns="50800" rIns="50800" bIns="50800" rtlCol="0" anchor="ctr"/>
          <a:lstStyle/>
          <a:p>
            <a:pPr algn="ctr">
              <a:lnSpc>
                <a:spcPts val="2659"/>
              </a:lnSpc>
            </a:pPr>
            <a:endParaRPr/>
          </a:p>
        </p:txBody>
      </p:sp>
      <p:sp>
        <p:nvSpPr>
          <p:cNvPr id="38" name="Freeform 11">
            <a:extLst>
              <a:ext uri="{FF2B5EF4-FFF2-40B4-BE49-F238E27FC236}">
                <a16:creationId xmlns:a16="http://schemas.microsoft.com/office/drawing/2014/main" id="{BAE6C403-4FBD-416F-8000-4C4B30E6345C}"/>
              </a:ext>
            </a:extLst>
          </p:cNvPr>
          <p:cNvSpPr/>
          <p:nvPr/>
        </p:nvSpPr>
        <p:spPr>
          <a:xfrm rot="3779154">
            <a:off x="-1301102" y="9293519"/>
            <a:ext cx="2940061" cy="946537"/>
          </a:xfrm>
          <a:custGeom>
            <a:avLst/>
            <a:gdLst/>
            <a:ahLst/>
            <a:cxnLst/>
            <a:rect l="l" t="t" r="r" b="b"/>
            <a:pathLst>
              <a:path w="3405087" h="398816">
                <a:moveTo>
                  <a:pt x="203200" y="0"/>
                </a:moveTo>
                <a:lnTo>
                  <a:pt x="3405087" y="0"/>
                </a:lnTo>
                <a:lnTo>
                  <a:pt x="3201887" y="398816"/>
                </a:lnTo>
                <a:lnTo>
                  <a:pt x="0" y="398816"/>
                </a:lnTo>
                <a:lnTo>
                  <a:pt x="203200" y="0"/>
                </a:lnTo>
                <a:close/>
              </a:path>
            </a:pathLst>
          </a:custGeom>
          <a:solidFill>
            <a:srgbClr val="FFD006">
              <a:alpha val="80000"/>
            </a:srgbClr>
          </a:solidFill>
        </p:spPr>
        <p:txBody>
          <a:bodyPr/>
          <a:lstStyle/>
          <a:p>
            <a:endParaRPr lang="en-IN"/>
          </a:p>
        </p:txBody>
      </p:sp>
      <p:sp>
        <p:nvSpPr>
          <p:cNvPr id="39" name="Freeform 3">
            <a:extLst>
              <a:ext uri="{FF2B5EF4-FFF2-40B4-BE49-F238E27FC236}">
                <a16:creationId xmlns:a16="http://schemas.microsoft.com/office/drawing/2014/main" id="{FED366EA-A6E0-4747-82A2-F857AC918269}"/>
              </a:ext>
            </a:extLst>
          </p:cNvPr>
          <p:cNvSpPr/>
          <p:nvPr/>
        </p:nvSpPr>
        <p:spPr>
          <a:xfrm rot="5400000">
            <a:off x="7225799" y="2861002"/>
            <a:ext cx="281454" cy="14395193"/>
          </a:xfrm>
          <a:custGeom>
            <a:avLst/>
            <a:gdLst/>
            <a:ahLst/>
            <a:cxnLst/>
            <a:rect l="l" t="t" r="r" b="b"/>
            <a:pathLst>
              <a:path w="153930" h="2141903">
                <a:moveTo>
                  <a:pt x="0" y="0"/>
                </a:moveTo>
                <a:lnTo>
                  <a:pt x="153930" y="0"/>
                </a:lnTo>
                <a:lnTo>
                  <a:pt x="153930" y="2141903"/>
                </a:lnTo>
                <a:lnTo>
                  <a:pt x="0" y="2141903"/>
                </a:lnTo>
                <a:close/>
              </a:path>
            </a:pathLst>
          </a:custGeom>
          <a:solidFill>
            <a:srgbClr val="FFD006"/>
          </a:solidFill>
        </p:spPr>
        <p:txBody>
          <a:bodyPr/>
          <a:lstStyle/>
          <a:p>
            <a:endParaRPr lang="en-I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4">
            <a:extLst>
              <a:ext uri="{FF2B5EF4-FFF2-40B4-BE49-F238E27FC236}">
                <a16:creationId xmlns:a16="http://schemas.microsoft.com/office/drawing/2014/main" id="{5F105115-D08A-9823-9D3F-FD0575A7FEAC}"/>
              </a:ext>
            </a:extLst>
          </p:cNvPr>
          <p:cNvGrpSpPr/>
          <p:nvPr/>
        </p:nvGrpSpPr>
        <p:grpSpPr>
          <a:xfrm rot="-10800000">
            <a:off x="5061573" y="164995"/>
            <a:ext cx="8202730" cy="755690"/>
            <a:chOff x="0" y="0"/>
            <a:chExt cx="5970210" cy="682480"/>
          </a:xfrm>
        </p:grpSpPr>
        <p:sp>
          <p:nvSpPr>
            <p:cNvPr id="47" name="Freeform 45">
              <a:extLst>
                <a:ext uri="{FF2B5EF4-FFF2-40B4-BE49-F238E27FC236}">
                  <a16:creationId xmlns:a16="http://schemas.microsoft.com/office/drawing/2014/main" id="{EC436EAE-B5D2-1972-253A-42CB1CB83794}"/>
                </a:ext>
              </a:extLst>
            </p:cNvPr>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48" name="TextBox 46">
              <a:extLst>
                <a:ext uri="{FF2B5EF4-FFF2-40B4-BE49-F238E27FC236}">
                  <a16:creationId xmlns:a16="http://schemas.microsoft.com/office/drawing/2014/main" id="{799FDE92-59E8-E168-82AB-2DD07AF2B25E}"/>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grpSp>
        <p:nvGrpSpPr>
          <p:cNvPr id="2" name="Group 2"/>
          <p:cNvGrpSpPr/>
          <p:nvPr/>
        </p:nvGrpSpPr>
        <p:grpSpPr>
          <a:xfrm>
            <a:off x="1057385" y="2400300"/>
            <a:ext cx="2462153" cy="24621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142875" cap="sq">
              <a:solidFill>
                <a:srgbClr val="FFD006"/>
              </a:solidFill>
              <a:prstDash val="solid"/>
              <a:miter/>
            </a:ln>
          </p:spPr>
          <p:txBody>
            <a:bodyPr/>
            <a:lstStyle/>
            <a:p>
              <a:endParaRPr lang="en-IN"/>
            </a:p>
          </p:txBody>
        </p:sp>
        <p:sp>
          <p:nvSpPr>
            <p:cNvPr id="4" name="TextBox 4"/>
            <p:cNvSpPr txBox="1"/>
            <p:nvPr/>
          </p:nvSpPr>
          <p:spPr>
            <a:xfrm>
              <a:off x="76200" y="0"/>
              <a:ext cx="660400" cy="736600"/>
            </a:xfrm>
            <a:prstGeom prst="rect">
              <a:avLst/>
            </a:prstGeom>
          </p:spPr>
          <p:txBody>
            <a:bodyPr lIns="67694" tIns="67694" rIns="67694" bIns="67694" rtlCol="0" anchor="ctr"/>
            <a:lstStyle/>
            <a:p>
              <a:pPr algn="ctr">
                <a:lnSpc>
                  <a:spcPts val="3744"/>
                </a:lnSpc>
              </a:pPr>
              <a:endParaRPr/>
            </a:p>
          </p:txBody>
        </p:sp>
      </p:grpSp>
      <p:grpSp>
        <p:nvGrpSpPr>
          <p:cNvPr id="5" name="Group 5"/>
          <p:cNvGrpSpPr/>
          <p:nvPr/>
        </p:nvGrpSpPr>
        <p:grpSpPr>
          <a:xfrm>
            <a:off x="4428156" y="2400300"/>
            <a:ext cx="2462153" cy="246215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142875" cap="sq">
              <a:solidFill>
                <a:srgbClr val="FFD006"/>
              </a:solidFill>
              <a:prstDash val="solid"/>
              <a:miter/>
            </a:ln>
          </p:spPr>
          <p:txBody>
            <a:bodyPr/>
            <a:lstStyle/>
            <a:p>
              <a:endParaRPr lang="en-IN"/>
            </a:p>
          </p:txBody>
        </p:sp>
        <p:sp>
          <p:nvSpPr>
            <p:cNvPr id="7" name="TextBox 7"/>
            <p:cNvSpPr txBox="1"/>
            <p:nvPr/>
          </p:nvSpPr>
          <p:spPr>
            <a:xfrm>
              <a:off x="76200" y="0"/>
              <a:ext cx="660400" cy="736600"/>
            </a:xfrm>
            <a:prstGeom prst="rect">
              <a:avLst/>
            </a:prstGeom>
          </p:spPr>
          <p:txBody>
            <a:bodyPr lIns="67694" tIns="67694" rIns="67694" bIns="67694" rtlCol="0" anchor="ctr"/>
            <a:lstStyle/>
            <a:p>
              <a:pPr algn="ctr">
                <a:lnSpc>
                  <a:spcPts val="3744"/>
                </a:lnSpc>
              </a:pPr>
              <a:endParaRPr/>
            </a:p>
          </p:txBody>
        </p:sp>
      </p:grpSp>
      <p:grpSp>
        <p:nvGrpSpPr>
          <p:cNvPr id="8" name="Group 8"/>
          <p:cNvGrpSpPr/>
          <p:nvPr/>
        </p:nvGrpSpPr>
        <p:grpSpPr>
          <a:xfrm>
            <a:off x="7870735" y="2400300"/>
            <a:ext cx="2462153" cy="246215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142875" cap="sq">
              <a:solidFill>
                <a:srgbClr val="FFD006"/>
              </a:solidFill>
              <a:prstDash val="solid"/>
              <a:miter/>
            </a:ln>
          </p:spPr>
          <p:txBody>
            <a:bodyPr/>
            <a:lstStyle/>
            <a:p>
              <a:endParaRPr lang="en-IN"/>
            </a:p>
          </p:txBody>
        </p:sp>
        <p:sp>
          <p:nvSpPr>
            <p:cNvPr id="10" name="TextBox 10"/>
            <p:cNvSpPr txBox="1"/>
            <p:nvPr/>
          </p:nvSpPr>
          <p:spPr>
            <a:xfrm>
              <a:off x="76200" y="0"/>
              <a:ext cx="660400" cy="736600"/>
            </a:xfrm>
            <a:prstGeom prst="rect">
              <a:avLst/>
            </a:prstGeom>
          </p:spPr>
          <p:txBody>
            <a:bodyPr lIns="67694" tIns="67694" rIns="67694" bIns="67694" rtlCol="0" anchor="ctr"/>
            <a:lstStyle/>
            <a:p>
              <a:pPr algn="ctr">
                <a:lnSpc>
                  <a:spcPts val="3744"/>
                </a:lnSpc>
              </a:pPr>
              <a:endParaRPr/>
            </a:p>
          </p:txBody>
        </p:sp>
      </p:grpSp>
      <p:grpSp>
        <p:nvGrpSpPr>
          <p:cNvPr id="11" name="Group 11"/>
          <p:cNvGrpSpPr/>
          <p:nvPr/>
        </p:nvGrpSpPr>
        <p:grpSpPr>
          <a:xfrm>
            <a:off x="11175056" y="2400300"/>
            <a:ext cx="2462153" cy="246215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142875" cap="sq">
              <a:solidFill>
                <a:srgbClr val="FFD006"/>
              </a:solidFill>
              <a:prstDash val="solid"/>
              <a:miter/>
            </a:ln>
          </p:spPr>
          <p:txBody>
            <a:bodyPr/>
            <a:lstStyle/>
            <a:p>
              <a:endParaRPr lang="en-IN"/>
            </a:p>
          </p:txBody>
        </p:sp>
        <p:sp>
          <p:nvSpPr>
            <p:cNvPr id="13" name="TextBox 13"/>
            <p:cNvSpPr txBox="1"/>
            <p:nvPr/>
          </p:nvSpPr>
          <p:spPr>
            <a:xfrm>
              <a:off x="76200" y="0"/>
              <a:ext cx="660400" cy="736600"/>
            </a:xfrm>
            <a:prstGeom prst="rect">
              <a:avLst/>
            </a:prstGeom>
          </p:spPr>
          <p:txBody>
            <a:bodyPr lIns="67694" tIns="67694" rIns="67694" bIns="67694" rtlCol="0" anchor="ctr"/>
            <a:lstStyle/>
            <a:p>
              <a:pPr algn="ctr">
                <a:lnSpc>
                  <a:spcPts val="3744"/>
                </a:lnSpc>
              </a:pPr>
              <a:endParaRPr/>
            </a:p>
          </p:txBody>
        </p:sp>
      </p:grpSp>
      <p:grpSp>
        <p:nvGrpSpPr>
          <p:cNvPr id="14" name="Group 14"/>
          <p:cNvGrpSpPr/>
          <p:nvPr/>
        </p:nvGrpSpPr>
        <p:grpSpPr>
          <a:xfrm>
            <a:off x="14554200" y="2400300"/>
            <a:ext cx="2462153" cy="24621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142875" cap="sq">
              <a:solidFill>
                <a:srgbClr val="FFD006"/>
              </a:solidFill>
              <a:prstDash val="solid"/>
              <a:miter/>
            </a:ln>
          </p:spPr>
          <p:txBody>
            <a:bodyPr/>
            <a:lstStyle/>
            <a:p>
              <a:endParaRPr lang="en-IN"/>
            </a:p>
          </p:txBody>
        </p:sp>
        <p:sp>
          <p:nvSpPr>
            <p:cNvPr id="16" name="TextBox 16"/>
            <p:cNvSpPr txBox="1"/>
            <p:nvPr/>
          </p:nvSpPr>
          <p:spPr>
            <a:xfrm>
              <a:off x="76200" y="0"/>
              <a:ext cx="660400" cy="736600"/>
            </a:xfrm>
            <a:prstGeom prst="rect">
              <a:avLst/>
            </a:prstGeom>
          </p:spPr>
          <p:txBody>
            <a:bodyPr lIns="67694" tIns="67694" rIns="67694" bIns="67694" rtlCol="0" anchor="ctr"/>
            <a:lstStyle/>
            <a:p>
              <a:pPr algn="ctr">
                <a:lnSpc>
                  <a:spcPts val="3744"/>
                </a:lnSpc>
              </a:pPr>
              <a:endParaRPr/>
            </a:p>
          </p:txBody>
        </p:sp>
      </p:grpSp>
      <p:grpSp>
        <p:nvGrpSpPr>
          <p:cNvPr id="17" name="Group 17"/>
          <p:cNvGrpSpPr/>
          <p:nvPr/>
        </p:nvGrpSpPr>
        <p:grpSpPr>
          <a:xfrm>
            <a:off x="-1103284" y="-1255897"/>
            <a:ext cx="3086100" cy="1572888"/>
            <a:chOff x="0" y="0"/>
            <a:chExt cx="812800" cy="414259"/>
          </a:xfrm>
        </p:grpSpPr>
        <p:sp>
          <p:nvSpPr>
            <p:cNvPr id="18" name="Freeform 18"/>
            <p:cNvSpPr/>
            <p:nvPr/>
          </p:nvSpPr>
          <p:spPr>
            <a:xfrm>
              <a:off x="0" y="0"/>
              <a:ext cx="812800" cy="414259"/>
            </a:xfrm>
            <a:custGeom>
              <a:avLst/>
              <a:gdLst/>
              <a:ahLst/>
              <a:cxnLst/>
              <a:rect l="l" t="t" r="r" b="b"/>
              <a:pathLst>
                <a:path w="812800" h="414259">
                  <a:moveTo>
                    <a:pt x="609600" y="0"/>
                  </a:moveTo>
                  <a:lnTo>
                    <a:pt x="0" y="0"/>
                  </a:lnTo>
                  <a:lnTo>
                    <a:pt x="203200" y="414259"/>
                  </a:lnTo>
                  <a:lnTo>
                    <a:pt x="812800" y="414259"/>
                  </a:lnTo>
                  <a:lnTo>
                    <a:pt x="609600" y="0"/>
                  </a:lnTo>
                  <a:close/>
                </a:path>
              </a:pathLst>
            </a:custGeom>
            <a:solidFill>
              <a:srgbClr val="161E28"/>
            </a:solidFill>
          </p:spPr>
          <p:txBody>
            <a:bodyPr/>
            <a:lstStyle/>
            <a:p>
              <a:endParaRPr lang="en-IN"/>
            </a:p>
          </p:txBody>
        </p:sp>
        <p:sp>
          <p:nvSpPr>
            <p:cNvPr id="19" name="TextBox 19"/>
            <p:cNvSpPr txBox="1"/>
            <p:nvPr/>
          </p:nvSpPr>
          <p:spPr>
            <a:xfrm>
              <a:off x="101600" y="-66675"/>
              <a:ext cx="609600" cy="480934"/>
            </a:xfrm>
            <a:prstGeom prst="rect">
              <a:avLst/>
            </a:prstGeom>
          </p:spPr>
          <p:txBody>
            <a:bodyPr lIns="50800" tIns="50800" rIns="50800" bIns="50800" rtlCol="0" anchor="ctr"/>
            <a:lstStyle/>
            <a:p>
              <a:pPr algn="ctr">
                <a:lnSpc>
                  <a:spcPts val="3359"/>
                </a:lnSpc>
              </a:pPr>
              <a:endParaRPr/>
            </a:p>
          </p:txBody>
        </p:sp>
      </p:grpSp>
      <p:grpSp>
        <p:nvGrpSpPr>
          <p:cNvPr id="20" name="Group 20"/>
          <p:cNvGrpSpPr/>
          <p:nvPr/>
        </p:nvGrpSpPr>
        <p:grpSpPr>
          <a:xfrm>
            <a:off x="1184955" y="-1255897"/>
            <a:ext cx="2154212" cy="1572888"/>
            <a:chOff x="0" y="0"/>
            <a:chExt cx="567364" cy="414259"/>
          </a:xfrm>
        </p:grpSpPr>
        <p:sp>
          <p:nvSpPr>
            <p:cNvPr id="21" name="Freeform 21"/>
            <p:cNvSpPr/>
            <p:nvPr/>
          </p:nvSpPr>
          <p:spPr>
            <a:xfrm>
              <a:off x="0" y="0"/>
              <a:ext cx="567364" cy="414259"/>
            </a:xfrm>
            <a:custGeom>
              <a:avLst/>
              <a:gdLst/>
              <a:ahLst/>
              <a:cxnLst/>
              <a:rect l="l" t="t" r="r" b="b"/>
              <a:pathLst>
                <a:path w="567364" h="414259">
                  <a:moveTo>
                    <a:pt x="364164" y="0"/>
                  </a:moveTo>
                  <a:lnTo>
                    <a:pt x="0" y="0"/>
                  </a:lnTo>
                  <a:lnTo>
                    <a:pt x="203200" y="414259"/>
                  </a:lnTo>
                  <a:lnTo>
                    <a:pt x="567364" y="414259"/>
                  </a:lnTo>
                  <a:lnTo>
                    <a:pt x="364164" y="0"/>
                  </a:lnTo>
                  <a:close/>
                </a:path>
              </a:pathLst>
            </a:custGeom>
            <a:solidFill>
              <a:srgbClr val="FFD006"/>
            </a:solidFill>
          </p:spPr>
          <p:txBody>
            <a:bodyPr/>
            <a:lstStyle/>
            <a:p>
              <a:endParaRPr lang="en-IN"/>
            </a:p>
          </p:txBody>
        </p:sp>
        <p:sp>
          <p:nvSpPr>
            <p:cNvPr id="22" name="TextBox 22"/>
            <p:cNvSpPr txBox="1"/>
            <p:nvPr/>
          </p:nvSpPr>
          <p:spPr>
            <a:xfrm>
              <a:off x="101600" y="-66675"/>
              <a:ext cx="364164" cy="480934"/>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4819154" y="-338820"/>
            <a:ext cx="1747329" cy="677641"/>
            <a:chOff x="0" y="0"/>
            <a:chExt cx="1059520" cy="410898"/>
          </a:xfrm>
        </p:grpSpPr>
        <p:sp>
          <p:nvSpPr>
            <p:cNvPr id="24" name="Freeform 24"/>
            <p:cNvSpPr/>
            <p:nvPr/>
          </p:nvSpPr>
          <p:spPr>
            <a:xfrm>
              <a:off x="0" y="0"/>
              <a:ext cx="1059520" cy="410898"/>
            </a:xfrm>
            <a:custGeom>
              <a:avLst/>
              <a:gdLst/>
              <a:ahLst/>
              <a:cxnLst/>
              <a:rect l="l" t="t" r="r" b="b"/>
              <a:pathLst>
                <a:path w="1059520" h="410898">
                  <a:moveTo>
                    <a:pt x="203200" y="0"/>
                  </a:moveTo>
                  <a:lnTo>
                    <a:pt x="1059520" y="0"/>
                  </a:lnTo>
                  <a:lnTo>
                    <a:pt x="856320" y="410898"/>
                  </a:lnTo>
                  <a:lnTo>
                    <a:pt x="0" y="410898"/>
                  </a:lnTo>
                  <a:lnTo>
                    <a:pt x="203200" y="0"/>
                  </a:lnTo>
                  <a:close/>
                </a:path>
              </a:pathLst>
            </a:custGeom>
            <a:solidFill>
              <a:srgbClr val="FFD006"/>
            </a:solidFill>
          </p:spPr>
          <p:txBody>
            <a:bodyPr/>
            <a:lstStyle/>
            <a:p>
              <a:endParaRPr lang="en-IN"/>
            </a:p>
          </p:txBody>
        </p:sp>
        <p:sp>
          <p:nvSpPr>
            <p:cNvPr id="25" name="TextBox 25"/>
            <p:cNvSpPr txBox="1"/>
            <p:nvPr/>
          </p:nvSpPr>
          <p:spPr>
            <a:xfrm>
              <a:off x="101600" y="-66675"/>
              <a:ext cx="856320" cy="477573"/>
            </a:xfrm>
            <a:prstGeom prst="rect">
              <a:avLst/>
            </a:prstGeom>
          </p:spPr>
          <p:txBody>
            <a:bodyPr lIns="50800" tIns="50800" rIns="50800" bIns="50800" rtlCol="0" anchor="ctr"/>
            <a:lstStyle/>
            <a:p>
              <a:pPr algn="ctr">
                <a:lnSpc>
                  <a:spcPts val="3359"/>
                </a:lnSpc>
              </a:pPr>
              <a:endParaRPr/>
            </a:p>
          </p:txBody>
        </p:sp>
      </p:grpSp>
      <p:grpSp>
        <p:nvGrpSpPr>
          <p:cNvPr id="26" name="Group 26"/>
          <p:cNvGrpSpPr/>
          <p:nvPr/>
        </p:nvGrpSpPr>
        <p:grpSpPr>
          <a:xfrm>
            <a:off x="16108933" y="-338820"/>
            <a:ext cx="2560792" cy="677641"/>
            <a:chOff x="0" y="0"/>
            <a:chExt cx="1552776" cy="410898"/>
          </a:xfrm>
        </p:grpSpPr>
        <p:sp>
          <p:nvSpPr>
            <p:cNvPr id="27" name="Freeform 27"/>
            <p:cNvSpPr/>
            <p:nvPr/>
          </p:nvSpPr>
          <p:spPr>
            <a:xfrm>
              <a:off x="0" y="0"/>
              <a:ext cx="1552776" cy="410898"/>
            </a:xfrm>
            <a:custGeom>
              <a:avLst/>
              <a:gdLst/>
              <a:ahLst/>
              <a:cxnLst/>
              <a:rect l="l" t="t" r="r" b="b"/>
              <a:pathLst>
                <a:path w="1552776" h="410898">
                  <a:moveTo>
                    <a:pt x="203200" y="0"/>
                  </a:moveTo>
                  <a:lnTo>
                    <a:pt x="1552776" y="0"/>
                  </a:lnTo>
                  <a:lnTo>
                    <a:pt x="1349576" y="410898"/>
                  </a:lnTo>
                  <a:lnTo>
                    <a:pt x="0" y="410898"/>
                  </a:lnTo>
                  <a:lnTo>
                    <a:pt x="203200" y="0"/>
                  </a:lnTo>
                  <a:close/>
                </a:path>
              </a:pathLst>
            </a:custGeom>
            <a:solidFill>
              <a:srgbClr val="161E28"/>
            </a:solidFill>
          </p:spPr>
          <p:txBody>
            <a:bodyPr/>
            <a:lstStyle/>
            <a:p>
              <a:endParaRPr lang="en-IN"/>
            </a:p>
          </p:txBody>
        </p:sp>
        <p:sp>
          <p:nvSpPr>
            <p:cNvPr id="28" name="TextBox 28"/>
            <p:cNvSpPr txBox="1"/>
            <p:nvPr/>
          </p:nvSpPr>
          <p:spPr>
            <a:xfrm>
              <a:off x="101600" y="-66675"/>
              <a:ext cx="1349576" cy="477573"/>
            </a:xfrm>
            <a:prstGeom prst="rect">
              <a:avLst/>
            </a:prstGeom>
          </p:spPr>
          <p:txBody>
            <a:bodyPr lIns="50800" tIns="50800" rIns="50800" bIns="50800" rtlCol="0" anchor="ctr"/>
            <a:lstStyle/>
            <a:p>
              <a:pPr algn="ctr">
                <a:lnSpc>
                  <a:spcPts val="3359"/>
                </a:lnSpc>
              </a:pPr>
              <a:endParaRPr/>
            </a:p>
          </p:txBody>
        </p:sp>
      </p:grpSp>
      <p:sp>
        <p:nvSpPr>
          <p:cNvPr id="34" name="TextBox 34"/>
          <p:cNvSpPr txBox="1"/>
          <p:nvPr/>
        </p:nvSpPr>
        <p:spPr>
          <a:xfrm>
            <a:off x="885973" y="5190425"/>
            <a:ext cx="2715246" cy="512961"/>
          </a:xfrm>
          <a:prstGeom prst="rect">
            <a:avLst/>
          </a:prstGeom>
        </p:spPr>
        <p:txBody>
          <a:bodyPr lIns="0" tIns="0" rIns="0" bIns="0" rtlCol="0" anchor="t">
            <a:spAutoFit/>
          </a:bodyPr>
          <a:lstStyle/>
          <a:p>
            <a:pPr algn="ctr">
              <a:lnSpc>
                <a:spcPts val="4000"/>
              </a:lnSpc>
            </a:pPr>
            <a:r>
              <a:rPr lang="en-US" sz="4000" b="1" dirty="0">
                <a:solidFill>
                  <a:srgbClr val="FF0000"/>
                </a:solidFill>
                <a:latin typeface="Poor Richard" panose="02080502050505020702" pitchFamily="18" charset="0"/>
                <a:ea typeface="Poppins Bold"/>
                <a:cs typeface="Poppins Bold"/>
                <a:sym typeface="Poppins Bold"/>
              </a:rPr>
              <a:t>Text</a:t>
            </a:r>
          </a:p>
        </p:txBody>
      </p:sp>
      <p:sp>
        <p:nvSpPr>
          <p:cNvPr id="35" name="TextBox 35"/>
          <p:cNvSpPr txBox="1"/>
          <p:nvPr/>
        </p:nvSpPr>
        <p:spPr>
          <a:xfrm>
            <a:off x="685800" y="5845317"/>
            <a:ext cx="3179687" cy="3052439"/>
          </a:xfrm>
          <a:prstGeom prst="rect">
            <a:avLst/>
          </a:prstGeom>
        </p:spPr>
        <p:txBody>
          <a:bodyPr wrap="square" lIns="0" tIns="0" rIns="0" bIns="0" rtlCol="0" anchor="t">
            <a:spAutoFit/>
          </a:bodyPr>
          <a:lstStyle/>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Use clear, concise, &amp; plain language.</a:t>
            </a:r>
          </a:p>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Structure content with headings (H1, H2, etc.) for navigation.</a:t>
            </a:r>
          </a:p>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Provide alternative text (alt text) for images &amp; non-text elements.</a:t>
            </a:r>
          </a:p>
        </p:txBody>
      </p:sp>
      <p:sp>
        <p:nvSpPr>
          <p:cNvPr id="36" name="TextBox 36"/>
          <p:cNvSpPr txBox="1"/>
          <p:nvPr/>
        </p:nvSpPr>
        <p:spPr>
          <a:xfrm>
            <a:off x="4152975" y="5190425"/>
            <a:ext cx="2998707" cy="512961"/>
          </a:xfrm>
          <a:prstGeom prst="rect">
            <a:avLst/>
          </a:prstGeom>
        </p:spPr>
        <p:txBody>
          <a:bodyPr lIns="0" tIns="0" rIns="0" bIns="0" rtlCol="0" anchor="t">
            <a:spAutoFit/>
          </a:bodyPr>
          <a:lstStyle/>
          <a:p>
            <a:pPr algn="ctr">
              <a:lnSpc>
                <a:spcPts val="4000"/>
              </a:lnSpc>
            </a:pPr>
            <a:r>
              <a:rPr lang="en-US" sz="4000" b="1" dirty="0">
                <a:solidFill>
                  <a:srgbClr val="FF0000"/>
                </a:solidFill>
                <a:latin typeface="Poor Richard" panose="02080502050505020702" pitchFamily="18" charset="0"/>
                <a:ea typeface="Poppins Bold"/>
                <a:cs typeface="Poppins Bold"/>
                <a:sym typeface="Poppins Bold"/>
              </a:rPr>
              <a:t>Images</a:t>
            </a:r>
          </a:p>
        </p:txBody>
      </p:sp>
      <p:sp>
        <p:nvSpPr>
          <p:cNvPr id="37" name="TextBox 37"/>
          <p:cNvSpPr txBox="1"/>
          <p:nvPr/>
        </p:nvSpPr>
        <p:spPr>
          <a:xfrm>
            <a:off x="4298136" y="5845317"/>
            <a:ext cx="2708386" cy="2667718"/>
          </a:xfrm>
          <a:prstGeom prst="rect">
            <a:avLst/>
          </a:prstGeom>
        </p:spPr>
        <p:txBody>
          <a:bodyPr lIns="0" tIns="0" rIns="0" bIns="0" rtlCol="0" anchor="t">
            <a:spAutoFit/>
          </a:bodyPr>
          <a:lstStyle/>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Describe the essential information in images using alt text.</a:t>
            </a:r>
          </a:p>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Avoid relying solely on color to convey meaning.</a:t>
            </a:r>
          </a:p>
        </p:txBody>
      </p:sp>
      <p:sp>
        <p:nvSpPr>
          <p:cNvPr id="38" name="TextBox 38"/>
          <p:cNvSpPr txBox="1"/>
          <p:nvPr/>
        </p:nvSpPr>
        <p:spPr>
          <a:xfrm>
            <a:off x="7430129" y="5254165"/>
            <a:ext cx="3614343" cy="406714"/>
          </a:xfrm>
          <a:prstGeom prst="rect">
            <a:avLst/>
          </a:prstGeom>
        </p:spPr>
        <p:txBody>
          <a:bodyPr wrap="square" lIns="0" tIns="0" rIns="0" bIns="0" rtlCol="0" anchor="t">
            <a:spAutoFit/>
          </a:bodyPr>
          <a:lstStyle/>
          <a:p>
            <a:pPr algn="ctr">
              <a:lnSpc>
                <a:spcPts val="3000"/>
              </a:lnSpc>
            </a:pPr>
            <a:r>
              <a:rPr lang="en-US" sz="4000" b="1" dirty="0">
                <a:solidFill>
                  <a:srgbClr val="FF0000"/>
                </a:solidFill>
                <a:latin typeface="Poor Richard" panose="02080502050505020702" pitchFamily="18" charset="0"/>
                <a:ea typeface="Poppins Bold"/>
                <a:cs typeface="Poppins Bold"/>
                <a:sym typeface="Poppins Bold"/>
              </a:rPr>
              <a:t>Audio &amp; Video</a:t>
            </a:r>
          </a:p>
        </p:txBody>
      </p:sp>
      <p:sp>
        <p:nvSpPr>
          <p:cNvPr id="39" name="TextBox 39"/>
          <p:cNvSpPr txBox="1"/>
          <p:nvPr/>
        </p:nvSpPr>
        <p:spPr>
          <a:xfrm>
            <a:off x="7731482" y="5845317"/>
            <a:ext cx="2936517" cy="3052439"/>
          </a:xfrm>
          <a:prstGeom prst="rect">
            <a:avLst/>
          </a:prstGeom>
        </p:spPr>
        <p:txBody>
          <a:bodyPr wrap="square" lIns="0" tIns="0" rIns="0" bIns="0" rtlCol="0" anchor="t">
            <a:spAutoFit/>
          </a:bodyPr>
          <a:lstStyle/>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Provide transcripts for audio content.</a:t>
            </a:r>
          </a:p>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Caption videos accurately &amp; synchronously.</a:t>
            </a:r>
          </a:p>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Consider audio descriptions for visual information in videos.</a:t>
            </a:r>
          </a:p>
        </p:txBody>
      </p:sp>
      <p:sp>
        <p:nvSpPr>
          <p:cNvPr id="40" name="TextBox 40"/>
          <p:cNvSpPr txBox="1"/>
          <p:nvPr/>
        </p:nvSpPr>
        <p:spPr>
          <a:xfrm>
            <a:off x="11251146" y="5278436"/>
            <a:ext cx="2449005" cy="406714"/>
          </a:xfrm>
          <a:prstGeom prst="rect">
            <a:avLst/>
          </a:prstGeom>
        </p:spPr>
        <p:txBody>
          <a:bodyPr lIns="0" tIns="0" rIns="0" bIns="0" rtlCol="0" anchor="t">
            <a:spAutoFit/>
          </a:bodyPr>
          <a:lstStyle/>
          <a:p>
            <a:pPr algn="ctr">
              <a:lnSpc>
                <a:spcPts val="3000"/>
              </a:lnSpc>
            </a:pPr>
            <a:r>
              <a:rPr lang="en-US" sz="4000" b="1" dirty="0">
                <a:solidFill>
                  <a:srgbClr val="FF0000"/>
                </a:solidFill>
                <a:latin typeface="Poor Richard" panose="02080502050505020702" pitchFamily="18" charset="0"/>
                <a:ea typeface="Poppins Bold"/>
                <a:cs typeface="Poppins Bold"/>
                <a:sym typeface="Poppins Bold"/>
              </a:rPr>
              <a:t>Documents</a:t>
            </a:r>
          </a:p>
        </p:txBody>
      </p:sp>
      <p:sp>
        <p:nvSpPr>
          <p:cNvPr id="41" name="TextBox 41"/>
          <p:cNvSpPr txBox="1"/>
          <p:nvPr/>
        </p:nvSpPr>
        <p:spPr>
          <a:xfrm>
            <a:off x="11175056" y="5855891"/>
            <a:ext cx="2936516" cy="2282997"/>
          </a:xfrm>
          <a:prstGeom prst="rect">
            <a:avLst/>
          </a:prstGeom>
        </p:spPr>
        <p:txBody>
          <a:bodyPr wrap="square" lIns="0" tIns="0" rIns="0" bIns="0" rtlCol="0" anchor="t">
            <a:spAutoFit/>
          </a:bodyPr>
          <a:lstStyle/>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Use built-in accessibility checkers in word processors &amp; presentation software.</a:t>
            </a:r>
          </a:p>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Create accessible PDFs (tagged PDFs).</a:t>
            </a:r>
          </a:p>
        </p:txBody>
      </p:sp>
      <p:sp>
        <p:nvSpPr>
          <p:cNvPr id="42" name="TextBox 42"/>
          <p:cNvSpPr txBox="1"/>
          <p:nvPr/>
        </p:nvSpPr>
        <p:spPr>
          <a:xfrm>
            <a:off x="14265444" y="5225748"/>
            <a:ext cx="3036118" cy="406714"/>
          </a:xfrm>
          <a:prstGeom prst="rect">
            <a:avLst/>
          </a:prstGeom>
        </p:spPr>
        <p:txBody>
          <a:bodyPr lIns="0" tIns="0" rIns="0" bIns="0" rtlCol="0" anchor="t">
            <a:spAutoFit/>
          </a:bodyPr>
          <a:lstStyle/>
          <a:p>
            <a:pPr algn="ctr">
              <a:lnSpc>
                <a:spcPts val="3000"/>
              </a:lnSpc>
            </a:pPr>
            <a:r>
              <a:rPr lang="en-US" sz="4000" b="1" dirty="0">
                <a:solidFill>
                  <a:srgbClr val="FF0000"/>
                </a:solidFill>
                <a:latin typeface="Poor Richard" panose="02080502050505020702" pitchFamily="18" charset="0"/>
                <a:ea typeface="Poppins Bold"/>
                <a:cs typeface="Poppins Bold"/>
                <a:sym typeface="Poppins Bold"/>
              </a:rPr>
              <a:t>Visual</a:t>
            </a:r>
          </a:p>
        </p:txBody>
      </p:sp>
      <p:sp>
        <p:nvSpPr>
          <p:cNvPr id="43" name="TextBox 43"/>
          <p:cNvSpPr txBox="1"/>
          <p:nvPr/>
        </p:nvSpPr>
        <p:spPr>
          <a:xfrm>
            <a:off x="14429310" y="5845317"/>
            <a:ext cx="2708386" cy="1513556"/>
          </a:xfrm>
          <a:prstGeom prst="rect">
            <a:avLst/>
          </a:prstGeom>
        </p:spPr>
        <p:txBody>
          <a:bodyPr lIns="0" tIns="0" rIns="0" bIns="0" rtlCol="0" anchor="t">
            <a:spAutoFit/>
          </a:bodyPr>
          <a:lstStyle/>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Examples of good &amp; bad alt text.</a:t>
            </a:r>
          </a:p>
          <a:p>
            <a:pPr marL="342900" indent="-342900">
              <a:lnSpc>
                <a:spcPts val="3000"/>
              </a:lnSpc>
              <a:buFont typeface="Arial" panose="020B0604020202020204" pitchFamily="34" charset="0"/>
              <a:buChar char="•"/>
            </a:pPr>
            <a:r>
              <a:rPr lang="en-US" sz="2400" dirty="0">
                <a:solidFill>
                  <a:srgbClr val="000000"/>
                </a:solidFill>
                <a:latin typeface="Poor Richard" panose="02080502050505020702" pitchFamily="18" charset="0"/>
                <a:ea typeface="Poppins"/>
                <a:cs typeface="Poppins"/>
                <a:sym typeface="Poppins"/>
              </a:rPr>
              <a:t>Screenshot of a captioning interface.</a:t>
            </a:r>
          </a:p>
        </p:txBody>
      </p:sp>
      <p:sp>
        <p:nvSpPr>
          <p:cNvPr id="44" name="TextBox 44"/>
          <p:cNvSpPr txBox="1"/>
          <p:nvPr/>
        </p:nvSpPr>
        <p:spPr>
          <a:xfrm>
            <a:off x="7190460" y="144100"/>
            <a:ext cx="4082457" cy="692497"/>
          </a:xfrm>
          <a:prstGeom prst="rect">
            <a:avLst/>
          </a:prstGeom>
        </p:spPr>
        <p:txBody>
          <a:bodyPr wrap="square" lIns="0" tIns="0" rIns="0" bIns="0" rtlCol="0" anchor="t">
            <a:spAutoFit/>
          </a:bodyPr>
          <a:lstStyle/>
          <a:p>
            <a:pPr algn="ctr">
              <a:lnSpc>
                <a:spcPts val="5400"/>
              </a:lnSpc>
            </a:pPr>
            <a:r>
              <a:rPr lang="en-US" sz="4800" b="1" dirty="0">
                <a:solidFill>
                  <a:schemeClr val="bg1"/>
                </a:solidFill>
                <a:latin typeface="Amasis MT Pro Medium" panose="02040604050005020304" pitchFamily="18" charset="0"/>
                <a:ea typeface="Poppins Bold"/>
                <a:cs typeface="Poppins Bold"/>
                <a:sym typeface="Poppins Bold"/>
              </a:rPr>
              <a:t>Creating</a:t>
            </a:r>
          </a:p>
        </p:txBody>
      </p:sp>
      <p:sp>
        <p:nvSpPr>
          <p:cNvPr id="49" name="TextBox 55">
            <a:extLst>
              <a:ext uri="{FF2B5EF4-FFF2-40B4-BE49-F238E27FC236}">
                <a16:creationId xmlns:a16="http://schemas.microsoft.com/office/drawing/2014/main" id="{8C572139-BF66-2FE6-5BD7-5B21542B7812}"/>
              </a:ext>
            </a:extLst>
          </p:cNvPr>
          <p:cNvSpPr txBox="1"/>
          <p:nvPr/>
        </p:nvSpPr>
        <p:spPr>
          <a:xfrm>
            <a:off x="5683292" y="938207"/>
            <a:ext cx="6891450" cy="808106"/>
          </a:xfrm>
          <a:prstGeom prst="rect">
            <a:avLst/>
          </a:prstGeom>
        </p:spPr>
        <p:txBody>
          <a:bodyPr wrap="square" lIns="0" tIns="0" rIns="0" bIns="0" rtlCol="0" anchor="t">
            <a:spAutoFit/>
          </a:bodyPr>
          <a:lstStyle/>
          <a:p>
            <a:pPr marL="0" lvl="0" indent="0" algn="ctr">
              <a:lnSpc>
                <a:spcPts val="7000"/>
              </a:lnSpc>
            </a:pPr>
            <a:r>
              <a:rPr lang="en-US" sz="4400" b="1" spc="-212" dirty="0">
                <a:solidFill>
                  <a:srgbClr val="112D4E"/>
                </a:solidFill>
                <a:latin typeface="Amasis MT Pro Medium" panose="02040604050005020304" pitchFamily="18" charset="0"/>
                <a:ea typeface="Barlow Bold"/>
                <a:cs typeface="Barlow Bold"/>
                <a:sym typeface="Barlow Bold"/>
              </a:rPr>
              <a:t>Accessible Content</a:t>
            </a:r>
          </a:p>
        </p:txBody>
      </p:sp>
      <p:pic>
        <p:nvPicPr>
          <p:cNvPr id="50" name="Graphic 49" descr="Chat bubble with solid fill">
            <a:extLst>
              <a:ext uri="{FF2B5EF4-FFF2-40B4-BE49-F238E27FC236}">
                <a16:creationId xmlns:a16="http://schemas.microsoft.com/office/drawing/2014/main" id="{217B2E51-291B-4BEB-991B-B3D77509F4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4262" y="2987177"/>
            <a:ext cx="1288398" cy="1288398"/>
          </a:xfrm>
          <a:prstGeom prst="rect">
            <a:avLst/>
          </a:prstGeom>
        </p:spPr>
      </p:pic>
      <p:pic>
        <p:nvPicPr>
          <p:cNvPr id="52" name="Graphic 51" descr="Document with solid fill">
            <a:extLst>
              <a:ext uri="{FF2B5EF4-FFF2-40B4-BE49-F238E27FC236}">
                <a16:creationId xmlns:a16="http://schemas.microsoft.com/office/drawing/2014/main" id="{DA12C311-2189-4B4D-93C8-149BE7CC5E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35764" y="2881963"/>
            <a:ext cx="1540735" cy="1540735"/>
          </a:xfrm>
          <a:prstGeom prst="rect">
            <a:avLst/>
          </a:prstGeom>
        </p:spPr>
      </p:pic>
      <p:pic>
        <p:nvPicPr>
          <p:cNvPr id="54" name="Graphic 53" descr="Video camera with solid fill">
            <a:extLst>
              <a:ext uri="{FF2B5EF4-FFF2-40B4-BE49-F238E27FC236}">
                <a16:creationId xmlns:a16="http://schemas.microsoft.com/office/drawing/2014/main" id="{B8DBC077-C3D8-4A68-9E3A-1C6C9CE295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38593" y="2846741"/>
            <a:ext cx="1540735" cy="1540735"/>
          </a:xfrm>
          <a:prstGeom prst="rect">
            <a:avLst/>
          </a:prstGeom>
        </p:spPr>
      </p:pic>
      <p:pic>
        <p:nvPicPr>
          <p:cNvPr id="56" name="Graphic 55" descr="Music with solid fill">
            <a:extLst>
              <a:ext uri="{FF2B5EF4-FFF2-40B4-BE49-F238E27FC236}">
                <a16:creationId xmlns:a16="http://schemas.microsoft.com/office/drawing/2014/main" id="{099FD1AF-631E-42F5-ABFF-AF167E6A20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12043" y="2887803"/>
            <a:ext cx="1540735" cy="1540735"/>
          </a:xfrm>
          <a:prstGeom prst="rect">
            <a:avLst/>
          </a:prstGeom>
        </p:spPr>
      </p:pic>
      <p:pic>
        <p:nvPicPr>
          <p:cNvPr id="58" name="Graphic 57" descr="Camera with solid fill">
            <a:extLst>
              <a:ext uri="{FF2B5EF4-FFF2-40B4-BE49-F238E27FC236}">
                <a16:creationId xmlns:a16="http://schemas.microsoft.com/office/drawing/2014/main" id="{466B5A88-9669-4305-B4AE-5F2017DA79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025748" y="2881963"/>
            <a:ext cx="1540735" cy="1540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624943" y="4376037"/>
            <a:ext cx="5341164" cy="6836691"/>
            <a:chOff x="0" y="0"/>
            <a:chExt cx="635000" cy="812800"/>
          </a:xfrm>
        </p:grpSpPr>
        <p:sp>
          <p:nvSpPr>
            <p:cNvPr id="3" name="Freeform 3"/>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IN"/>
            </a:p>
          </p:txBody>
        </p:sp>
        <p:sp>
          <p:nvSpPr>
            <p:cNvPr id="4" name="TextBox 4"/>
            <p:cNvSpPr txBox="1"/>
            <p:nvPr/>
          </p:nvSpPr>
          <p:spPr>
            <a:xfrm>
              <a:off x="0" y="-28575"/>
              <a:ext cx="635000" cy="7270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10800000">
            <a:off x="6363397" y="4376037"/>
            <a:ext cx="5341164" cy="6836691"/>
            <a:chOff x="0" y="0"/>
            <a:chExt cx="635000" cy="812800"/>
          </a:xfrm>
        </p:grpSpPr>
        <p:sp>
          <p:nvSpPr>
            <p:cNvPr id="7" name="Freeform 7"/>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IN"/>
            </a:p>
          </p:txBody>
        </p:sp>
        <p:sp>
          <p:nvSpPr>
            <p:cNvPr id="8" name="TextBox 8"/>
            <p:cNvSpPr txBox="1"/>
            <p:nvPr/>
          </p:nvSpPr>
          <p:spPr>
            <a:xfrm>
              <a:off x="0" y="-28575"/>
              <a:ext cx="635000" cy="72707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0800000">
            <a:off x="12100386" y="4376037"/>
            <a:ext cx="5341164" cy="6836691"/>
            <a:chOff x="0" y="0"/>
            <a:chExt cx="635000" cy="812800"/>
          </a:xfrm>
        </p:grpSpPr>
        <p:sp>
          <p:nvSpPr>
            <p:cNvPr id="10" name="Freeform 10"/>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IN"/>
            </a:p>
          </p:txBody>
        </p:sp>
        <p:sp>
          <p:nvSpPr>
            <p:cNvPr id="11" name="TextBox 11"/>
            <p:cNvSpPr txBox="1"/>
            <p:nvPr/>
          </p:nvSpPr>
          <p:spPr>
            <a:xfrm>
              <a:off x="0" y="-28575"/>
              <a:ext cx="635000" cy="7270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5847548" y="-1968163"/>
            <a:ext cx="7573225" cy="6508240"/>
            <a:chOff x="0" y="0"/>
            <a:chExt cx="812800" cy="698500"/>
          </a:xfrm>
        </p:grpSpPr>
        <p:sp>
          <p:nvSpPr>
            <p:cNvPr id="14" name="Freeform 1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IN"/>
            </a:p>
          </p:txBody>
        </p:sp>
        <p:sp>
          <p:nvSpPr>
            <p:cNvPr id="15" name="TextBox 15"/>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322622" y="-2632475"/>
            <a:ext cx="7573225" cy="6508240"/>
            <a:chOff x="0" y="0"/>
            <a:chExt cx="812800" cy="698500"/>
          </a:xfrm>
        </p:grpSpPr>
        <p:sp>
          <p:nvSpPr>
            <p:cNvPr id="17" name="Freeform 1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IN"/>
            </a:p>
          </p:txBody>
        </p:sp>
        <p:sp>
          <p:nvSpPr>
            <p:cNvPr id="18" name="TextBox 18"/>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6557252" y="-1309297"/>
            <a:ext cx="6172867" cy="5304807"/>
            <a:chOff x="0" y="0"/>
            <a:chExt cx="812800" cy="698500"/>
          </a:xfrm>
        </p:grpSpPr>
        <p:sp>
          <p:nvSpPr>
            <p:cNvPr id="20" name="Freeform 2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IN"/>
            </a:p>
          </p:txBody>
        </p:sp>
        <p:sp>
          <p:nvSpPr>
            <p:cNvPr id="21" name="TextBox 21"/>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507880" y="-1922251"/>
            <a:ext cx="6172867" cy="5304807"/>
            <a:chOff x="0" y="0"/>
            <a:chExt cx="812800" cy="698500"/>
          </a:xfrm>
        </p:grpSpPr>
        <p:sp>
          <p:nvSpPr>
            <p:cNvPr id="23" name="Freeform 23"/>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IN"/>
            </a:p>
          </p:txBody>
        </p:sp>
        <p:sp>
          <p:nvSpPr>
            <p:cNvPr id="24" name="TextBox 24"/>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828048" y="5504333"/>
            <a:ext cx="4934951" cy="4582241"/>
            <a:chOff x="0" y="0"/>
            <a:chExt cx="1080630" cy="1744297"/>
          </a:xfrm>
        </p:grpSpPr>
        <p:sp>
          <p:nvSpPr>
            <p:cNvPr id="26" name="Freeform 26"/>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IN"/>
            </a:p>
          </p:txBody>
        </p:sp>
        <p:sp>
          <p:nvSpPr>
            <p:cNvPr id="27" name="TextBox 27"/>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6563575" y="5677563"/>
            <a:ext cx="4812639" cy="4409011"/>
            <a:chOff x="0" y="0"/>
            <a:chExt cx="1080630" cy="1744297"/>
          </a:xfrm>
        </p:grpSpPr>
        <p:sp>
          <p:nvSpPr>
            <p:cNvPr id="29" name="Freeform 29"/>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IN"/>
            </a:p>
          </p:txBody>
        </p:sp>
        <p:sp>
          <p:nvSpPr>
            <p:cNvPr id="30" name="TextBox 30"/>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2435798" y="5729041"/>
            <a:ext cx="4785401" cy="4256015"/>
            <a:chOff x="0" y="0"/>
            <a:chExt cx="1080630" cy="1744297"/>
          </a:xfrm>
        </p:grpSpPr>
        <p:sp>
          <p:nvSpPr>
            <p:cNvPr id="32" name="Freeform 32"/>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IN"/>
            </a:p>
          </p:txBody>
        </p:sp>
        <p:sp>
          <p:nvSpPr>
            <p:cNvPr id="33" name="TextBox 33"/>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sp>
        <p:nvSpPr>
          <p:cNvPr id="34" name="Freeform 34"/>
          <p:cNvSpPr/>
          <p:nvPr/>
        </p:nvSpPr>
        <p:spPr>
          <a:xfrm rot="-5400000">
            <a:off x="2281185" y="3486904"/>
            <a:ext cx="2084228" cy="1894042"/>
          </a:xfrm>
          <a:custGeom>
            <a:avLst/>
            <a:gdLst/>
            <a:ahLst/>
            <a:cxnLst/>
            <a:rect l="l" t="t" r="r" b="b"/>
            <a:pathLst>
              <a:path w="2084228" h="1894042">
                <a:moveTo>
                  <a:pt x="0" y="0"/>
                </a:moveTo>
                <a:lnTo>
                  <a:pt x="2084227" y="0"/>
                </a:lnTo>
                <a:lnTo>
                  <a:pt x="2084227" y="1894042"/>
                </a:lnTo>
                <a:lnTo>
                  <a:pt x="0" y="1894042"/>
                </a:lnTo>
                <a:lnTo>
                  <a:pt x="0" y="0"/>
                </a:lnTo>
                <a:close/>
              </a:path>
            </a:pathLst>
          </a:custGeom>
          <a:blipFill>
            <a:blip r:embed="rId2"/>
            <a:stretch>
              <a:fillRect/>
            </a:stretch>
          </a:blipFill>
        </p:spPr>
        <p:txBody>
          <a:bodyPr/>
          <a:lstStyle/>
          <a:p>
            <a:endParaRPr lang="en-IN"/>
          </a:p>
        </p:txBody>
      </p:sp>
      <p:sp>
        <p:nvSpPr>
          <p:cNvPr id="35" name="Freeform 35"/>
          <p:cNvSpPr/>
          <p:nvPr/>
        </p:nvSpPr>
        <p:spPr>
          <a:xfrm rot="-5400000">
            <a:off x="8034764" y="3516105"/>
            <a:ext cx="2084228" cy="1894042"/>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2"/>
            <a:stretch>
              <a:fillRect/>
            </a:stretch>
          </a:blipFill>
        </p:spPr>
        <p:txBody>
          <a:bodyPr/>
          <a:lstStyle/>
          <a:p>
            <a:endParaRPr lang="en-IN"/>
          </a:p>
        </p:txBody>
      </p:sp>
      <p:grpSp>
        <p:nvGrpSpPr>
          <p:cNvPr id="36" name="Group 36"/>
          <p:cNvGrpSpPr/>
          <p:nvPr/>
        </p:nvGrpSpPr>
        <p:grpSpPr>
          <a:xfrm>
            <a:off x="2557622" y="3693005"/>
            <a:ext cx="1534815" cy="1785967"/>
            <a:chOff x="0" y="0"/>
            <a:chExt cx="698500" cy="812800"/>
          </a:xfrm>
        </p:grpSpPr>
        <p:sp>
          <p:nvSpPr>
            <p:cNvPr id="37" name="Freeform 37"/>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IN"/>
            </a:p>
          </p:txBody>
        </p:sp>
      </p:grpSp>
      <p:grpSp>
        <p:nvGrpSpPr>
          <p:cNvPr id="38" name="Group 38"/>
          <p:cNvGrpSpPr/>
          <p:nvPr/>
        </p:nvGrpSpPr>
        <p:grpSpPr>
          <a:xfrm>
            <a:off x="8296076" y="3693005"/>
            <a:ext cx="1534815" cy="1785967"/>
            <a:chOff x="0" y="0"/>
            <a:chExt cx="698500" cy="812800"/>
          </a:xfrm>
        </p:grpSpPr>
        <p:sp>
          <p:nvSpPr>
            <p:cNvPr id="39" name="Freeform 39"/>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IN"/>
            </a:p>
          </p:txBody>
        </p:sp>
      </p:grpSp>
      <p:sp>
        <p:nvSpPr>
          <p:cNvPr id="40" name="Freeform 40"/>
          <p:cNvSpPr/>
          <p:nvPr/>
        </p:nvSpPr>
        <p:spPr>
          <a:xfrm rot="-5400000">
            <a:off x="13754810" y="3550634"/>
            <a:ext cx="2084228" cy="1894042"/>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2"/>
            <a:stretch>
              <a:fillRect/>
            </a:stretch>
          </a:blipFill>
        </p:spPr>
        <p:txBody>
          <a:bodyPr/>
          <a:lstStyle/>
          <a:p>
            <a:endParaRPr lang="en-IN"/>
          </a:p>
        </p:txBody>
      </p:sp>
      <p:grpSp>
        <p:nvGrpSpPr>
          <p:cNvPr id="41" name="Group 41"/>
          <p:cNvGrpSpPr/>
          <p:nvPr/>
        </p:nvGrpSpPr>
        <p:grpSpPr>
          <a:xfrm>
            <a:off x="14033065" y="3725927"/>
            <a:ext cx="1534815" cy="1720123"/>
            <a:chOff x="0" y="14983"/>
            <a:chExt cx="698500" cy="782834"/>
          </a:xfrm>
        </p:grpSpPr>
        <p:sp>
          <p:nvSpPr>
            <p:cNvPr id="42" name="Freeform 42"/>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p>
              <a:endParaRPr lang="en-IN"/>
            </a:p>
          </p:txBody>
        </p:sp>
      </p:grpSp>
      <p:sp>
        <p:nvSpPr>
          <p:cNvPr id="43" name="Freeform 43"/>
          <p:cNvSpPr/>
          <p:nvPr/>
        </p:nvSpPr>
        <p:spPr>
          <a:xfrm>
            <a:off x="14373968" y="4163643"/>
            <a:ext cx="834049" cy="906575"/>
          </a:xfrm>
          <a:custGeom>
            <a:avLst/>
            <a:gdLst/>
            <a:ahLst/>
            <a:cxnLst/>
            <a:rect l="l" t="t" r="r" b="b"/>
            <a:pathLst>
              <a:path w="834049" h="906575">
                <a:moveTo>
                  <a:pt x="0" y="0"/>
                </a:moveTo>
                <a:lnTo>
                  <a:pt x="834049" y="0"/>
                </a:lnTo>
                <a:lnTo>
                  <a:pt x="834049" y="906574"/>
                </a:lnTo>
                <a:lnTo>
                  <a:pt x="0" y="9065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grpSp>
        <p:nvGrpSpPr>
          <p:cNvPr id="44" name="Group 44"/>
          <p:cNvGrpSpPr/>
          <p:nvPr/>
        </p:nvGrpSpPr>
        <p:grpSpPr>
          <a:xfrm rot="-10800000">
            <a:off x="5009434" y="301945"/>
            <a:ext cx="8202730" cy="755690"/>
            <a:chOff x="0" y="0"/>
            <a:chExt cx="5970210" cy="682480"/>
          </a:xfrm>
        </p:grpSpPr>
        <p:sp>
          <p:nvSpPr>
            <p:cNvPr id="45" name="Freeform 45"/>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46" name="TextBox 46"/>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rot="-10800000">
            <a:off x="15401426" y="-1548695"/>
            <a:ext cx="3715747" cy="4323778"/>
            <a:chOff x="0" y="0"/>
            <a:chExt cx="698500" cy="812800"/>
          </a:xfrm>
        </p:grpSpPr>
        <p:sp>
          <p:nvSpPr>
            <p:cNvPr id="48" name="Freeform 48"/>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IN"/>
            </a:p>
          </p:txBody>
        </p:sp>
        <p:sp>
          <p:nvSpPr>
            <p:cNvPr id="49" name="TextBox 49"/>
            <p:cNvSpPr txBox="1"/>
            <p:nvPr/>
          </p:nvSpPr>
          <p:spPr>
            <a:xfrm>
              <a:off x="0" y="111125"/>
              <a:ext cx="698500" cy="561975"/>
            </a:xfrm>
            <a:prstGeom prst="rect">
              <a:avLst/>
            </a:prstGeom>
          </p:spPr>
          <p:txBody>
            <a:bodyPr lIns="120277" tIns="120277" rIns="120277" bIns="120277" rtlCol="0" anchor="ctr"/>
            <a:lstStyle/>
            <a:p>
              <a:pPr algn="ctr">
                <a:lnSpc>
                  <a:spcPts val="2659"/>
                </a:lnSpc>
              </a:pPr>
              <a:endParaRPr/>
            </a:p>
          </p:txBody>
        </p:sp>
      </p:grpSp>
      <p:grpSp>
        <p:nvGrpSpPr>
          <p:cNvPr id="50" name="Group 50"/>
          <p:cNvGrpSpPr/>
          <p:nvPr/>
        </p:nvGrpSpPr>
        <p:grpSpPr>
          <a:xfrm rot="-10800000">
            <a:off x="-930682" y="-1548695"/>
            <a:ext cx="3715747" cy="4323778"/>
            <a:chOff x="0" y="0"/>
            <a:chExt cx="698500" cy="812800"/>
          </a:xfrm>
        </p:grpSpPr>
        <p:sp>
          <p:nvSpPr>
            <p:cNvPr id="51" name="Freeform 51"/>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IN"/>
            </a:p>
          </p:txBody>
        </p:sp>
        <p:sp>
          <p:nvSpPr>
            <p:cNvPr id="52" name="TextBox 52"/>
            <p:cNvSpPr txBox="1"/>
            <p:nvPr/>
          </p:nvSpPr>
          <p:spPr>
            <a:xfrm>
              <a:off x="0" y="111125"/>
              <a:ext cx="698500" cy="561975"/>
            </a:xfrm>
            <a:prstGeom prst="rect">
              <a:avLst/>
            </a:prstGeom>
          </p:spPr>
          <p:txBody>
            <a:bodyPr lIns="120277" tIns="120277" rIns="120277" bIns="120277" rtlCol="0" anchor="ctr"/>
            <a:lstStyle/>
            <a:p>
              <a:pPr algn="ctr">
                <a:lnSpc>
                  <a:spcPts val="2659"/>
                </a:lnSpc>
              </a:pPr>
              <a:endParaRPr/>
            </a:p>
          </p:txBody>
        </p:sp>
      </p:grpSp>
      <p:sp>
        <p:nvSpPr>
          <p:cNvPr id="53" name="Freeform 53"/>
          <p:cNvSpPr/>
          <p:nvPr/>
        </p:nvSpPr>
        <p:spPr>
          <a:xfrm>
            <a:off x="8605617" y="4163643"/>
            <a:ext cx="915732" cy="906575"/>
          </a:xfrm>
          <a:custGeom>
            <a:avLst/>
            <a:gdLst/>
            <a:ahLst/>
            <a:cxnLst/>
            <a:rect l="l" t="t" r="r" b="b"/>
            <a:pathLst>
              <a:path w="915732" h="906575">
                <a:moveTo>
                  <a:pt x="0" y="0"/>
                </a:moveTo>
                <a:lnTo>
                  <a:pt x="915732" y="0"/>
                </a:lnTo>
                <a:lnTo>
                  <a:pt x="915732" y="906574"/>
                </a:lnTo>
                <a:lnTo>
                  <a:pt x="0" y="906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N"/>
          </a:p>
        </p:txBody>
      </p:sp>
      <p:sp>
        <p:nvSpPr>
          <p:cNvPr id="54" name="Freeform 54"/>
          <p:cNvSpPr/>
          <p:nvPr/>
        </p:nvSpPr>
        <p:spPr>
          <a:xfrm>
            <a:off x="2942291" y="4149672"/>
            <a:ext cx="754105" cy="747507"/>
          </a:xfrm>
          <a:custGeom>
            <a:avLst/>
            <a:gdLst/>
            <a:ahLst/>
            <a:cxnLst/>
            <a:rect l="l" t="t" r="r" b="b"/>
            <a:pathLst>
              <a:path w="754105" h="747507">
                <a:moveTo>
                  <a:pt x="0" y="0"/>
                </a:moveTo>
                <a:lnTo>
                  <a:pt x="754106" y="0"/>
                </a:lnTo>
                <a:lnTo>
                  <a:pt x="754106" y="747506"/>
                </a:lnTo>
                <a:lnTo>
                  <a:pt x="0" y="7475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N"/>
          </a:p>
        </p:txBody>
      </p:sp>
      <p:sp>
        <p:nvSpPr>
          <p:cNvPr id="55" name="TextBox 55"/>
          <p:cNvSpPr txBox="1"/>
          <p:nvPr/>
        </p:nvSpPr>
        <p:spPr>
          <a:xfrm>
            <a:off x="5631153" y="1075157"/>
            <a:ext cx="6891450" cy="808106"/>
          </a:xfrm>
          <a:prstGeom prst="rect">
            <a:avLst/>
          </a:prstGeom>
        </p:spPr>
        <p:txBody>
          <a:bodyPr wrap="square" lIns="0" tIns="0" rIns="0" bIns="0" rtlCol="0" anchor="t">
            <a:spAutoFit/>
          </a:bodyPr>
          <a:lstStyle/>
          <a:p>
            <a:pPr marL="0" lvl="0" indent="0" algn="ctr">
              <a:lnSpc>
                <a:spcPts val="7000"/>
              </a:lnSpc>
            </a:pPr>
            <a:r>
              <a:rPr lang="en-US" sz="4400" b="1" spc="-212" dirty="0">
                <a:solidFill>
                  <a:srgbClr val="112D4E"/>
                </a:solidFill>
                <a:latin typeface="Amasis MT Pro Medium" panose="02040604050005020304" pitchFamily="18" charset="0"/>
                <a:ea typeface="Barlow Bold"/>
                <a:cs typeface="Barlow Bold"/>
                <a:sym typeface="Barlow Bold"/>
              </a:rPr>
              <a:t>Equitable Participation</a:t>
            </a:r>
          </a:p>
        </p:txBody>
      </p:sp>
      <p:sp>
        <p:nvSpPr>
          <p:cNvPr id="56" name="TextBox 56"/>
          <p:cNvSpPr txBox="1"/>
          <p:nvPr/>
        </p:nvSpPr>
        <p:spPr>
          <a:xfrm>
            <a:off x="6113659" y="320758"/>
            <a:ext cx="6101289" cy="736877"/>
          </a:xfrm>
          <a:prstGeom prst="rect">
            <a:avLst/>
          </a:prstGeom>
        </p:spPr>
        <p:txBody>
          <a:bodyPr lIns="0" tIns="0" rIns="0" bIns="0" rtlCol="0" anchor="t">
            <a:spAutoFit/>
          </a:bodyPr>
          <a:lstStyle/>
          <a:p>
            <a:pPr marL="0" lvl="0" indent="0" algn="ctr">
              <a:lnSpc>
                <a:spcPts val="5644"/>
              </a:lnSpc>
            </a:pPr>
            <a:r>
              <a:rPr lang="en-US" sz="4800" b="1" dirty="0">
                <a:solidFill>
                  <a:srgbClr val="FFFFFF"/>
                </a:solidFill>
                <a:latin typeface="Amasis MT Pro Medium" panose="02040604050005020304" pitchFamily="18" charset="0"/>
                <a:ea typeface="Barlow Bold"/>
                <a:cs typeface="Barlow Bold"/>
                <a:sym typeface="Barlow Bold"/>
              </a:rPr>
              <a:t>Promoting</a:t>
            </a:r>
          </a:p>
        </p:txBody>
      </p:sp>
      <p:sp>
        <p:nvSpPr>
          <p:cNvPr id="57" name="TextBox 57"/>
          <p:cNvSpPr txBox="1"/>
          <p:nvPr/>
        </p:nvSpPr>
        <p:spPr>
          <a:xfrm>
            <a:off x="1066801" y="5702144"/>
            <a:ext cx="4361235" cy="3573222"/>
          </a:xfrm>
          <a:prstGeom prst="rect">
            <a:avLst/>
          </a:prstGeom>
        </p:spPr>
        <p:txBody>
          <a:bodyPr wrap="square" lIns="0" tIns="0" rIns="0" bIns="0" rtlCol="0" anchor="t">
            <a:spAutoFit/>
          </a:bodyPr>
          <a:lstStyle/>
          <a:p>
            <a:pPr marL="342900" indent="-342900">
              <a:lnSpc>
                <a:spcPts val="4000"/>
              </a:lnSpc>
              <a:buFont typeface="Arial" panose="020B0604020202020204" pitchFamily="34" charset="0"/>
              <a:buChar char="•"/>
            </a:pPr>
            <a:r>
              <a:rPr lang="en-US" sz="3200" spc="-39" dirty="0">
                <a:solidFill>
                  <a:srgbClr val="000000"/>
                </a:solidFill>
                <a:latin typeface="Californian FB" panose="0207040306080B030204" pitchFamily="18" charset="0"/>
                <a:ea typeface="Clear Sans"/>
                <a:cs typeface="Clear Sans"/>
                <a:sym typeface="Clear Sans"/>
              </a:rPr>
              <a:t>Establish </a:t>
            </a:r>
            <a:r>
              <a:rPr lang="en-US" sz="3200" b="1" spc="-39" dirty="0">
                <a:solidFill>
                  <a:srgbClr val="FF0000"/>
                </a:solidFill>
                <a:latin typeface="Californian FB" panose="0207040306080B030204" pitchFamily="18" charset="0"/>
                <a:ea typeface="Clear Sans"/>
                <a:cs typeface="Clear Sans"/>
                <a:sym typeface="Clear Sans"/>
              </a:rPr>
              <a:t>clear </a:t>
            </a:r>
            <a:r>
              <a:rPr lang="en-US" sz="3200" spc="-39" dirty="0">
                <a:solidFill>
                  <a:srgbClr val="000000"/>
                </a:solidFill>
                <a:latin typeface="Californian FB" panose="0207040306080B030204" pitchFamily="18" charset="0"/>
                <a:ea typeface="Clear Sans"/>
                <a:cs typeface="Clear Sans"/>
                <a:sym typeface="Clear Sans"/>
              </a:rPr>
              <a:t>guidelines.</a:t>
            </a:r>
          </a:p>
          <a:p>
            <a:pPr marL="342900" indent="-342900">
              <a:lnSpc>
                <a:spcPts val="4000"/>
              </a:lnSpc>
              <a:buFont typeface="Arial" panose="020B0604020202020204" pitchFamily="34" charset="0"/>
              <a:buChar char="•"/>
            </a:pPr>
            <a:r>
              <a:rPr lang="en-US" sz="3200" spc="-39" dirty="0">
                <a:solidFill>
                  <a:srgbClr val="000000"/>
                </a:solidFill>
                <a:latin typeface="Californian FB" panose="0207040306080B030204" pitchFamily="18" charset="0"/>
                <a:ea typeface="Clear Sans"/>
                <a:cs typeface="Clear Sans"/>
                <a:sym typeface="Clear Sans"/>
              </a:rPr>
              <a:t>Address </a:t>
            </a:r>
            <a:r>
              <a:rPr lang="en-US" sz="3200" b="1" spc="-39" dirty="0">
                <a:solidFill>
                  <a:srgbClr val="FF0000"/>
                </a:solidFill>
                <a:latin typeface="Californian FB" panose="0207040306080B030204" pitchFamily="18" charset="0"/>
                <a:ea typeface="Clear Sans"/>
                <a:cs typeface="Clear Sans"/>
                <a:sym typeface="Clear Sans"/>
              </a:rPr>
              <a:t>instances</a:t>
            </a:r>
            <a:r>
              <a:rPr lang="en-US" sz="3200" spc="-39" dirty="0">
                <a:solidFill>
                  <a:srgbClr val="000000"/>
                </a:solidFill>
                <a:latin typeface="Californian FB" panose="0207040306080B030204" pitchFamily="18" charset="0"/>
                <a:ea typeface="Clear Sans"/>
                <a:cs typeface="Clear Sans"/>
                <a:sym typeface="Clear Sans"/>
              </a:rPr>
              <a:t> of disrespect or bias.</a:t>
            </a:r>
          </a:p>
          <a:p>
            <a:pPr marL="342900" indent="-342900">
              <a:lnSpc>
                <a:spcPts val="4000"/>
              </a:lnSpc>
              <a:buFont typeface="Arial" panose="020B0604020202020204" pitchFamily="34" charset="0"/>
              <a:buChar char="•"/>
            </a:pPr>
            <a:r>
              <a:rPr lang="en-US" sz="3200" spc="-39" dirty="0">
                <a:solidFill>
                  <a:srgbClr val="000000"/>
                </a:solidFill>
                <a:latin typeface="Californian FB" panose="0207040306080B030204" pitchFamily="18" charset="0"/>
                <a:ea typeface="Clear Sans"/>
                <a:cs typeface="Clear Sans"/>
                <a:sym typeface="Clear Sans"/>
              </a:rPr>
              <a:t>Encourage </a:t>
            </a:r>
            <a:r>
              <a:rPr lang="en-US" sz="3200" b="1" spc="-39" dirty="0">
                <a:solidFill>
                  <a:srgbClr val="FF0000"/>
                </a:solidFill>
                <a:latin typeface="Californian FB" panose="0207040306080B030204" pitchFamily="18" charset="0"/>
                <a:ea typeface="Clear Sans"/>
                <a:cs typeface="Clear Sans"/>
                <a:sym typeface="Clear Sans"/>
              </a:rPr>
              <a:t>diverse perspectives</a:t>
            </a:r>
            <a:r>
              <a:rPr lang="en-US" sz="3200" spc="-39" dirty="0">
                <a:solidFill>
                  <a:srgbClr val="000000"/>
                </a:solidFill>
                <a:latin typeface="Californian FB" panose="0207040306080B030204" pitchFamily="18" charset="0"/>
                <a:ea typeface="Clear Sans"/>
                <a:cs typeface="Clear Sans"/>
                <a:sym typeface="Clear Sans"/>
              </a:rPr>
              <a:t> &amp; value all contributions.</a:t>
            </a:r>
          </a:p>
        </p:txBody>
      </p:sp>
      <p:sp>
        <p:nvSpPr>
          <p:cNvPr id="58" name="TextBox 58"/>
          <p:cNvSpPr txBox="1"/>
          <p:nvPr/>
        </p:nvSpPr>
        <p:spPr>
          <a:xfrm>
            <a:off x="6824603" y="5781812"/>
            <a:ext cx="4418750" cy="4086183"/>
          </a:xfrm>
          <a:prstGeom prst="rect">
            <a:avLst/>
          </a:prstGeom>
        </p:spPr>
        <p:txBody>
          <a:bodyPr wrap="square" lIns="0" tIns="0" rIns="0" bIns="0" rtlCol="0" anchor="t">
            <a:spAutoFit/>
          </a:bodyPr>
          <a:lstStyle/>
          <a:p>
            <a:pPr marL="342900" indent="-342900">
              <a:lnSpc>
                <a:spcPts val="4000"/>
              </a:lnSpc>
              <a:buFont typeface="Arial" panose="020B0604020202020204" pitchFamily="34" charset="0"/>
              <a:buChar char="•"/>
            </a:pPr>
            <a:r>
              <a:rPr lang="en-US" sz="3200" spc="-39" dirty="0">
                <a:solidFill>
                  <a:srgbClr val="000000"/>
                </a:solidFill>
                <a:latin typeface="Californian FB" panose="0207040306080B030204" pitchFamily="18" charset="0"/>
                <a:ea typeface="Clear Sans"/>
                <a:cs typeface="Clear Sans"/>
                <a:sym typeface="Clear Sans"/>
              </a:rPr>
              <a:t>Provide </a:t>
            </a:r>
            <a:r>
              <a:rPr lang="en-US" sz="3200" b="1" spc="-39" dirty="0">
                <a:solidFill>
                  <a:srgbClr val="FF0000"/>
                </a:solidFill>
                <a:latin typeface="Californian FB" panose="0207040306080B030204" pitchFamily="18" charset="0"/>
                <a:ea typeface="Clear Sans"/>
                <a:cs typeface="Clear Sans"/>
                <a:sym typeface="Clear Sans"/>
              </a:rPr>
              <a:t>flexible</a:t>
            </a:r>
            <a:r>
              <a:rPr lang="en-US" sz="3200" spc="-39" dirty="0">
                <a:solidFill>
                  <a:srgbClr val="000000"/>
                </a:solidFill>
                <a:latin typeface="Californian FB" panose="0207040306080B030204" pitchFamily="18" charset="0"/>
                <a:ea typeface="Clear Sans"/>
                <a:cs typeface="Clear Sans"/>
                <a:sym typeface="Clear Sans"/>
              </a:rPr>
              <a:t> participation options (e.g., text-based, audio, video).</a:t>
            </a:r>
          </a:p>
          <a:p>
            <a:pPr marL="342900" indent="-342900">
              <a:lnSpc>
                <a:spcPts val="4000"/>
              </a:lnSpc>
              <a:buFont typeface="Arial" panose="020B0604020202020204" pitchFamily="34" charset="0"/>
              <a:buChar char="•"/>
            </a:pPr>
            <a:r>
              <a:rPr lang="en-US" sz="3200" spc="-39" dirty="0">
                <a:solidFill>
                  <a:srgbClr val="000000"/>
                </a:solidFill>
                <a:latin typeface="Californian FB" panose="0207040306080B030204" pitchFamily="18" charset="0"/>
                <a:ea typeface="Clear Sans"/>
                <a:cs typeface="Clear Sans"/>
                <a:sym typeface="Clear Sans"/>
              </a:rPr>
              <a:t>Use </a:t>
            </a:r>
            <a:r>
              <a:rPr lang="en-US" sz="3200" b="1" spc="-39" dirty="0">
                <a:solidFill>
                  <a:srgbClr val="FF0000"/>
                </a:solidFill>
                <a:latin typeface="Californian FB" panose="0207040306080B030204" pitchFamily="18" charset="0"/>
                <a:ea typeface="Clear Sans"/>
                <a:cs typeface="Clear Sans"/>
                <a:sym typeface="Clear Sans"/>
              </a:rPr>
              <a:t>varied</a:t>
            </a:r>
            <a:r>
              <a:rPr lang="en-US" sz="3200" spc="-39" dirty="0">
                <a:solidFill>
                  <a:srgbClr val="000000"/>
                </a:solidFill>
                <a:latin typeface="Californian FB" panose="0207040306080B030204" pitchFamily="18" charset="0"/>
                <a:ea typeface="Clear Sans"/>
                <a:cs typeface="Clear Sans"/>
                <a:sym typeface="Clear Sans"/>
              </a:rPr>
              <a:t> discussion formats (e.g., small groups, asynchronous, synchronous).</a:t>
            </a:r>
          </a:p>
        </p:txBody>
      </p:sp>
      <p:sp>
        <p:nvSpPr>
          <p:cNvPr id="59" name="TextBox 59"/>
          <p:cNvSpPr txBox="1"/>
          <p:nvPr/>
        </p:nvSpPr>
        <p:spPr>
          <a:xfrm>
            <a:off x="12610029" y="6000391"/>
            <a:ext cx="4302504" cy="1521379"/>
          </a:xfrm>
          <a:prstGeom prst="rect">
            <a:avLst/>
          </a:prstGeom>
        </p:spPr>
        <p:txBody>
          <a:bodyPr wrap="square" lIns="0" tIns="0" rIns="0" bIns="0" rtlCol="0" anchor="t">
            <a:spAutoFit/>
          </a:bodyPr>
          <a:lstStyle/>
          <a:p>
            <a:pPr marL="457200" indent="-457200">
              <a:lnSpc>
                <a:spcPts val="4000"/>
              </a:lnSpc>
              <a:buFont typeface="Arial" panose="020B0604020202020204" pitchFamily="34" charset="0"/>
              <a:buChar char="•"/>
            </a:pPr>
            <a:r>
              <a:rPr lang="en-US" sz="3200" spc="-39" dirty="0">
                <a:solidFill>
                  <a:srgbClr val="000000"/>
                </a:solidFill>
                <a:latin typeface="Californian FB" panose="0207040306080B030204" pitchFamily="18" charset="0"/>
                <a:ea typeface="Clear Sans"/>
                <a:cs typeface="Clear Sans"/>
                <a:sym typeface="Clear Sans"/>
              </a:rPr>
              <a:t>Potential </a:t>
            </a:r>
            <a:r>
              <a:rPr lang="en-US" sz="3200" b="1" spc="-39" dirty="0">
                <a:solidFill>
                  <a:srgbClr val="FF0000"/>
                </a:solidFill>
                <a:latin typeface="Californian FB" panose="0207040306080B030204" pitchFamily="18" charset="0"/>
                <a:ea typeface="Clear Sans"/>
                <a:cs typeface="Clear Sans"/>
                <a:sym typeface="Clear Sans"/>
              </a:rPr>
              <a:t>biases</a:t>
            </a:r>
            <a:r>
              <a:rPr lang="en-US" sz="3200" spc="-39" dirty="0">
                <a:solidFill>
                  <a:srgbClr val="000000"/>
                </a:solidFill>
                <a:latin typeface="Californian FB" panose="0207040306080B030204" pitchFamily="18" charset="0"/>
                <a:ea typeface="Clear Sans"/>
                <a:cs typeface="Clear Sans"/>
                <a:sym typeface="Clear Sans"/>
              </a:rPr>
              <a:t> &amp; microaggressions in online interactions.</a:t>
            </a:r>
          </a:p>
        </p:txBody>
      </p:sp>
      <p:sp>
        <p:nvSpPr>
          <p:cNvPr id="62" name="TextBox 61">
            <a:extLst>
              <a:ext uri="{FF2B5EF4-FFF2-40B4-BE49-F238E27FC236}">
                <a16:creationId xmlns:a16="http://schemas.microsoft.com/office/drawing/2014/main" id="{175CCAF6-9F63-9549-8953-9F5ECC0A483A}"/>
              </a:ext>
            </a:extLst>
          </p:cNvPr>
          <p:cNvSpPr txBox="1"/>
          <p:nvPr/>
        </p:nvSpPr>
        <p:spPr>
          <a:xfrm>
            <a:off x="2019839" y="2850805"/>
            <a:ext cx="2819378" cy="707886"/>
          </a:xfrm>
          <a:prstGeom prst="rect">
            <a:avLst/>
          </a:prstGeom>
          <a:noFill/>
        </p:spPr>
        <p:txBody>
          <a:bodyPr wrap="square">
            <a:spAutoFit/>
          </a:bodyPr>
          <a:lstStyle/>
          <a:p>
            <a:pPr algn="ctr"/>
            <a:r>
              <a:rPr lang="en-US" sz="4000" b="1" spc="-39" dirty="0">
                <a:solidFill>
                  <a:srgbClr val="000000"/>
                </a:solidFill>
                <a:latin typeface="Hadassah Friedlaender" panose="02020603050405020304" pitchFamily="18" charset="-79"/>
                <a:ea typeface="Clear Sans"/>
                <a:cs typeface="Hadassah Friedlaender" panose="02020603050405020304" pitchFamily="18" charset="-79"/>
                <a:sym typeface="Clear Sans"/>
              </a:rPr>
              <a:t>Strategies</a:t>
            </a:r>
            <a:endParaRPr lang="en-IN" sz="4000" b="1" dirty="0">
              <a:latin typeface="Hadassah Friedlaender" panose="02020603050405020304" pitchFamily="18" charset="-79"/>
              <a:cs typeface="Hadassah Friedlaender" panose="02020603050405020304" pitchFamily="18" charset="-79"/>
            </a:endParaRPr>
          </a:p>
        </p:txBody>
      </p:sp>
      <p:sp>
        <p:nvSpPr>
          <p:cNvPr id="65" name="TextBox 64">
            <a:extLst>
              <a:ext uri="{FF2B5EF4-FFF2-40B4-BE49-F238E27FC236}">
                <a16:creationId xmlns:a16="http://schemas.microsoft.com/office/drawing/2014/main" id="{A9CAE8C0-4668-35C3-7AD3-8DA946D7FD0E}"/>
              </a:ext>
            </a:extLst>
          </p:cNvPr>
          <p:cNvSpPr txBox="1"/>
          <p:nvPr/>
        </p:nvSpPr>
        <p:spPr>
          <a:xfrm>
            <a:off x="7425160" y="2871645"/>
            <a:ext cx="3254668" cy="707886"/>
          </a:xfrm>
          <a:prstGeom prst="rect">
            <a:avLst/>
          </a:prstGeom>
          <a:noFill/>
        </p:spPr>
        <p:txBody>
          <a:bodyPr wrap="square">
            <a:spAutoFit/>
          </a:bodyPr>
          <a:lstStyle/>
          <a:p>
            <a:pPr algn="ctr"/>
            <a:r>
              <a:rPr lang="en-US" sz="4000" b="1" spc="-39" dirty="0">
                <a:solidFill>
                  <a:srgbClr val="000000"/>
                </a:solidFill>
                <a:latin typeface="Hadassah Friedlaender" panose="02020603050405020304" pitchFamily="18" charset="-79"/>
                <a:ea typeface="Clear Sans"/>
                <a:cs typeface="Hadassah Friedlaender" panose="02020603050405020304" pitchFamily="18" charset="-79"/>
                <a:sym typeface="Clear Sans"/>
              </a:rPr>
              <a:t>Techniques</a:t>
            </a:r>
            <a:endParaRPr lang="en-IN" sz="4000" b="1" dirty="0">
              <a:latin typeface="Hadassah Friedlaender" panose="02020603050405020304" pitchFamily="18" charset="-79"/>
              <a:cs typeface="Hadassah Friedlaender" panose="02020603050405020304" pitchFamily="18" charset="-79"/>
            </a:endParaRPr>
          </a:p>
        </p:txBody>
      </p:sp>
      <p:sp>
        <p:nvSpPr>
          <p:cNvPr id="66" name="TextBox 65">
            <a:extLst>
              <a:ext uri="{FF2B5EF4-FFF2-40B4-BE49-F238E27FC236}">
                <a16:creationId xmlns:a16="http://schemas.microsoft.com/office/drawing/2014/main" id="{545A04F6-DB9C-A3C9-DC2A-EB4456A9D752}"/>
              </a:ext>
            </a:extLst>
          </p:cNvPr>
          <p:cNvSpPr txBox="1"/>
          <p:nvPr/>
        </p:nvSpPr>
        <p:spPr>
          <a:xfrm>
            <a:off x="13164136" y="2887291"/>
            <a:ext cx="3254668" cy="707886"/>
          </a:xfrm>
          <a:prstGeom prst="rect">
            <a:avLst/>
          </a:prstGeom>
          <a:noFill/>
        </p:spPr>
        <p:txBody>
          <a:bodyPr wrap="square">
            <a:spAutoFit/>
          </a:bodyPr>
          <a:lstStyle/>
          <a:p>
            <a:pPr algn="ctr"/>
            <a:r>
              <a:rPr lang="en-US" sz="4000" b="1" spc="-39" dirty="0">
                <a:solidFill>
                  <a:srgbClr val="000000"/>
                </a:solidFill>
                <a:latin typeface="Hadassah Friedlaender" panose="02020603050405020304" pitchFamily="18" charset="-79"/>
                <a:ea typeface="Clear Sans"/>
                <a:cs typeface="Hadassah Friedlaender" panose="02020603050405020304" pitchFamily="18" charset="-79"/>
                <a:sym typeface="Clear Sans"/>
              </a:rPr>
              <a:t>Address</a:t>
            </a:r>
            <a:endParaRPr lang="en-IN" sz="4000" b="1" dirty="0">
              <a:latin typeface="Hadassah Friedlaender" panose="02020603050405020304" pitchFamily="18" charset="-79"/>
              <a:cs typeface="Hadassah Friedlaender" panose="02020603050405020304" pitchFamily="18" charset="-79"/>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25092-D7ED-A9BB-BDF3-B84906E40C46}"/>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F2FC6BD7-9FC2-FC72-7385-69DD323ECC3D}"/>
              </a:ext>
            </a:extLst>
          </p:cNvPr>
          <p:cNvSpPr/>
          <p:nvPr/>
        </p:nvSpPr>
        <p:spPr>
          <a:xfrm rot="-5400000">
            <a:off x="2543648" y="5196446"/>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2"/>
            <a:stretch>
              <a:fillRect/>
            </a:stretch>
          </a:blipFill>
        </p:spPr>
        <p:txBody>
          <a:bodyPr/>
          <a:lstStyle/>
          <a:p>
            <a:endParaRPr lang="en-IN"/>
          </a:p>
        </p:txBody>
      </p:sp>
      <p:grpSp>
        <p:nvGrpSpPr>
          <p:cNvPr id="6" name="Group 6">
            <a:extLst>
              <a:ext uri="{FF2B5EF4-FFF2-40B4-BE49-F238E27FC236}">
                <a16:creationId xmlns:a16="http://schemas.microsoft.com/office/drawing/2014/main" id="{0CA4325D-D822-5509-765F-2DDA4558941E}"/>
              </a:ext>
            </a:extLst>
          </p:cNvPr>
          <p:cNvGrpSpPr/>
          <p:nvPr/>
        </p:nvGrpSpPr>
        <p:grpSpPr>
          <a:xfrm>
            <a:off x="2730913" y="5009182"/>
            <a:ext cx="3236445" cy="3766045"/>
            <a:chOff x="0" y="0"/>
            <a:chExt cx="698500" cy="812800"/>
          </a:xfrm>
        </p:grpSpPr>
        <p:sp>
          <p:nvSpPr>
            <p:cNvPr id="7" name="Freeform 7">
              <a:extLst>
                <a:ext uri="{FF2B5EF4-FFF2-40B4-BE49-F238E27FC236}">
                  <a16:creationId xmlns:a16="http://schemas.microsoft.com/office/drawing/2014/main" id="{F71DE94B-F416-DDFD-2128-0E2F687F2F3E}"/>
                </a:ext>
              </a:extLst>
            </p:cNvPr>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IN"/>
            </a:p>
          </p:txBody>
        </p:sp>
      </p:grpSp>
      <p:sp>
        <p:nvSpPr>
          <p:cNvPr id="8" name="Freeform 8">
            <a:extLst>
              <a:ext uri="{FF2B5EF4-FFF2-40B4-BE49-F238E27FC236}">
                <a16:creationId xmlns:a16="http://schemas.microsoft.com/office/drawing/2014/main" id="{B5BA288D-641A-81AC-1F40-219C45585C75}"/>
              </a:ext>
            </a:extLst>
          </p:cNvPr>
          <p:cNvSpPr/>
          <p:nvPr/>
        </p:nvSpPr>
        <p:spPr>
          <a:xfrm rot="-5400000">
            <a:off x="-1161433" y="5833111"/>
            <a:ext cx="5099103" cy="4633810"/>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2"/>
            <a:stretch>
              <a:fillRect/>
            </a:stretch>
          </a:blipFill>
        </p:spPr>
        <p:txBody>
          <a:bodyPr/>
          <a:lstStyle/>
          <a:p>
            <a:endParaRPr lang="en-IN"/>
          </a:p>
        </p:txBody>
      </p:sp>
      <p:grpSp>
        <p:nvGrpSpPr>
          <p:cNvPr id="9" name="Group 9">
            <a:extLst>
              <a:ext uri="{FF2B5EF4-FFF2-40B4-BE49-F238E27FC236}">
                <a16:creationId xmlns:a16="http://schemas.microsoft.com/office/drawing/2014/main" id="{45E71E7A-AB32-D793-2D58-80B1B607A57A}"/>
              </a:ext>
            </a:extLst>
          </p:cNvPr>
          <p:cNvGrpSpPr/>
          <p:nvPr/>
        </p:nvGrpSpPr>
        <p:grpSpPr>
          <a:xfrm>
            <a:off x="-504082" y="5616026"/>
            <a:ext cx="3754955" cy="4369403"/>
            <a:chOff x="0" y="0"/>
            <a:chExt cx="698500" cy="812800"/>
          </a:xfrm>
        </p:grpSpPr>
        <p:sp>
          <p:nvSpPr>
            <p:cNvPr id="10" name="Freeform 10">
              <a:extLst>
                <a:ext uri="{FF2B5EF4-FFF2-40B4-BE49-F238E27FC236}">
                  <a16:creationId xmlns:a16="http://schemas.microsoft.com/office/drawing/2014/main" id="{715BFF17-7614-D0C2-41BA-318E6098C937}"/>
                </a:ext>
              </a:extLst>
            </p:cNvPr>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IN"/>
            </a:p>
          </p:txBody>
        </p:sp>
      </p:grpSp>
      <p:sp>
        <p:nvSpPr>
          <p:cNvPr id="11" name="Freeform 11">
            <a:extLst>
              <a:ext uri="{FF2B5EF4-FFF2-40B4-BE49-F238E27FC236}">
                <a16:creationId xmlns:a16="http://schemas.microsoft.com/office/drawing/2014/main" id="{725FDDBB-CD64-DE84-78A2-EC601F63ECBD}"/>
              </a:ext>
            </a:extLst>
          </p:cNvPr>
          <p:cNvSpPr/>
          <p:nvPr/>
        </p:nvSpPr>
        <p:spPr>
          <a:xfrm>
            <a:off x="379621" y="6900393"/>
            <a:ext cx="2370342" cy="1665165"/>
          </a:xfrm>
          <a:custGeom>
            <a:avLst/>
            <a:gdLst/>
            <a:ahLst/>
            <a:cxnLst/>
            <a:rect l="l" t="t" r="r" b="b"/>
            <a:pathLst>
              <a:path w="2370342" h="1665165">
                <a:moveTo>
                  <a:pt x="0" y="0"/>
                </a:moveTo>
                <a:lnTo>
                  <a:pt x="2370342" y="0"/>
                </a:lnTo>
                <a:lnTo>
                  <a:pt x="2370342" y="1665165"/>
                </a:lnTo>
                <a:lnTo>
                  <a:pt x="0" y="1665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12" name="Freeform 12">
            <a:extLst>
              <a:ext uri="{FF2B5EF4-FFF2-40B4-BE49-F238E27FC236}">
                <a16:creationId xmlns:a16="http://schemas.microsoft.com/office/drawing/2014/main" id="{4BBDE97C-120F-EA80-241F-F96EAE0C3E0E}"/>
              </a:ext>
            </a:extLst>
          </p:cNvPr>
          <p:cNvSpPr/>
          <p:nvPr/>
        </p:nvSpPr>
        <p:spPr>
          <a:xfrm>
            <a:off x="3511675" y="6076128"/>
            <a:ext cx="1675054" cy="1685589"/>
          </a:xfrm>
          <a:custGeom>
            <a:avLst/>
            <a:gdLst/>
            <a:ahLst/>
            <a:cxnLst/>
            <a:rect l="l" t="t" r="r" b="b"/>
            <a:pathLst>
              <a:path w="1675054" h="1685589">
                <a:moveTo>
                  <a:pt x="0" y="0"/>
                </a:moveTo>
                <a:lnTo>
                  <a:pt x="1675053" y="0"/>
                </a:lnTo>
                <a:lnTo>
                  <a:pt x="1675053" y="1685588"/>
                </a:lnTo>
                <a:lnTo>
                  <a:pt x="0" y="16855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N"/>
          </a:p>
        </p:txBody>
      </p:sp>
      <p:grpSp>
        <p:nvGrpSpPr>
          <p:cNvPr id="14" name="Group 14">
            <a:extLst>
              <a:ext uri="{FF2B5EF4-FFF2-40B4-BE49-F238E27FC236}">
                <a16:creationId xmlns:a16="http://schemas.microsoft.com/office/drawing/2014/main" id="{6905DCF5-DB64-EE0A-3830-3BACE9FFE1D3}"/>
              </a:ext>
            </a:extLst>
          </p:cNvPr>
          <p:cNvGrpSpPr/>
          <p:nvPr/>
        </p:nvGrpSpPr>
        <p:grpSpPr>
          <a:xfrm>
            <a:off x="7464191" y="811602"/>
            <a:ext cx="626542" cy="626542"/>
            <a:chOff x="0" y="0"/>
            <a:chExt cx="812800" cy="812800"/>
          </a:xfrm>
        </p:grpSpPr>
        <p:sp>
          <p:nvSpPr>
            <p:cNvPr id="15" name="Freeform 15">
              <a:extLst>
                <a:ext uri="{FF2B5EF4-FFF2-40B4-BE49-F238E27FC236}">
                  <a16:creationId xmlns:a16="http://schemas.microsoft.com/office/drawing/2014/main" id="{AC2018E0-64C3-EECC-E7BD-DB0C0C14CF8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IN" dirty="0"/>
            </a:p>
          </p:txBody>
        </p:sp>
        <p:sp>
          <p:nvSpPr>
            <p:cNvPr id="16" name="TextBox 16">
              <a:extLst>
                <a:ext uri="{FF2B5EF4-FFF2-40B4-BE49-F238E27FC236}">
                  <a16:creationId xmlns:a16="http://schemas.microsoft.com/office/drawing/2014/main" id="{6CF6B18E-C670-C2AD-2E38-973F1E4CFF23}"/>
                </a:ext>
              </a:extLst>
            </p:cNvPr>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grpSp>
        <p:nvGrpSpPr>
          <p:cNvPr id="17" name="Group 17">
            <a:extLst>
              <a:ext uri="{FF2B5EF4-FFF2-40B4-BE49-F238E27FC236}">
                <a16:creationId xmlns:a16="http://schemas.microsoft.com/office/drawing/2014/main" id="{545DD8D6-1349-C180-8C6F-D51FFD08070C}"/>
              </a:ext>
            </a:extLst>
          </p:cNvPr>
          <p:cNvGrpSpPr/>
          <p:nvPr/>
        </p:nvGrpSpPr>
        <p:grpSpPr>
          <a:xfrm>
            <a:off x="7699554" y="6178165"/>
            <a:ext cx="626542" cy="626542"/>
            <a:chOff x="0" y="0"/>
            <a:chExt cx="812800" cy="812800"/>
          </a:xfrm>
        </p:grpSpPr>
        <p:sp>
          <p:nvSpPr>
            <p:cNvPr id="18" name="Freeform 18">
              <a:extLst>
                <a:ext uri="{FF2B5EF4-FFF2-40B4-BE49-F238E27FC236}">
                  <a16:creationId xmlns:a16="http://schemas.microsoft.com/office/drawing/2014/main" id="{6B2FA361-4278-6062-24B0-DFCEEA7BEDA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IN"/>
            </a:p>
          </p:txBody>
        </p:sp>
        <p:sp>
          <p:nvSpPr>
            <p:cNvPr id="19" name="TextBox 19">
              <a:extLst>
                <a:ext uri="{FF2B5EF4-FFF2-40B4-BE49-F238E27FC236}">
                  <a16:creationId xmlns:a16="http://schemas.microsoft.com/office/drawing/2014/main" id="{00EE17B2-F2D7-D171-7EB6-E9033E76A9CF}"/>
                </a:ext>
              </a:extLst>
            </p:cNvPr>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27" name="TextBox 27">
            <a:extLst>
              <a:ext uri="{FF2B5EF4-FFF2-40B4-BE49-F238E27FC236}">
                <a16:creationId xmlns:a16="http://schemas.microsoft.com/office/drawing/2014/main" id="{19C291F0-FCD8-82B7-83A3-85F46C243250}"/>
              </a:ext>
            </a:extLst>
          </p:cNvPr>
          <p:cNvSpPr txBox="1"/>
          <p:nvPr/>
        </p:nvSpPr>
        <p:spPr>
          <a:xfrm>
            <a:off x="8382000" y="844836"/>
            <a:ext cx="9461820" cy="3544560"/>
          </a:xfrm>
          <a:prstGeom prst="rect">
            <a:avLst/>
          </a:prstGeom>
        </p:spPr>
        <p:txBody>
          <a:bodyPr wrap="square" lIns="0" tIns="0" rIns="0" bIns="0" rtlCol="0" anchor="t">
            <a:spAutoFit/>
          </a:bodyPr>
          <a:lstStyle/>
          <a:p>
            <a:pPr marL="0" lvl="0" indent="0" algn="l">
              <a:lnSpc>
                <a:spcPts val="3949"/>
              </a:lnSpc>
            </a:pPr>
            <a:r>
              <a:rPr lang="en-US" sz="4000" b="1" spc="-91" dirty="0">
                <a:solidFill>
                  <a:srgbClr val="112D4E"/>
                </a:solidFill>
                <a:latin typeface="Congenial" panose="02000503040000020004" pitchFamily="2" charset="0"/>
                <a:ea typeface="BatangChe" panose="020B0503020000020004" pitchFamily="49" charset="-127"/>
                <a:cs typeface="Barlow Bold"/>
                <a:sym typeface="Barlow Bold"/>
              </a:rPr>
              <a:t>Strategies for differentiation &amp; personalized learning in online settings:</a:t>
            </a:r>
          </a:p>
          <a:p>
            <a:pPr marL="457200" lvl="0" indent="-457200" algn="l">
              <a:lnSpc>
                <a:spcPts val="4000"/>
              </a:lnSpc>
              <a:buFont typeface="Arial" panose="020B0604020202020204" pitchFamily="34" charset="0"/>
              <a:buChar char="•"/>
            </a:pPr>
            <a:r>
              <a:rPr lang="en-US" sz="2800" spc="-44" dirty="0">
                <a:solidFill>
                  <a:srgbClr val="000000"/>
                </a:solidFill>
                <a:latin typeface="Congenial" panose="02000503040000020004" pitchFamily="2" charset="0"/>
                <a:ea typeface="Clear Sans"/>
                <a:cs typeface="Clear Sans"/>
                <a:sym typeface="Clear Sans"/>
              </a:rPr>
              <a:t>Provide </a:t>
            </a:r>
            <a:r>
              <a:rPr lang="en-US" sz="2800" spc="-44" dirty="0">
                <a:solidFill>
                  <a:srgbClr val="FF0000"/>
                </a:solidFill>
                <a:latin typeface="Congenial" panose="02000503040000020004" pitchFamily="2" charset="0"/>
                <a:ea typeface="Clear Sans"/>
                <a:cs typeface="Clear Sans"/>
                <a:sym typeface="Clear Sans"/>
              </a:rPr>
              <a:t>flexible learning pathways</a:t>
            </a:r>
            <a:r>
              <a:rPr lang="en-US" sz="2800" spc="-44" dirty="0">
                <a:solidFill>
                  <a:srgbClr val="000000"/>
                </a:solidFill>
                <a:latin typeface="Congenial" panose="02000503040000020004" pitchFamily="2" charset="0"/>
                <a:ea typeface="Clear Sans"/>
                <a:cs typeface="Clear Sans"/>
                <a:sym typeface="Clear Sans"/>
              </a:rPr>
              <a:t> &amp; choices in activities.</a:t>
            </a:r>
          </a:p>
          <a:p>
            <a:pPr marL="457200" lvl="0" indent="-457200" algn="l">
              <a:lnSpc>
                <a:spcPts val="4000"/>
              </a:lnSpc>
              <a:buFont typeface="Arial" panose="020B0604020202020204" pitchFamily="34" charset="0"/>
              <a:buChar char="•"/>
            </a:pPr>
            <a:r>
              <a:rPr lang="en-US" sz="2800" spc="-44" dirty="0">
                <a:solidFill>
                  <a:srgbClr val="000000"/>
                </a:solidFill>
                <a:latin typeface="Congenial" panose="02000503040000020004" pitchFamily="2" charset="0"/>
                <a:ea typeface="Clear Sans"/>
                <a:cs typeface="Clear Sans"/>
                <a:sym typeface="Clear Sans"/>
              </a:rPr>
              <a:t>Offer a variety of </a:t>
            </a:r>
            <a:r>
              <a:rPr lang="en-US" sz="2800" spc="-44" dirty="0">
                <a:solidFill>
                  <a:srgbClr val="FF0000"/>
                </a:solidFill>
                <a:latin typeface="Congenial" panose="02000503040000020004" pitchFamily="2" charset="0"/>
                <a:ea typeface="Clear Sans"/>
                <a:cs typeface="Clear Sans"/>
                <a:sym typeface="Clear Sans"/>
              </a:rPr>
              <a:t>learning materials </a:t>
            </a:r>
            <a:r>
              <a:rPr lang="en-US" sz="2800" spc="-44" dirty="0">
                <a:solidFill>
                  <a:srgbClr val="000000"/>
                </a:solidFill>
                <a:latin typeface="Congenial" panose="02000503040000020004" pitchFamily="2" charset="0"/>
                <a:ea typeface="Clear Sans"/>
                <a:cs typeface="Clear Sans"/>
                <a:sym typeface="Clear Sans"/>
              </a:rPr>
              <a:t>(e.g., text, audio, video) to accommodate different learning styles.</a:t>
            </a:r>
          </a:p>
          <a:p>
            <a:pPr marL="457200" lvl="0" indent="-457200" algn="l">
              <a:lnSpc>
                <a:spcPts val="4000"/>
              </a:lnSpc>
              <a:buFont typeface="Arial" panose="020B0604020202020204" pitchFamily="34" charset="0"/>
              <a:buChar char="•"/>
            </a:pPr>
            <a:r>
              <a:rPr lang="en-US" sz="2800" spc="-44" dirty="0">
                <a:solidFill>
                  <a:srgbClr val="000000"/>
                </a:solidFill>
                <a:latin typeface="Congenial" panose="02000503040000020004" pitchFamily="2" charset="0"/>
                <a:ea typeface="Clear Sans"/>
                <a:cs typeface="Clear Sans"/>
                <a:sym typeface="Clear Sans"/>
              </a:rPr>
              <a:t>Use </a:t>
            </a:r>
            <a:r>
              <a:rPr lang="en-US" sz="2800" spc="-44" dirty="0">
                <a:solidFill>
                  <a:srgbClr val="FF0000"/>
                </a:solidFill>
                <a:latin typeface="Congenial" panose="02000503040000020004" pitchFamily="2" charset="0"/>
                <a:ea typeface="Clear Sans"/>
                <a:cs typeface="Clear Sans"/>
                <a:sym typeface="Clear Sans"/>
              </a:rPr>
              <a:t>adaptive</a:t>
            </a:r>
            <a:r>
              <a:rPr lang="en-US" sz="2800" spc="-44" dirty="0">
                <a:solidFill>
                  <a:srgbClr val="000000"/>
                </a:solidFill>
                <a:latin typeface="Congenial" panose="02000503040000020004" pitchFamily="2" charset="0"/>
                <a:ea typeface="Clear Sans"/>
                <a:cs typeface="Clear Sans"/>
                <a:sym typeface="Clear Sans"/>
              </a:rPr>
              <a:t> learning technologies (if available) ethically &amp; responsibly.</a:t>
            </a:r>
            <a:endParaRPr lang="en-US" sz="2800" b="1" spc="-91" dirty="0">
              <a:solidFill>
                <a:srgbClr val="112D4E"/>
              </a:solidFill>
              <a:latin typeface="Congenial" panose="02000503040000020004" pitchFamily="2" charset="0"/>
              <a:ea typeface="BatangChe" panose="020B0503020000020004" pitchFamily="49" charset="-127"/>
              <a:cs typeface="Barlow Bold"/>
              <a:sym typeface="Barlow Bold"/>
            </a:endParaRPr>
          </a:p>
        </p:txBody>
      </p:sp>
      <p:sp>
        <p:nvSpPr>
          <p:cNvPr id="28" name="TextBox 28">
            <a:extLst>
              <a:ext uri="{FF2B5EF4-FFF2-40B4-BE49-F238E27FC236}">
                <a16:creationId xmlns:a16="http://schemas.microsoft.com/office/drawing/2014/main" id="{9D277163-C9E4-B800-1B8C-ABB0BC280CEC}"/>
              </a:ext>
            </a:extLst>
          </p:cNvPr>
          <p:cNvSpPr txBox="1"/>
          <p:nvPr/>
        </p:nvSpPr>
        <p:spPr>
          <a:xfrm>
            <a:off x="8839200" y="6158502"/>
            <a:ext cx="8305800" cy="2518638"/>
          </a:xfrm>
          <a:prstGeom prst="rect">
            <a:avLst/>
          </a:prstGeom>
        </p:spPr>
        <p:txBody>
          <a:bodyPr wrap="square" lIns="0" tIns="0" rIns="0" bIns="0" rtlCol="0" anchor="t">
            <a:spAutoFit/>
          </a:bodyPr>
          <a:lstStyle/>
          <a:p>
            <a:pPr marL="0" lvl="0" indent="0" algn="l">
              <a:lnSpc>
                <a:spcPts val="3949"/>
              </a:lnSpc>
            </a:pPr>
            <a:r>
              <a:rPr lang="en-US" sz="4000" b="1" spc="-91" dirty="0">
                <a:solidFill>
                  <a:srgbClr val="112D4E"/>
                </a:solidFill>
                <a:latin typeface="Congenial" panose="02000503040000020004" pitchFamily="2" charset="0"/>
                <a:ea typeface="Barlow Bold"/>
                <a:cs typeface="Barlow Bold"/>
                <a:sym typeface="Barlow Bold"/>
              </a:rPr>
              <a:t>Addressing the needs of students with diverse:</a:t>
            </a:r>
          </a:p>
          <a:p>
            <a:pPr marL="457200" lvl="0" indent="-457200" algn="l">
              <a:lnSpc>
                <a:spcPts val="4000"/>
              </a:lnSpc>
              <a:buFont typeface="Arial" panose="020B0604020202020204" pitchFamily="34" charset="0"/>
              <a:buChar char="•"/>
            </a:pPr>
            <a:r>
              <a:rPr lang="en-US" sz="2800" spc="-44" dirty="0">
                <a:solidFill>
                  <a:srgbClr val="000000"/>
                </a:solidFill>
                <a:latin typeface="Congenial" panose="02000503040000020004" pitchFamily="2" charset="0"/>
                <a:ea typeface="Clear Sans"/>
                <a:cs typeface="Clear Sans"/>
                <a:sym typeface="Clear Sans"/>
              </a:rPr>
              <a:t>Learning styles (visual, auditory, kinesthetic)</a:t>
            </a:r>
          </a:p>
          <a:p>
            <a:pPr marL="457200" lvl="0" indent="-457200" algn="l">
              <a:lnSpc>
                <a:spcPts val="4000"/>
              </a:lnSpc>
              <a:buFont typeface="Arial" panose="020B0604020202020204" pitchFamily="34" charset="0"/>
              <a:buChar char="•"/>
            </a:pPr>
            <a:r>
              <a:rPr lang="en-US" sz="2800" spc="-44" dirty="0">
                <a:solidFill>
                  <a:srgbClr val="000000"/>
                </a:solidFill>
                <a:latin typeface="Congenial" panose="02000503040000020004" pitchFamily="2" charset="0"/>
                <a:ea typeface="Clear Sans"/>
                <a:cs typeface="Clear Sans"/>
                <a:sym typeface="Clear Sans"/>
              </a:rPr>
              <a:t>Cultural backgrounds</a:t>
            </a:r>
          </a:p>
          <a:p>
            <a:pPr marL="457200" lvl="0" indent="-457200" algn="l">
              <a:lnSpc>
                <a:spcPts val="4000"/>
              </a:lnSpc>
              <a:buFont typeface="Arial" panose="020B0604020202020204" pitchFamily="34" charset="0"/>
              <a:buChar char="•"/>
            </a:pPr>
            <a:r>
              <a:rPr lang="en-US" sz="2800" spc="-44" dirty="0">
                <a:solidFill>
                  <a:srgbClr val="000000"/>
                </a:solidFill>
                <a:latin typeface="Congenial" panose="02000503040000020004" pitchFamily="2" charset="0"/>
                <a:ea typeface="Clear Sans"/>
                <a:cs typeface="Clear Sans"/>
                <a:sym typeface="Clear Sans"/>
              </a:rPr>
              <a:t>Levels of digital literacy</a:t>
            </a:r>
            <a:endParaRPr lang="en-US" sz="2800" b="1" spc="-91" dirty="0">
              <a:solidFill>
                <a:srgbClr val="112D4E"/>
              </a:solidFill>
              <a:latin typeface="Congenial" panose="02000503040000020004" pitchFamily="2" charset="0"/>
              <a:ea typeface="Barlow Bold"/>
              <a:cs typeface="Barlow Bold"/>
              <a:sym typeface="Barlow Bold"/>
            </a:endParaRPr>
          </a:p>
        </p:txBody>
      </p:sp>
      <p:grpSp>
        <p:nvGrpSpPr>
          <p:cNvPr id="32" name="Group 44">
            <a:extLst>
              <a:ext uri="{FF2B5EF4-FFF2-40B4-BE49-F238E27FC236}">
                <a16:creationId xmlns:a16="http://schemas.microsoft.com/office/drawing/2014/main" id="{8C874515-1585-17C2-992F-B796B3D21479}"/>
              </a:ext>
            </a:extLst>
          </p:cNvPr>
          <p:cNvGrpSpPr/>
          <p:nvPr/>
        </p:nvGrpSpPr>
        <p:grpSpPr>
          <a:xfrm rot="-10800000">
            <a:off x="130394" y="748502"/>
            <a:ext cx="6891450" cy="755690"/>
            <a:chOff x="0" y="0"/>
            <a:chExt cx="5970210" cy="682480"/>
          </a:xfrm>
        </p:grpSpPr>
        <p:sp>
          <p:nvSpPr>
            <p:cNvPr id="33" name="Freeform 45">
              <a:extLst>
                <a:ext uri="{FF2B5EF4-FFF2-40B4-BE49-F238E27FC236}">
                  <a16:creationId xmlns:a16="http://schemas.microsoft.com/office/drawing/2014/main" id="{13585DD6-91A1-017D-CEB7-74AAC1CBF1AB}"/>
                </a:ext>
              </a:extLst>
            </p:cNvPr>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34" name="TextBox 46">
              <a:extLst>
                <a:ext uri="{FF2B5EF4-FFF2-40B4-BE49-F238E27FC236}">
                  <a16:creationId xmlns:a16="http://schemas.microsoft.com/office/drawing/2014/main" id="{3B21748C-17EE-CBEB-50B8-33100F3F8F26}"/>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35" name="TextBox 55">
            <a:extLst>
              <a:ext uri="{FF2B5EF4-FFF2-40B4-BE49-F238E27FC236}">
                <a16:creationId xmlns:a16="http://schemas.microsoft.com/office/drawing/2014/main" id="{8023A7E4-8CEE-DAEF-C6D9-F54820D10CF1}"/>
              </a:ext>
            </a:extLst>
          </p:cNvPr>
          <p:cNvSpPr txBox="1"/>
          <p:nvPr/>
        </p:nvSpPr>
        <p:spPr>
          <a:xfrm>
            <a:off x="-15240" y="1437809"/>
            <a:ext cx="6891450" cy="808106"/>
          </a:xfrm>
          <a:prstGeom prst="rect">
            <a:avLst/>
          </a:prstGeom>
        </p:spPr>
        <p:txBody>
          <a:bodyPr wrap="square" lIns="0" tIns="0" rIns="0" bIns="0" rtlCol="0" anchor="t">
            <a:spAutoFit/>
          </a:bodyPr>
          <a:lstStyle/>
          <a:p>
            <a:pPr marL="0" lvl="0" indent="0" algn="ctr">
              <a:lnSpc>
                <a:spcPts val="7000"/>
              </a:lnSpc>
            </a:pPr>
            <a:r>
              <a:rPr lang="en-US" sz="4400" b="1" spc="-212" dirty="0">
                <a:solidFill>
                  <a:srgbClr val="112D4E"/>
                </a:solidFill>
                <a:latin typeface="Amasis MT Pro Medium" panose="02040604050005020304" pitchFamily="18" charset="0"/>
                <a:ea typeface="Barlow Bold"/>
                <a:cs typeface="Barlow Bold"/>
                <a:sym typeface="Barlow Bold"/>
              </a:rPr>
              <a:t>Diverse Learners</a:t>
            </a:r>
          </a:p>
        </p:txBody>
      </p:sp>
      <p:sp>
        <p:nvSpPr>
          <p:cNvPr id="36" name="TextBox 56">
            <a:extLst>
              <a:ext uri="{FF2B5EF4-FFF2-40B4-BE49-F238E27FC236}">
                <a16:creationId xmlns:a16="http://schemas.microsoft.com/office/drawing/2014/main" id="{B91A2E75-FAD9-454F-FBD9-279B16B693D9}"/>
              </a:ext>
            </a:extLst>
          </p:cNvPr>
          <p:cNvSpPr txBox="1"/>
          <p:nvPr/>
        </p:nvSpPr>
        <p:spPr>
          <a:xfrm>
            <a:off x="972559" y="716861"/>
            <a:ext cx="4678653" cy="736877"/>
          </a:xfrm>
          <a:prstGeom prst="rect">
            <a:avLst/>
          </a:prstGeom>
        </p:spPr>
        <p:txBody>
          <a:bodyPr wrap="square" lIns="0" tIns="0" rIns="0" bIns="0" rtlCol="0" anchor="t">
            <a:spAutoFit/>
          </a:bodyPr>
          <a:lstStyle/>
          <a:p>
            <a:pPr marL="0" lvl="0" indent="0" algn="ctr">
              <a:lnSpc>
                <a:spcPts val="5644"/>
              </a:lnSpc>
            </a:pPr>
            <a:r>
              <a:rPr lang="en-US" sz="4800" b="1" dirty="0">
                <a:solidFill>
                  <a:srgbClr val="FFFFFF"/>
                </a:solidFill>
                <a:latin typeface="Amasis MT Pro Medium" panose="02040604050005020304" pitchFamily="18" charset="0"/>
                <a:ea typeface="Barlow Bold"/>
                <a:cs typeface="Barlow Bold"/>
                <a:sym typeface="Barlow Bold"/>
              </a:rPr>
              <a:t>Supporting </a:t>
            </a:r>
          </a:p>
        </p:txBody>
      </p:sp>
      <p:grpSp>
        <p:nvGrpSpPr>
          <p:cNvPr id="37" name="Group 6">
            <a:extLst>
              <a:ext uri="{FF2B5EF4-FFF2-40B4-BE49-F238E27FC236}">
                <a16:creationId xmlns:a16="http://schemas.microsoft.com/office/drawing/2014/main" id="{4719401B-D7DE-7410-BB7B-CD2EDF9DD89B}"/>
              </a:ext>
            </a:extLst>
          </p:cNvPr>
          <p:cNvGrpSpPr/>
          <p:nvPr/>
        </p:nvGrpSpPr>
        <p:grpSpPr>
          <a:xfrm>
            <a:off x="2120788" y="2766703"/>
            <a:ext cx="2260170" cy="2722956"/>
            <a:chOff x="0" y="0"/>
            <a:chExt cx="698500" cy="812800"/>
          </a:xfrm>
        </p:grpSpPr>
        <p:sp>
          <p:nvSpPr>
            <p:cNvPr id="38" name="Freeform 7">
              <a:extLst>
                <a:ext uri="{FF2B5EF4-FFF2-40B4-BE49-F238E27FC236}">
                  <a16:creationId xmlns:a16="http://schemas.microsoft.com/office/drawing/2014/main" id="{3ED6996F-0243-663F-5DEE-28DF7A28BA5D}"/>
                </a:ext>
              </a:extLst>
            </p:cNvPr>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IN"/>
            </a:p>
          </p:txBody>
        </p:sp>
      </p:grpSp>
      <p:grpSp>
        <p:nvGrpSpPr>
          <p:cNvPr id="39" name="Group 9">
            <a:extLst>
              <a:ext uri="{FF2B5EF4-FFF2-40B4-BE49-F238E27FC236}">
                <a16:creationId xmlns:a16="http://schemas.microsoft.com/office/drawing/2014/main" id="{36B949C2-3584-B2B0-8C1F-F63DA8991424}"/>
              </a:ext>
            </a:extLst>
          </p:cNvPr>
          <p:cNvGrpSpPr/>
          <p:nvPr/>
        </p:nvGrpSpPr>
        <p:grpSpPr>
          <a:xfrm>
            <a:off x="-791518" y="3206237"/>
            <a:ext cx="2429357" cy="2841330"/>
            <a:chOff x="0" y="0"/>
            <a:chExt cx="698500" cy="812800"/>
          </a:xfrm>
        </p:grpSpPr>
        <p:sp>
          <p:nvSpPr>
            <p:cNvPr id="40" name="Freeform 10">
              <a:extLst>
                <a:ext uri="{FF2B5EF4-FFF2-40B4-BE49-F238E27FC236}">
                  <a16:creationId xmlns:a16="http://schemas.microsoft.com/office/drawing/2014/main" id="{3AD45BC7-F1D0-C444-556D-8C4BBEC4E96A}"/>
                </a:ext>
              </a:extLst>
            </p:cNvPr>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IN"/>
            </a:p>
          </p:txBody>
        </p:sp>
      </p:grpSp>
      <p:sp>
        <p:nvSpPr>
          <p:cNvPr id="41" name="Freeform 12">
            <a:extLst>
              <a:ext uri="{FF2B5EF4-FFF2-40B4-BE49-F238E27FC236}">
                <a16:creationId xmlns:a16="http://schemas.microsoft.com/office/drawing/2014/main" id="{F249F8C1-814D-6DB1-EA7D-1AE04CF108D8}"/>
              </a:ext>
            </a:extLst>
          </p:cNvPr>
          <p:cNvSpPr/>
          <p:nvPr/>
        </p:nvSpPr>
        <p:spPr>
          <a:xfrm>
            <a:off x="2602739" y="3502130"/>
            <a:ext cx="1296267" cy="1124772"/>
          </a:xfrm>
          <a:custGeom>
            <a:avLst/>
            <a:gdLst/>
            <a:ahLst/>
            <a:cxnLst/>
            <a:rect l="l" t="t" r="r" b="b"/>
            <a:pathLst>
              <a:path w="1675054" h="1685589">
                <a:moveTo>
                  <a:pt x="0" y="0"/>
                </a:moveTo>
                <a:lnTo>
                  <a:pt x="1675053" y="0"/>
                </a:lnTo>
                <a:lnTo>
                  <a:pt x="1675053" y="1685588"/>
                </a:lnTo>
                <a:lnTo>
                  <a:pt x="0" y="16855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N"/>
          </a:p>
        </p:txBody>
      </p:sp>
      <p:sp>
        <p:nvSpPr>
          <p:cNvPr id="42" name="Freeform 11">
            <a:extLst>
              <a:ext uri="{FF2B5EF4-FFF2-40B4-BE49-F238E27FC236}">
                <a16:creationId xmlns:a16="http://schemas.microsoft.com/office/drawing/2014/main" id="{A49CA1C0-511A-75E8-39F3-900AE4F3D7DE}"/>
              </a:ext>
            </a:extLst>
          </p:cNvPr>
          <p:cNvSpPr/>
          <p:nvPr/>
        </p:nvSpPr>
        <p:spPr>
          <a:xfrm>
            <a:off x="-446872" y="4000500"/>
            <a:ext cx="1653022" cy="1291107"/>
          </a:xfrm>
          <a:custGeom>
            <a:avLst/>
            <a:gdLst/>
            <a:ahLst/>
            <a:cxnLst/>
            <a:rect l="l" t="t" r="r" b="b"/>
            <a:pathLst>
              <a:path w="2370342" h="1665165">
                <a:moveTo>
                  <a:pt x="0" y="0"/>
                </a:moveTo>
                <a:lnTo>
                  <a:pt x="2370342" y="0"/>
                </a:lnTo>
                <a:lnTo>
                  <a:pt x="2370342" y="1665165"/>
                </a:lnTo>
                <a:lnTo>
                  <a:pt x="0" y="1665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Tree>
    <p:extLst>
      <p:ext uri="{BB962C8B-B14F-4D97-AF65-F5344CB8AC3E}">
        <p14:creationId xmlns:p14="http://schemas.microsoft.com/office/powerpoint/2010/main" val="2041693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594868">
            <a:off x="10870621" y="-2922127"/>
            <a:ext cx="607751" cy="9463752"/>
            <a:chOff x="0" y="0"/>
            <a:chExt cx="153930" cy="2690030"/>
          </a:xfrm>
        </p:grpSpPr>
        <p:sp>
          <p:nvSpPr>
            <p:cNvPr id="3" name="Freeform 3"/>
            <p:cNvSpPr/>
            <p:nvPr/>
          </p:nvSpPr>
          <p:spPr>
            <a:xfrm>
              <a:off x="0" y="0"/>
              <a:ext cx="153930" cy="2690030"/>
            </a:xfrm>
            <a:custGeom>
              <a:avLst/>
              <a:gdLst/>
              <a:ahLst/>
              <a:cxnLst/>
              <a:rect l="l" t="t" r="r" b="b"/>
              <a:pathLst>
                <a:path w="153930" h="2690030">
                  <a:moveTo>
                    <a:pt x="0" y="0"/>
                  </a:moveTo>
                  <a:lnTo>
                    <a:pt x="153930" y="0"/>
                  </a:lnTo>
                  <a:lnTo>
                    <a:pt x="153930" y="2690030"/>
                  </a:lnTo>
                  <a:lnTo>
                    <a:pt x="0" y="2690030"/>
                  </a:lnTo>
                  <a:close/>
                </a:path>
              </a:pathLst>
            </a:custGeom>
            <a:solidFill>
              <a:srgbClr val="FFD006"/>
            </a:solidFill>
          </p:spPr>
          <p:txBody>
            <a:bodyPr/>
            <a:lstStyle/>
            <a:p>
              <a:endParaRPr lang="en-IN"/>
            </a:p>
          </p:txBody>
        </p:sp>
        <p:sp>
          <p:nvSpPr>
            <p:cNvPr id="4" name="TextBox 4"/>
            <p:cNvSpPr txBox="1"/>
            <p:nvPr/>
          </p:nvSpPr>
          <p:spPr>
            <a:xfrm>
              <a:off x="0" y="-57150"/>
              <a:ext cx="153930" cy="274718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28700" y="1073401"/>
            <a:ext cx="8115300" cy="781945"/>
          </a:xfrm>
          <a:prstGeom prst="rect">
            <a:avLst/>
          </a:prstGeom>
        </p:spPr>
        <p:txBody>
          <a:bodyPr wrap="square" lIns="0" tIns="0" rIns="0" bIns="0" rtlCol="0" anchor="t">
            <a:spAutoFit/>
          </a:bodyPr>
          <a:lstStyle/>
          <a:p>
            <a:pPr algn="l">
              <a:lnSpc>
                <a:spcPts val="6000"/>
              </a:lnSpc>
            </a:pPr>
            <a:r>
              <a:rPr lang="en-US" sz="5400" b="1" dirty="0">
                <a:solidFill>
                  <a:schemeClr val="accent6">
                    <a:lumMod val="50000"/>
                  </a:schemeClr>
                </a:solidFill>
                <a:latin typeface="Palatino Linotype" panose="02040502050505030304" pitchFamily="18" charset="0"/>
                <a:ea typeface="Poppins Bold"/>
                <a:cs typeface="Poppins Bold"/>
                <a:sym typeface="Poppins Bold"/>
              </a:rPr>
              <a:t>Closing Remarks</a:t>
            </a:r>
          </a:p>
        </p:txBody>
      </p:sp>
      <p:sp>
        <p:nvSpPr>
          <p:cNvPr id="11" name="TextBox 11"/>
          <p:cNvSpPr txBox="1"/>
          <p:nvPr/>
        </p:nvSpPr>
        <p:spPr>
          <a:xfrm>
            <a:off x="923161" y="3007647"/>
            <a:ext cx="10221248" cy="4937249"/>
          </a:xfrm>
          <a:prstGeom prst="rect">
            <a:avLst/>
          </a:prstGeom>
        </p:spPr>
        <p:txBody>
          <a:bodyPr wrap="square" lIns="0" tIns="0" rIns="0" bIns="0" rtlCol="0" anchor="t">
            <a:spAutoFit/>
          </a:bodyPr>
          <a:lstStyle/>
          <a:p>
            <a:pPr algn="ctr">
              <a:lnSpc>
                <a:spcPts val="5500"/>
              </a:lnSpc>
            </a:pPr>
            <a:r>
              <a:rPr lang="en-US" sz="4000" b="1" dirty="0">
                <a:solidFill>
                  <a:srgbClr val="000000"/>
                </a:solidFill>
                <a:latin typeface="Papyrus" panose="03070502060502030205" pitchFamily="66" charset="0"/>
                <a:ea typeface="Poppins"/>
                <a:cs typeface="Poppins"/>
                <a:sym typeface="Poppins"/>
              </a:rPr>
              <a:t>Ultimately, digital equity is about creating a future where </a:t>
            </a:r>
            <a:r>
              <a:rPr lang="en-US" sz="4400" b="1" dirty="0">
                <a:solidFill>
                  <a:srgbClr val="92D050"/>
                </a:solidFill>
                <a:latin typeface="Palatino Linotype" panose="02040502050505030304" pitchFamily="18" charset="0"/>
                <a:ea typeface="Poppins"/>
                <a:cs typeface="Poppins"/>
                <a:sym typeface="Poppins"/>
              </a:rPr>
              <a:t>technology serves as a tool</a:t>
            </a:r>
            <a:r>
              <a:rPr lang="en-US" sz="4400" b="1" dirty="0">
                <a:solidFill>
                  <a:srgbClr val="C00000"/>
                </a:solidFill>
                <a:latin typeface="Papyrus" panose="03070502060502030205" pitchFamily="66" charset="0"/>
                <a:ea typeface="Poppins"/>
                <a:cs typeface="Poppins"/>
                <a:sym typeface="Poppins"/>
              </a:rPr>
              <a:t> </a:t>
            </a:r>
            <a:r>
              <a:rPr lang="en-US" sz="4000" b="1" dirty="0">
                <a:solidFill>
                  <a:srgbClr val="000000"/>
                </a:solidFill>
                <a:latin typeface="Papyrus" panose="03070502060502030205" pitchFamily="66" charset="0"/>
                <a:ea typeface="Poppins"/>
                <a:cs typeface="Poppins"/>
                <a:sym typeface="Poppins"/>
              </a:rPr>
              <a:t>for empowerment, not a source of division. </a:t>
            </a:r>
          </a:p>
          <a:p>
            <a:pPr algn="ctr">
              <a:lnSpc>
                <a:spcPts val="5500"/>
              </a:lnSpc>
            </a:pPr>
            <a:r>
              <a:rPr lang="en-US" sz="4000" b="1" dirty="0">
                <a:solidFill>
                  <a:srgbClr val="000000"/>
                </a:solidFill>
                <a:latin typeface="Papyrus" panose="03070502060502030205" pitchFamily="66" charset="0"/>
                <a:ea typeface="Poppins"/>
                <a:cs typeface="Poppins"/>
                <a:sym typeface="Poppins"/>
              </a:rPr>
              <a:t>Educators play a vital role in realizing this vision by championing </a:t>
            </a:r>
            <a:r>
              <a:rPr lang="en-US" sz="4000" b="1" dirty="0">
                <a:solidFill>
                  <a:srgbClr val="92D050"/>
                </a:solidFill>
                <a:latin typeface="Palatino Linotype" panose="02040502050505030304" pitchFamily="18" charset="0"/>
                <a:ea typeface="Poppins"/>
                <a:cs typeface="Poppins"/>
                <a:sym typeface="Poppins"/>
              </a:rPr>
              <a:t>inclusive online learning environments</a:t>
            </a:r>
            <a:r>
              <a:rPr lang="en-US" sz="4000" b="1" dirty="0">
                <a:solidFill>
                  <a:srgbClr val="000000"/>
                </a:solidFill>
                <a:latin typeface="Palatino Linotype" panose="02040502050505030304" pitchFamily="18" charset="0"/>
                <a:ea typeface="Poppins"/>
                <a:cs typeface="Poppins"/>
                <a:sym typeface="Poppins"/>
              </a:rPr>
              <a:t> </a:t>
            </a:r>
            <a:r>
              <a:rPr lang="en-US" sz="4000" b="1" dirty="0">
                <a:solidFill>
                  <a:srgbClr val="000000"/>
                </a:solidFill>
                <a:latin typeface="Papyrus" panose="03070502060502030205" pitchFamily="66" charset="0"/>
                <a:ea typeface="Poppins"/>
                <a:cs typeface="Poppins"/>
                <a:sym typeface="Poppins"/>
              </a:rPr>
              <a:t>that foster success for every student.</a:t>
            </a:r>
          </a:p>
        </p:txBody>
      </p:sp>
      <p:grpSp>
        <p:nvGrpSpPr>
          <p:cNvPr id="24" name="Group 24"/>
          <p:cNvGrpSpPr/>
          <p:nvPr/>
        </p:nvGrpSpPr>
        <p:grpSpPr>
          <a:xfrm>
            <a:off x="-1103284" y="-1255897"/>
            <a:ext cx="3086100" cy="1572888"/>
            <a:chOff x="0" y="0"/>
            <a:chExt cx="812800" cy="414259"/>
          </a:xfrm>
        </p:grpSpPr>
        <p:sp>
          <p:nvSpPr>
            <p:cNvPr id="25" name="Freeform 25"/>
            <p:cNvSpPr/>
            <p:nvPr/>
          </p:nvSpPr>
          <p:spPr>
            <a:xfrm>
              <a:off x="0" y="0"/>
              <a:ext cx="812800" cy="414259"/>
            </a:xfrm>
            <a:custGeom>
              <a:avLst/>
              <a:gdLst/>
              <a:ahLst/>
              <a:cxnLst/>
              <a:rect l="l" t="t" r="r" b="b"/>
              <a:pathLst>
                <a:path w="812800" h="414259">
                  <a:moveTo>
                    <a:pt x="609600" y="0"/>
                  </a:moveTo>
                  <a:lnTo>
                    <a:pt x="0" y="0"/>
                  </a:lnTo>
                  <a:lnTo>
                    <a:pt x="203200" y="414259"/>
                  </a:lnTo>
                  <a:lnTo>
                    <a:pt x="812800" y="414259"/>
                  </a:lnTo>
                  <a:lnTo>
                    <a:pt x="609600" y="0"/>
                  </a:lnTo>
                  <a:close/>
                </a:path>
              </a:pathLst>
            </a:custGeom>
            <a:solidFill>
              <a:srgbClr val="161E28"/>
            </a:solidFill>
          </p:spPr>
          <p:txBody>
            <a:bodyPr/>
            <a:lstStyle/>
            <a:p>
              <a:endParaRPr lang="en-IN"/>
            </a:p>
          </p:txBody>
        </p:sp>
        <p:sp>
          <p:nvSpPr>
            <p:cNvPr id="26" name="TextBox 26"/>
            <p:cNvSpPr txBox="1"/>
            <p:nvPr/>
          </p:nvSpPr>
          <p:spPr>
            <a:xfrm>
              <a:off x="101600" y="-66675"/>
              <a:ext cx="609600" cy="480934"/>
            </a:xfrm>
            <a:prstGeom prst="rect">
              <a:avLst/>
            </a:prstGeom>
          </p:spPr>
          <p:txBody>
            <a:bodyPr lIns="50800" tIns="50800" rIns="50800" bIns="50800" rtlCol="0" anchor="ctr"/>
            <a:lstStyle/>
            <a:p>
              <a:pPr algn="ctr">
                <a:lnSpc>
                  <a:spcPts val="3359"/>
                </a:lnSpc>
              </a:pPr>
              <a:endParaRPr/>
            </a:p>
          </p:txBody>
        </p:sp>
      </p:grpSp>
      <p:grpSp>
        <p:nvGrpSpPr>
          <p:cNvPr id="27" name="Group 27"/>
          <p:cNvGrpSpPr/>
          <p:nvPr/>
        </p:nvGrpSpPr>
        <p:grpSpPr>
          <a:xfrm>
            <a:off x="1184955" y="-1255897"/>
            <a:ext cx="2154212" cy="1572888"/>
            <a:chOff x="0" y="0"/>
            <a:chExt cx="567364" cy="414259"/>
          </a:xfrm>
        </p:grpSpPr>
        <p:sp>
          <p:nvSpPr>
            <p:cNvPr id="28" name="Freeform 28"/>
            <p:cNvSpPr/>
            <p:nvPr/>
          </p:nvSpPr>
          <p:spPr>
            <a:xfrm>
              <a:off x="0" y="0"/>
              <a:ext cx="567364" cy="414259"/>
            </a:xfrm>
            <a:custGeom>
              <a:avLst/>
              <a:gdLst/>
              <a:ahLst/>
              <a:cxnLst/>
              <a:rect l="l" t="t" r="r" b="b"/>
              <a:pathLst>
                <a:path w="567364" h="414259">
                  <a:moveTo>
                    <a:pt x="364164" y="0"/>
                  </a:moveTo>
                  <a:lnTo>
                    <a:pt x="0" y="0"/>
                  </a:lnTo>
                  <a:lnTo>
                    <a:pt x="203200" y="414259"/>
                  </a:lnTo>
                  <a:lnTo>
                    <a:pt x="567364" y="414259"/>
                  </a:lnTo>
                  <a:lnTo>
                    <a:pt x="364164" y="0"/>
                  </a:lnTo>
                  <a:close/>
                </a:path>
              </a:pathLst>
            </a:custGeom>
            <a:solidFill>
              <a:srgbClr val="FFD006"/>
            </a:solidFill>
          </p:spPr>
          <p:txBody>
            <a:bodyPr/>
            <a:lstStyle/>
            <a:p>
              <a:endParaRPr lang="en-IN"/>
            </a:p>
          </p:txBody>
        </p:sp>
        <p:sp>
          <p:nvSpPr>
            <p:cNvPr id="29" name="TextBox 29"/>
            <p:cNvSpPr txBox="1"/>
            <p:nvPr/>
          </p:nvSpPr>
          <p:spPr>
            <a:xfrm>
              <a:off x="101600" y="-66675"/>
              <a:ext cx="364164" cy="480934"/>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0529968" y="0"/>
            <a:ext cx="11335133" cy="10287000"/>
            <a:chOff x="0" y="0"/>
            <a:chExt cx="447808" cy="406400"/>
          </a:xfrm>
        </p:grpSpPr>
        <p:sp>
          <p:nvSpPr>
            <p:cNvPr id="6" name="Freeform 6"/>
            <p:cNvSpPr/>
            <p:nvPr/>
          </p:nvSpPr>
          <p:spPr>
            <a:xfrm>
              <a:off x="0" y="0"/>
              <a:ext cx="447808" cy="406400"/>
            </a:xfrm>
            <a:custGeom>
              <a:avLst/>
              <a:gdLst/>
              <a:ahLst/>
              <a:cxnLst/>
              <a:rect l="l" t="t" r="r" b="b"/>
              <a:pathLst>
                <a:path w="447808" h="406400">
                  <a:moveTo>
                    <a:pt x="447808" y="0"/>
                  </a:moveTo>
                  <a:lnTo>
                    <a:pt x="0" y="0"/>
                  </a:lnTo>
                  <a:lnTo>
                    <a:pt x="101600" y="203200"/>
                  </a:lnTo>
                  <a:lnTo>
                    <a:pt x="0" y="406400"/>
                  </a:lnTo>
                  <a:lnTo>
                    <a:pt x="447808" y="406400"/>
                  </a:lnTo>
                  <a:lnTo>
                    <a:pt x="346208" y="203200"/>
                  </a:lnTo>
                  <a:lnTo>
                    <a:pt x="447808" y="0"/>
                  </a:lnTo>
                  <a:close/>
                </a:path>
              </a:pathLst>
            </a:custGeom>
            <a:solidFill>
              <a:srgbClr val="161E28"/>
            </a:solidFill>
          </p:spPr>
          <p:txBody>
            <a:bodyPr/>
            <a:lstStyle/>
            <a:p>
              <a:endParaRPr lang="en-IN"/>
            </a:p>
          </p:txBody>
        </p:sp>
        <p:sp>
          <p:nvSpPr>
            <p:cNvPr id="7" name="TextBox 7"/>
            <p:cNvSpPr txBox="1"/>
            <p:nvPr/>
          </p:nvSpPr>
          <p:spPr>
            <a:xfrm>
              <a:off x="88900" y="-57150"/>
              <a:ext cx="270008" cy="463550"/>
            </a:xfrm>
            <a:prstGeom prst="rect">
              <a:avLst/>
            </a:prstGeom>
          </p:spPr>
          <p:txBody>
            <a:bodyPr lIns="50800" tIns="50800" rIns="50800" bIns="50800" rtlCol="0" anchor="ctr"/>
            <a:lstStyle/>
            <a:p>
              <a:pPr algn="ctr">
                <a:lnSpc>
                  <a:spcPts val="2659"/>
                </a:lnSpc>
              </a:pPr>
              <a:endParaRPr/>
            </a:p>
          </p:txBody>
        </p:sp>
      </p:grpSp>
      <p:pic>
        <p:nvPicPr>
          <p:cNvPr id="4098" name="Picture 2" descr="15 Concluding Remarks Royalty-Free Photos and Stock Images | Shutterstock">
            <a:extLst>
              <a:ext uri="{FF2B5EF4-FFF2-40B4-BE49-F238E27FC236}">
                <a16:creationId xmlns:a16="http://schemas.microsoft.com/office/drawing/2014/main" id="{0DEA9760-1A6F-4DA1-B811-01039C7207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 r="341"/>
          <a:stretch/>
        </p:blipFill>
        <p:spPr bwMode="auto">
          <a:xfrm>
            <a:off x="13170932" y="133350"/>
            <a:ext cx="5371356" cy="1002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77467" y="-4182086"/>
            <a:ext cx="7676727" cy="6372158"/>
            <a:chOff x="0" y="0"/>
            <a:chExt cx="841504" cy="698500"/>
          </a:xfrm>
        </p:grpSpPr>
        <p:sp>
          <p:nvSpPr>
            <p:cNvPr id="3" name="Freeform 3"/>
            <p:cNvSpPr/>
            <p:nvPr/>
          </p:nvSpPr>
          <p:spPr>
            <a:xfrm>
              <a:off x="8715" y="0"/>
              <a:ext cx="824075" cy="698500"/>
            </a:xfrm>
            <a:custGeom>
              <a:avLst/>
              <a:gdLst/>
              <a:ahLst/>
              <a:cxnLst/>
              <a:rect l="l" t="t" r="r" b="b"/>
              <a:pathLst>
                <a:path w="824075" h="698500">
                  <a:moveTo>
                    <a:pt x="809966" y="388476"/>
                  </a:moveTo>
                  <a:lnTo>
                    <a:pt x="652411" y="659274"/>
                  </a:lnTo>
                  <a:cubicBezTo>
                    <a:pt x="638281" y="683560"/>
                    <a:pt x="612304" y="698500"/>
                    <a:pt x="584206" y="698500"/>
                  </a:cubicBezTo>
                  <a:lnTo>
                    <a:pt x="239867" y="698500"/>
                  </a:lnTo>
                  <a:cubicBezTo>
                    <a:pt x="211770" y="698500"/>
                    <a:pt x="185792" y="683560"/>
                    <a:pt x="171663" y="659274"/>
                  </a:cubicBezTo>
                  <a:lnTo>
                    <a:pt x="14107" y="388476"/>
                  </a:lnTo>
                  <a:cubicBezTo>
                    <a:pt x="0" y="364228"/>
                    <a:pt x="0" y="334272"/>
                    <a:pt x="14107" y="310024"/>
                  </a:cubicBezTo>
                  <a:lnTo>
                    <a:pt x="171663" y="39226"/>
                  </a:lnTo>
                  <a:cubicBezTo>
                    <a:pt x="185792" y="14940"/>
                    <a:pt x="211770" y="0"/>
                    <a:pt x="239867" y="0"/>
                  </a:cubicBezTo>
                  <a:lnTo>
                    <a:pt x="584206" y="0"/>
                  </a:lnTo>
                  <a:cubicBezTo>
                    <a:pt x="612304" y="0"/>
                    <a:pt x="638281" y="14940"/>
                    <a:pt x="652411" y="39226"/>
                  </a:cubicBezTo>
                  <a:lnTo>
                    <a:pt x="809966" y="310024"/>
                  </a:lnTo>
                  <a:cubicBezTo>
                    <a:pt x="824074" y="334272"/>
                    <a:pt x="824074" y="364228"/>
                    <a:pt x="809966" y="388476"/>
                  </a:cubicBezTo>
                  <a:close/>
                </a:path>
              </a:pathLst>
            </a:custGeom>
            <a:gradFill rotWithShape="1">
              <a:gsLst>
                <a:gs pos="0">
                  <a:srgbClr val="255389">
                    <a:alpha val="100000"/>
                  </a:srgbClr>
                </a:gs>
                <a:gs pos="100000">
                  <a:srgbClr val="112D4E">
                    <a:alpha val="100000"/>
                  </a:srgbClr>
                </a:gs>
              </a:gsLst>
              <a:path path="circle">
                <a:fillToRect l="50000" t="50000" r="50000" b="50000"/>
              </a:path>
            </a:gradFill>
          </p:spPr>
          <p:txBody>
            <a:bodyPr/>
            <a:lstStyle/>
            <a:p>
              <a:endParaRPr lang="en-IN"/>
            </a:p>
          </p:txBody>
        </p:sp>
        <p:sp>
          <p:nvSpPr>
            <p:cNvPr id="4" name="TextBox 4"/>
            <p:cNvSpPr txBox="1"/>
            <p:nvPr/>
          </p:nvSpPr>
          <p:spPr>
            <a:xfrm>
              <a:off x="114300" y="-28575"/>
              <a:ext cx="612904" cy="72707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38876" y="-3575866"/>
            <a:ext cx="6353909" cy="5145894"/>
            <a:chOff x="0" y="0"/>
            <a:chExt cx="862475" cy="698500"/>
          </a:xfrm>
        </p:grpSpPr>
        <p:sp>
          <p:nvSpPr>
            <p:cNvPr id="6" name="Freeform 6"/>
            <p:cNvSpPr/>
            <p:nvPr/>
          </p:nvSpPr>
          <p:spPr>
            <a:xfrm>
              <a:off x="10529" y="0"/>
              <a:ext cx="841418" cy="698500"/>
            </a:xfrm>
            <a:custGeom>
              <a:avLst/>
              <a:gdLst/>
              <a:ahLst/>
              <a:cxnLst/>
              <a:rect l="l" t="t" r="r" b="b"/>
              <a:pathLst>
                <a:path w="841418" h="698500">
                  <a:moveTo>
                    <a:pt x="824372" y="396642"/>
                  </a:moveTo>
                  <a:lnTo>
                    <a:pt x="676320" y="651108"/>
                  </a:lnTo>
                  <a:cubicBezTo>
                    <a:pt x="659248" y="680449"/>
                    <a:pt x="627862" y="698500"/>
                    <a:pt x="593916" y="698500"/>
                  </a:cubicBezTo>
                  <a:lnTo>
                    <a:pt x="247501" y="698500"/>
                  </a:lnTo>
                  <a:cubicBezTo>
                    <a:pt x="213555" y="698500"/>
                    <a:pt x="182169" y="680449"/>
                    <a:pt x="165097" y="651108"/>
                  </a:cubicBezTo>
                  <a:lnTo>
                    <a:pt x="17045" y="396642"/>
                  </a:lnTo>
                  <a:cubicBezTo>
                    <a:pt x="0" y="367346"/>
                    <a:pt x="0" y="331154"/>
                    <a:pt x="17045" y="301858"/>
                  </a:cubicBezTo>
                  <a:lnTo>
                    <a:pt x="165097" y="47392"/>
                  </a:lnTo>
                  <a:cubicBezTo>
                    <a:pt x="182169" y="18051"/>
                    <a:pt x="213555" y="0"/>
                    <a:pt x="247501" y="0"/>
                  </a:cubicBezTo>
                  <a:lnTo>
                    <a:pt x="593916" y="0"/>
                  </a:lnTo>
                  <a:cubicBezTo>
                    <a:pt x="627862" y="0"/>
                    <a:pt x="659248" y="18051"/>
                    <a:pt x="676320" y="47392"/>
                  </a:cubicBezTo>
                  <a:lnTo>
                    <a:pt x="824372" y="301858"/>
                  </a:lnTo>
                  <a:cubicBezTo>
                    <a:pt x="841417" y="331154"/>
                    <a:pt x="841417" y="367346"/>
                    <a:pt x="824372" y="396642"/>
                  </a:cubicBezTo>
                  <a:close/>
                </a:path>
              </a:pathLst>
            </a:custGeom>
            <a:solidFill>
              <a:srgbClr val="000000">
                <a:alpha val="0"/>
              </a:srgbClr>
            </a:solidFill>
            <a:ln w="47625" cap="rnd">
              <a:solidFill>
                <a:srgbClr val="FFFFFF"/>
              </a:solidFill>
              <a:prstDash val="solid"/>
              <a:round/>
            </a:ln>
          </p:spPr>
          <p:txBody>
            <a:bodyPr/>
            <a:lstStyle/>
            <a:p>
              <a:endParaRPr lang="en-IN"/>
            </a:p>
          </p:txBody>
        </p:sp>
        <p:sp>
          <p:nvSpPr>
            <p:cNvPr id="7" name="TextBox 7"/>
            <p:cNvSpPr txBox="1"/>
            <p:nvPr/>
          </p:nvSpPr>
          <p:spPr>
            <a:xfrm>
              <a:off x="114300" y="-28575"/>
              <a:ext cx="633875" cy="72707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57844" y="9011750"/>
            <a:ext cx="617195" cy="617195"/>
          </a:xfrm>
          <a:custGeom>
            <a:avLst/>
            <a:gdLst/>
            <a:ahLst/>
            <a:cxnLst/>
            <a:rect l="l" t="t" r="r" b="b"/>
            <a:pathLst>
              <a:path w="617195" h="617195">
                <a:moveTo>
                  <a:pt x="0" y="0"/>
                </a:moveTo>
                <a:lnTo>
                  <a:pt x="617195" y="0"/>
                </a:lnTo>
                <a:lnTo>
                  <a:pt x="617195" y="617196"/>
                </a:lnTo>
                <a:lnTo>
                  <a:pt x="0" y="617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1" name="TextBox 11"/>
          <p:cNvSpPr txBox="1"/>
          <p:nvPr/>
        </p:nvSpPr>
        <p:spPr>
          <a:xfrm>
            <a:off x="682543" y="2015805"/>
            <a:ext cx="9137640" cy="2590767"/>
          </a:xfrm>
          <a:prstGeom prst="rect">
            <a:avLst/>
          </a:prstGeom>
        </p:spPr>
        <p:txBody>
          <a:bodyPr lIns="0" tIns="0" rIns="0" bIns="0" rtlCol="0" anchor="t">
            <a:spAutoFit/>
          </a:bodyPr>
          <a:lstStyle/>
          <a:p>
            <a:pPr marL="0" lvl="0" indent="0" algn="l">
              <a:lnSpc>
                <a:spcPts val="10252"/>
              </a:lnSpc>
            </a:pPr>
            <a:r>
              <a:rPr lang="en-US" sz="8543" b="1" dirty="0">
                <a:solidFill>
                  <a:srgbClr val="112D4E"/>
                </a:solidFill>
                <a:latin typeface="Barlow Bold"/>
                <a:ea typeface="Barlow Bold"/>
                <a:cs typeface="Barlow Bold"/>
                <a:sym typeface="Barlow Bold"/>
              </a:rPr>
              <a:t>THANK YOU FOR YOUR ATTENTION</a:t>
            </a:r>
          </a:p>
        </p:txBody>
      </p:sp>
      <p:grpSp>
        <p:nvGrpSpPr>
          <p:cNvPr id="12" name="Group 12"/>
          <p:cNvGrpSpPr/>
          <p:nvPr/>
        </p:nvGrpSpPr>
        <p:grpSpPr>
          <a:xfrm>
            <a:off x="-3219026" y="7559934"/>
            <a:ext cx="9587865" cy="1052918"/>
            <a:chOff x="0" y="0"/>
            <a:chExt cx="5551013" cy="609600"/>
          </a:xfrm>
        </p:grpSpPr>
        <p:sp>
          <p:nvSpPr>
            <p:cNvPr id="13" name="Freeform 13"/>
            <p:cNvSpPr/>
            <p:nvPr/>
          </p:nvSpPr>
          <p:spPr>
            <a:xfrm>
              <a:off x="3924" y="0"/>
              <a:ext cx="5543165" cy="609600"/>
            </a:xfrm>
            <a:custGeom>
              <a:avLst/>
              <a:gdLst/>
              <a:ahLst/>
              <a:cxnLst/>
              <a:rect l="l" t="t" r="r" b="b"/>
              <a:pathLst>
                <a:path w="5543165" h="609600">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IN"/>
            </a:p>
          </p:txBody>
        </p:sp>
        <p:sp>
          <p:nvSpPr>
            <p:cNvPr id="14" name="TextBox 14"/>
            <p:cNvSpPr txBox="1"/>
            <p:nvPr/>
          </p:nvSpPr>
          <p:spPr>
            <a:xfrm>
              <a:off x="101600" y="-28575"/>
              <a:ext cx="5347813" cy="63817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57844" y="7808720"/>
            <a:ext cx="4707708" cy="556639"/>
          </a:xfrm>
          <a:prstGeom prst="rect">
            <a:avLst/>
          </a:prstGeom>
        </p:spPr>
        <p:txBody>
          <a:bodyPr lIns="0" tIns="0" rIns="0" bIns="0" rtlCol="0" anchor="t">
            <a:spAutoFit/>
          </a:bodyPr>
          <a:lstStyle/>
          <a:p>
            <a:pPr marL="0" lvl="0" indent="0" algn="l">
              <a:lnSpc>
                <a:spcPts val="4346"/>
              </a:lnSpc>
            </a:pPr>
            <a:r>
              <a:rPr lang="en-US" sz="4024" b="1" dirty="0">
                <a:solidFill>
                  <a:srgbClr val="112D4E"/>
                </a:solidFill>
                <a:latin typeface="Barlow Bold"/>
                <a:ea typeface="Barlow Bold"/>
                <a:cs typeface="Barlow Bold"/>
                <a:sym typeface="Barlow Bold"/>
              </a:rPr>
              <a:t>Our Location</a:t>
            </a:r>
          </a:p>
        </p:txBody>
      </p:sp>
      <p:sp>
        <p:nvSpPr>
          <p:cNvPr id="16" name="TextBox 16"/>
          <p:cNvSpPr txBox="1"/>
          <p:nvPr/>
        </p:nvSpPr>
        <p:spPr>
          <a:xfrm>
            <a:off x="757844" y="5473155"/>
            <a:ext cx="8386070" cy="1070549"/>
          </a:xfrm>
          <a:prstGeom prst="rect">
            <a:avLst/>
          </a:prstGeom>
        </p:spPr>
        <p:txBody>
          <a:bodyPr lIns="0" tIns="0" rIns="0" bIns="0" rtlCol="0" anchor="t">
            <a:spAutoFit/>
          </a:bodyPr>
          <a:lstStyle/>
          <a:p>
            <a:pPr marL="0" lvl="0" indent="0" algn="l">
              <a:lnSpc>
                <a:spcPts val="4408"/>
              </a:lnSpc>
            </a:pPr>
            <a:r>
              <a:rPr lang="en-US" sz="3241" b="1" spc="-48" dirty="0">
                <a:solidFill>
                  <a:srgbClr val="000000"/>
                </a:solidFill>
                <a:latin typeface="Barlow Medium"/>
                <a:ea typeface="Barlow Medium"/>
                <a:cs typeface="Barlow Medium"/>
                <a:sym typeface="Barlow Medium"/>
              </a:rPr>
              <a:t>If you have any further questions, please don't hesitate to reach out to us.</a:t>
            </a:r>
          </a:p>
        </p:txBody>
      </p:sp>
      <p:sp>
        <p:nvSpPr>
          <p:cNvPr id="17" name="TextBox 17"/>
          <p:cNvSpPr txBox="1"/>
          <p:nvPr/>
        </p:nvSpPr>
        <p:spPr>
          <a:xfrm>
            <a:off x="1574907" y="9065232"/>
            <a:ext cx="7202560" cy="458202"/>
          </a:xfrm>
          <a:prstGeom prst="rect">
            <a:avLst/>
          </a:prstGeom>
        </p:spPr>
        <p:txBody>
          <a:bodyPr lIns="0" tIns="0" rIns="0" bIns="0" rtlCol="0" anchor="t">
            <a:spAutoFit/>
          </a:bodyPr>
          <a:lstStyle/>
          <a:p>
            <a:pPr marL="0" lvl="0" indent="0" algn="l">
              <a:lnSpc>
                <a:spcPts val="3922"/>
              </a:lnSpc>
            </a:pPr>
            <a:r>
              <a:rPr lang="en-US" sz="3241" b="1" dirty="0">
                <a:solidFill>
                  <a:srgbClr val="000000"/>
                </a:solidFill>
                <a:latin typeface="Barlow Bold"/>
                <a:ea typeface="Barlow Bold"/>
                <a:cs typeface="Barlow Bold"/>
                <a:sym typeface="Barlow Bold"/>
              </a:rPr>
              <a:t>CIET, NCERT, New Delhi</a:t>
            </a:r>
          </a:p>
        </p:txBody>
      </p:sp>
      <p:grpSp>
        <p:nvGrpSpPr>
          <p:cNvPr id="18" name="Group 18"/>
          <p:cNvGrpSpPr/>
          <p:nvPr/>
        </p:nvGrpSpPr>
        <p:grpSpPr>
          <a:xfrm rot="-10800000">
            <a:off x="16776854" y="308492"/>
            <a:ext cx="1084133" cy="1261537"/>
            <a:chOff x="0" y="0"/>
            <a:chExt cx="1445511" cy="1682049"/>
          </a:xfrm>
        </p:grpSpPr>
        <p:grpSp>
          <p:nvGrpSpPr>
            <p:cNvPr id="19" name="Group 19"/>
            <p:cNvGrpSpPr/>
            <p:nvPr/>
          </p:nvGrpSpPr>
          <p:grpSpPr>
            <a:xfrm>
              <a:off x="0" y="0"/>
              <a:ext cx="1445511" cy="1682049"/>
              <a:chOff x="0" y="0"/>
              <a:chExt cx="698500" cy="812800"/>
            </a:xfrm>
          </p:grpSpPr>
          <p:sp>
            <p:nvSpPr>
              <p:cNvPr id="20" name="Freeform 20"/>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txBody>
              <a:bodyPr/>
              <a:lstStyle/>
              <a:p>
                <a:endParaRPr lang="en-IN"/>
              </a:p>
            </p:txBody>
          </p:sp>
          <p:sp>
            <p:nvSpPr>
              <p:cNvPr id="21" name="TextBox 21"/>
              <p:cNvSpPr txBox="1"/>
              <p:nvPr/>
            </p:nvSpPr>
            <p:spPr>
              <a:xfrm>
                <a:off x="0" y="111125"/>
                <a:ext cx="698500" cy="56197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37774" y="276682"/>
              <a:ext cx="969963" cy="1128685"/>
              <a:chOff x="0" y="0"/>
              <a:chExt cx="698500" cy="812800"/>
            </a:xfrm>
          </p:grpSpPr>
          <p:sp>
            <p:nvSpPr>
              <p:cNvPr id="23" name="Freeform 23"/>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txBody>
              <a:bodyPr/>
              <a:lstStyle/>
              <a:p>
                <a:endParaRPr lang="en-IN"/>
              </a:p>
            </p:txBody>
          </p:sp>
          <p:sp>
            <p:nvSpPr>
              <p:cNvPr id="24" name="TextBox 24"/>
              <p:cNvSpPr txBox="1"/>
              <p:nvPr/>
            </p:nvSpPr>
            <p:spPr>
              <a:xfrm>
                <a:off x="0" y="111125"/>
                <a:ext cx="698500" cy="561975"/>
              </a:xfrm>
              <a:prstGeom prst="rect">
                <a:avLst/>
              </a:prstGeom>
            </p:spPr>
            <p:txBody>
              <a:bodyPr lIns="50800" tIns="50800" rIns="50800" bIns="50800" rtlCol="0" anchor="ctr"/>
              <a:lstStyle/>
              <a:p>
                <a:pPr algn="ctr">
                  <a:lnSpc>
                    <a:spcPts val="2659"/>
                  </a:lnSpc>
                </a:pPr>
                <a:endParaRPr/>
              </a:p>
            </p:txBody>
          </p:sp>
        </p:grpSp>
      </p:grpSp>
      <p:sp>
        <p:nvSpPr>
          <p:cNvPr id="25" name="Freeform 25"/>
          <p:cNvSpPr/>
          <p:nvPr/>
        </p:nvSpPr>
        <p:spPr>
          <a:xfrm flipH="1">
            <a:off x="12873728" y="2872624"/>
            <a:ext cx="13246520" cy="7798888"/>
          </a:xfrm>
          <a:custGeom>
            <a:avLst/>
            <a:gdLst/>
            <a:ahLst/>
            <a:cxnLst/>
            <a:rect l="l" t="t" r="r" b="b"/>
            <a:pathLst>
              <a:path w="13246520" h="7798888">
                <a:moveTo>
                  <a:pt x="13246520" y="0"/>
                </a:moveTo>
                <a:lnTo>
                  <a:pt x="0" y="0"/>
                </a:lnTo>
                <a:lnTo>
                  <a:pt x="0" y="7798888"/>
                </a:lnTo>
                <a:lnTo>
                  <a:pt x="13246520" y="7798888"/>
                </a:lnTo>
                <a:lnTo>
                  <a:pt x="13246520" y="0"/>
                </a:lnTo>
                <a:close/>
              </a:path>
            </a:pathLst>
          </a:custGeom>
          <a:blipFill>
            <a:blip r:embed="rId4"/>
            <a:stretch>
              <a:fillRect/>
            </a:stretch>
          </a:blipFill>
        </p:spPr>
        <p:txBody>
          <a:bodyPr/>
          <a:lstStyle/>
          <a:p>
            <a:endParaRPr lang="en-IN"/>
          </a:p>
        </p:txBody>
      </p:sp>
      <p:sp>
        <p:nvSpPr>
          <p:cNvPr id="26" name="Freeform 26"/>
          <p:cNvSpPr/>
          <p:nvPr/>
        </p:nvSpPr>
        <p:spPr>
          <a:xfrm>
            <a:off x="10398333" y="3832623"/>
            <a:ext cx="7102478" cy="6454377"/>
          </a:xfrm>
          <a:custGeom>
            <a:avLst/>
            <a:gdLst/>
            <a:ahLst/>
            <a:cxnLst/>
            <a:rect l="l" t="t" r="r" b="b"/>
            <a:pathLst>
              <a:path w="7102478" h="6454377">
                <a:moveTo>
                  <a:pt x="0" y="0"/>
                </a:moveTo>
                <a:lnTo>
                  <a:pt x="7102478" y="0"/>
                </a:lnTo>
                <a:lnTo>
                  <a:pt x="7102478" y="6454377"/>
                </a:lnTo>
                <a:lnTo>
                  <a:pt x="0" y="6454377"/>
                </a:lnTo>
                <a:lnTo>
                  <a:pt x="0" y="0"/>
                </a:lnTo>
                <a:close/>
              </a:path>
            </a:pathLst>
          </a:custGeom>
          <a:blipFill>
            <a:blip r:embed="rId5"/>
            <a:stretch>
              <a:fillRect/>
            </a:stretch>
          </a:blipFill>
        </p:spPr>
        <p:txBody>
          <a:bodyPr/>
          <a:lstStyle/>
          <a:p>
            <a:endParaRPr lang="en-IN"/>
          </a:p>
        </p:txBody>
      </p:sp>
      <p:grpSp>
        <p:nvGrpSpPr>
          <p:cNvPr id="27" name="Group 27"/>
          <p:cNvGrpSpPr/>
          <p:nvPr/>
        </p:nvGrpSpPr>
        <p:grpSpPr>
          <a:xfrm>
            <a:off x="9477932" y="3421219"/>
            <a:ext cx="7506561" cy="6450951"/>
            <a:chOff x="0" y="0"/>
            <a:chExt cx="812800" cy="698500"/>
          </a:xfrm>
        </p:grpSpPr>
        <p:sp>
          <p:nvSpPr>
            <p:cNvPr id="28" name="Freeform 28"/>
            <p:cNvSpPr/>
            <p:nvPr/>
          </p:nvSpPr>
          <p:spPr>
            <a:xfrm>
              <a:off x="10100" y="0"/>
              <a:ext cx="792599" cy="698500"/>
            </a:xfrm>
            <a:custGeom>
              <a:avLst/>
              <a:gdLst/>
              <a:ahLst/>
              <a:cxnLst/>
              <a:rect l="l" t="t" r="r" b="b"/>
              <a:pathLst>
                <a:path w="792599" h="698500">
                  <a:moveTo>
                    <a:pt x="776248" y="394714"/>
                  </a:moveTo>
                  <a:lnTo>
                    <a:pt x="625952" y="653036"/>
                  </a:lnTo>
                  <a:cubicBezTo>
                    <a:pt x="609575" y="681184"/>
                    <a:pt x="579466" y="698500"/>
                    <a:pt x="546901" y="698500"/>
                  </a:cubicBezTo>
                  <a:lnTo>
                    <a:pt x="245699" y="698500"/>
                  </a:lnTo>
                  <a:cubicBezTo>
                    <a:pt x="213134" y="698500"/>
                    <a:pt x="183025" y="681184"/>
                    <a:pt x="166648" y="653036"/>
                  </a:cubicBezTo>
                  <a:lnTo>
                    <a:pt x="16352" y="394714"/>
                  </a:lnTo>
                  <a:cubicBezTo>
                    <a:pt x="0" y="366610"/>
                    <a:pt x="0" y="331890"/>
                    <a:pt x="16352" y="303786"/>
                  </a:cubicBezTo>
                  <a:lnTo>
                    <a:pt x="166648" y="45464"/>
                  </a:lnTo>
                  <a:cubicBezTo>
                    <a:pt x="183025" y="17316"/>
                    <a:pt x="213134" y="0"/>
                    <a:pt x="245699" y="0"/>
                  </a:cubicBezTo>
                  <a:lnTo>
                    <a:pt x="546901" y="0"/>
                  </a:lnTo>
                  <a:cubicBezTo>
                    <a:pt x="579466" y="0"/>
                    <a:pt x="609575" y="17316"/>
                    <a:pt x="625952" y="45464"/>
                  </a:cubicBezTo>
                  <a:lnTo>
                    <a:pt x="776248" y="303786"/>
                  </a:lnTo>
                  <a:cubicBezTo>
                    <a:pt x="792600" y="331890"/>
                    <a:pt x="792600" y="366610"/>
                    <a:pt x="776248" y="394714"/>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IN"/>
            </a:p>
          </p:txBody>
        </p:sp>
        <p:sp>
          <p:nvSpPr>
            <p:cNvPr id="29" name="TextBox 29"/>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11520751" y="18673"/>
            <a:ext cx="5545092" cy="5039102"/>
          </a:xfrm>
          <a:custGeom>
            <a:avLst/>
            <a:gdLst/>
            <a:ahLst/>
            <a:cxnLst/>
            <a:rect l="l" t="t" r="r" b="b"/>
            <a:pathLst>
              <a:path w="5545092" h="5039102">
                <a:moveTo>
                  <a:pt x="0" y="0"/>
                </a:moveTo>
                <a:lnTo>
                  <a:pt x="5545092" y="0"/>
                </a:lnTo>
                <a:lnTo>
                  <a:pt x="5545092" y="5039102"/>
                </a:lnTo>
                <a:lnTo>
                  <a:pt x="0" y="5039102"/>
                </a:lnTo>
                <a:lnTo>
                  <a:pt x="0" y="0"/>
                </a:lnTo>
                <a:close/>
              </a:path>
            </a:pathLst>
          </a:custGeom>
          <a:blipFill>
            <a:blip r:embed="rId5"/>
            <a:stretch>
              <a:fillRect/>
            </a:stretch>
          </a:blipFill>
        </p:spPr>
        <p:txBody>
          <a:bodyPr/>
          <a:lstStyle/>
          <a:p>
            <a:endParaRPr lang="en-IN"/>
          </a:p>
        </p:txBody>
      </p:sp>
      <p:grpSp>
        <p:nvGrpSpPr>
          <p:cNvPr id="33" name="Group 33"/>
          <p:cNvGrpSpPr/>
          <p:nvPr/>
        </p:nvGrpSpPr>
        <p:grpSpPr>
          <a:xfrm>
            <a:off x="12051651" y="560219"/>
            <a:ext cx="5142392" cy="4419243"/>
            <a:chOff x="0" y="0"/>
            <a:chExt cx="812800" cy="698500"/>
          </a:xfrm>
        </p:grpSpPr>
        <p:sp>
          <p:nvSpPr>
            <p:cNvPr id="34" name="Freeform 34"/>
            <p:cNvSpPr/>
            <p:nvPr/>
          </p:nvSpPr>
          <p:spPr>
            <a:xfrm>
              <a:off x="10407" y="0"/>
              <a:ext cx="791985" cy="698500"/>
            </a:xfrm>
            <a:custGeom>
              <a:avLst/>
              <a:gdLst/>
              <a:ahLst/>
              <a:cxnLst/>
              <a:rect l="l" t="t" r="r" b="b"/>
              <a:pathLst>
                <a:path w="791985" h="698500">
                  <a:moveTo>
                    <a:pt x="775137" y="396096"/>
                  </a:moveTo>
                  <a:lnTo>
                    <a:pt x="626449" y="651654"/>
                  </a:lnTo>
                  <a:cubicBezTo>
                    <a:pt x="609574" y="680657"/>
                    <a:pt x="578550" y="698500"/>
                    <a:pt x="544995" y="698500"/>
                  </a:cubicBezTo>
                  <a:lnTo>
                    <a:pt x="246991" y="698500"/>
                  </a:lnTo>
                  <a:cubicBezTo>
                    <a:pt x="213436" y="698500"/>
                    <a:pt x="182412" y="680657"/>
                    <a:pt x="165537" y="651654"/>
                  </a:cubicBezTo>
                  <a:lnTo>
                    <a:pt x="16849" y="396096"/>
                  </a:lnTo>
                  <a:cubicBezTo>
                    <a:pt x="0" y="367138"/>
                    <a:pt x="0" y="331362"/>
                    <a:pt x="16849" y="302404"/>
                  </a:cubicBezTo>
                  <a:lnTo>
                    <a:pt x="165537" y="46846"/>
                  </a:lnTo>
                  <a:cubicBezTo>
                    <a:pt x="182412" y="17843"/>
                    <a:pt x="213436" y="0"/>
                    <a:pt x="246991" y="0"/>
                  </a:cubicBezTo>
                  <a:lnTo>
                    <a:pt x="544995" y="0"/>
                  </a:lnTo>
                  <a:cubicBezTo>
                    <a:pt x="578550" y="0"/>
                    <a:pt x="609574" y="17843"/>
                    <a:pt x="626449" y="46846"/>
                  </a:cubicBezTo>
                  <a:lnTo>
                    <a:pt x="775137" y="302404"/>
                  </a:lnTo>
                  <a:cubicBezTo>
                    <a:pt x="791986" y="331362"/>
                    <a:pt x="791986" y="367138"/>
                    <a:pt x="775137" y="396096"/>
                  </a:cubicBezTo>
                  <a:close/>
                </a:path>
              </a:pathLst>
            </a:custGeom>
            <a:gradFill rotWithShape="1">
              <a:gsLst>
                <a:gs pos="0">
                  <a:srgbClr val="3183ED">
                    <a:alpha val="100000"/>
                  </a:srgbClr>
                </a:gs>
                <a:gs pos="100000">
                  <a:srgbClr val="86E2FF">
                    <a:alpha val="100000"/>
                  </a:srgbClr>
                </a:gs>
              </a:gsLst>
              <a:lin ang="5400000"/>
            </a:gradFill>
          </p:spPr>
          <p:txBody>
            <a:bodyPr/>
            <a:lstStyle/>
            <a:p>
              <a:endParaRPr lang="en-IN"/>
            </a:p>
          </p:txBody>
        </p:sp>
        <p:sp>
          <p:nvSpPr>
            <p:cNvPr id="35" name="TextBox 35"/>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12494123" y="880876"/>
            <a:ext cx="4257448" cy="3777928"/>
            <a:chOff x="0" y="0"/>
            <a:chExt cx="4346359" cy="3856825"/>
          </a:xfrm>
        </p:grpSpPr>
        <p:sp>
          <p:nvSpPr>
            <p:cNvPr id="37" name="Freeform 37"/>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6"/>
              <a:stretch>
                <a:fillRect l="-26699" r="-6491"/>
              </a:stretch>
            </a:blipFill>
          </p:spPr>
          <p:txBody>
            <a:bodyPr/>
            <a:lstStyle/>
            <a:p>
              <a:endParaRPr lang="en-IN"/>
            </a:p>
          </p:txBody>
        </p:sp>
      </p:grpSp>
      <p:pic>
        <p:nvPicPr>
          <p:cNvPr id="10" name="Picture 9">
            <a:extLst>
              <a:ext uri="{FF2B5EF4-FFF2-40B4-BE49-F238E27FC236}">
                <a16:creationId xmlns:a16="http://schemas.microsoft.com/office/drawing/2014/main" id="{7408EC32-5FCD-4538-8BD5-33ED276EA125}"/>
              </a:ext>
            </a:extLst>
          </p:cNvPr>
          <p:cNvPicPr>
            <a:picLocks noChangeAspect="1"/>
          </p:cNvPicPr>
          <p:nvPr/>
        </p:nvPicPr>
        <p:blipFill>
          <a:blip r:embed="rId7"/>
          <a:stretch>
            <a:fillRect/>
          </a:stretch>
        </p:blipFill>
        <p:spPr>
          <a:xfrm>
            <a:off x="11117653" y="5100811"/>
            <a:ext cx="4344006" cy="43821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8">
            <a:extLst>
              <a:ext uri="{FF2B5EF4-FFF2-40B4-BE49-F238E27FC236}">
                <a16:creationId xmlns:a16="http://schemas.microsoft.com/office/drawing/2014/main" id="{D00F0997-1C11-4677-AADB-72FA0BE5FB6F}"/>
              </a:ext>
            </a:extLst>
          </p:cNvPr>
          <p:cNvGrpSpPr/>
          <p:nvPr/>
        </p:nvGrpSpPr>
        <p:grpSpPr>
          <a:xfrm rot="-5400000">
            <a:off x="4551090" y="427643"/>
            <a:ext cx="1498872" cy="1761851"/>
            <a:chOff x="0" y="0"/>
            <a:chExt cx="2771140" cy="2113336"/>
          </a:xfrm>
        </p:grpSpPr>
        <p:sp>
          <p:nvSpPr>
            <p:cNvPr id="45" name="Freeform 9">
              <a:extLst>
                <a:ext uri="{FF2B5EF4-FFF2-40B4-BE49-F238E27FC236}">
                  <a16:creationId xmlns:a16="http://schemas.microsoft.com/office/drawing/2014/main" id="{31166EB1-E529-44C5-A811-8B539E3E1A52}"/>
                </a:ext>
              </a:extLst>
            </p:cNvPr>
            <p:cNvSpPr/>
            <p:nvPr/>
          </p:nvSpPr>
          <p:spPr>
            <a:xfrm>
              <a:off x="0" y="0"/>
              <a:ext cx="2771140" cy="2113336"/>
            </a:xfrm>
            <a:custGeom>
              <a:avLst/>
              <a:gdLst/>
              <a:ahLst/>
              <a:cxnLst/>
              <a:rect l="l" t="t" r="r" b="b"/>
              <a:pathLst>
                <a:path w="2771140" h="2113336">
                  <a:moveTo>
                    <a:pt x="0" y="0"/>
                  </a:moveTo>
                  <a:lnTo>
                    <a:pt x="0" y="1210366"/>
                  </a:lnTo>
                  <a:lnTo>
                    <a:pt x="1384300" y="2113336"/>
                  </a:lnTo>
                  <a:lnTo>
                    <a:pt x="2771140" y="1210366"/>
                  </a:lnTo>
                  <a:lnTo>
                    <a:pt x="2771140" y="0"/>
                  </a:lnTo>
                  <a:close/>
                </a:path>
              </a:pathLst>
            </a:custGeom>
            <a:solidFill>
              <a:srgbClr val="000000"/>
            </a:solidFill>
          </p:spPr>
          <p:txBody>
            <a:bodyPr/>
            <a:lstStyle/>
            <a:p>
              <a:endParaRPr lang="en-IN"/>
            </a:p>
          </p:txBody>
        </p:sp>
      </p:grpSp>
      <p:grpSp>
        <p:nvGrpSpPr>
          <p:cNvPr id="46" name="Group 10">
            <a:extLst>
              <a:ext uri="{FF2B5EF4-FFF2-40B4-BE49-F238E27FC236}">
                <a16:creationId xmlns:a16="http://schemas.microsoft.com/office/drawing/2014/main" id="{7423487A-FA13-4B82-9CFD-C341EBC5D83A}"/>
              </a:ext>
            </a:extLst>
          </p:cNvPr>
          <p:cNvGrpSpPr/>
          <p:nvPr/>
        </p:nvGrpSpPr>
        <p:grpSpPr>
          <a:xfrm rot="-5400000">
            <a:off x="3753444" y="-61894"/>
            <a:ext cx="1245050" cy="2655937"/>
            <a:chOff x="0" y="0"/>
            <a:chExt cx="2771140" cy="6791000"/>
          </a:xfrm>
        </p:grpSpPr>
        <p:sp>
          <p:nvSpPr>
            <p:cNvPr id="47" name="Freeform 11">
              <a:extLst>
                <a:ext uri="{FF2B5EF4-FFF2-40B4-BE49-F238E27FC236}">
                  <a16:creationId xmlns:a16="http://schemas.microsoft.com/office/drawing/2014/main" id="{30FD73CE-CB49-4159-880B-C7DB752F9E0B}"/>
                </a:ext>
              </a:extLst>
            </p:cNvPr>
            <p:cNvSpPr/>
            <p:nvPr/>
          </p:nvSpPr>
          <p:spPr>
            <a:xfrm>
              <a:off x="0" y="0"/>
              <a:ext cx="2771140" cy="6791000"/>
            </a:xfrm>
            <a:custGeom>
              <a:avLst/>
              <a:gdLst/>
              <a:ahLst/>
              <a:cxnLst/>
              <a:rect l="l" t="t" r="r" b="b"/>
              <a:pathLst>
                <a:path w="2771140" h="6791000">
                  <a:moveTo>
                    <a:pt x="0" y="0"/>
                  </a:moveTo>
                  <a:lnTo>
                    <a:pt x="0" y="5888030"/>
                  </a:lnTo>
                  <a:lnTo>
                    <a:pt x="1384300" y="6791000"/>
                  </a:lnTo>
                  <a:lnTo>
                    <a:pt x="2771140" y="5888030"/>
                  </a:lnTo>
                  <a:lnTo>
                    <a:pt x="2771140" y="0"/>
                  </a:ln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p:spPr>
          <p:txBody>
            <a:bodyPr/>
            <a:lstStyle/>
            <a:p>
              <a:endParaRPr lang="en-IN"/>
            </a:p>
          </p:txBody>
        </p:sp>
      </p:grpSp>
      <p:sp>
        <p:nvSpPr>
          <p:cNvPr id="37" name="Freeform 11">
            <a:extLst>
              <a:ext uri="{FF2B5EF4-FFF2-40B4-BE49-F238E27FC236}">
                <a16:creationId xmlns:a16="http://schemas.microsoft.com/office/drawing/2014/main" id="{ABEBD345-8583-4149-8A85-DBB270AB287F}"/>
              </a:ext>
            </a:extLst>
          </p:cNvPr>
          <p:cNvSpPr/>
          <p:nvPr/>
        </p:nvSpPr>
        <p:spPr>
          <a:xfrm rot="3779154">
            <a:off x="-1468770" y="648793"/>
            <a:ext cx="2940061" cy="946537"/>
          </a:xfrm>
          <a:custGeom>
            <a:avLst/>
            <a:gdLst/>
            <a:ahLst/>
            <a:cxnLst/>
            <a:rect l="l" t="t" r="r" b="b"/>
            <a:pathLst>
              <a:path w="3405087" h="398816">
                <a:moveTo>
                  <a:pt x="203200" y="0"/>
                </a:moveTo>
                <a:lnTo>
                  <a:pt x="3405087" y="0"/>
                </a:lnTo>
                <a:lnTo>
                  <a:pt x="3201887" y="398816"/>
                </a:lnTo>
                <a:lnTo>
                  <a:pt x="0" y="398816"/>
                </a:lnTo>
                <a:lnTo>
                  <a:pt x="203200" y="0"/>
                </a:lnTo>
                <a:close/>
              </a:path>
            </a:pathLst>
          </a:custGeom>
          <a:solidFill>
            <a:srgbClr val="FFD006">
              <a:alpha val="80000"/>
            </a:srgbClr>
          </a:solidFill>
        </p:spPr>
        <p:txBody>
          <a:bodyPr/>
          <a:lstStyle/>
          <a:p>
            <a:endParaRPr lang="en-IN"/>
          </a:p>
        </p:txBody>
      </p:sp>
      <p:sp>
        <p:nvSpPr>
          <p:cNvPr id="36" name="Freeform 3">
            <a:extLst>
              <a:ext uri="{FF2B5EF4-FFF2-40B4-BE49-F238E27FC236}">
                <a16:creationId xmlns:a16="http://schemas.microsoft.com/office/drawing/2014/main" id="{A0ED5D8A-8237-49E9-A7CA-CC4841C775C4}"/>
              </a:ext>
            </a:extLst>
          </p:cNvPr>
          <p:cNvSpPr/>
          <p:nvPr/>
        </p:nvSpPr>
        <p:spPr>
          <a:xfrm rot="1590158">
            <a:off x="-288586" y="-1324542"/>
            <a:ext cx="365716" cy="7053487"/>
          </a:xfrm>
          <a:custGeom>
            <a:avLst/>
            <a:gdLst/>
            <a:ahLst/>
            <a:cxnLst/>
            <a:rect l="l" t="t" r="r" b="b"/>
            <a:pathLst>
              <a:path w="153930" h="2141903">
                <a:moveTo>
                  <a:pt x="0" y="0"/>
                </a:moveTo>
                <a:lnTo>
                  <a:pt x="153930" y="0"/>
                </a:lnTo>
                <a:lnTo>
                  <a:pt x="153930" y="2141903"/>
                </a:lnTo>
                <a:lnTo>
                  <a:pt x="0" y="2141903"/>
                </a:lnTo>
                <a:close/>
              </a:path>
            </a:pathLst>
          </a:custGeom>
          <a:solidFill>
            <a:srgbClr val="FFD006"/>
          </a:solidFill>
        </p:spPr>
        <p:txBody>
          <a:bodyPr/>
          <a:lstStyle/>
          <a:p>
            <a:endParaRPr lang="en-IN"/>
          </a:p>
        </p:txBody>
      </p:sp>
      <p:grpSp>
        <p:nvGrpSpPr>
          <p:cNvPr id="8" name="Group 8"/>
          <p:cNvGrpSpPr/>
          <p:nvPr/>
        </p:nvGrpSpPr>
        <p:grpSpPr>
          <a:xfrm rot="-5400000">
            <a:off x="3560490" y="388722"/>
            <a:ext cx="1498872" cy="1761851"/>
            <a:chOff x="0" y="0"/>
            <a:chExt cx="2771140" cy="2113336"/>
          </a:xfrm>
        </p:grpSpPr>
        <p:sp>
          <p:nvSpPr>
            <p:cNvPr id="9" name="Freeform 9"/>
            <p:cNvSpPr/>
            <p:nvPr/>
          </p:nvSpPr>
          <p:spPr>
            <a:xfrm>
              <a:off x="0" y="0"/>
              <a:ext cx="2771140" cy="2113336"/>
            </a:xfrm>
            <a:custGeom>
              <a:avLst/>
              <a:gdLst/>
              <a:ahLst/>
              <a:cxnLst/>
              <a:rect l="l" t="t" r="r" b="b"/>
              <a:pathLst>
                <a:path w="2771140" h="2113336">
                  <a:moveTo>
                    <a:pt x="0" y="0"/>
                  </a:moveTo>
                  <a:lnTo>
                    <a:pt x="0" y="1210366"/>
                  </a:lnTo>
                  <a:lnTo>
                    <a:pt x="1384300" y="2113336"/>
                  </a:lnTo>
                  <a:lnTo>
                    <a:pt x="2771140" y="1210366"/>
                  </a:lnTo>
                  <a:lnTo>
                    <a:pt x="2771140" y="0"/>
                  </a:lnTo>
                  <a:close/>
                </a:path>
              </a:pathLst>
            </a:custGeom>
            <a:solidFill>
              <a:srgbClr val="000000"/>
            </a:solidFill>
          </p:spPr>
          <p:txBody>
            <a:bodyPr/>
            <a:lstStyle/>
            <a:p>
              <a:endParaRPr lang="en-IN"/>
            </a:p>
          </p:txBody>
        </p:sp>
      </p:grpSp>
      <p:grpSp>
        <p:nvGrpSpPr>
          <p:cNvPr id="10" name="Group 10"/>
          <p:cNvGrpSpPr/>
          <p:nvPr/>
        </p:nvGrpSpPr>
        <p:grpSpPr>
          <a:xfrm rot="-5400000">
            <a:off x="783861" y="-1662141"/>
            <a:ext cx="1872251" cy="5856431"/>
            <a:chOff x="0" y="0"/>
            <a:chExt cx="2771140" cy="6791000"/>
          </a:xfrm>
        </p:grpSpPr>
        <p:sp>
          <p:nvSpPr>
            <p:cNvPr id="11" name="Freeform 11"/>
            <p:cNvSpPr/>
            <p:nvPr/>
          </p:nvSpPr>
          <p:spPr>
            <a:xfrm>
              <a:off x="0" y="0"/>
              <a:ext cx="2771140" cy="6791000"/>
            </a:xfrm>
            <a:custGeom>
              <a:avLst/>
              <a:gdLst/>
              <a:ahLst/>
              <a:cxnLst/>
              <a:rect l="l" t="t" r="r" b="b"/>
              <a:pathLst>
                <a:path w="2771140" h="6791000">
                  <a:moveTo>
                    <a:pt x="0" y="0"/>
                  </a:moveTo>
                  <a:lnTo>
                    <a:pt x="0" y="5888030"/>
                  </a:lnTo>
                  <a:lnTo>
                    <a:pt x="1384300" y="6791000"/>
                  </a:lnTo>
                  <a:lnTo>
                    <a:pt x="2771140" y="5888030"/>
                  </a:lnTo>
                  <a:lnTo>
                    <a:pt x="2771140" y="0"/>
                  </a:ln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p:spPr>
          <p:txBody>
            <a:bodyPr/>
            <a:lstStyle/>
            <a:p>
              <a:endParaRPr lang="en-IN"/>
            </a:p>
          </p:txBody>
        </p:sp>
      </p:grpSp>
      <p:sp>
        <p:nvSpPr>
          <p:cNvPr id="12" name="TextBox 12"/>
          <p:cNvSpPr txBox="1"/>
          <p:nvPr/>
        </p:nvSpPr>
        <p:spPr>
          <a:xfrm>
            <a:off x="-259254" y="493317"/>
            <a:ext cx="4876800" cy="1576714"/>
          </a:xfrm>
          <a:prstGeom prst="rect">
            <a:avLst/>
          </a:prstGeom>
        </p:spPr>
        <p:txBody>
          <a:bodyPr wrap="square" lIns="0" tIns="0" rIns="0" bIns="0" rtlCol="0" anchor="t">
            <a:spAutoFit/>
          </a:bodyPr>
          <a:lstStyle/>
          <a:p>
            <a:pPr algn="ctr">
              <a:lnSpc>
                <a:spcPts val="6000"/>
              </a:lnSpc>
            </a:pPr>
            <a:r>
              <a:rPr lang="en-US" sz="6600" b="1" dirty="0">
                <a:solidFill>
                  <a:srgbClr val="000000"/>
                </a:solidFill>
                <a:latin typeface="Hadassah Friedlaender" panose="02020603050405020304" pitchFamily="18" charset="-79"/>
                <a:ea typeface="Ibarra Real Nova Bold"/>
                <a:cs typeface="Hadassah Friedlaender" panose="02020603050405020304" pitchFamily="18" charset="-79"/>
                <a:sym typeface="Ibarra Real Nova Bold"/>
              </a:rPr>
              <a:t>Digital India</a:t>
            </a:r>
          </a:p>
        </p:txBody>
      </p:sp>
      <p:sp>
        <p:nvSpPr>
          <p:cNvPr id="35" name="TextBox 4">
            <a:extLst>
              <a:ext uri="{FF2B5EF4-FFF2-40B4-BE49-F238E27FC236}">
                <a16:creationId xmlns:a16="http://schemas.microsoft.com/office/drawing/2014/main" id="{A8C36183-D928-442A-ACBE-4829374180A5}"/>
              </a:ext>
            </a:extLst>
          </p:cNvPr>
          <p:cNvSpPr txBox="1"/>
          <p:nvPr/>
        </p:nvSpPr>
        <p:spPr>
          <a:xfrm rot="1590158">
            <a:off x="4323153" y="-923371"/>
            <a:ext cx="365716" cy="7241687"/>
          </a:xfrm>
          <a:prstGeom prst="rect">
            <a:avLst/>
          </a:prstGeom>
        </p:spPr>
        <p:txBody>
          <a:bodyPr lIns="50800" tIns="50800" rIns="50800" bIns="50800" rtlCol="0" anchor="ctr"/>
          <a:lstStyle/>
          <a:p>
            <a:pPr algn="ctr">
              <a:lnSpc>
                <a:spcPts val="2659"/>
              </a:lnSpc>
            </a:pPr>
            <a:endParaRPr/>
          </a:p>
        </p:txBody>
      </p:sp>
      <p:sp>
        <p:nvSpPr>
          <p:cNvPr id="38" name="Freeform 11">
            <a:extLst>
              <a:ext uri="{FF2B5EF4-FFF2-40B4-BE49-F238E27FC236}">
                <a16:creationId xmlns:a16="http://schemas.microsoft.com/office/drawing/2014/main" id="{BAE6C403-4FBD-416F-8000-4C4B30E6345C}"/>
              </a:ext>
            </a:extLst>
          </p:cNvPr>
          <p:cNvSpPr/>
          <p:nvPr/>
        </p:nvSpPr>
        <p:spPr>
          <a:xfrm rot="3779154">
            <a:off x="-1301102" y="9293519"/>
            <a:ext cx="2940061" cy="946537"/>
          </a:xfrm>
          <a:custGeom>
            <a:avLst/>
            <a:gdLst/>
            <a:ahLst/>
            <a:cxnLst/>
            <a:rect l="l" t="t" r="r" b="b"/>
            <a:pathLst>
              <a:path w="3405087" h="398816">
                <a:moveTo>
                  <a:pt x="203200" y="0"/>
                </a:moveTo>
                <a:lnTo>
                  <a:pt x="3405087" y="0"/>
                </a:lnTo>
                <a:lnTo>
                  <a:pt x="3201887" y="398816"/>
                </a:lnTo>
                <a:lnTo>
                  <a:pt x="0" y="398816"/>
                </a:lnTo>
                <a:lnTo>
                  <a:pt x="203200" y="0"/>
                </a:lnTo>
                <a:close/>
              </a:path>
            </a:pathLst>
          </a:custGeom>
          <a:solidFill>
            <a:srgbClr val="FFD006">
              <a:alpha val="80000"/>
            </a:srgbClr>
          </a:solidFill>
        </p:spPr>
        <p:txBody>
          <a:bodyPr/>
          <a:lstStyle/>
          <a:p>
            <a:endParaRPr lang="en-IN"/>
          </a:p>
        </p:txBody>
      </p:sp>
      <p:sp>
        <p:nvSpPr>
          <p:cNvPr id="39" name="Freeform 3">
            <a:extLst>
              <a:ext uri="{FF2B5EF4-FFF2-40B4-BE49-F238E27FC236}">
                <a16:creationId xmlns:a16="http://schemas.microsoft.com/office/drawing/2014/main" id="{FED366EA-A6E0-4747-82A2-F857AC918269}"/>
              </a:ext>
            </a:extLst>
          </p:cNvPr>
          <p:cNvSpPr/>
          <p:nvPr/>
        </p:nvSpPr>
        <p:spPr>
          <a:xfrm rot="5400000">
            <a:off x="7225799" y="2861002"/>
            <a:ext cx="281454" cy="14395193"/>
          </a:xfrm>
          <a:custGeom>
            <a:avLst/>
            <a:gdLst/>
            <a:ahLst/>
            <a:cxnLst/>
            <a:rect l="l" t="t" r="r" b="b"/>
            <a:pathLst>
              <a:path w="153930" h="2141903">
                <a:moveTo>
                  <a:pt x="0" y="0"/>
                </a:moveTo>
                <a:lnTo>
                  <a:pt x="153930" y="0"/>
                </a:lnTo>
                <a:lnTo>
                  <a:pt x="153930" y="2141903"/>
                </a:lnTo>
                <a:lnTo>
                  <a:pt x="0" y="2141903"/>
                </a:lnTo>
                <a:close/>
              </a:path>
            </a:pathLst>
          </a:custGeom>
          <a:solidFill>
            <a:srgbClr val="FFD006"/>
          </a:solidFill>
        </p:spPr>
        <p:txBody>
          <a:bodyPr/>
          <a:lstStyle/>
          <a:p>
            <a:endParaRPr lang="en-IN"/>
          </a:p>
        </p:txBody>
      </p:sp>
      <p:pic>
        <p:nvPicPr>
          <p:cNvPr id="21" name="Picture 20">
            <a:extLst>
              <a:ext uri="{FF2B5EF4-FFF2-40B4-BE49-F238E27FC236}">
                <a16:creationId xmlns:a16="http://schemas.microsoft.com/office/drawing/2014/main" id="{1094B0D9-9AB1-40B5-8D2B-601BEE15A26F}"/>
              </a:ext>
            </a:extLst>
          </p:cNvPr>
          <p:cNvPicPr>
            <a:picLocks noChangeAspect="1"/>
          </p:cNvPicPr>
          <p:nvPr/>
        </p:nvPicPr>
        <p:blipFill>
          <a:blip r:embed="rId2"/>
          <a:stretch>
            <a:fillRect/>
          </a:stretch>
        </p:blipFill>
        <p:spPr>
          <a:xfrm>
            <a:off x="812726" y="2394369"/>
            <a:ext cx="4521274" cy="4610903"/>
          </a:xfrm>
          <a:prstGeom prst="rect">
            <a:avLst/>
          </a:prstGeom>
        </p:spPr>
      </p:pic>
      <p:pic>
        <p:nvPicPr>
          <p:cNvPr id="23" name="Picture 22">
            <a:extLst>
              <a:ext uri="{FF2B5EF4-FFF2-40B4-BE49-F238E27FC236}">
                <a16:creationId xmlns:a16="http://schemas.microsoft.com/office/drawing/2014/main" id="{6D807AAB-7A7F-4D45-BC20-4CC829C526E1}"/>
              </a:ext>
            </a:extLst>
          </p:cNvPr>
          <p:cNvPicPr>
            <a:picLocks noChangeAspect="1"/>
          </p:cNvPicPr>
          <p:nvPr/>
        </p:nvPicPr>
        <p:blipFill>
          <a:blip r:embed="rId3"/>
          <a:stretch>
            <a:fillRect/>
          </a:stretch>
        </p:blipFill>
        <p:spPr>
          <a:xfrm>
            <a:off x="6783105" y="329948"/>
            <a:ext cx="4903618" cy="5011155"/>
          </a:xfrm>
          <a:prstGeom prst="rect">
            <a:avLst/>
          </a:prstGeom>
        </p:spPr>
      </p:pic>
      <p:pic>
        <p:nvPicPr>
          <p:cNvPr id="40" name="Picture 39">
            <a:extLst>
              <a:ext uri="{FF2B5EF4-FFF2-40B4-BE49-F238E27FC236}">
                <a16:creationId xmlns:a16="http://schemas.microsoft.com/office/drawing/2014/main" id="{5EEFC5A4-4945-4284-92C8-A87383DCBBEB}"/>
              </a:ext>
            </a:extLst>
          </p:cNvPr>
          <p:cNvPicPr>
            <a:picLocks noChangeAspect="1"/>
          </p:cNvPicPr>
          <p:nvPr/>
        </p:nvPicPr>
        <p:blipFill>
          <a:blip r:embed="rId4"/>
          <a:stretch>
            <a:fillRect/>
          </a:stretch>
        </p:blipFill>
        <p:spPr>
          <a:xfrm>
            <a:off x="12268200" y="2714622"/>
            <a:ext cx="4826074" cy="4857755"/>
          </a:xfrm>
          <a:prstGeom prst="rect">
            <a:avLst/>
          </a:prstGeom>
        </p:spPr>
      </p:pic>
      <p:sp>
        <p:nvSpPr>
          <p:cNvPr id="43" name="TextBox 42">
            <a:extLst>
              <a:ext uri="{FF2B5EF4-FFF2-40B4-BE49-F238E27FC236}">
                <a16:creationId xmlns:a16="http://schemas.microsoft.com/office/drawing/2014/main" id="{B63FE885-AC69-4422-A726-E0AAF6235553}"/>
              </a:ext>
            </a:extLst>
          </p:cNvPr>
          <p:cNvSpPr txBox="1"/>
          <p:nvPr/>
        </p:nvSpPr>
        <p:spPr>
          <a:xfrm>
            <a:off x="1631685" y="7729782"/>
            <a:ext cx="13836915" cy="2431435"/>
          </a:xfrm>
          <a:prstGeom prst="rect">
            <a:avLst/>
          </a:prstGeom>
          <a:noFill/>
        </p:spPr>
        <p:txBody>
          <a:bodyPr wrap="square">
            <a:spAutoFit/>
          </a:bodyPr>
          <a:lstStyle/>
          <a:p>
            <a:r>
              <a:rPr lang="en-US" sz="2800" i="1" dirty="0">
                <a:latin typeface="Amasis MT Pro Light" panose="02040304050005020304" pitchFamily="18" charset="0"/>
              </a:rPr>
              <a:t>Consider these three distinct learning environments. One exemplifies technological empowerment; another, technological scarcity; and the third, technological deprivation. </a:t>
            </a:r>
          </a:p>
          <a:p>
            <a:pPr algn="ctr"/>
            <a:r>
              <a:rPr lang="en-US" sz="3200" b="1" i="1" dirty="0">
                <a:latin typeface="Bodoni MT" panose="02070603080606020203" pitchFamily="18" charset="0"/>
              </a:rPr>
              <a:t>This pronounced visual contrast underscores the pervasive digital inequity that demands our immediate and concerted attention within education.</a:t>
            </a:r>
            <a:endParaRPr lang="en-IN" sz="3200" b="1" i="1" dirty="0">
              <a:latin typeface="Bodoni MT" panose="02070603080606020203" pitchFamily="18" charset="0"/>
            </a:endParaRPr>
          </a:p>
        </p:txBody>
      </p:sp>
    </p:spTree>
    <p:extLst>
      <p:ext uri="{BB962C8B-B14F-4D97-AF65-F5344CB8AC3E}">
        <p14:creationId xmlns:p14="http://schemas.microsoft.com/office/powerpoint/2010/main" val="1004102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1964" y="-255199"/>
            <a:ext cx="9675039" cy="10797397"/>
            <a:chOff x="0" y="0"/>
            <a:chExt cx="3272791" cy="3652453"/>
          </a:xfrm>
        </p:grpSpPr>
        <p:sp>
          <p:nvSpPr>
            <p:cNvPr id="3" name="Freeform 3"/>
            <p:cNvSpPr/>
            <p:nvPr/>
          </p:nvSpPr>
          <p:spPr>
            <a:xfrm>
              <a:off x="0" y="0"/>
              <a:ext cx="3272791" cy="3652453"/>
            </a:xfrm>
            <a:custGeom>
              <a:avLst/>
              <a:gdLst/>
              <a:ahLst/>
              <a:cxnLst/>
              <a:rect l="l" t="t" r="r" b="b"/>
              <a:pathLst>
                <a:path w="3272791" h="3652453">
                  <a:moveTo>
                    <a:pt x="0" y="0"/>
                  </a:moveTo>
                  <a:lnTo>
                    <a:pt x="3272791" y="0"/>
                  </a:lnTo>
                  <a:lnTo>
                    <a:pt x="3272791" y="3652453"/>
                  </a:lnTo>
                  <a:lnTo>
                    <a:pt x="0" y="3652453"/>
                  </a:lnTo>
                  <a:close/>
                </a:path>
              </a:pathLst>
            </a:custGeom>
            <a:gradFill flip="none" rotWithShape="1">
              <a:gsLst>
                <a:gs pos="0">
                  <a:srgbClr val="EDC20D">
                    <a:tint val="66000"/>
                    <a:satMod val="160000"/>
                  </a:srgbClr>
                </a:gs>
                <a:gs pos="50000">
                  <a:srgbClr val="EDC20D">
                    <a:tint val="44500"/>
                    <a:satMod val="160000"/>
                  </a:srgbClr>
                </a:gs>
                <a:gs pos="100000">
                  <a:srgbClr val="EDC20D">
                    <a:tint val="23500"/>
                    <a:satMod val="160000"/>
                  </a:srgbClr>
                </a:gs>
              </a:gsLst>
              <a:lin ang="5400000" scaled="1"/>
              <a:tileRect/>
            </a:gradFill>
          </p:spPr>
          <p:txBody>
            <a:bodyPr/>
            <a:lstStyle/>
            <a:p>
              <a:endParaRPr lang="en-IN"/>
            </a:p>
          </p:txBody>
        </p:sp>
      </p:grpSp>
      <p:grpSp>
        <p:nvGrpSpPr>
          <p:cNvPr id="6" name="Group 6"/>
          <p:cNvGrpSpPr/>
          <p:nvPr/>
        </p:nvGrpSpPr>
        <p:grpSpPr>
          <a:xfrm rot="18900000" flipH="1">
            <a:off x="7861539" y="4435802"/>
            <a:ext cx="1538378" cy="1535917"/>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adFill flip="none" rotWithShape="1">
              <a:gsLst>
                <a:gs pos="0">
                  <a:srgbClr val="EDC20D">
                    <a:tint val="66000"/>
                    <a:satMod val="160000"/>
                  </a:srgbClr>
                </a:gs>
                <a:gs pos="50000">
                  <a:srgbClr val="EDC20D">
                    <a:tint val="44500"/>
                    <a:satMod val="160000"/>
                  </a:srgbClr>
                </a:gs>
                <a:gs pos="100000">
                  <a:srgbClr val="EDC20D">
                    <a:tint val="23500"/>
                    <a:satMod val="160000"/>
                  </a:srgbClr>
                </a:gs>
              </a:gsLst>
              <a:path path="circle">
                <a:fillToRect l="50000" t="50000" r="50000" b="50000"/>
              </a:path>
              <a:tileRect/>
            </a:gradFill>
          </p:spPr>
          <p:txBody>
            <a:bodyPr/>
            <a:lstStyle/>
            <a:p>
              <a:endParaRPr lang="en-IN"/>
            </a:p>
          </p:txBody>
        </p:sp>
      </p:grpSp>
      <p:grpSp>
        <p:nvGrpSpPr>
          <p:cNvPr id="15" name="Group 14">
            <a:extLst>
              <a:ext uri="{FF2B5EF4-FFF2-40B4-BE49-F238E27FC236}">
                <a16:creationId xmlns:a16="http://schemas.microsoft.com/office/drawing/2014/main" id="{A6AC66C0-EEA1-487F-B4B2-2028D34FFFBF}"/>
              </a:ext>
            </a:extLst>
          </p:cNvPr>
          <p:cNvGrpSpPr/>
          <p:nvPr/>
        </p:nvGrpSpPr>
        <p:grpSpPr>
          <a:xfrm>
            <a:off x="273394" y="2077510"/>
            <a:ext cx="17894161" cy="7642030"/>
            <a:chOff x="263368" y="532174"/>
            <a:chExt cx="17894161" cy="7642030"/>
          </a:xfrm>
        </p:grpSpPr>
        <p:sp>
          <p:nvSpPr>
            <p:cNvPr id="4" name="TextBox 4"/>
            <p:cNvSpPr txBox="1"/>
            <p:nvPr/>
          </p:nvSpPr>
          <p:spPr>
            <a:xfrm>
              <a:off x="9484927" y="532174"/>
              <a:ext cx="8326208" cy="1011046"/>
            </a:xfrm>
            <a:prstGeom prst="rect">
              <a:avLst/>
            </a:prstGeom>
          </p:spPr>
          <p:txBody>
            <a:bodyPr wrap="square" lIns="0" tIns="0" rIns="0" bIns="0" rtlCol="0" anchor="t">
              <a:spAutoFit/>
            </a:bodyPr>
            <a:lstStyle/>
            <a:p>
              <a:pPr algn="l">
                <a:lnSpc>
                  <a:spcPts val="8649"/>
                </a:lnSpc>
              </a:pPr>
              <a:r>
                <a:rPr lang="en-US" sz="6000" b="1" dirty="0">
                  <a:solidFill>
                    <a:srgbClr val="000000"/>
                  </a:solidFill>
                  <a:latin typeface="Amasis MT Pro Medium" panose="02040604050005020304" pitchFamily="18" charset="0"/>
                  <a:ea typeface="Ibarra Real Nova Bold"/>
                  <a:cs typeface="Hadassah Friedlaender" panose="02020603050405020304" pitchFamily="18" charset="-79"/>
                  <a:sym typeface="Ibarra Real Nova Bold"/>
                </a:rPr>
                <a:t>Digital Equity </a:t>
              </a:r>
              <a:r>
                <a:rPr lang="en-US" sz="4000" b="1" dirty="0">
                  <a:solidFill>
                    <a:srgbClr val="000000"/>
                  </a:solidFill>
                  <a:latin typeface="Amasis MT Pro Medium" panose="02040604050005020304" pitchFamily="18" charset="0"/>
                  <a:ea typeface="Ibarra Real Nova Bold"/>
                  <a:cs typeface="Hadassah Friedlaender" panose="02020603050405020304" pitchFamily="18" charset="-79"/>
                  <a:sym typeface="Ibarra Real Nova Bold"/>
                </a:rPr>
                <a:t>is the Goal</a:t>
              </a:r>
              <a:r>
                <a:rPr lang="en-US" sz="4000" dirty="0">
                  <a:solidFill>
                    <a:srgbClr val="000000"/>
                  </a:solidFill>
                  <a:latin typeface="Amasis MT Pro Medium" panose="02040604050005020304" pitchFamily="18" charset="0"/>
                  <a:ea typeface="Ibarra Real Nova Bold"/>
                  <a:cs typeface="Hadassah Friedlaender" panose="02020603050405020304" pitchFamily="18" charset="-79"/>
                  <a:sym typeface="Ibarra Real Nova Bold"/>
                </a:rPr>
                <a:t>.</a:t>
              </a:r>
              <a:endParaRPr lang="en-US" sz="6600" dirty="0">
                <a:solidFill>
                  <a:srgbClr val="000000"/>
                </a:solidFill>
                <a:latin typeface="Amasis MT Pro Medium" panose="02040604050005020304" pitchFamily="18" charset="0"/>
                <a:ea typeface="Ibarra Real Nova Bold"/>
                <a:cs typeface="Hadassah Friedlaender" panose="02020603050405020304" pitchFamily="18" charset="-79"/>
                <a:sym typeface="Ibarra Real Nova Bold"/>
              </a:endParaRPr>
            </a:p>
          </p:txBody>
        </p:sp>
        <p:sp>
          <p:nvSpPr>
            <p:cNvPr id="10" name="TextBox 9">
              <a:extLst>
                <a:ext uri="{FF2B5EF4-FFF2-40B4-BE49-F238E27FC236}">
                  <a16:creationId xmlns:a16="http://schemas.microsoft.com/office/drawing/2014/main" id="{8568A9F9-82B6-BA8A-110B-E60F516107B2}"/>
                </a:ext>
              </a:extLst>
            </p:cNvPr>
            <p:cNvSpPr txBox="1"/>
            <p:nvPr/>
          </p:nvSpPr>
          <p:spPr>
            <a:xfrm>
              <a:off x="9667374" y="1693217"/>
              <a:ext cx="8490155" cy="2285947"/>
            </a:xfrm>
            <a:prstGeom prst="rect">
              <a:avLst/>
            </a:prstGeom>
          </p:spPr>
          <p:txBody>
            <a:bodyPr wrap="square" lIns="0" tIns="0" rIns="0" bIns="0" rtlCol="0" anchor="t">
              <a:spAutoFit/>
            </a:bodyPr>
            <a:lstStyle/>
            <a:p>
              <a:pPr>
                <a:lnSpc>
                  <a:spcPts val="4500"/>
                </a:lnSpc>
              </a:pPr>
              <a:r>
                <a:rPr lang="en-US" sz="3600" dirty="0">
                  <a:solidFill>
                    <a:srgbClr val="000000"/>
                  </a:solidFill>
                  <a:latin typeface="Carlito Bold"/>
                  <a:ea typeface="Carlito"/>
                  <a:cs typeface="Carlito"/>
                  <a:sym typeface="Carlito"/>
                </a:rPr>
                <a:t>Extends </a:t>
              </a:r>
              <a:r>
                <a:rPr lang="en-US" sz="3600" b="1" i="1" dirty="0">
                  <a:solidFill>
                    <a:srgbClr val="FF0000"/>
                  </a:solidFill>
                  <a:latin typeface="Carlito Bold"/>
                  <a:ea typeface="Carlito"/>
                  <a:cs typeface="Carlito"/>
                  <a:sym typeface="Carlito"/>
                </a:rPr>
                <a:t>beyond access</a:t>
              </a:r>
              <a:r>
                <a:rPr lang="en-US" sz="3600" i="1" dirty="0">
                  <a:solidFill>
                    <a:srgbClr val="000000"/>
                  </a:solidFill>
                  <a:latin typeface="Carlito Bold"/>
                  <a:ea typeface="Carlito"/>
                  <a:cs typeface="Carlito"/>
                  <a:sym typeface="Carlito"/>
                </a:rPr>
                <a:t> </a:t>
              </a:r>
              <a:r>
                <a:rPr lang="en-US" sz="3600" dirty="0">
                  <a:solidFill>
                    <a:srgbClr val="000000"/>
                  </a:solidFill>
                  <a:latin typeface="Carlito Bold"/>
                  <a:ea typeface="Carlito"/>
                  <a:cs typeface="Carlito"/>
                  <a:sym typeface="Carlito"/>
                </a:rPr>
                <a:t>to ensure all individuals &amp; communities possess the ICT capacity for full participation in society, education, &amp; the economy.</a:t>
              </a:r>
            </a:p>
          </p:txBody>
        </p:sp>
        <p:grpSp>
          <p:nvGrpSpPr>
            <p:cNvPr id="13" name="Group 12">
              <a:extLst>
                <a:ext uri="{FF2B5EF4-FFF2-40B4-BE49-F238E27FC236}">
                  <a16:creationId xmlns:a16="http://schemas.microsoft.com/office/drawing/2014/main" id="{3207D8DB-C26B-4BD8-83D1-8F2B58859E6D}"/>
                </a:ext>
              </a:extLst>
            </p:cNvPr>
            <p:cNvGrpSpPr/>
            <p:nvPr/>
          </p:nvGrpSpPr>
          <p:grpSpPr>
            <a:xfrm>
              <a:off x="263368" y="535539"/>
              <a:ext cx="8239568" cy="7127213"/>
              <a:chOff x="263368" y="535539"/>
              <a:chExt cx="8239568" cy="7127213"/>
            </a:xfrm>
          </p:grpSpPr>
          <p:sp>
            <p:nvSpPr>
              <p:cNvPr id="5" name="TextBox 5"/>
              <p:cNvSpPr txBox="1"/>
              <p:nvPr/>
            </p:nvSpPr>
            <p:spPr>
              <a:xfrm>
                <a:off x="317581" y="535539"/>
                <a:ext cx="7943481" cy="1011046"/>
              </a:xfrm>
              <a:prstGeom prst="rect">
                <a:avLst/>
              </a:prstGeom>
            </p:spPr>
            <p:txBody>
              <a:bodyPr wrap="square" lIns="0" tIns="0" rIns="0" bIns="0" rtlCol="0" anchor="t">
                <a:spAutoFit/>
              </a:bodyPr>
              <a:lstStyle/>
              <a:p>
                <a:pPr algn="l">
                  <a:lnSpc>
                    <a:spcPts val="8649"/>
                  </a:lnSpc>
                </a:pPr>
                <a:r>
                  <a:rPr lang="en-US" sz="6000" b="1" dirty="0">
                    <a:solidFill>
                      <a:srgbClr val="000000"/>
                    </a:solidFill>
                    <a:latin typeface="Amasis MT Pro Medium" panose="02040604050005020304" pitchFamily="18" charset="0"/>
                    <a:ea typeface="Ibarra Real Nova Bold"/>
                    <a:cs typeface="Ibarra Real Nova Bold"/>
                    <a:sym typeface="Ibarra Real Nova Bold"/>
                  </a:rPr>
                  <a:t>Digital divide </a:t>
                </a:r>
                <a:r>
                  <a:rPr lang="en-US" sz="3600" b="1" dirty="0">
                    <a:solidFill>
                      <a:srgbClr val="000000"/>
                    </a:solidFill>
                    <a:latin typeface="Amasis MT Pro Medium" panose="02040604050005020304" pitchFamily="18" charset="0"/>
                    <a:ea typeface="Ibarra Real Nova Bold"/>
                    <a:cs typeface="Ibarra Real Nova Bold"/>
                    <a:sym typeface="Ibarra Real Nova Bold"/>
                  </a:rPr>
                  <a:t>is a problem</a:t>
                </a:r>
                <a:r>
                  <a:rPr lang="en-US" sz="3600" b="1" dirty="0">
                    <a:solidFill>
                      <a:srgbClr val="000000"/>
                    </a:solidFill>
                    <a:latin typeface="Ibarra Real Nova Bold"/>
                    <a:ea typeface="Ibarra Real Nova Bold"/>
                    <a:cs typeface="Ibarra Real Nova Bold"/>
                    <a:sym typeface="Ibarra Real Nova Bold"/>
                  </a:rPr>
                  <a:t>!!! </a:t>
                </a:r>
                <a:endParaRPr lang="en-US" sz="6600" b="1" dirty="0">
                  <a:solidFill>
                    <a:srgbClr val="000000"/>
                  </a:solidFill>
                  <a:latin typeface="Ibarra Real Nova Bold"/>
                  <a:ea typeface="Ibarra Real Nova Bold"/>
                  <a:cs typeface="Ibarra Real Nova Bold"/>
                  <a:sym typeface="Ibarra Real Nova Bold"/>
                </a:endParaRPr>
              </a:p>
            </p:txBody>
          </p:sp>
          <p:sp>
            <p:nvSpPr>
              <p:cNvPr id="9" name="TextBox 9"/>
              <p:cNvSpPr txBox="1"/>
              <p:nvPr/>
            </p:nvSpPr>
            <p:spPr>
              <a:xfrm>
                <a:off x="317581" y="1716379"/>
                <a:ext cx="8185355" cy="1708866"/>
              </a:xfrm>
              <a:prstGeom prst="rect">
                <a:avLst/>
              </a:prstGeom>
            </p:spPr>
            <p:txBody>
              <a:bodyPr wrap="square" lIns="0" tIns="0" rIns="0" bIns="0" rtlCol="0" anchor="t">
                <a:spAutoFit/>
              </a:bodyPr>
              <a:lstStyle/>
              <a:p>
                <a:pPr>
                  <a:lnSpc>
                    <a:spcPts val="4500"/>
                  </a:lnSpc>
                </a:pPr>
                <a:r>
                  <a:rPr lang="en-US" sz="3600" dirty="0">
                    <a:solidFill>
                      <a:srgbClr val="000000"/>
                    </a:solidFill>
                    <a:latin typeface="Carlito Bold"/>
                    <a:ea typeface="Carlito"/>
                    <a:cs typeface="Carlito"/>
                    <a:sym typeface="Carlito"/>
                  </a:rPr>
                  <a:t>Refers to the </a:t>
                </a:r>
                <a:r>
                  <a:rPr lang="en-US" sz="3600" b="1" i="1" dirty="0">
                    <a:solidFill>
                      <a:srgbClr val="FF0000"/>
                    </a:solidFill>
                    <a:latin typeface="Carlito Bold"/>
                    <a:ea typeface="Carlito"/>
                    <a:cs typeface="Carlito"/>
                    <a:sym typeface="Carlito"/>
                  </a:rPr>
                  <a:t>disparity</a:t>
                </a:r>
                <a:r>
                  <a:rPr lang="en-US" sz="3600" dirty="0">
                    <a:solidFill>
                      <a:srgbClr val="000000"/>
                    </a:solidFill>
                    <a:latin typeface="Carlito Bold"/>
                    <a:ea typeface="Carlito"/>
                    <a:cs typeface="Carlito"/>
                    <a:sym typeface="Carlito"/>
                  </a:rPr>
                  <a:t> in access to, use of, &amp; impact of information &amp; communication technologies (ICT) across populations.</a:t>
                </a:r>
              </a:p>
            </p:txBody>
          </p:sp>
          <p:sp>
            <p:nvSpPr>
              <p:cNvPr id="11" name="TextBox 9">
                <a:extLst>
                  <a:ext uri="{FF2B5EF4-FFF2-40B4-BE49-F238E27FC236}">
                    <a16:creationId xmlns:a16="http://schemas.microsoft.com/office/drawing/2014/main" id="{DF5C7685-AE97-9CA9-19DB-007861C48C47}"/>
                  </a:ext>
                </a:extLst>
              </p:cNvPr>
              <p:cNvSpPr txBox="1"/>
              <p:nvPr/>
            </p:nvSpPr>
            <p:spPr>
              <a:xfrm>
                <a:off x="263368" y="4222643"/>
                <a:ext cx="7943481" cy="3440109"/>
              </a:xfrm>
              <a:prstGeom prst="rect">
                <a:avLst/>
              </a:prstGeom>
            </p:spPr>
            <p:txBody>
              <a:bodyPr wrap="square" lIns="0" tIns="0" rIns="0" bIns="0" rtlCol="0" anchor="t">
                <a:spAutoFit/>
              </a:bodyPr>
              <a:lstStyle/>
              <a:p>
                <a:pPr>
                  <a:lnSpc>
                    <a:spcPts val="4500"/>
                  </a:lnSpc>
                </a:pPr>
                <a:r>
                  <a:rPr lang="en-US" sz="3600" b="1" dirty="0">
                    <a:solidFill>
                      <a:srgbClr val="000000"/>
                    </a:solidFill>
                    <a:latin typeface="Carlito Bold"/>
                    <a:ea typeface="Carlito"/>
                    <a:cs typeface="Carlito"/>
                    <a:sym typeface="Carlito"/>
                  </a:rPr>
                  <a:t>Key Dimensions include disparities in:</a:t>
                </a:r>
              </a:p>
              <a:p>
                <a:pPr marL="571500" indent="-571500">
                  <a:lnSpc>
                    <a:spcPts val="4500"/>
                  </a:lnSpc>
                  <a:buFont typeface="Arial" panose="020B0604020202020204" pitchFamily="34" charset="0"/>
                  <a:buChar char="•"/>
                </a:pPr>
                <a:r>
                  <a:rPr lang="en-US" sz="3600" dirty="0">
                    <a:solidFill>
                      <a:srgbClr val="000000"/>
                    </a:solidFill>
                    <a:latin typeface="Carlito Bold"/>
                    <a:ea typeface="Carlito"/>
                    <a:cs typeface="Carlito"/>
                    <a:sym typeface="Carlito"/>
                  </a:rPr>
                  <a:t>Access to devices &amp; internet infrastructure</a:t>
                </a:r>
              </a:p>
              <a:p>
                <a:pPr marL="571500" indent="-571500">
                  <a:lnSpc>
                    <a:spcPts val="4500"/>
                  </a:lnSpc>
                  <a:buFont typeface="Arial" panose="020B0604020202020204" pitchFamily="34" charset="0"/>
                  <a:buChar char="•"/>
                </a:pPr>
                <a:r>
                  <a:rPr lang="en-US" sz="3600" dirty="0">
                    <a:solidFill>
                      <a:srgbClr val="000000"/>
                    </a:solidFill>
                    <a:latin typeface="Carlito Bold"/>
                    <a:ea typeface="Carlito"/>
                    <a:cs typeface="Carlito"/>
                    <a:sym typeface="Carlito"/>
                  </a:rPr>
                  <a:t>Digital literacy &amp; skills</a:t>
                </a:r>
              </a:p>
              <a:p>
                <a:pPr marL="571500" indent="-571500">
                  <a:lnSpc>
                    <a:spcPts val="4500"/>
                  </a:lnSpc>
                  <a:buFont typeface="Arial" panose="020B0604020202020204" pitchFamily="34" charset="0"/>
                  <a:buChar char="•"/>
                </a:pPr>
                <a:r>
                  <a:rPr lang="en-US" sz="3600" dirty="0">
                    <a:solidFill>
                      <a:srgbClr val="000000"/>
                    </a:solidFill>
                    <a:latin typeface="Carlito Bold"/>
                    <a:ea typeface="Carlito"/>
                    <a:cs typeface="Carlito"/>
                    <a:sym typeface="Carlito"/>
                  </a:rPr>
                  <a:t>Affordability of technology</a:t>
                </a:r>
              </a:p>
              <a:p>
                <a:pPr marL="571500" indent="-571500">
                  <a:lnSpc>
                    <a:spcPts val="4500"/>
                  </a:lnSpc>
                  <a:buFont typeface="Arial" panose="020B0604020202020204" pitchFamily="34" charset="0"/>
                  <a:buChar char="•"/>
                </a:pPr>
                <a:r>
                  <a:rPr lang="en-US" sz="3600" dirty="0">
                    <a:solidFill>
                      <a:srgbClr val="000000"/>
                    </a:solidFill>
                    <a:latin typeface="Carlito Bold"/>
                    <a:ea typeface="Carlito"/>
                    <a:cs typeface="Carlito"/>
                    <a:sym typeface="Carlito"/>
                  </a:rPr>
                  <a:t>Availability of relevant content</a:t>
                </a:r>
              </a:p>
            </p:txBody>
          </p:sp>
        </p:grpSp>
        <p:sp>
          <p:nvSpPr>
            <p:cNvPr id="12" name="TextBox 11">
              <a:extLst>
                <a:ext uri="{FF2B5EF4-FFF2-40B4-BE49-F238E27FC236}">
                  <a16:creationId xmlns:a16="http://schemas.microsoft.com/office/drawing/2014/main" id="{ECD8DFA3-7D7C-52C1-DA08-65D10822DEA4}"/>
                </a:ext>
              </a:extLst>
            </p:cNvPr>
            <p:cNvSpPr txBox="1"/>
            <p:nvPr/>
          </p:nvSpPr>
          <p:spPr>
            <a:xfrm>
              <a:off x="10420706" y="4157014"/>
              <a:ext cx="7583873" cy="4017190"/>
            </a:xfrm>
            <a:prstGeom prst="rect">
              <a:avLst/>
            </a:prstGeom>
          </p:spPr>
          <p:txBody>
            <a:bodyPr wrap="square" lIns="0" tIns="0" rIns="0" bIns="0" rtlCol="0" anchor="t">
              <a:spAutoFit/>
            </a:bodyPr>
            <a:lstStyle/>
            <a:p>
              <a:pPr algn="l">
                <a:lnSpc>
                  <a:spcPts val="4500"/>
                </a:lnSpc>
              </a:pPr>
              <a:r>
                <a:rPr lang="en-US" sz="3600" b="1" dirty="0">
                  <a:solidFill>
                    <a:srgbClr val="000000"/>
                  </a:solidFill>
                  <a:latin typeface="Carlito Bold"/>
                  <a:ea typeface="Carlito"/>
                  <a:cs typeface="Carlito"/>
                  <a:sym typeface="Carlito"/>
                </a:rPr>
                <a:t>Digital Equity encompasses:</a:t>
              </a:r>
            </a:p>
            <a:p>
              <a:pPr marL="571500" indent="-571500" algn="l">
                <a:lnSpc>
                  <a:spcPts val="4500"/>
                </a:lnSpc>
                <a:buFont typeface="Arial" panose="020B0604020202020204" pitchFamily="34" charset="0"/>
                <a:buChar char="•"/>
              </a:pPr>
              <a:r>
                <a:rPr lang="en-US" sz="3600" dirty="0">
                  <a:solidFill>
                    <a:srgbClr val="000000"/>
                  </a:solidFill>
                  <a:latin typeface="Carlito Bold"/>
                  <a:ea typeface="Carlito"/>
                  <a:cs typeface="Carlito"/>
                  <a:sym typeface="Carlito"/>
                </a:rPr>
                <a:t>Equitable access to affordable &amp; reliable digital resources</a:t>
              </a:r>
            </a:p>
            <a:p>
              <a:pPr marL="571500" indent="-571500" algn="l">
                <a:lnSpc>
                  <a:spcPts val="4500"/>
                </a:lnSpc>
                <a:buFont typeface="Arial" panose="020B0604020202020204" pitchFamily="34" charset="0"/>
                <a:buChar char="•"/>
              </a:pPr>
              <a:r>
                <a:rPr lang="en-US" sz="3600" dirty="0">
                  <a:solidFill>
                    <a:srgbClr val="000000"/>
                  </a:solidFill>
                  <a:latin typeface="Carlito Bold"/>
                  <a:ea typeface="Carlito"/>
                  <a:cs typeface="Carlito"/>
                  <a:sym typeface="Carlito"/>
                </a:rPr>
                <a:t>Development of digital literacy &amp; competencies</a:t>
              </a:r>
            </a:p>
            <a:p>
              <a:pPr marL="571500" indent="-571500" algn="l">
                <a:lnSpc>
                  <a:spcPts val="4500"/>
                </a:lnSpc>
                <a:buFont typeface="Arial" panose="020B0604020202020204" pitchFamily="34" charset="0"/>
                <a:buChar char="•"/>
              </a:pPr>
              <a:r>
                <a:rPr lang="en-US" sz="3600" dirty="0">
                  <a:solidFill>
                    <a:srgbClr val="000000"/>
                  </a:solidFill>
                  <a:latin typeface="Carlito Bold"/>
                  <a:ea typeface="Carlito"/>
                  <a:cs typeface="Carlito"/>
                  <a:sym typeface="Carlito"/>
                </a:rPr>
                <a:t>Inclusive &amp; meaningful participation in digital environments</a:t>
              </a:r>
            </a:p>
          </p:txBody>
        </p:sp>
      </p:grpSp>
      <p:sp>
        <p:nvSpPr>
          <p:cNvPr id="17" name="TextBox 46">
            <a:extLst>
              <a:ext uri="{FF2B5EF4-FFF2-40B4-BE49-F238E27FC236}">
                <a16:creationId xmlns:a16="http://schemas.microsoft.com/office/drawing/2014/main" id="{4CDFD534-002D-45EF-9A10-AE0647E204A6}"/>
              </a:ext>
            </a:extLst>
          </p:cNvPr>
          <p:cNvSpPr txBox="1"/>
          <p:nvPr/>
        </p:nvSpPr>
        <p:spPr>
          <a:xfrm rot="10800000">
            <a:off x="3654761" y="329000"/>
            <a:ext cx="7853748" cy="787330"/>
          </a:xfrm>
          <a:prstGeom prst="rect">
            <a:avLst/>
          </a:prstGeom>
        </p:spPr>
        <p:txBody>
          <a:bodyPr lIns="50800" tIns="50800" rIns="50800" bIns="50800" rtlCol="0" anchor="ctr"/>
          <a:lstStyle/>
          <a:p>
            <a:pPr algn="ctr">
              <a:lnSpc>
                <a:spcPts val="2659"/>
              </a:lnSpc>
            </a:pPr>
            <a:endParaRPr/>
          </a:p>
        </p:txBody>
      </p:sp>
      <p:grpSp>
        <p:nvGrpSpPr>
          <p:cNvPr id="18" name="Group 44">
            <a:extLst>
              <a:ext uri="{FF2B5EF4-FFF2-40B4-BE49-F238E27FC236}">
                <a16:creationId xmlns:a16="http://schemas.microsoft.com/office/drawing/2014/main" id="{3B3BBB41-06AF-4461-8411-D5F7E69F6A08}"/>
              </a:ext>
            </a:extLst>
          </p:cNvPr>
          <p:cNvGrpSpPr/>
          <p:nvPr/>
        </p:nvGrpSpPr>
        <p:grpSpPr>
          <a:xfrm rot="-10800000">
            <a:off x="4407724" y="39146"/>
            <a:ext cx="8202730" cy="755690"/>
            <a:chOff x="0" y="0"/>
            <a:chExt cx="5970210" cy="682480"/>
          </a:xfrm>
        </p:grpSpPr>
        <p:sp>
          <p:nvSpPr>
            <p:cNvPr id="19" name="Freeform 45">
              <a:extLst>
                <a:ext uri="{FF2B5EF4-FFF2-40B4-BE49-F238E27FC236}">
                  <a16:creationId xmlns:a16="http://schemas.microsoft.com/office/drawing/2014/main" id="{EE5A6FC6-313D-46DE-BFA2-1E6F9DB15F59}"/>
                </a:ext>
              </a:extLst>
            </p:cNvPr>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20" name="TextBox 46">
              <a:extLst>
                <a:ext uri="{FF2B5EF4-FFF2-40B4-BE49-F238E27FC236}">
                  <a16:creationId xmlns:a16="http://schemas.microsoft.com/office/drawing/2014/main" id="{27510941-962B-4D27-B75A-A0277A19B96D}"/>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14" name="TextBox 13">
            <a:extLst>
              <a:ext uri="{FF2B5EF4-FFF2-40B4-BE49-F238E27FC236}">
                <a16:creationId xmlns:a16="http://schemas.microsoft.com/office/drawing/2014/main" id="{A3768194-E2E4-4324-A7DE-5E96251C88DA}"/>
              </a:ext>
            </a:extLst>
          </p:cNvPr>
          <p:cNvSpPr txBox="1"/>
          <p:nvPr/>
        </p:nvSpPr>
        <p:spPr>
          <a:xfrm>
            <a:off x="3526370" y="119569"/>
            <a:ext cx="9489435" cy="1384995"/>
          </a:xfrm>
          <a:prstGeom prst="rect">
            <a:avLst/>
          </a:prstGeom>
          <a:noFill/>
        </p:spPr>
        <p:txBody>
          <a:bodyPr wrap="square">
            <a:spAutoFit/>
          </a:bodyPr>
          <a:lstStyle/>
          <a:p>
            <a:pPr algn="ctr"/>
            <a:r>
              <a:rPr lang="en-US" sz="4000" dirty="0">
                <a:solidFill>
                  <a:schemeClr val="bg1"/>
                </a:solidFill>
                <a:latin typeface="Amasis MT Pro Medium" panose="02040604050005020304" pitchFamily="18" charset="0"/>
              </a:rPr>
              <a:t>Leaving No One Behind: </a:t>
            </a:r>
          </a:p>
          <a:p>
            <a:pPr algn="ctr"/>
            <a:r>
              <a:rPr lang="en-US" sz="4400" b="1" dirty="0">
                <a:latin typeface="Amasis MT Pro Medium" panose="02040604050005020304" pitchFamily="18" charset="0"/>
              </a:rPr>
              <a:t>From Digital Divide to Digital Equity</a:t>
            </a:r>
            <a:endParaRPr lang="en-IN" sz="4400" b="1" dirty="0">
              <a:latin typeface="Amasis MT Pro Medium" panose="020406040500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597146">
            <a:off x="3092636" y="-3611232"/>
            <a:ext cx="584454" cy="10213708"/>
            <a:chOff x="0" y="0"/>
            <a:chExt cx="153930" cy="2690030"/>
          </a:xfrm>
        </p:grpSpPr>
        <p:sp>
          <p:nvSpPr>
            <p:cNvPr id="3" name="Freeform 3"/>
            <p:cNvSpPr/>
            <p:nvPr/>
          </p:nvSpPr>
          <p:spPr>
            <a:xfrm>
              <a:off x="0" y="0"/>
              <a:ext cx="153930" cy="2690030"/>
            </a:xfrm>
            <a:custGeom>
              <a:avLst/>
              <a:gdLst/>
              <a:ahLst/>
              <a:cxnLst/>
              <a:rect l="l" t="t" r="r" b="b"/>
              <a:pathLst>
                <a:path w="153930" h="2690030">
                  <a:moveTo>
                    <a:pt x="0" y="0"/>
                  </a:moveTo>
                  <a:lnTo>
                    <a:pt x="153930" y="0"/>
                  </a:lnTo>
                  <a:lnTo>
                    <a:pt x="153930" y="2690030"/>
                  </a:lnTo>
                  <a:lnTo>
                    <a:pt x="0" y="2690030"/>
                  </a:lnTo>
                  <a:close/>
                </a:path>
              </a:pathLst>
            </a:custGeom>
            <a:solidFill>
              <a:srgbClr val="FFD006"/>
            </a:solidFill>
          </p:spPr>
          <p:txBody>
            <a:bodyPr/>
            <a:lstStyle/>
            <a:p>
              <a:endParaRPr lang="en-IN"/>
            </a:p>
          </p:txBody>
        </p:sp>
        <p:sp>
          <p:nvSpPr>
            <p:cNvPr id="4" name="TextBox 4"/>
            <p:cNvSpPr txBox="1"/>
            <p:nvPr/>
          </p:nvSpPr>
          <p:spPr>
            <a:xfrm>
              <a:off x="0" y="-57150"/>
              <a:ext cx="153930" cy="274718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716652" y="132331"/>
            <a:ext cx="11335133" cy="10287000"/>
            <a:chOff x="0" y="0"/>
            <a:chExt cx="447808" cy="406400"/>
          </a:xfrm>
        </p:grpSpPr>
        <p:sp>
          <p:nvSpPr>
            <p:cNvPr id="6" name="Freeform 6"/>
            <p:cNvSpPr/>
            <p:nvPr/>
          </p:nvSpPr>
          <p:spPr>
            <a:xfrm>
              <a:off x="0" y="0"/>
              <a:ext cx="447808" cy="406400"/>
            </a:xfrm>
            <a:custGeom>
              <a:avLst/>
              <a:gdLst/>
              <a:ahLst/>
              <a:cxnLst/>
              <a:rect l="l" t="t" r="r" b="b"/>
              <a:pathLst>
                <a:path w="447808" h="406400">
                  <a:moveTo>
                    <a:pt x="447808" y="0"/>
                  </a:moveTo>
                  <a:lnTo>
                    <a:pt x="0" y="0"/>
                  </a:lnTo>
                  <a:lnTo>
                    <a:pt x="101600" y="203200"/>
                  </a:lnTo>
                  <a:lnTo>
                    <a:pt x="0" y="406400"/>
                  </a:lnTo>
                  <a:lnTo>
                    <a:pt x="447808" y="406400"/>
                  </a:lnTo>
                  <a:lnTo>
                    <a:pt x="346208" y="203200"/>
                  </a:lnTo>
                  <a:lnTo>
                    <a:pt x="447808" y="0"/>
                  </a:lnTo>
                  <a:close/>
                </a:path>
              </a:pathLst>
            </a:custGeom>
            <a:solidFill>
              <a:srgbClr val="161E28"/>
            </a:solidFill>
          </p:spPr>
          <p:txBody>
            <a:bodyPr/>
            <a:lstStyle/>
            <a:p>
              <a:endParaRPr lang="en-IN"/>
            </a:p>
          </p:txBody>
        </p:sp>
        <p:sp>
          <p:nvSpPr>
            <p:cNvPr id="7" name="TextBox 7"/>
            <p:cNvSpPr txBox="1"/>
            <p:nvPr/>
          </p:nvSpPr>
          <p:spPr>
            <a:xfrm>
              <a:off x="88900" y="-57150"/>
              <a:ext cx="270008" cy="463550"/>
            </a:xfrm>
            <a:prstGeom prst="rect">
              <a:avLst/>
            </a:prstGeom>
          </p:spPr>
          <p:txBody>
            <a:bodyPr lIns="50800" tIns="50800" rIns="50800" bIns="50800" rtlCol="0" anchor="ctr"/>
            <a:lstStyle/>
            <a:p>
              <a:pPr algn="ctr">
                <a:lnSpc>
                  <a:spcPts val="2659"/>
                </a:lnSpc>
              </a:pPr>
              <a:endParaRPr/>
            </a:p>
          </p:txBody>
        </p:sp>
      </p:grpSp>
      <p:pic>
        <p:nvPicPr>
          <p:cNvPr id="25" name="Picture 24" descr="Hand typing on keyboard">
            <a:extLst>
              <a:ext uri="{FF2B5EF4-FFF2-40B4-BE49-F238E27FC236}">
                <a16:creationId xmlns:a16="http://schemas.microsoft.com/office/drawing/2014/main" id="{3139C888-4522-627D-1200-BBB5468CA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8737" y="0"/>
            <a:ext cx="4431737" cy="10287000"/>
          </a:xfrm>
          <a:prstGeom prst="rect">
            <a:avLst/>
          </a:prstGeom>
        </p:spPr>
      </p:pic>
      <p:grpSp>
        <p:nvGrpSpPr>
          <p:cNvPr id="10" name="Group 10"/>
          <p:cNvGrpSpPr/>
          <p:nvPr/>
        </p:nvGrpSpPr>
        <p:grpSpPr>
          <a:xfrm>
            <a:off x="2363394" y="4671843"/>
            <a:ext cx="1255087" cy="125508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95250" cap="sq">
              <a:solidFill>
                <a:srgbClr val="FFD006"/>
              </a:solidFill>
              <a:prstDash val="solid"/>
              <a:miter/>
            </a:ln>
          </p:spPr>
          <p:txBody>
            <a:bodyPr/>
            <a:lstStyle/>
            <a:p>
              <a:endParaRPr lang="en-IN"/>
            </a:p>
          </p:txBody>
        </p:sp>
        <p:sp>
          <p:nvSpPr>
            <p:cNvPr id="12" name="TextBox 12"/>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3205677" y="6148826"/>
            <a:ext cx="1255087" cy="125508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95250" cap="sq">
              <a:solidFill>
                <a:srgbClr val="FFD006"/>
              </a:solidFill>
              <a:prstDash val="solid"/>
              <a:miter/>
            </a:ln>
          </p:spPr>
          <p:txBody>
            <a:bodyPr/>
            <a:lstStyle/>
            <a:p>
              <a:endParaRPr lang="en-IN"/>
            </a:p>
          </p:txBody>
        </p:sp>
        <p:sp>
          <p:nvSpPr>
            <p:cNvPr id="15" name="TextBox 15"/>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grpSp>
        <p:nvGrpSpPr>
          <p:cNvPr id="16" name="Group 16"/>
          <p:cNvGrpSpPr/>
          <p:nvPr/>
        </p:nvGrpSpPr>
        <p:grpSpPr>
          <a:xfrm>
            <a:off x="4085929" y="7650868"/>
            <a:ext cx="1255087" cy="125508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95250" cap="sq">
              <a:solidFill>
                <a:srgbClr val="FFD006"/>
              </a:solidFill>
              <a:prstDash val="solid"/>
              <a:miter/>
            </a:ln>
          </p:spPr>
          <p:txBody>
            <a:bodyPr/>
            <a:lstStyle/>
            <a:p>
              <a:endParaRPr lang="en-IN"/>
            </a:p>
          </p:txBody>
        </p:sp>
        <p:sp>
          <p:nvSpPr>
            <p:cNvPr id="18" name="TextBox 18"/>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sp>
        <p:nvSpPr>
          <p:cNvPr id="19" name="Freeform 19"/>
          <p:cNvSpPr/>
          <p:nvPr/>
        </p:nvSpPr>
        <p:spPr>
          <a:xfrm>
            <a:off x="2633107" y="4934731"/>
            <a:ext cx="643493" cy="665969"/>
          </a:xfrm>
          <a:custGeom>
            <a:avLst/>
            <a:gdLst/>
            <a:ahLst/>
            <a:cxnLst/>
            <a:rect l="l" t="t" r="r" b="b"/>
            <a:pathLst>
              <a:path w="643493" h="665969">
                <a:moveTo>
                  <a:pt x="0" y="0"/>
                </a:moveTo>
                <a:lnTo>
                  <a:pt x="643493" y="0"/>
                </a:lnTo>
                <a:lnTo>
                  <a:pt x="643493" y="665969"/>
                </a:lnTo>
                <a:lnTo>
                  <a:pt x="0" y="6659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20" name="Freeform 20"/>
          <p:cNvSpPr/>
          <p:nvPr/>
        </p:nvSpPr>
        <p:spPr>
          <a:xfrm>
            <a:off x="3551242" y="6428714"/>
            <a:ext cx="643493" cy="665969"/>
          </a:xfrm>
          <a:custGeom>
            <a:avLst/>
            <a:gdLst/>
            <a:ahLst/>
            <a:cxnLst/>
            <a:rect l="l" t="t" r="r" b="b"/>
            <a:pathLst>
              <a:path w="643493" h="665969">
                <a:moveTo>
                  <a:pt x="0" y="0"/>
                </a:moveTo>
                <a:lnTo>
                  <a:pt x="643493" y="0"/>
                </a:lnTo>
                <a:lnTo>
                  <a:pt x="643493" y="665969"/>
                </a:lnTo>
                <a:lnTo>
                  <a:pt x="0" y="6659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21" name="Freeform 21"/>
          <p:cNvSpPr/>
          <p:nvPr/>
        </p:nvSpPr>
        <p:spPr>
          <a:xfrm>
            <a:off x="4391726" y="7950836"/>
            <a:ext cx="643493" cy="665969"/>
          </a:xfrm>
          <a:custGeom>
            <a:avLst/>
            <a:gdLst/>
            <a:ahLst/>
            <a:cxnLst/>
            <a:rect l="l" t="t" r="r" b="b"/>
            <a:pathLst>
              <a:path w="643493" h="665969">
                <a:moveTo>
                  <a:pt x="0" y="0"/>
                </a:moveTo>
                <a:lnTo>
                  <a:pt x="643492" y="0"/>
                </a:lnTo>
                <a:lnTo>
                  <a:pt x="643492" y="665969"/>
                </a:lnTo>
                <a:lnTo>
                  <a:pt x="0" y="6659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23" name="TextBox 23"/>
          <p:cNvSpPr txBox="1"/>
          <p:nvPr/>
        </p:nvSpPr>
        <p:spPr>
          <a:xfrm>
            <a:off x="4085929" y="1341920"/>
            <a:ext cx="13885299" cy="2846164"/>
          </a:xfrm>
          <a:prstGeom prst="rect">
            <a:avLst/>
          </a:prstGeom>
        </p:spPr>
        <p:txBody>
          <a:bodyPr wrap="square" lIns="0" tIns="0" rIns="0" bIns="0" rtlCol="0" anchor="t">
            <a:spAutoFit/>
          </a:bodyPr>
          <a:lstStyle/>
          <a:p>
            <a:pPr algn="just">
              <a:lnSpc>
                <a:spcPts val="4500"/>
              </a:lnSpc>
            </a:pPr>
            <a:r>
              <a:rPr lang="en-US" sz="5400" b="1" dirty="0">
                <a:solidFill>
                  <a:schemeClr val="accent6">
                    <a:lumMod val="50000"/>
                  </a:schemeClr>
                </a:solidFill>
                <a:latin typeface="Cambria" panose="02040503050406030204" pitchFamily="18" charset="0"/>
                <a:ea typeface="Cambria" panose="02040503050406030204" pitchFamily="18" charset="0"/>
                <a:cs typeface="Narkisim" panose="020E0502050101010101" pitchFamily="34" charset="-79"/>
                <a:sym typeface="Poppins"/>
              </a:rPr>
              <a:t>Digital equity</a:t>
            </a:r>
            <a:r>
              <a:rPr lang="en-US" sz="3600" dirty="0">
                <a:solidFill>
                  <a:schemeClr val="accent6">
                    <a:lumMod val="50000"/>
                  </a:schemeClr>
                </a:solidFill>
                <a:latin typeface="Cambria" panose="02040503050406030204" pitchFamily="18" charset="0"/>
                <a:ea typeface="Cambria" panose="02040503050406030204" pitchFamily="18" charset="0"/>
                <a:cs typeface="Narkisim" panose="020E0502050101010101" pitchFamily="34" charset="-79"/>
                <a:sym typeface="Poppins"/>
              </a:rPr>
              <a:t> </a:t>
            </a:r>
            <a:r>
              <a:rPr lang="en-US" sz="3600" dirty="0">
                <a:latin typeface="Cambria" panose="02040503050406030204" pitchFamily="18" charset="0"/>
                <a:ea typeface="Cambria" panose="02040503050406030204" pitchFamily="18" charset="0"/>
                <a:cs typeface="Narkisim" panose="020E0502050101010101" pitchFamily="34" charset="-79"/>
                <a:sym typeface="Poppins"/>
              </a:rPr>
              <a:t>extends beyond </a:t>
            </a:r>
            <a:r>
              <a:rPr lang="en-US" sz="3600" b="1" i="1" dirty="0">
                <a:solidFill>
                  <a:srgbClr val="FF0000"/>
                </a:solidFill>
                <a:latin typeface="Cambria" panose="02040503050406030204" pitchFamily="18" charset="0"/>
                <a:ea typeface="Cambria" panose="02040503050406030204" pitchFamily="18" charset="0"/>
                <a:cs typeface="Narkisim" panose="020E0502050101010101" pitchFamily="34" charset="-79"/>
                <a:sym typeface="Poppins"/>
              </a:rPr>
              <a:t>digital access</a:t>
            </a:r>
            <a:r>
              <a:rPr lang="en-US" sz="3600" dirty="0">
                <a:latin typeface="Cambria" panose="02040503050406030204" pitchFamily="18" charset="0"/>
                <a:ea typeface="Cambria" panose="02040503050406030204" pitchFamily="18" charset="0"/>
                <a:cs typeface="Narkisim" panose="020E0502050101010101" pitchFamily="34" charset="-79"/>
                <a:sym typeface="Poppins"/>
              </a:rPr>
              <a:t> to ensure all learners have the capacity, skills, &amp; opportunity for full participation in the digital age. It is a </a:t>
            </a:r>
            <a:r>
              <a:rPr lang="en-US" sz="3600" b="1" i="1" dirty="0">
                <a:solidFill>
                  <a:srgbClr val="FF0000"/>
                </a:solidFill>
                <a:latin typeface="Cambria" panose="02040503050406030204" pitchFamily="18" charset="0"/>
                <a:ea typeface="Cambria" panose="02040503050406030204" pitchFamily="18" charset="0"/>
                <a:cs typeface="Narkisim" panose="020E0502050101010101" pitchFamily="34" charset="-79"/>
                <a:sym typeface="Poppins"/>
              </a:rPr>
              <a:t>fundamental right</a:t>
            </a:r>
            <a:r>
              <a:rPr lang="en-US" sz="3600" i="1" dirty="0">
                <a:solidFill>
                  <a:srgbClr val="FF0000"/>
                </a:solidFill>
                <a:latin typeface="Cambria" panose="02040503050406030204" pitchFamily="18" charset="0"/>
                <a:ea typeface="Cambria" panose="02040503050406030204" pitchFamily="18" charset="0"/>
                <a:cs typeface="Narkisim" panose="020E0502050101010101" pitchFamily="34" charset="-79"/>
                <a:sym typeface="Poppins"/>
              </a:rPr>
              <a:t> </a:t>
            </a:r>
            <a:r>
              <a:rPr lang="en-US" sz="3600" dirty="0">
                <a:latin typeface="Cambria" panose="02040503050406030204" pitchFamily="18" charset="0"/>
                <a:ea typeface="Cambria" panose="02040503050406030204" pitchFamily="18" charset="0"/>
                <a:cs typeface="Narkisim" panose="020E0502050101010101" pitchFamily="34" charset="-79"/>
                <a:sym typeface="Poppins"/>
              </a:rPr>
              <a:t>&amp; a core tenet of </a:t>
            </a:r>
            <a:r>
              <a:rPr lang="en-US" sz="3600" b="1" i="1" dirty="0">
                <a:solidFill>
                  <a:srgbClr val="FF0000"/>
                </a:solidFill>
                <a:latin typeface="Cambria" panose="02040503050406030204" pitchFamily="18" charset="0"/>
                <a:ea typeface="Cambria" panose="02040503050406030204" pitchFamily="18" charset="0"/>
                <a:cs typeface="Narkisim" panose="020E0502050101010101" pitchFamily="34" charset="-79"/>
                <a:sym typeface="Poppins"/>
              </a:rPr>
              <a:t>social justice </a:t>
            </a:r>
            <a:r>
              <a:rPr lang="en-US" sz="3600" dirty="0">
                <a:latin typeface="Cambria" panose="02040503050406030204" pitchFamily="18" charset="0"/>
                <a:ea typeface="Cambria" panose="02040503050406030204" pitchFamily="18" charset="0"/>
                <a:cs typeface="Narkisim" panose="020E0502050101010101" pitchFamily="34" charset="-79"/>
                <a:sym typeface="Poppins"/>
              </a:rPr>
              <a:t>within education, empowering all to thrive in an increasingly digitized society.</a:t>
            </a:r>
            <a:endParaRPr lang="en-US" sz="3600" dirty="0">
              <a:solidFill>
                <a:srgbClr val="000000"/>
              </a:solidFill>
              <a:latin typeface="Cambria" panose="02040503050406030204" pitchFamily="18" charset="0"/>
              <a:ea typeface="Cambria" panose="02040503050406030204" pitchFamily="18" charset="0"/>
              <a:cs typeface="Narkisim" panose="020E0502050101010101" pitchFamily="34" charset="-79"/>
              <a:sym typeface="Poppins"/>
            </a:endParaRPr>
          </a:p>
        </p:txBody>
      </p:sp>
      <p:grpSp>
        <p:nvGrpSpPr>
          <p:cNvPr id="30" name="Group 30"/>
          <p:cNvGrpSpPr/>
          <p:nvPr/>
        </p:nvGrpSpPr>
        <p:grpSpPr>
          <a:xfrm>
            <a:off x="14700190" y="-338820"/>
            <a:ext cx="1747329" cy="677641"/>
            <a:chOff x="0" y="0"/>
            <a:chExt cx="1059520" cy="410898"/>
          </a:xfrm>
        </p:grpSpPr>
        <p:sp>
          <p:nvSpPr>
            <p:cNvPr id="31" name="Freeform 31"/>
            <p:cNvSpPr/>
            <p:nvPr/>
          </p:nvSpPr>
          <p:spPr>
            <a:xfrm>
              <a:off x="0" y="0"/>
              <a:ext cx="1059520" cy="410898"/>
            </a:xfrm>
            <a:custGeom>
              <a:avLst/>
              <a:gdLst/>
              <a:ahLst/>
              <a:cxnLst/>
              <a:rect l="l" t="t" r="r" b="b"/>
              <a:pathLst>
                <a:path w="1059520" h="410898">
                  <a:moveTo>
                    <a:pt x="203200" y="0"/>
                  </a:moveTo>
                  <a:lnTo>
                    <a:pt x="1059520" y="0"/>
                  </a:lnTo>
                  <a:lnTo>
                    <a:pt x="856320" y="410898"/>
                  </a:lnTo>
                  <a:lnTo>
                    <a:pt x="0" y="410898"/>
                  </a:lnTo>
                  <a:lnTo>
                    <a:pt x="203200" y="0"/>
                  </a:lnTo>
                  <a:close/>
                </a:path>
              </a:pathLst>
            </a:custGeom>
            <a:solidFill>
              <a:srgbClr val="FFD006"/>
            </a:solidFill>
          </p:spPr>
          <p:txBody>
            <a:bodyPr/>
            <a:lstStyle/>
            <a:p>
              <a:endParaRPr lang="en-IN"/>
            </a:p>
          </p:txBody>
        </p:sp>
        <p:sp>
          <p:nvSpPr>
            <p:cNvPr id="32" name="TextBox 32"/>
            <p:cNvSpPr txBox="1"/>
            <p:nvPr/>
          </p:nvSpPr>
          <p:spPr>
            <a:xfrm>
              <a:off x="101600" y="-66675"/>
              <a:ext cx="856320" cy="477573"/>
            </a:xfrm>
            <a:prstGeom prst="rect">
              <a:avLst/>
            </a:prstGeom>
          </p:spPr>
          <p:txBody>
            <a:bodyPr lIns="50800" tIns="50800" rIns="50800" bIns="50800" rtlCol="0" anchor="ctr"/>
            <a:lstStyle/>
            <a:p>
              <a:pPr algn="ctr">
                <a:lnSpc>
                  <a:spcPts val="3359"/>
                </a:lnSpc>
              </a:pPr>
              <a:endParaRPr/>
            </a:p>
          </p:txBody>
        </p:sp>
      </p:grpSp>
      <p:grpSp>
        <p:nvGrpSpPr>
          <p:cNvPr id="33" name="Group 33"/>
          <p:cNvGrpSpPr/>
          <p:nvPr/>
        </p:nvGrpSpPr>
        <p:grpSpPr>
          <a:xfrm>
            <a:off x="16108933" y="-338820"/>
            <a:ext cx="2560792" cy="677641"/>
            <a:chOff x="0" y="0"/>
            <a:chExt cx="1552776" cy="410898"/>
          </a:xfrm>
        </p:grpSpPr>
        <p:sp>
          <p:nvSpPr>
            <p:cNvPr id="34" name="Freeform 34"/>
            <p:cNvSpPr/>
            <p:nvPr/>
          </p:nvSpPr>
          <p:spPr>
            <a:xfrm>
              <a:off x="0" y="0"/>
              <a:ext cx="1552776" cy="410898"/>
            </a:xfrm>
            <a:custGeom>
              <a:avLst/>
              <a:gdLst/>
              <a:ahLst/>
              <a:cxnLst/>
              <a:rect l="l" t="t" r="r" b="b"/>
              <a:pathLst>
                <a:path w="1552776" h="410898">
                  <a:moveTo>
                    <a:pt x="203200" y="0"/>
                  </a:moveTo>
                  <a:lnTo>
                    <a:pt x="1552776" y="0"/>
                  </a:lnTo>
                  <a:lnTo>
                    <a:pt x="1349576" y="410898"/>
                  </a:lnTo>
                  <a:lnTo>
                    <a:pt x="0" y="410898"/>
                  </a:lnTo>
                  <a:lnTo>
                    <a:pt x="203200" y="0"/>
                  </a:lnTo>
                  <a:close/>
                </a:path>
              </a:pathLst>
            </a:custGeom>
            <a:solidFill>
              <a:srgbClr val="161E28"/>
            </a:solidFill>
          </p:spPr>
          <p:txBody>
            <a:bodyPr/>
            <a:lstStyle/>
            <a:p>
              <a:endParaRPr lang="en-IN"/>
            </a:p>
          </p:txBody>
        </p:sp>
        <p:sp>
          <p:nvSpPr>
            <p:cNvPr id="35" name="TextBox 35"/>
            <p:cNvSpPr txBox="1"/>
            <p:nvPr/>
          </p:nvSpPr>
          <p:spPr>
            <a:xfrm>
              <a:off x="101600" y="-66675"/>
              <a:ext cx="1349576" cy="477573"/>
            </a:xfrm>
            <a:prstGeom prst="rect">
              <a:avLst/>
            </a:prstGeom>
          </p:spPr>
          <p:txBody>
            <a:bodyPr lIns="50800" tIns="50800" rIns="50800" bIns="50800" rtlCol="0" anchor="ctr"/>
            <a:lstStyle/>
            <a:p>
              <a:pPr algn="ctr">
                <a:lnSpc>
                  <a:spcPts val="3359"/>
                </a:lnSpc>
              </a:pPr>
              <a:endParaRPr/>
            </a:p>
          </p:txBody>
        </p:sp>
      </p:grpSp>
      <p:grpSp>
        <p:nvGrpSpPr>
          <p:cNvPr id="36" name="Group 16">
            <a:extLst>
              <a:ext uri="{FF2B5EF4-FFF2-40B4-BE49-F238E27FC236}">
                <a16:creationId xmlns:a16="http://schemas.microsoft.com/office/drawing/2014/main" id="{576312CD-B465-469B-A16D-D4AE83284E30}"/>
              </a:ext>
            </a:extLst>
          </p:cNvPr>
          <p:cNvGrpSpPr/>
          <p:nvPr/>
        </p:nvGrpSpPr>
        <p:grpSpPr>
          <a:xfrm>
            <a:off x="5177441" y="8990013"/>
            <a:ext cx="1255087" cy="1255087"/>
            <a:chOff x="0" y="0"/>
            <a:chExt cx="812800" cy="812800"/>
          </a:xfrm>
        </p:grpSpPr>
        <p:sp>
          <p:nvSpPr>
            <p:cNvPr id="37" name="Freeform 17">
              <a:extLst>
                <a:ext uri="{FF2B5EF4-FFF2-40B4-BE49-F238E27FC236}">
                  <a16:creationId xmlns:a16="http://schemas.microsoft.com/office/drawing/2014/main" id="{DD8EA433-8D5F-4176-974C-399CD3419EF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1E28"/>
            </a:solidFill>
            <a:ln w="95250" cap="sq">
              <a:solidFill>
                <a:srgbClr val="FFD006"/>
              </a:solidFill>
              <a:prstDash val="solid"/>
              <a:miter/>
            </a:ln>
          </p:spPr>
          <p:txBody>
            <a:bodyPr/>
            <a:lstStyle/>
            <a:p>
              <a:endParaRPr lang="en-IN"/>
            </a:p>
          </p:txBody>
        </p:sp>
        <p:sp>
          <p:nvSpPr>
            <p:cNvPr id="38" name="TextBox 18">
              <a:extLst>
                <a:ext uri="{FF2B5EF4-FFF2-40B4-BE49-F238E27FC236}">
                  <a16:creationId xmlns:a16="http://schemas.microsoft.com/office/drawing/2014/main" id="{8F25F7D5-4DD1-48C3-8C78-CF26733AC082}"/>
                </a:ext>
              </a:extLst>
            </p:cNvPr>
            <p:cNvSpPr txBox="1"/>
            <p:nvPr/>
          </p:nvSpPr>
          <p:spPr>
            <a:xfrm>
              <a:off x="76200" y="9525"/>
              <a:ext cx="660400" cy="727075"/>
            </a:xfrm>
            <a:prstGeom prst="rect">
              <a:avLst/>
            </a:prstGeom>
          </p:spPr>
          <p:txBody>
            <a:bodyPr lIns="50800" tIns="50800" rIns="50800" bIns="50800" rtlCol="0" anchor="ctr"/>
            <a:lstStyle/>
            <a:p>
              <a:pPr algn="ctr">
                <a:lnSpc>
                  <a:spcPts val="3359"/>
                </a:lnSpc>
              </a:pPr>
              <a:endParaRPr/>
            </a:p>
          </p:txBody>
        </p:sp>
      </p:grpSp>
      <p:sp>
        <p:nvSpPr>
          <p:cNvPr id="39" name="Freeform 21">
            <a:extLst>
              <a:ext uri="{FF2B5EF4-FFF2-40B4-BE49-F238E27FC236}">
                <a16:creationId xmlns:a16="http://schemas.microsoft.com/office/drawing/2014/main" id="{C9D0D801-4D77-4048-A6F4-763E66624B2D}"/>
              </a:ext>
            </a:extLst>
          </p:cNvPr>
          <p:cNvSpPr/>
          <p:nvPr/>
        </p:nvSpPr>
        <p:spPr>
          <a:xfrm>
            <a:off x="5483238" y="9289981"/>
            <a:ext cx="643493" cy="665969"/>
          </a:xfrm>
          <a:custGeom>
            <a:avLst/>
            <a:gdLst/>
            <a:ahLst/>
            <a:cxnLst/>
            <a:rect l="l" t="t" r="r" b="b"/>
            <a:pathLst>
              <a:path w="643493" h="665969">
                <a:moveTo>
                  <a:pt x="0" y="0"/>
                </a:moveTo>
                <a:lnTo>
                  <a:pt x="643492" y="0"/>
                </a:lnTo>
                <a:lnTo>
                  <a:pt x="643492" y="665969"/>
                </a:lnTo>
                <a:lnTo>
                  <a:pt x="0" y="6659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N"/>
          </a:p>
        </p:txBody>
      </p:sp>
      <p:sp>
        <p:nvSpPr>
          <p:cNvPr id="40" name="TextBox 26">
            <a:extLst>
              <a:ext uri="{FF2B5EF4-FFF2-40B4-BE49-F238E27FC236}">
                <a16:creationId xmlns:a16="http://schemas.microsoft.com/office/drawing/2014/main" id="{180DA1A0-32AF-4515-A9CC-1CD39619A855}"/>
              </a:ext>
            </a:extLst>
          </p:cNvPr>
          <p:cNvSpPr txBox="1"/>
          <p:nvPr/>
        </p:nvSpPr>
        <p:spPr>
          <a:xfrm>
            <a:off x="6689772" y="9091543"/>
            <a:ext cx="7095861" cy="401135"/>
          </a:xfrm>
          <a:prstGeom prst="rect">
            <a:avLst/>
          </a:prstGeom>
        </p:spPr>
        <p:txBody>
          <a:bodyPr lIns="0" tIns="0" rIns="0" bIns="0" rtlCol="0" anchor="t">
            <a:spAutoFit/>
          </a:bodyPr>
          <a:lstStyle/>
          <a:p>
            <a:pPr algn="l">
              <a:lnSpc>
                <a:spcPts val="2874"/>
              </a:lnSpc>
            </a:pPr>
            <a:r>
              <a:rPr lang="en-US" sz="3200" b="1" dirty="0">
                <a:solidFill>
                  <a:srgbClr val="000000"/>
                </a:solidFill>
                <a:latin typeface="Plantagenet Cherokee" panose="02020602070100000000" pitchFamily="18" charset="0"/>
                <a:ea typeface="Poppins Bold"/>
                <a:cs typeface="Poppins Bold"/>
                <a:sym typeface="Poppins Bold"/>
              </a:rPr>
              <a:t>Access</a:t>
            </a:r>
          </a:p>
        </p:txBody>
      </p:sp>
      <p:sp>
        <p:nvSpPr>
          <p:cNvPr id="41" name="TextBox 29">
            <a:extLst>
              <a:ext uri="{FF2B5EF4-FFF2-40B4-BE49-F238E27FC236}">
                <a16:creationId xmlns:a16="http://schemas.microsoft.com/office/drawing/2014/main" id="{E32C4888-CC07-435C-B691-0E49D16EF33A}"/>
              </a:ext>
            </a:extLst>
          </p:cNvPr>
          <p:cNvSpPr txBox="1"/>
          <p:nvPr/>
        </p:nvSpPr>
        <p:spPr>
          <a:xfrm>
            <a:off x="6689772" y="9640818"/>
            <a:ext cx="6943010" cy="384721"/>
          </a:xfrm>
          <a:prstGeom prst="rect">
            <a:avLst/>
          </a:prstGeom>
        </p:spPr>
        <p:txBody>
          <a:bodyPr lIns="0" tIns="0" rIns="0" bIns="0" rtlCol="0" anchor="t">
            <a:spAutoFit/>
          </a:bodyPr>
          <a:lstStyle/>
          <a:p>
            <a:pPr algn="just">
              <a:lnSpc>
                <a:spcPts val="3000"/>
              </a:lnSpc>
            </a:pPr>
            <a:r>
              <a:rPr lang="en-US" sz="3200" dirty="0">
                <a:solidFill>
                  <a:srgbClr val="000000"/>
                </a:solidFill>
                <a:latin typeface="Amasis MT Pro" panose="02040504050005020304" pitchFamily="18" charset="0"/>
                <a:ea typeface="Poppins"/>
                <a:cs typeface="Poppins"/>
                <a:sym typeface="Poppins"/>
              </a:rPr>
              <a:t>(Technological, internet, infrastructure)</a:t>
            </a:r>
          </a:p>
        </p:txBody>
      </p:sp>
      <p:sp>
        <p:nvSpPr>
          <p:cNvPr id="42" name="TextBox 26">
            <a:extLst>
              <a:ext uri="{FF2B5EF4-FFF2-40B4-BE49-F238E27FC236}">
                <a16:creationId xmlns:a16="http://schemas.microsoft.com/office/drawing/2014/main" id="{FF9B8A90-E8B9-4504-96A8-0E0E12808F8A}"/>
              </a:ext>
            </a:extLst>
          </p:cNvPr>
          <p:cNvSpPr txBox="1"/>
          <p:nvPr/>
        </p:nvSpPr>
        <p:spPr>
          <a:xfrm>
            <a:off x="5790516" y="7724774"/>
            <a:ext cx="7095861" cy="401135"/>
          </a:xfrm>
          <a:prstGeom prst="rect">
            <a:avLst/>
          </a:prstGeom>
        </p:spPr>
        <p:txBody>
          <a:bodyPr lIns="0" tIns="0" rIns="0" bIns="0" rtlCol="0" anchor="t">
            <a:spAutoFit/>
          </a:bodyPr>
          <a:lstStyle/>
          <a:p>
            <a:pPr algn="l">
              <a:lnSpc>
                <a:spcPts val="2874"/>
              </a:lnSpc>
            </a:pPr>
            <a:r>
              <a:rPr lang="sv-SE" sz="3200" b="1" dirty="0">
                <a:solidFill>
                  <a:srgbClr val="000000"/>
                </a:solidFill>
                <a:latin typeface="Plantagenet Cherokee" panose="02020602070100000000" pitchFamily="18" charset="0"/>
                <a:ea typeface="Poppins Bold"/>
                <a:cs typeface="Poppins Bold"/>
                <a:sym typeface="Poppins Bold"/>
              </a:rPr>
              <a:t>Skills</a:t>
            </a:r>
            <a:endParaRPr lang="en-US" sz="3200" b="1" dirty="0">
              <a:solidFill>
                <a:srgbClr val="000000"/>
              </a:solidFill>
              <a:latin typeface="Plantagenet Cherokee" panose="02020602070100000000" pitchFamily="18" charset="0"/>
              <a:ea typeface="Poppins Bold"/>
              <a:cs typeface="Poppins Bold"/>
              <a:sym typeface="Poppins Bold"/>
            </a:endParaRPr>
          </a:p>
        </p:txBody>
      </p:sp>
      <p:sp>
        <p:nvSpPr>
          <p:cNvPr id="43" name="TextBox 29">
            <a:extLst>
              <a:ext uri="{FF2B5EF4-FFF2-40B4-BE49-F238E27FC236}">
                <a16:creationId xmlns:a16="http://schemas.microsoft.com/office/drawing/2014/main" id="{8036B01B-B77F-4D92-86FE-6B2483D07BB6}"/>
              </a:ext>
            </a:extLst>
          </p:cNvPr>
          <p:cNvSpPr txBox="1"/>
          <p:nvPr/>
        </p:nvSpPr>
        <p:spPr>
          <a:xfrm>
            <a:off x="5770916" y="8234474"/>
            <a:ext cx="9448800" cy="384721"/>
          </a:xfrm>
          <a:prstGeom prst="rect">
            <a:avLst/>
          </a:prstGeom>
        </p:spPr>
        <p:txBody>
          <a:bodyPr wrap="square" lIns="0" tIns="0" rIns="0" bIns="0" rtlCol="0" anchor="t">
            <a:spAutoFit/>
          </a:bodyPr>
          <a:lstStyle/>
          <a:p>
            <a:pPr algn="just">
              <a:lnSpc>
                <a:spcPts val="3000"/>
              </a:lnSpc>
            </a:pPr>
            <a:r>
              <a:rPr lang="es-ES" sz="3200" dirty="0">
                <a:solidFill>
                  <a:srgbClr val="000000"/>
                </a:solidFill>
                <a:latin typeface="Amasis MT Pro" panose="02040504050005020304" pitchFamily="18" charset="0"/>
                <a:ea typeface="Poppins"/>
                <a:cs typeface="Poppins"/>
                <a:sym typeface="Poppins"/>
              </a:rPr>
              <a:t>(Digital literacy, information literacy, media literacy)</a:t>
            </a:r>
            <a:endParaRPr lang="en-US" sz="3200" dirty="0">
              <a:solidFill>
                <a:srgbClr val="000000"/>
              </a:solidFill>
              <a:latin typeface="Amasis MT Pro" panose="02040504050005020304" pitchFamily="18" charset="0"/>
              <a:ea typeface="Poppins"/>
              <a:cs typeface="Poppins"/>
              <a:sym typeface="Poppins"/>
            </a:endParaRPr>
          </a:p>
        </p:txBody>
      </p:sp>
      <p:sp>
        <p:nvSpPr>
          <p:cNvPr id="44" name="TextBox 26">
            <a:extLst>
              <a:ext uri="{FF2B5EF4-FFF2-40B4-BE49-F238E27FC236}">
                <a16:creationId xmlns:a16="http://schemas.microsoft.com/office/drawing/2014/main" id="{73AA0CB3-9769-41FE-9A6C-D024577CDFC3}"/>
              </a:ext>
            </a:extLst>
          </p:cNvPr>
          <p:cNvSpPr txBox="1"/>
          <p:nvPr/>
        </p:nvSpPr>
        <p:spPr>
          <a:xfrm>
            <a:off x="4967600" y="6251846"/>
            <a:ext cx="7095861" cy="401135"/>
          </a:xfrm>
          <a:prstGeom prst="rect">
            <a:avLst/>
          </a:prstGeom>
        </p:spPr>
        <p:txBody>
          <a:bodyPr wrap="square" lIns="0" tIns="0" rIns="0" bIns="0" rtlCol="0" anchor="t">
            <a:spAutoFit/>
          </a:bodyPr>
          <a:lstStyle/>
          <a:p>
            <a:pPr algn="l">
              <a:lnSpc>
                <a:spcPts val="2874"/>
              </a:lnSpc>
            </a:pPr>
            <a:r>
              <a:rPr lang="en-US" sz="3200" b="1" dirty="0">
                <a:solidFill>
                  <a:srgbClr val="000000"/>
                </a:solidFill>
                <a:latin typeface="Plantagenet Cherokee" panose="02020602070100000000" pitchFamily="18" charset="0"/>
                <a:ea typeface="Poppins Bold"/>
                <a:cs typeface="Poppins Bold"/>
                <a:sym typeface="Poppins Bold"/>
              </a:rPr>
              <a:t>Opportunity</a:t>
            </a:r>
          </a:p>
        </p:txBody>
      </p:sp>
      <p:sp>
        <p:nvSpPr>
          <p:cNvPr id="45" name="TextBox 29">
            <a:extLst>
              <a:ext uri="{FF2B5EF4-FFF2-40B4-BE49-F238E27FC236}">
                <a16:creationId xmlns:a16="http://schemas.microsoft.com/office/drawing/2014/main" id="{691F8408-FEEF-44D2-B723-C2E47F6B925F}"/>
              </a:ext>
            </a:extLst>
          </p:cNvPr>
          <p:cNvSpPr txBox="1"/>
          <p:nvPr/>
        </p:nvSpPr>
        <p:spPr>
          <a:xfrm>
            <a:off x="4992017" y="6776369"/>
            <a:ext cx="13024181" cy="386644"/>
          </a:xfrm>
          <a:prstGeom prst="rect">
            <a:avLst/>
          </a:prstGeom>
        </p:spPr>
        <p:txBody>
          <a:bodyPr wrap="square" lIns="0" tIns="0" rIns="0" bIns="0" rtlCol="0" anchor="t">
            <a:spAutoFit/>
          </a:bodyPr>
          <a:lstStyle/>
          <a:p>
            <a:pPr>
              <a:lnSpc>
                <a:spcPts val="3000"/>
              </a:lnSpc>
            </a:pPr>
            <a:r>
              <a:rPr lang="en-US" sz="3200" dirty="0">
                <a:solidFill>
                  <a:srgbClr val="000000"/>
                </a:solidFill>
                <a:latin typeface="Amasis MT Pro" panose="02040504050005020304" pitchFamily="18" charset="0"/>
                <a:ea typeface="Poppins"/>
                <a:cs typeface="Poppins"/>
                <a:sym typeface="Poppins"/>
              </a:rPr>
              <a:t>(Equitable participation, access to quality content, personalized learning)</a:t>
            </a:r>
          </a:p>
        </p:txBody>
      </p:sp>
      <p:sp>
        <p:nvSpPr>
          <p:cNvPr id="26" name="Oval 25">
            <a:extLst>
              <a:ext uri="{FF2B5EF4-FFF2-40B4-BE49-F238E27FC236}">
                <a16:creationId xmlns:a16="http://schemas.microsoft.com/office/drawing/2014/main" id="{3D57976F-BD7C-9431-2402-D06ACE2ABF2A}"/>
              </a:ext>
            </a:extLst>
          </p:cNvPr>
          <p:cNvSpPr/>
          <p:nvPr/>
        </p:nvSpPr>
        <p:spPr>
          <a:xfrm>
            <a:off x="3833220" y="4311561"/>
            <a:ext cx="10728034" cy="1657634"/>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a:extLst>
              <a:ext uri="{FF2B5EF4-FFF2-40B4-BE49-F238E27FC236}">
                <a16:creationId xmlns:a16="http://schemas.microsoft.com/office/drawing/2014/main" id="{CDC54BAD-0E64-D08D-B342-98B4E59DE427}"/>
              </a:ext>
            </a:extLst>
          </p:cNvPr>
          <p:cNvGrpSpPr/>
          <p:nvPr/>
        </p:nvGrpSpPr>
        <p:grpSpPr>
          <a:xfrm>
            <a:off x="4998080" y="4675540"/>
            <a:ext cx="10565496" cy="935919"/>
            <a:chOff x="4194735" y="4742135"/>
            <a:chExt cx="10565496" cy="935919"/>
          </a:xfrm>
        </p:grpSpPr>
        <p:sp>
          <p:nvSpPr>
            <p:cNvPr id="46" name="TextBox 26">
              <a:extLst>
                <a:ext uri="{FF2B5EF4-FFF2-40B4-BE49-F238E27FC236}">
                  <a16:creationId xmlns:a16="http://schemas.microsoft.com/office/drawing/2014/main" id="{88FF5ABF-11FD-483C-A2BF-EAEF8E238F16}"/>
                </a:ext>
              </a:extLst>
            </p:cNvPr>
            <p:cNvSpPr txBox="1"/>
            <p:nvPr/>
          </p:nvSpPr>
          <p:spPr>
            <a:xfrm>
              <a:off x="4194735" y="4742135"/>
              <a:ext cx="7095861" cy="416396"/>
            </a:xfrm>
            <a:prstGeom prst="rect">
              <a:avLst/>
            </a:prstGeom>
          </p:spPr>
          <p:txBody>
            <a:bodyPr lIns="0" tIns="0" rIns="0" bIns="0" rtlCol="0" anchor="t">
              <a:spAutoFit/>
            </a:bodyPr>
            <a:lstStyle/>
            <a:p>
              <a:pPr algn="l">
                <a:lnSpc>
                  <a:spcPts val="2874"/>
                </a:lnSpc>
              </a:pPr>
              <a:r>
                <a:rPr lang="en-US" sz="3600" b="1" dirty="0">
                  <a:solidFill>
                    <a:srgbClr val="000000"/>
                  </a:solidFill>
                  <a:latin typeface="Plantagenet Cherokee" panose="02020602070100000000" pitchFamily="18" charset="0"/>
                  <a:ea typeface="Poppins Bold"/>
                  <a:cs typeface="Poppins Bold"/>
                  <a:sym typeface="Poppins Bold"/>
                </a:rPr>
                <a:t>Digital Equity</a:t>
              </a:r>
            </a:p>
          </p:txBody>
        </p:sp>
        <p:sp>
          <p:nvSpPr>
            <p:cNvPr id="47" name="TextBox 29">
              <a:extLst>
                <a:ext uri="{FF2B5EF4-FFF2-40B4-BE49-F238E27FC236}">
                  <a16:creationId xmlns:a16="http://schemas.microsoft.com/office/drawing/2014/main" id="{A0108829-3F6C-4C07-A781-E56285427BF1}"/>
                </a:ext>
              </a:extLst>
            </p:cNvPr>
            <p:cNvSpPr txBox="1"/>
            <p:nvPr/>
          </p:nvSpPr>
          <p:spPr>
            <a:xfrm>
              <a:off x="4194735" y="5291410"/>
              <a:ext cx="10565496" cy="386644"/>
            </a:xfrm>
            <a:prstGeom prst="rect">
              <a:avLst/>
            </a:prstGeom>
          </p:spPr>
          <p:txBody>
            <a:bodyPr wrap="square" lIns="0" tIns="0" rIns="0" bIns="0" rtlCol="0" anchor="t">
              <a:spAutoFit/>
            </a:bodyPr>
            <a:lstStyle/>
            <a:p>
              <a:pPr algn="just">
                <a:lnSpc>
                  <a:spcPts val="3000"/>
                </a:lnSpc>
              </a:pPr>
              <a:r>
                <a:rPr lang="en-US" sz="3200" dirty="0">
                  <a:solidFill>
                    <a:srgbClr val="000000"/>
                  </a:solidFill>
                  <a:latin typeface="Amasis MT Pro" panose="02040504050005020304" pitchFamily="18" charset="0"/>
                  <a:ea typeface="Poppins"/>
                  <a:cs typeface="Poppins"/>
                  <a:sym typeface="Poppins"/>
                </a:rPr>
                <a:t>(Achieved when all components are in place)</a:t>
              </a:r>
            </a:p>
          </p:txBody>
        </p:sp>
      </p:grpSp>
      <p:pic>
        <p:nvPicPr>
          <p:cNvPr id="9" name="Picture 8">
            <a:extLst>
              <a:ext uri="{FF2B5EF4-FFF2-40B4-BE49-F238E27FC236}">
                <a16:creationId xmlns:a16="http://schemas.microsoft.com/office/drawing/2014/main" id="{7D0CB13B-4243-4034-A681-516A61749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3050312" y="8642184"/>
            <a:ext cx="1164940" cy="1048472"/>
          </a:xfrm>
          <a:prstGeom prst="rect">
            <a:avLst/>
          </a:prstGeom>
        </p:spPr>
      </p:pic>
      <p:pic>
        <p:nvPicPr>
          <p:cNvPr id="48" name="Picture 47">
            <a:extLst>
              <a:ext uri="{FF2B5EF4-FFF2-40B4-BE49-F238E27FC236}">
                <a16:creationId xmlns:a16="http://schemas.microsoft.com/office/drawing/2014/main" id="{A7D0A25C-731C-4040-A3E6-F1AC4AD1FA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501720" y="7174507"/>
            <a:ext cx="1164940" cy="1048472"/>
          </a:xfrm>
          <a:prstGeom prst="rect">
            <a:avLst/>
          </a:prstGeom>
        </p:spPr>
      </p:pic>
      <p:pic>
        <p:nvPicPr>
          <p:cNvPr id="49" name="Picture 48">
            <a:extLst>
              <a:ext uri="{FF2B5EF4-FFF2-40B4-BE49-F238E27FC236}">
                <a16:creationId xmlns:a16="http://schemas.microsoft.com/office/drawing/2014/main" id="{A28D6290-FDC1-4AF3-A5FB-747F796D3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382189" y="5368104"/>
            <a:ext cx="1164940" cy="1048472"/>
          </a:xfrm>
          <a:prstGeom prst="rect">
            <a:avLst/>
          </a:prstGeom>
        </p:spPr>
      </p:pic>
    </p:spTree>
    <p:extLst>
      <p:ext uri="{BB962C8B-B14F-4D97-AF65-F5344CB8AC3E}">
        <p14:creationId xmlns:p14="http://schemas.microsoft.com/office/powerpoint/2010/main" val="249442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3284" y="-1255897"/>
            <a:ext cx="3086100" cy="1572888"/>
            <a:chOff x="0" y="0"/>
            <a:chExt cx="812800" cy="414259"/>
          </a:xfrm>
        </p:grpSpPr>
        <p:sp>
          <p:nvSpPr>
            <p:cNvPr id="3" name="Freeform 3"/>
            <p:cNvSpPr/>
            <p:nvPr/>
          </p:nvSpPr>
          <p:spPr>
            <a:xfrm>
              <a:off x="0" y="0"/>
              <a:ext cx="812800" cy="414259"/>
            </a:xfrm>
            <a:custGeom>
              <a:avLst/>
              <a:gdLst/>
              <a:ahLst/>
              <a:cxnLst/>
              <a:rect l="l" t="t" r="r" b="b"/>
              <a:pathLst>
                <a:path w="812800" h="414259">
                  <a:moveTo>
                    <a:pt x="609600" y="0"/>
                  </a:moveTo>
                  <a:lnTo>
                    <a:pt x="0" y="0"/>
                  </a:lnTo>
                  <a:lnTo>
                    <a:pt x="203200" y="414259"/>
                  </a:lnTo>
                  <a:lnTo>
                    <a:pt x="812800" y="414259"/>
                  </a:lnTo>
                  <a:lnTo>
                    <a:pt x="609600" y="0"/>
                  </a:lnTo>
                  <a:close/>
                </a:path>
              </a:pathLst>
            </a:custGeom>
            <a:solidFill>
              <a:srgbClr val="161E28"/>
            </a:solidFill>
          </p:spPr>
          <p:txBody>
            <a:bodyPr/>
            <a:lstStyle/>
            <a:p>
              <a:endParaRPr lang="en-IN"/>
            </a:p>
          </p:txBody>
        </p:sp>
        <p:sp>
          <p:nvSpPr>
            <p:cNvPr id="4" name="TextBox 4"/>
            <p:cNvSpPr txBox="1"/>
            <p:nvPr/>
          </p:nvSpPr>
          <p:spPr>
            <a:xfrm>
              <a:off x="101600" y="-66675"/>
              <a:ext cx="609600" cy="480934"/>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1184955" y="-1255897"/>
            <a:ext cx="2154212" cy="1572888"/>
            <a:chOff x="0" y="0"/>
            <a:chExt cx="567364" cy="414259"/>
          </a:xfrm>
        </p:grpSpPr>
        <p:sp>
          <p:nvSpPr>
            <p:cNvPr id="6" name="Freeform 6"/>
            <p:cNvSpPr/>
            <p:nvPr/>
          </p:nvSpPr>
          <p:spPr>
            <a:xfrm>
              <a:off x="0" y="0"/>
              <a:ext cx="567364" cy="414259"/>
            </a:xfrm>
            <a:custGeom>
              <a:avLst/>
              <a:gdLst/>
              <a:ahLst/>
              <a:cxnLst/>
              <a:rect l="l" t="t" r="r" b="b"/>
              <a:pathLst>
                <a:path w="567364" h="414259">
                  <a:moveTo>
                    <a:pt x="364164" y="0"/>
                  </a:moveTo>
                  <a:lnTo>
                    <a:pt x="0" y="0"/>
                  </a:lnTo>
                  <a:lnTo>
                    <a:pt x="203200" y="414259"/>
                  </a:lnTo>
                  <a:lnTo>
                    <a:pt x="567364" y="414259"/>
                  </a:lnTo>
                  <a:lnTo>
                    <a:pt x="364164" y="0"/>
                  </a:lnTo>
                  <a:close/>
                </a:path>
              </a:pathLst>
            </a:custGeom>
            <a:solidFill>
              <a:srgbClr val="FFD006"/>
            </a:solidFill>
          </p:spPr>
          <p:txBody>
            <a:bodyPr/>
            <a:lstStyle/>
            <a:p>
              <a:endParaRPr lang="en-IN"/>
            </a:p>
          </p:txBody>
        </p:sp>
        <p:sp>
          <p:nvSpPr>
            <p:cNvPr id="7" name="TextBox 7"/>
            <p:cNvSpPr txBox="1"/>
            <p:nvPr/>
          </p:nvSpPr>
          <p:spPr>
            <a:xfrm>
              <a:off x="101600" y="-66675"/>
              <a:ext cx="364164" cy="480934"/>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rot="-1612452">
            <a:off x="13960480" y="-4740956"/>
            <a:ext cx="8339122" cy="17571232"/>
            <a:chOff x="0" y="0"/>
            <a:chExt cx="2196312" cy="4627814"/>
          </a:xfrm>
        </p:grpSpPr>
        <p:sp>
          <p:nvSpPr>
            <p:cNvPr id="9" name="Freeform 9"/>
            <p:cNvSpPr/>
            <p:nvPr/>
          </p:nvSpPr>
          <p:spPr>
            <a:xfrm>
              <a:off x="0" y="0"/>
              <a:ext cx="2196312" cy="4627814"/>
            </a:xfrm>
            <a:custGeom>
              <a:avLst/>
              <a:gdLst/>
              <a:ahLst/>
              <a:cxnLst/>
              <a:rect l="l" t="t" r="r" b="b"/>
              <a:pathLst>
                <a:path w="2196312" h="4627814">
                  <a:moveTo>
                    <a:pt x="0" y="0"/>
                  </a:moveTo>
                  <a:lnTo>
                    <a:pt x="2196312" y="0"/>
                  </a:lnTo>
                  <a:lnTo>
                    <a:pt x="2196312" y="4627814"/>
                  </a:lnTo>
                  <a:lnTo>
                    <a:pt x="0" y="4627814"/>
                  </a:lnTo>
                  <a:close/>
                </a:path>
              </a:pathLst>
            </a:custGeom>
            <a:solidFill>
              <a:srgbClr val="FFD006"/>
            </a:solidFill>
          </p:spPr>
          <p:txBody>
            <a:bodyPr/>
            <a:lstStyle/>
            <a:p>
              <a:endParaRPr lang="en-IN"/>
            </a:p>
          </p:txBody>
        </p:sp>
        <p:sp>
          <p:nvSpPr>
            <p:cNvPr id="10" name="TextBox 10"/>
            <p:cNvSpPr txBox="1"/>
            <p:nvPr/>
          </p:nvSpPr>
          <p:spPr>
            <a:xfrm>
              <a:off x="0" y="-66675"/>
              <a:ext cx="2196312" cy="4694489"/>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439765" y="2431689"/>
            <a:ext cx="11484424" cy="1740926"/>
          </a:xfrm>
          <a:prstGeom prst="rect">
            <a:avLst/>
          </a:prstGeom>
        </p:spPr>
        <p:txBody>
          <a:bodyPr wrap="square" lIns="0" tIns="0" rIns="0" bIns="0" rtlCol="0" anchor="t">
            <a:spAutoFit/>
          </a:bodyPr>
          <a:lstStyle/>
          <a:p>
            <a:pPr marL="571500" indent="-571500" algn="just">
              <a:lnSpc>
                <a:spcPts val="4500"/>
              </a:lnSpc>
              <a:buFont typeface="Wingdings" panose="05000000000000000000" pitchFamily="2" charset="2"/>
              <a:buChar char="q"/>
            </a:pPr>
            <a:r>
              <a:rPr lang="en-US" sz="4400" dirty="0">
                <a:latin typeface="Baskerville Old Face" panose="02020602080505020303" pitchFamily="18" charset="0"/>
                <a:ea typeface="Poppins"/>
                <a:cs typeface="Poppins"/>
                <a:sym typeface="Poppins"/>
              </a:rPr>
              <a:t>Digital equity is crucial for contemporary education due to the increasing </a:t>
            </a:r>
            <a:r>
              <a:rPr lang="en-US" sz="4400" b="1" dirty="0">
                <a:solidFill>
                  <a:srgbClr val="FF0000"/>
                </a:solidFill>
                <a:latin typeface="Baskerville Old Face" panose="02020602080505020303" pitchFamily="18" charset="0"/>
                <a:ea typeface="Poppins"/>
                <a:cs typeface="Poppins"/>
                <a:sym typeface="Poppins"/>
              </a:rPr>
              <a:t>prevalence of online &amp; blended learning</a:t>
            </a:r>
            <a:r>
              <a:rPr lang="en-US" sz="4400" dirty="0">
                <a:solidFill>
                  <a:srgbClr val="000000"/>
                </a:solidFill>
                <a:latin typeface="Baskerville Old Face" panose="02020602080505020303" pitchFamily="18" charset="0"/>
                <a:ea typeface="Poppins"/>
                <a:cs typeface="Poppins"/>
                <a:sym typeface="Poppins"/>
              </a:rPr>
              <a:t>.</a:t>
            </a:r>
          </a:p>
        </p:txBody>
      </p:sp>
      <p:sp>
        <p:nvSpPr>
          <p:cNvPr id="22" name="TextBox 14">
            <a:extLst>
              <a:ext uri="{FF2B5EF4-FFF2-40B4-BE49-F238E27FC236}">
                <a16:creationId xmlns:a16="http://schemas.microsoft.com/office/drawing/2014/main" id="{D3B19492-5B54-6811-ADA6-CCACFEE2ACDC}"/>
              </a:ext>
            </a:extLst>
          </p:cNvPr>
          <p:cNvSpPr txBox="1"/>
          <p:nvPr/>
        </p:nvSpPr>
        <p:spPr>
          <a:xfrm>
            <a:off x="489481" y="7489005"/>
            <a:ext cx="13707942" cy="1178143"/>
          </a:xfrm>
          <a:prstGeom prst="rect">
            <a:avLst/>
          </a:prstGeom>
        </p:spPr>
        <p:txBody>
          <a:bodyPr wrap="square" lIns="0" tIns="0" rIns="0" bIns="0" rtlCol="0" anchor="t">
            <a:spAutoFit/>
          </a:bodyPr>
          <a:lstStyle/>
          <a:p>
            <a:pPr marL="571500" indent="-571500" algn="just">
              <a:lnSpc>
                <a:spcPts val="4500"/>
              </a:lnSpc>
              <a:buFont typeface="Wingdings" panose="05000000000000000000" pitchFamily="2" charset="2"/>
              <a:buChar char="q"/>
            </a:pPr>
            <a:r>
              <a:rPr lang="en-US" sz="4400" i="1" dirty="0">
                <a:latin typeface="Centaur" panose="02030504050205020304" pitchFamily="18" charset="0"/>
                <a:ea typeface="Batang" panose="02030600000101010101" pitchFamily="18" charset="-127"/>
                <a:cs typeface="Poppins"/>
                <a:sym typeface="Poppins"/>
              </a:rPr>
              <a:t>Digital equity is </a:t>
            </a:r>
            <a:r>
              <a:rPr lang="en-US" sz="4400" b="1" i="1" dirty="0">
                <a:solidFill>
                  <a:srgbClr val="FF0000"/>
                </a:solidFill>
                <a:latin typeface="Centaur" panose="02030504050205020304" pitchFamily="18" charset="0"/>
                <a:ea typeface="Batang" panose="02030600000101010101" pitchFamily="18" charset="-127"/>
                <a:cs typeface="Poppins"/>
                <a:sym typeface="Poppins"/>
              </a:rPr>
              <a:t>directly connected to</a:t>
            </a:r>
            <a:r>
              <a:rPr lang="en-US" sz="4400" i="1" dirty="0">
                <a:solidFill>
                  <a:srgbClr val="000000"/>
                </a:solidFill>
                <a:latin typeface="Centaur" panose="02030504050205020304" pitchFamily="18" charset="0"/>
                <a:ea typeface="Batang" panose="02030600000101010101" pitchFamily="18" charset="-127"/>
                <a:cs typeface="Poppins"/>
                <a:sym typeface="Poppins"/>
              </a:rPr>
              <a:t> </a:t>
            </a:r>
            <a:r>
              <a:rPr lang="en-US" sz="4400" i="1" dirty="0">
                <a:latin typeface="Centaur" panose="02030504050205020304" pitchFamily="18" charset="0"/>
                <a:ea typeface="Batang" panose="02030600000101010101" pitchFamily="18" charset="-127"/>
                <a:cs typeface="Poppins"/>
                <a:sym typeface="Poppins"/>
              </a:rPr>
              <a:t>learning outcomes, student success, &amp; the development of future-ready skills.</a:t>
            </a:r>
          </a:p>
        </p:txBody>
      </p:sp>
      <p:sp>
        <p:nvSpPr>
          <p:cNvPr id="23" name="TextBox 14">
            <a:extLst>
              <a:ext uri="{FF2B5EF4-FFF2-40B4-BE49-F238E27FC236}">
                <a16:creationId xmlns:a16="http://schemas.microsoft.com/office/drawing/2014/main" id="{A20150C0-E58E-2B11-9259-A8BAE4C8078B}"/>
              </a:ext>
            </a:extLst>
          </p:cNvPr>
          <p:cNvSpPr txBox="1"/>
          <p:nvPr/>
        </p:nvSpPr>
        <p:spPr>
          <a:xfrm>
            <a:off x="585306" y="4797985"/>
            <a:ext cx="11193342" cy="1735924"/>
          </a:xfrm>
          <a:prstGeom prst="rect">
            <a:avLst/>
          </a:prstGeom>
        </p:spPr>
        <p:txBody>
          <a:bodyPr wrap="square" lIns="0" tIns="0" rIns="0" bIns="0" rtlCol="0" anchor="t">
            <a:spAutoFit/>
          </a:bodyPr>
          <a:lstStyle/>
          <a:p>
            <a:pPr marL="571500" indent="-571500" algn="just">
              <a:lnSpc>
                <a:spcPts val="4500"/>
              </a:lnSpc>
              <a:buFont typeface="Wingdings" panose="05000000000000000000" pitchFamily="2" charset="2"/>
              <a:buChar char="q"/>
            </a:pPr>
            <a:r>
              <a:rPr lang="en-US" sz="4000" b="1" dirty="0">
                <a:solidFill>
                  <a:srgbClr val="FF0000"/>
                </a:solidFill>
                <a:latin typeface="Century" panose="02040604050505020304" pitchFamily="18" charset="0"/>
                <a:ea typeface="Poppins"/>
                <a:cs typeface="Poppins"/>
                <a:sym typeface="Poppins"/>
              </a:rPr>
              <a:t>Inequitable access &amp; practices can lead to:</a:t>
            </a:r>
          </a:p>
          <a:p>
            <a:pPr marL="457200" indent="-457200" algn="just">
              <a:lnSpc>
                <a:spcPts val="4500"/>
              </a:lnSpc>
              <a:buFont typeface="Arial" panose="020B0604020202020204" pitchFamily="34" charset="0"/>
              <a:buChar char="•"/>
            </a:pPr>
            <a:r>
              <a:rPr lang="en-US" sz="3200" dirty="0">
                <a:latin typeface="Century" panose="02040604050505020304" pitchFamily="18" charset="0"/>
                <a:ea typeface="Poppins"/>
                <a:cs typeface="Poppins"/>
                <a:sym typeface="Poppins"/>
              </a:rPr>
              <a:t>Widening achievement gaps</a:t>
            </a:r>
          </a:p>
          <a:p>
            <a:pPr marL="457200" indent="-457200" algn="just">
              <a:lnSpc>
                <a:spcPts val="4500"/>
              </a:lnSpc>
              <a:buFont typeface="Arial" panose="020B0604020202020204" pitchFamily="34" charset="0"/>
              <a:buChar char="•"/>
            </a:pPr>
            <a:r>
              <a:rPr lang="en-US" sz="3200" dirty="0">
                <a:latin typeface="Century" panose="02040604050505020304" pitchFamily="18" charset="0"/>
                <a:ea typeface="Poppins"/>
                <a:cs typeface="Poppins"/>
                <a:sym typeface="Poppins"/>
              </a:rPr>
              <a:t>Marginalization of certain student groups</a:t>
            </a:r>
          </a:p>
        </p:txBody>
      </p:sp>
      <p:grpSp>
        <p:nvGrpSpPr>
          <p:cNvPr id="24" name="Group 44">
            <a:extLst>
              <a:ext uri="{FF2B5EF4-FFF2-40B4-BE49-F238E27FC236}">
                <a16:creationId xmlns:a16="http://schemas.microsoft.com/office/drawing/2014/main" id="{7E7B1305-02C8-0266-8E84-B95A1B169ADE}"/>
              </a:ext>
            </a:extLst>
          </p:cNvPr>
          <p:cNvGrpSpPr/>
          <p:nvPr/>
        </p:nvGrpSpPr>
        <p:grpSpPr>
          <a:xfrm rot="-10800000">
            <a:off x="3480270" y="329000"/>
            <a:ext cx="8202730" cy="755690"/>
            <a:chOff x="0" y="0"/>
            <a:chExt cx="5970210" cy="682480"/>
          </a:xfrm>
        </p:grpSpPr>
        <p:sp>
          <p:nvSpPr>
            <p:cNvPr id="25" name="Freeform 45">
              <a:extLst>
                <a:ext uri="{FF2B5EF4-FFF2-40B4-BE49-F238E27FC236}">
                  <a16:creationId xmlns:a16="http://schemas.microsoft.com/office/drawing/2014/main" id="{62D543FF-F5F9-0396-72DD-D3EC605058A8}"/>
                </a:ext>
              </a:extLst>
            </p:cNvPr>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26" name="TextBox 46">
              <a:extLst>
                <a:ext uri="{FF2B5EF4-FFF2-40B4-BE49-F238E27FC236}">
                  <a16:creationId xmlns:a16="http://schemas.microsoft.com/office/drawing/2014/main" id="{2BFCF14D-FCE7-746D-1578-B607B5D1B062}"/>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27" name="TextBox 55">
            <a:extLst>
              <a:ext uri="{FF2B5EF4-FFF2-40B4-BE49-F238E27FC236}">
                <a16:creationId xmlns:a16="http://schemas.microsoft.com/office/drawing/2014/main" id="{BDDC85DD-2CC0-5202-3074-432B995C966E}"/>
              </a:ext>
            </a:extLst>
          </p:cNvPr>
          <p:cNvSpPr txBox="1"/>
          <p:nvPr/>
        </p:nvSpPr>
        <p:spPr>
          <a:xfrm>
            <a:off x="4133070" y="1118299"/>
            <a:ext cx="6891450" cy="808106"/>
          </a:xfrm>
          <a:prstGeom prst="rect">
            <a:avLst/>
          </a:prstGeom>
        </p:spPr>
        <p:txBody>
          <a:bodyPr wrap="square" lIns="0" tIns="0" rIns="0" bIns="0" rtlCol="0" anchor="t">
            <a:spAutoFit/>
          </a:bodyPr>
          <a:lstStyle/>
          <a:p>
            <a:pPr marL="0" lvl="0" indent="0" algn="ctr">
              <a:lnSpc>
                <a:spcPts val="7000"/>
              </a:lnSpc>
            </a:pPr>
            <a:r>
              <a:rPr lang="en-US" sz="4400" b="1" spc="-212" dirty="0">
                <a:solidFill>
                  <a:srgbClr val="112D4E"/>
                </a:solidFill>
                <a:latin typeface="Amasis MT Pro Medium" panose="02040604050005020304" pitchFamily="18" charset="0"/>
                <a:ea typeface="Barlow Bold"/>
                <a:cs typeface="Barlow Bold"/>
                <a:sym typeface="Barlow Bold"/>
              </a:rPr>
              <a:t>For Education</a:t>
            </a:r>
          </a:p>
        </p:txBody>
      </p:sp>
      <p:sp>
        <p:nvSpPr>
          <p:cNvPr id="28" name="TextBox 56">
            <a:extLst>
              <a:ext uri="{FF2B5EF4-FFF2-40B4-BE49-F238E27FC236}">
                <a16:creationId xmlns:a16="http://schemas.microsoft.com/office/drawing/2014/main" id="{86A69A97-58E7-7D2C-4048-727E49D55BB7}"/>
              </a:ext>
            </a:extLst>
          </p:cNvPr>
          <p:cNvSpPr txBox="1"/>
          <p:nvPr/>
        </p:nvSpPr>
        <p:spPr>
          <a:xfrm>
            <a:off x="4609436" y="314203"/>
            <a:ext cx="6101289" cy="736877"/>
          </a:xfrm>
          <a:prstGeom prst="rect">
            <a:avLst/>
          </a:prstGeom>
        </p:spPr>
        <p:txBody>
          <a:bodyPr lIns="0" tIns="0" rIns="0" bIns="0" rtlCol="0" anchor="t">
            <a:spAutoFit/>
          </a:bodyPr>
          <a:lstStyle/>
          <a:p>
            <a:pPr marL="0" lvl="0" indent="0" algn="ctr">
              <a:lnSpc>
                <a:spcPts val="5644"/>
              </a:lnSpc>
            </a:pPr>
            <a:r>
              <a:rPr lang="en-US" sz="4800" b="1" dirty="0">
                <a:solidFill>
                  <a:srgbClr val="FFFFFF"/>
                </a:solidFill>
                <a:latin typeface="Amasis MT Pro Medium" panose="02040604050005020304" pitchFamily="18" charset="0"/>
                <a:ea typeface="Barlow Bold"/>
                <a:cs typeface="Barlow Bold"/>
                <a:sym typeface="Barlow Bold"/>
              </a:rPr>
              <a:t>Importance</a:t>
            </a:r>
          </a:p>
        </p:txBody>
      </p:sp>
      <p:pic>
        <p:nvPicPr>
          <p:cNvPr id="15" name="Picture 14" descr="Blurred financial stock market data and graph">
            <a:extLst>
              <a:ext uri="{FF2B5EF4-FFF2-40B4-BE49-F238E27FC236}">
                <a16:creationId xmlns:a16="http://schemas.microsoft.com/office/drawing/2014/main" id="{1394A108-377C-4E02-9E83-C971E45710FB}"/>
              </a:ext>
            </a:extLst>
          </p:cNvPr>
          <p:cNvPicPr>
            <a:picLocks noChangeAspect="1"/>
          </p:cNvPicPr>
          <p:nvPr/>
        </p:nvPicPr>
        <p:blipFill rotWithShape="1">
          <a:blip r:embed="rId2">
            <a:extLst>
              <a:ext uri="{28A0092B-C50C-407E-A947-70E740481C1C}">
                <a14:useLocalDpi xmlns:a14="http://schemas.microsoft.com/office/drawing/2010/main" val="0"/>
              </a:ext>
            </a:extLst>
          </a:blip>
          <a:srcRect t="28524" r="26450" b="170"/>
          <a:stretch/>
        </p:blipFill>
        <p:spPr>
          <a:xfrm rot="3723940">
            <a:off x="12523864" y="84465"/>
            <a:ext cx="11309691" cy="74417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18DFC-D67B-4B78-6809-000D5A14737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4256E81-10EC-89D5-F465-131441D77CB5}"/>
              </a:ext>
            </a:extLst>
          </p:cNvPr>
          <p:cNvGrpSpPr/>
          <p:nvPr/>
        </p:nvGrpSpPr>
        <p:grpSpPr>
          <a:xfrm rot="1303583">
            <a:off x="4330045" y="-1904957"/>
            <a:ext cx="584454" cy="10213708"/>
            <a:chOff x="0" y="0"/>
            <a:chExt cx="153930" cy="2690030"/>
          </a:xfrm>
        </p:grpSpPr>
        <p:sp>
          <p:nvSpPr>
            <p:cNvPr id="3" name="Freeform 3">
              <a:extLst>
                <a:ext uri="{FF2B5EF4-FFF2-40B4-BE49-F238E27FC236}">
                  <a16:creationId xmlns:a16="http://schemas.microsoft.com/office/drawing/2014/main" id="{85944EFC-F5BC-0CD5-32B1-2CC2EEDAB02B}"/>
                </a:ext>
              </a:extLst>
            </p:cNvPr>
            <p:cNvSpPr/>
            <p:nvPr/>
          </p:nvSpPr>
          <p:spPr>
            <a:xfrm>
              <a:off x="0" y="0"/>
              <a:ext cx="153930" cy="2690030"/>
            </a:xfrm>
            <a:custGeom>
              <a:avLst/>
              <a:gdLst/>
              <a:ahLst/>
              <a:cxnLst/>
              <a:rect l="l" t="t" r="r" b="b"/>
              <a:pathLst>
                <a:path w="153930" h="2690030">
                  <a:moveTo>
                    <a:pt x="0" y="0"/>
                  </a:moveTo>
                  <a:lnTo>
                    <a:pt x="153930" y="0"/>
                  </a:lnTo>
                  <a:lnTo>
                    <a:pt x="153930" y="2690030"/>
                  </a:lnTo>
                  <a:lnTo>
                    <a:pt x="0" y="2690030"/>
                  </a:lnTo>
                  <a:close/>
                </a:path>
              </a:pathLst>
            </a:custGeom>
            <a:solidFill>
              <a:srgbClr val="FFD006"/>
            </a:solidFill>
          </p:spPr>
          <p:txBody>
            <a:bodyPr/>
            <a:lstStyle/>
            <a:p>
              <a:endParaRPr lang="en-IN"/>
            </a:p>
          </p:txBody>
        </p:sp>
        <p:sp>
          <p:nvSpPr>
            <p:cNvPr id="4" name="TextBox 4">
              <a:extLst>
                <a:ext uri="{FF2B5EF4-FFF2-40B4-BE49-F238E27FC236}">
                  <a16:creationId xmlns:a16="http://schemas.microsoft.com/office/drawing/2014/main" id="{8F794F95-41BF-A023-B748-CD71F548D190}"/>
                </a:ext>
              </a:extLst>
            </p:cNvPr>
            <p:cNvSpPr txBox="1"/>
            <p:nvPr/>
          </p:nvSpPr>
          <p:spPr>
            <a:xfrm>
              <a:off x="0" y="-57150"/>
              <a:ext cx="153930" cy="2747180"/>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218C8A4F-C70F-2027-BC24-D5363AF4915B}"/>
              </a:ext>
            </a:extLst>
          </p:cNvPr>
          <p:cNvGrpSpPr/>
          <p:nvPr/>
        </p:nvGrpSpPr>
        <p:grpSpPr>
          <a:xfrm>
            <a:off x="-3429000" y="-28930"/>
            <a:ext cx="8433071" cy="10287000"/>
            <a:chOff x="0" y="0"/>
            <a:chExt cx="447808" cy="406400"/>
          </a:xfrm>
        </p:grpSpPr>
        <p:sp>
          <p:nvSpPr>
            <p:cNvPr id="6" name="Freeform 6">
              <a:extLst>
                <a:ext uri="{FF2B5EF4-FFF2-40B4-BE49-F238E27FC236}">
                  <a16:creationId xmlns:a16="http://schemas.microsoft.com/office/drawing/2014/main" id="{2D6708C6-9BE8-5DFC-A94C-1F390BA8D0F2}"/>
                </a:ext>
              </a:extLst>
            </p:cNvPr>
            <p:cNvSpPr/>
            <p:nvPr/>
          </p:nvSpPr>
          <p:spPr>
            <a:xfrm>
              <a:off x="0" y="0"/>
              <a:ext cx="447808" cy="406400"/>
            </a:xfrm>
            <a:custGeom>
              <a:avLst/>
              <a:gdLst/>
              <a:ahLst/>
              <a:cxnLst/>
              <a:rect l="l" t="t" r="r" b="b"/>
              <a:pathLst>
                <a:path w="447808" h="406400">
                  <a:moveTo>
                    <a:pt x="447808" y="0"/>
                  </a:moveTo>
                  <a:lnTo>
                    <a:pt x="0" y="0"/>
                  </a:lnTo>
                  <a:lnTo>
                    <a:pt x="101600" y="203200"/>
                  </a:lnTo>
                  <a:lnTo>
                    <a:pt x="0" y="406400"/>
                  </a:lnTo>
                  <a:lnTo>
                    <a:pt x="447808" y="406400"/>
                  </a:lnTo>
                  <a:lnTo>
                    <a:pt x="346208" y="203200"/>
                  </a:lnTo>
                  <a:lnTo>
                    <a:pt x="447808" y="0"/>
                  </a:lnTo>
                  <a:close/>
                </a:path>
              </a:pathLst>
            </a:custGeom>
            <a:solidFill>
              <a:srgbClr val="161E28"/>
            </a:solidFill>
          </p:spPr>
          <p:txBody>
            <a:bodyPr/>
            <a:lstStyle/>
            <a:p>
              <a:endParaRPr lang="en-IN"/>
            </a:p>
          </p:txBody>
        </p:sp>
        <p:sp>
          <p:nvSpPr>
            <p:cNvPr id="7" name="TextBox 7">
              <a:extLst>
                <a:ext uri="{FF2B5EF4-FFF2-40B4-BE49-F238E27FC236}">
                  <a16:creationId xmlns:a16="http://schemas.microsoft.com/office/drawing/2014/main" id="{D3FA561E-D414-6131-B11B-7B39D2F12D46}"/>
                </a:ext>
              </a:extLst>
            </p:cNvPr>
            <p:cNvSpPr txBox="1"/>
            <p:nvPr/>
          </p:nvSpPr>
          <p:spPr>
            <a:xfrm>
              <a:off x="88900" y="-57150"/>
              <a:ext cx="270008" cy="463550"/>
            </a:xfrm>
            <a:prstGeom prst="rect">
              <a:avLst/>
            </a:prstGeom>
          </p:spPr>
          <p:txBody>
            <a:bodyPr lIns="50800" tIns="50800" rIns="50800" bIns="50800" rtlCol="0" anchor="ctr"/>
            <a:lstStyle/>
            <a:p>
              <a:pPr algn="ctr">
                <a:lnSpc>
                  <a:spcPts val="2659"/>
                </a:lnSpc>
              </a:pPr>
              <a:endParaRPr/>
            </a:p>
          </p:txBody>
        </p:sp>
      </p:grpSp>
      <p:grpSp>
        <p:nvGrpSpPr>
          <p:cNvPr id="10" name="Group 10">
            <a:extLst>
              <a:ext uri="{FF2B5EF4-FFF2-40B4-BE49-F238E27FC236}">
                <a16:creationId xmlns:a16="http://schemas.microsoft.com/office/drawing/2014/main" id="{2F6BD85B-229C-CE82-FFFD-E2C171F01B2A}"/>
              </a:ext>
            </a:extLst>
          </p:cNvPr>
          <p:cNvGrpSpPr/>
          <p:nvPr/>
        </p:nvGrpSpPr>
        <p:grpSpPr>
          <a:xfrm>
            <a:off x="14700190" y="-338820"/>
            <a:ext cx="1747329" cy="677641"/>
            <a:chOff x="0" y="0"/>
            <a:chExt cx="1059520" cy="410898"/>
          </a:xfrm>
        </p:grpSpPr>
        <p:sp>
          <p:nvSpPr>
            <p:cNvPr id="11" name="Freeform 11">
              <a:extLst>
                <a:ext uri="{FF2B5EF4-FFF2-40B4-BE49-F238E27FC236}">
                  <a16:creationId xmlns:a16="http://schemas.microsoft.com/office/drawing/2014/main" id="{8FD9F2B2-638D-B5EC-88FB-DC40F75EC4AB}"/>
                </a:ext>
              </a:extLst>
            </p:cNvPr>
            <p:cNvSpPr/>
            <p:nvPr/>
          </p:nvSpPr>
          <p:spPr>
            <a:xfrm>
              <a:off x="0" y="0"/>
              <a:ext cx="1059520" cy="410898"/>
            </a:xfrm>
            <a:custGeom>
              <a:avLst/>
              <a:gdLst/>
              <a:ahLst/>
              <a:cxnLst/>
              <a:rect l="l" t="t" r="r" b="b"/>
              <a:pathLst>
                <a:path w="1059520" h="410898">
                  <a:moveTo>
                    <a:pt x="203200" y="0"/>
                  </a:moveTo>
                  <a:lnTo>
                    <a:pt x="1059520" y="0"/>
                  </a:lnTo>
                  <a:lnTo>
                    <a:pt x="856320" y="410898"/>
                  </a:lnTo>
                  <a:lnTo>
                    <a:pt x="0" y="410898"/>
                  </a:lnTo>
                  <a:lnTo>
                    <a:pt x="203200" y="0"/>
                  </a:lnTo>
                  <a:close/>
                </a:path>
              </a:pathLst>
            </a:custGeom>
            <a:solidFill>
              <a:srgbClr val="FFD006"/>
            </a:solidFill>
          </p:spPr>
          <p:txBody>
            <a:bodyPr/>
            <a:lstStyle/>
            <a:p>
              <a:endParaRPr lang="en-IN"/>
            </a:p>
          </p:txBody>
        </p:sp>
        <p:sp>
          <p:nvSpPr>
            <p:cNvPr id="12" name="TextBox 12">
              <a:extLst>
                <a:ext uri="{FF2B5EF4-FFF2-40B4-BE49-F238E27FC236}">
                  <a16:creationId xmlns:a16="http://schemas.microsoft.com/office/drawing/2014/main" id="{6513E5AB-6909-5669-E720-64F488EF29E8}"/>
                </a:ext>
              </a:extLst>
            </p:cNvPr>
            <p:cNvSpPr txBox="1"/>
            <p:nvPr/>
          </p:nvSpPr>
          <p:spPr>
            <a:xfrm>
              <a:off x="101600" y="-66675"/>
              <a:ext cx="856320" cy="477573"/>
            </a:xfrm>
            <a:prstGeom prst="rect">
              <a:avLst/>
            </a:prstGeom>
          </p:spPr>
          <p:txBody>
            <a:bodyPr lIns="50800" tIns="50800" rIns="50800" bIns="50800" rtlCol="0" anchor="ctr"/>
            <a:lstStyle/>
            <a:p>
              <a:pPr algn="ctr">
                <a:lnSpc>
                  <a:spcPts val="3359"/>
                </a:lnSpc>
              </a:pPr>
              <a:endParaRPr/>
            </a:p>
          </p:txBody>
        </p:sp>
      </p:grpSp>
      <p:grpSp>
        <p:nvGrpSpPr>
          <p:cNvPr id="13" name="Group 13">
            <a:extLst>
              <a:ext uri="{FF2B5EF4-FFF2-40B4-BE49-F238E27FC236}">
                <a16:creationId xmlns:a16="http://schemas.microsoft.com/office/drawing/2014/main" id="{D66521C8-09F0-9BCF-DFCF-499744BE0179}"/>
              </a:ext>
            </a:extLst>
          </p:cNvPr>
          <p:cNvGrpSpPr/>
          <p:nvPr/>
        </p:nvGrpSpPr>
        <p:grpSpPr>
          <a:xfrm>
            <a:off x="16108933" y="-338820"/>
            <a:ext cx="2560792" cy="677641"/>
            <a:chOff x="0" y="0"/>
            <a:chExt cx="1552776" cy="410898"/>
          </a:xfrm>
        </p:grpSpPr>
        <p:sp>
          <p:nvSpPr>
            <p:cNvPr id="14" name="Freeform 14">
              <a:extLst>
                <a:ext uri="{FF2B5EF4-FFF2-40B4-BE49-F238E27FC236}">
                  <a16:creationId xmlns:a16="http://schemas.microsoft.com/office/drawing/2014/main" id="{42EEBB00-1B47-61E6-464B-A5D3B781BEED}"/>
                </a:ext>
              </a:extLst>
            </p:cNvPr>
            <p:cNvSpPr/>
            <p:nvPr/>
          </p:nvSpPr>
          <p:spPr>
            <a:xfrm>
              <a:off x="0" y="0"/>
              <a:ext cx="1552776" cy="410898"/>
            </a:xfrm>
            <a:custGeom>
              <a:avLst/>
              <a:gdLst/>
              <a:ahLst/>
              <a:cxnLst/>
              <a:rect l="l" t="t" r="r" b="b"/>
              <a:pathLst>
                <a:path w="1552776" h="410898">
                  <a:moveTo>
                    <a:pt x="203200" y="0"/>
                  </a:moveTo>
                  <a:lnTo>
                    <a:pt x="1552776" y="0"/>
                  </a:lnTo>
                  <a:lnTo>
                    <a:pt x="1349576" y="410898"/>
                  </a:lnTo>
                  <a:lnTo>
                    <a:pt x="0" y="410898"/>
                  </a:lnTo>
                  <a:lnTo>
                    <a:pt x="203200" y="0"/>
                  </a:lnTo>
                  <a:close/>
                </a:path>
              </a:pathLst>
            </a:custGeom>
            <a:solidFill>
              <a:srgbClr val="161E28"/>
            </a:solidFill>
          </p:spPr>
          <p:txBody>
            <a:bodyPr/>
            <a:lstStyle/>
            <a:p>
              <a:endParaRPr lang="en-IN"/>
            </a:p>
          </p:txBody>
        </p:sp>
        <p:sp>
          <p:nvSpPr>
            <p:cNvPr id="15" name="TextBox 15">
              <a:extLst>
                <a:ext uri="{FF2B5EF4-FFF2-40B4-BE49-F238E27FC236}">
                  <a16:creationId xmlns:a16="http://schemas.microsoft.com/office/drawing/2014/main" id="{E58AAF69-F905-FE18-559D-F86ABC709F0D}"/>
                </a:ext>
              </a:extLst>
            </p:cNvPr>
            <p:cNvSpPr txBox="1"/>
            <p:nvPr/>
          </p:nvSpPr>
          <p:spPr>
            <a:xfrm>
              <a:off x="101600" y="-66675"/>
              <a:ext cx="1349576" cy="477573"/>
            </a:xfrm>
            <a:prstGeom prst="rect">
              <a:avLst/>
            </a:prstGeom>
          </p:spPr>
          <p:txBody>
            <a:bodyPr lIns="50800" tIns="50800" rIns="50800" bIns="50800" rtlCol="0" anchor="ctr"/>
            <a:lstStyle/>
            <a:p>
              <a:pPr algn="ctr">
                <a:lnSpc>
                  <a:spcPts val="3359"/>
                </a:lnSpc>
              </a:pPr>
              <a:endParaRPr/>
            </a:p>
          </p:txBody>
        </p:sp>
      </p:grpSp>
      <p:grpSp>
        <p:nvGrpSpPr>
          <p:cNvPr id="16" name="Group 16">
            <a:extLst>
              <a:ext uri="{FF2B5EF4-FFF2-40B4-BE49-F238E27FC236}">
                <a16:creationId xmlns:a16="http://schemas.microsoft.com/office/drawing/2014/main" id="{93EDA27F-2112-026C-0C18-77AE0038B941}"/>
              </a:ext>
            </a:extLst>
          </p:cNvPr>
          <p:cNvGrpSpPr/>
          <p:nvPr/>
        </p:nvGrpSpPr>
        <p:grpSpPr>
          <a:xfrm>
            <a:off x="5240523" y="2529056"/>
            <a:ext cx="5464060" cy="2443260"/>
            <a:chOff x="0" y="-66675"/>
            <a:chExt cx="1215237" cy="643492"/>
          </a:xfrm>
        </p:grpSpPr>
        <p:sp>
          <p:nvSpPr>
            <p:cNvPr id="17" name="Freeform 17">
              <a:extLst>
                <a:ext uri="{FF2B5EF4-FFF2-40B4-BE49-F238E27FC236}">
                  <a16:creationId xmlns:a16="http://schemas.microsoft.com/office/drawing/2014/main" id="{4AF8A372-3204-7DE1-E28F-107303FC2E43}"/>
                </a:ext>
              </a:extLst>
            </p:cNvPr>
            <p:cNvSpPr/>
            <p:nvPr/>
          </p:nvSpPr>
          <p:spPr>
            <a:xfrm>
              <a:off x="0" y="0"/>
              <a:ext cx="1215237" cy="329226"/>
            </a:xfrm>
            <a:custGeom>
              <a:avLst/>
              <a:gdLst/>
              <a:ahLst/>
              <a:cxnLst/>
              <a:rect l="l" t="t" r="r" b="b"/>
              <a:pathLst>
                <a:path w="1215237" h="576817">
                  <a:moveTo>
                    <a:pt x="0" y="0"/>
                  </a:moveTo>
                  <a:lnTo>
                    <a:pt x="1215237" y="0"/>
                  </a:lnTo>
                  <a:lnTo>
                    <a:pt x="1215237" y="576817"/>
                  </a:lnTo>
                  <a:lnTo>
                    <a:pt x="0" y="576817"/>
                  </a:lnTo>
                  <a:close/>
                </a:path>
              </a:pathLst>
            </a:custGeom>
            <a:solidFill>
              <a:srgbClr val="161E28"/>
            </a:solidFill>
            <a:ln w="38100" cap="sq">
              <a:solidFill>
                <a:srgbClr val="FFD006"/>
              </a:solidFill>
              <a:prstDash val="solid"/>
              <a:miter/>
            </a:ln>
          </p:spPr>
          <p:txBody>
            <a:bodyPr/>
            <a:lstStyle/>
            <a:p>
              <a:endParaRPr lang="en-IN"/>
            </a:p>
          </p:txBody>
        </p:sp>
        <p:sp>
          <p:nvSpPr>
            <p:cNvPr id="18" name="TextBox 18">
              <a:extLst>
                <a:ext uri="{FF2B5EF4-FFF2-40B4-BE49-F238E27FC236}">
                  <a16:creationId xmlns:a16="http://schemas.microsoft.com/office/drawing/2014/main" id="{51C03C4B-F373-13F4-043F-9B0C07958EA7}"/>
                </a:ext>
              </a:extLst>
            </p:cNvPr>
            <p:cNvSpPr txBox="1"/>
            <p:nvPr/>
          </p:nvSpPr>
          <p:spPr>
            <a:xfrm>
              <a:off x="0" y="-66675"/>
              <a:ext cx="1215237" cy="643492"/>
            </a:xfrm>
            <a:prstGeom prst="rect">
              <a:avLst/>
            </a:prstGeom>
          </p:spPr>
          <p:txBody>
            <a:bodyPr lIns="50800" tIns="50800" rIns="50800" bIns="50800" rtlCol="0" anchor="ctr"/>
            <a:lstStyle/>
            <a:p>
              <a:pPr algn="ctr">
                <a:lnSpc>
                  <a:spcPts val="3359"/>
                </a:lnSpc>
              </a:pPr>
              <a:endParaRPr/>
            </a:p>
          </p:txBody>
        </p:sp>
      </p:grpSp>
      <p:grpSp>
        <p:nvGrpSpPr>
          <p:cNvPr id="19" name="Group 19">
            <a:extLst>
              <a:ext uri="{FF2B5EF4-FFF2-40B4-BE49-F238E27FC236}">
                <a16:creationId xmlns:a16="http://schemas.microsoft.com/office/drawing/2014/main" id="{6A6F12A0-330C-D6FE-0D4A-E8E7020B2963}"/>
              </a:ext>
            </a:extLst>
          </p:cNvPr>
          <p:cNvGrpSpPr/>
          <p:nvPr/>
        </p:nvGrpSpPr>
        <p:grpSpPr>
          <a:xfrm>
            <a:off x="6416288" y="4267435"/>
            <a:ext cx="8956728" cy="1250031"/>
            <a:chOff x="0" y="0"/>
            <a:chExt cx="1215237" cy="576817"/>
          </a:xfrm>
        </p:grpSpPr>
        <p:sp>
          <p:nvSpPr>
            <p:cNvPr id="20" name="Freeform 20">
              <a:extLst>
                <a:ext uri="{FF2B5EF4-FFF2-40B4-BE49-F238E27FC236}">
                  <a16:creationId xmlns:a16="http://schemas.microsoft.com/office/drawing/2014/main" id="{4A1F5701-A978-4088-5AB0-8F636FA3B348}"/>
                </a:ext>
              </a:extLst>
            </p:cNvPr>
            <p:cNvSpPr/>
            <p:nvPr/>
          </p:nvSpPr>
          <p:spPr>
            <a:xfrm>
              <a:off x="0" y="0"/>
              <a:ext cx="1215237" cy="576817"/>
            </a:xfrm>
            <a:custGeom>
              <a:avLst/>
              <a:gdLst/>
              <a:ahLst/>
              <a:cxnLst/>
              <a:rect l="l" t="t" r="r" b="b"/>
              <a:pathLst>
                <a:path w="1215237" h="576817">
                  <a:moveTo>
                    <a:pt x="0" y="0"/>
                  </a:moveTo>
                  <a:lnTo>
                    <a:pt x="1215237" y="0"/>
                  </a:lnTo>
                  <a:lnTo>
                    <a:pt x="1215237" y="576817"/>
                  </a:lnTo>
                  <a:lnTo>
                    <a:pt x="0" y="576817"/>
                  </a:lnTo>
                  <a:close/>
                </a:path>
              </a:pathLst>
            </a:custGeom>
            <a:solidFill>
              <a:srgbClr val="161E28"/>
            </a:solidFill>
            <a:ln w="38100" cap="sq">
              <a:solidFill>
                <a:srgbClr val="FFD006"/>
              </a:solidFill>
              <a:prstDash val="solid"/>
              <a:miter/>
            </a:ln>
          </p:spPr>
          <p:txBody>
            <a:bodyPr/>
            <a:lstStyle/>
            <a:p>
              <a:endParaRPr lang="en-IN"/>
            </a:p>
          </p:txBody>
        </p:sp>
        <p:sp>
          <p:nvSpPr>
            <p:cNvPr id="21" name="TextBox 21">
              <a:extLst>
                <a:ext uri="{FF2B5EF4-FFF2-40B4-BE49-F238E27FC236}">
                  <a16:creationId xmlns:a16="http://schemas.microsoft.com/office/drawing/2014/main" id="{9B1E6C97-DB10-18DD-D7CC-554974598D85}"/>
                </a:ext>
              </a:extLst>
            </p:cNvPr>
            <p:cNvSpPr txBox="1"/>
            <p:nvPr/>
          </p:nvSpPr>
          <p:spPr>
            <a:xfrm>
              <a:off x="0" y="-66675"/>
              <a:ext cx="1215237" cy="643492"/>
            </a:xfrm>
            <a:prstGeom prst="rect">
              <a:avLst/>
            </a:prstGeom>
          </p:spPr>
          <p:txBody>
            <a:bodyPr lIns="50800" tIns="50800" rIns="50800" bIns="50800" rtlCol="0" anchor="ctr"/>
            <a:lstStyle/>
            <a:p>
              <a:pPr algn="ctr">
                <a:lnSpc>
                  <a:spcPts val="3359"/>
                </a:lnSpc>
              </a:pPr>
              <a:endParaRPr/>
            </a:p>
          </p:txBody>
        </p:sp>
      </p:grpSp>
      <p:sp>
        <p:nvSpPr>
          <p:cNvPr id="28" name="Freeform 28">
            <a:extLst>
              <a:ext uri="{FF2B5EF4-FFF2-40B4-BE49-F238E27FC236}">
                <a16:creationId xmlns:a16="http://schemas.microsoft.com/office/drawing/2014/main" id="{F97B8685-0889-75F2-3082-7E3626E86316}"/>
              </a:ext>
            </a:extLst>
          </p:cNvPr>
          <p:cNvSpPr/>
          <p:nvPr/>
        </p:nvSpPr>
        <p:spPr>
          <a:xfrm>
            <a:off x="5513152" y="3024726"/>
            <a:ext cx="488401" cy="505460"/>
          </a:xfrm>
          <a:custGeom>
            <a:avLst/>
            <a:gdLst/>
            <a:ahLst/>
            <a:cxnLst/>
            <a:rect l="l" t="t" r="r" b="b"/>
            <a:pathLst>
              <a:path w="488401" h="505460">
                <a:moveTo>
                  <a:pt x="0" y="0"/>
                </a:moveTo>
                <a:lnTo>
                  <a:pt x="488401" y="0"/>
                </a:lnTo>
                <a:lnTo>
                  <a:pt x="488401" y="505460"/>
                </a:lnTo>
                <a:lnTo>
                  <a:pt x="0" y="505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1" name="Freeform 31">
            <a:extLst>
              <a:ext uri="{FF2B5EF4-FFF2-40B4-BE49-F238E27FC236}">
                <a16:creationId xmlns:a16="http://schemas.microsoft.com/office/drawing/2014/main" id="{046606CA-5992-5571-B8B1-3D1FF3DFDF76}"/>
              </a:ext>
            </a:extLst>
          </p:cNvPr>
          <p:cNvSpPr/>
          <p:nvPr/>
        </p:nvSpPr>
        <p:spPr>
          <a:xfrm>
            <a:off x="6700270" y="4618795"/>
            <a:ext cx="488401" cy="505460"/>
          </a:xfrm>
          <a:custGeom>
            <a:avLst/>
            <a:gdLst/>
            <a:ahLst/>
            <a:cxnLst/>
            <a:rect l="l" t="t" r="r" b="b"/>
            <a:pathLst>
              <a:path w="488401" h="505460">
                <a:moveTo>
                  <a:pt x="0" y="0"/>
                </a:moveTo>
                <a:lnTo>
                  <a:pt x="488401" y="0"/>
                </a:lnTo>
                <a:lnTo>
                  <a:pt x="488401" y="505460"/>
                </a:lnTo>
                <a:lnTo>
                  <a:pt x="0" y="505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8" name="TextBox 38">
            <a:extLst>
              <a:ext uri="{FF2B5EF4-FFF2-40B4-BE49-F238E27FC236}">
                <a16:creationId xmlns:a16="http://schemas.microsoft.com/office/drawing/2014/main" id="{B1A5C955-BD1D-7275-DB15-E2D489F30A14}"/>
              </a:ext>
            </a:extLst>
          </p:cNvPr>
          <p:cNvSpPr txBox="1"/>
          <p:nvPr/>
        </p:nvSpPr>
        <p:spPr>
          <a:xfrm>
            <a:off x="6192555" y="2835816"/>
            <a:ext cx="4372943" cy="979307"/>
          </a:xfrm>
          <a:prstGeom prst="rect">
            <a:avLst/>
          </a:prstGeom>
        </p:spPr>
        <p:txBody>
          <a:bodyPr wrap="square" lIns="0" tIns="0" rIns="0" bIns="0" rtlCol="0" anchor="t">
            <a:spAutoFit/>
          </a:bodyPr>
          <a:lstStyle/>
          <a:p>
            <a:pPr algn="l">
              <a:lnSpc>
                <a:spcPts val="4000"/>
              </a:lnSpc>
            </a:pPr>
            <a:r>
              <a:rPr lang="en-US" sz="2800" b="1" dirty="0">
                <a:solidFill>
                  <a:srgbClr val="FFFFFF"/>
                </a:solidFill>
                <a:latin typeface="Cambria Math" panose="02040503050406030204" pitchFamily="18" charset="0"/>
                <a:ea typeface="Cambria Math" panose="02040503050406030204" pitchFamily="18" charset="0"/>
                <a:cs typeface="Poppins Bold"/>
                <a:sym typeface="Poppins Bold"/>
              </a:rPr>
              <a:t>Proactive measures to prevent digital exclusion</a:t>
            </a:r>
          </a:p>
        </p:txBody>
      </p:sp>
      <p:grpSp>
        <p:nvGrpSpPr>
          <p:cNvPr id="32" name="Group 31">
            <a:extLst>
              <a:ext uri="{FF2B5EF4-FFF2-40B4-BE49-F238E27FC236}">
                <a16:creationId xmlns:a16="http://schemas.microsoft.com/office/drawing/2014/main" id="{DD7C4A9A-3338-28A6-199D-A8243FE805EF}"/>
              </a:ext>
            </a:extLst>
          </p:cNvPr>
          <p:cNvGrpSpPr/>
          <p:nvPr/>
        </p:nvGrpSpPr>
        <p:grpSpPr>
          <a:xfrm>
            <a:off x="10894652" y="2782256"/>
            <a:ext cx="6733027" cy="1258640"/>
            <a:chOff x="5195074" y="6496852"/>
            <a:chExt cx="4614103" cy="1009144"/>
          </a:xfrm>
        </p:grpSpPr>
        <p:grpSp>
          <p:nvGrpSpPr>
            <p:cNvPr id="22" name="Group 22">
              <a:extLst>
                <a:ext uri="{FF2B5EF4-FFF2-40B4-BE49-F238E27FC236}">
                  <a16:creationId xmlns:a16="http://schemas.microsoft.com/office/drawing/2014/main" id="{B82C0DBA-95AF-8971-478B-972DD0D90DE0}"/>
                </a:ext>
              </a:extLst>
            </p:cNvPr>
            <p:cNvGrpSpPr/>
            <p:nvPr/>
          </p:nvGrpSpPr>
          <p:grpSpPr>
            <a:xfrm>
              <a:off x="5195074" y="6496852"/>
              <a:ext cx="4614103" cy="1009144"/>
              <a:chOff x="0" y="0"/>
              <a:chExt cx="1215237" cy="576817"/>
            </a:xfrm>
          </p:grpSpPr>
          <p:sp>
            <p:nvSpPr>
              <p:cNvPr id="23" name="Freeform 23">
                <a:extLst>
                  <a:ext uri="{FF2B5EF4-FFF2-40B4-BE49-F238E27FC236}">
                    <a16:creationId xmlns:a16="http://schemas.microsoft.com/office/drawing/2014/main" id="{12A4CC2A-E6C5-EADA-1A12-88A18913D105}"/>
                  </a:ext>
                </a:extLst>
              </p:cNvPr>
              <p:cNvSpPr/>
              <p:nvPr/>
            </p:nvSpPr>
            <p:spPr>
              <a:xfrm>
                <a:off x="0" y="0"/>
                <a:ext cx="1215237" cy="576817"/>
              </a:xfrm>
              <a:custGeom>
                <a:avLst/>
                <a:gdLst/>
                <a:ahLst/>
                <a:cxnLst/>
                <a:rect l="l" t="t" r="r" b="b"/>
                <a:pathLst>
                  <a:path w="1215237" h="576817">
                    <a:moveTo>
                      <a:pt x="0" y="0"/>
                    </a:moveTo>
                    <a:lnTo>
                      <a:pt x="1215237" y="0"/>
                    </a:lnTo>
                    <a:lnTo>
                      <a:pt x="1215237" y="576817"/>
                    </a:lnTo>
                    <a:lnTo>
                      <a:pt x="0" y="576817"/>
                    </a:lnTo>
                    <a:close/>
                  </a:path>
                </a:pathLst>
              </a:custGeom>
              <a:solidFill>
                <a:srgbClr val="161E28"/>
              </a:solidFill>
              <a:ln w="38100" cap="sq">
                <a:solidFill>
                  <a:srgbClr val="FFD006"/>
                </a:solidFill>
                <a:prstDash val="solid"/>
                <a:miter/>
              </a:ln>
            </p:spPr>
            <p:txBody>
              <a:bodyPr/>
              <a:lstStyle/>
              <a:p>
                <a:endParaRPr lang="en-IN"/>
              </a:p>
            </p:txBody>
          </p:sp>
          <p:sp>
            <p:nvSpPr>
              <p:cNvPr id="24" name="TextBox 24">
                <a:extLst>
                  <a:ext uri="{FF2B5EF4-FFF2-40B4-BE49-F238E27FC236}">
                    <a16:creationId xmlns:a16="http://schemas.microsoft.com/office/drawing/2014/main" id="{F7AA81C4-1D86-4858-9F56-B4344B5D4192}"/>
                  </a:ext>
                </a:extLst>
              </p:cNvPr>
              <p:cNvSpPr txBox="1"/>
              <p:nvPr/>
            </p:nvSpPr>
            <p:spPr>
              <a:xfrm>
                <a:off x="0" y="-66675"/>
                <a:ext cx="1215237" cy="643492"/>
              </a:xfrm>
              <a:prstGeom prst="rect">
                <a:avLst/>
              </a:prstGeom>
            </p:spPr>
            <p:txBody>
              <a:bodyPr lIns="50800" tIns="50800" rIns="50800" bIns="50800" rtlCol="0" anchor="ctr"/>
              <a:lstStyle/>
              <a:p>
                <a:pPr algn="ctr">
                  <a:lnSpc>
                    <a:spcPts val="3359"/>
                  </a:lnSpc>
                </a:pPr>
                <a:endParaRPr/>
              </a:p>
            </p:txBody>
          </p:sp>
        </p:grpSp>
        <p:sp>
          <p:nvSpPr>
            <p:cNvPr id="29" name="Freeform 29">
              <a:extLst>
                <a:ext uri="{FF2B5EF4-FFF2-40B4-BE49-F238E27FC236}">
                  <a16:creationId xmlns:a16="http://schemas.microsoft.com/office/drawing/2014/main" id="{2403FC7C-FA45-A765-E67E-66280A06160E}"/>
                </a:ext>
              </a:extLst>
            </p:cNvPr>
            <p:cNvSpPr/>
            <p:nvPr/>
          </p:nvSpPr>
          <p:spPr>
            <a:xfrm>
              <a:off x="5467703" y="6753385"/>
              <a:ext cx="488401" cy="505460"/>
            </a:xfrm>
            <a:custGeom>
              <a:avLst/>
              <a:gdLst/>
              <a:ahLst/>
              <a:cxnLst/>
              <a:rect l="l" t="t" r="r" b="b"/>
              <a:pathLst>
                <a:path w="488401" h="505460">
                  <a:moveTo>
                    <a:pt x="0" y="0"/>
                  </a:moveTo>
                  <a:lnTo>
                    <a:pt x="488401" y="0"/>
                  </a:lnTo>
                  <a:lnTo>
                    <a:pt x="488401" y="505460"/>
                  </a:lnTo>
                  <a:lnTo>
                    <a:pt x="0" y="505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39" name="TextBox 39">
              <a:extLst>
                <a:ext uri="{FF2B5EF4-FFF2-40B4-BE49-F238E27FC236}">
                  <a16:creationId xmlns:a16="http://schemas.microsoft.com/office/drawing/2014/main" id="{AF8ED8D8-8B8B-E947-142D-C7BA4168E888}"/>
                </a:ext>
              </a:extLst>
            </p:cNvPr>
            <p:cNvSpPr txBox="1"/>
            <p:nvPr/>
          </p:nvSpPr>
          <p:spPr>
            <a:xfrm>
              <a:off x="6097696" y="6579650"/>
              <a:ext cx="3503641" cy="785182"/>
            </a:xfrm>
            <a:prstGeom prst="rect">
              <a:avLst/>
            </a:prstGeom>
          </p:spPr>
          <p:txBody>
            <a:bodyPr wrap="square" lIns="0" tIns="0" rIns="0" bIns="0" rtlCol="0" anchor="t">
              <a:spAutoFit/>
            </a:bodyPr>
            <a:lstStyle/>
            <a:p>
              <a:pPr algn="l">
                <a:lnSpc>
                  <a:spcPts val="4000"/>
                </a:lnSpc>
              </a:pPr>
              <a:r>
                <a:rPr lang="en-US" sz="2800" b="1" dirty="0">
                  <a:solidFill>
                    <a:srgbClr val="FFFFFF"/>
                  </a:solidFill>
                  <a:latin typeface="Cambria Math" panose="02040503050406030204" pitchFamily="18" charset="0"/>
                  <a:ea typeface="Cambria Math" panose="02040503050406030204" pitchFamily="18" charset="0"/>
                  <a:cs typeface="Poppins Bold"/>
                  <a:sym typeface="Poppins Bold"/>
                </a:rPr>
                <a:t>Promotion of digital citizenship &amp; ethical online behavior</a:t>
              </a:r>
            </a:p>
          </p:txBody>
        </p:sp>
      </p:grpSp>
      <p:sp>
        <p:nvSpPr>
          <p:cNvPr id="41" name="TextBox 41">
            <a:extLst>
              <a:ext uri="{FF2B5EF4-FFF2-40B4-BE49-F238E27FC236}">
                <a16:creationId xmlns:a16="http://schemas.microsoft.com/office/drawing/2014/main" id="{6DCDF7A4-AAED-3DB6-228A-B4ABE224CF53}"/>
              </a:ext>
            </a:extLst>
          </p:cNvPr>
          <p:cNvSpPr txBox="1"/>
          <p:nvPr/>
        </p:nvSpPr>
        <p:spPr>
          <a:xfrm>
            <a:off x="7425178" y="4399428"/>
            <a:ext cx="7770032" cy="979307"/>
          </a:xfrm>
          <a:prstGeom prst="rect">
            <a:avLst/>
          </a:prstGeom>
        </p:spPr>
        <p:txBody>
          <a:bodyPr wrap="square" lIns="0" tIns="0" rIns="0" bIns="0" rtlCol="0" anchor="t">
            <a:spAutoFit/>
          </a:bodyPr>
          <a:lstStyle/>
          <a:p>
            <a:pPr algn="l">
              <a:lnSpc>
                <a:spcPts val="4000"/>
              </a:lnSpc>
            </a:pPr>
            <a:r>
              <a:rPr lang="en-US" sz="2800" b="1" dirty="0">
                <a:solidFill>
                  <a:srgbClr val="FFFFFF"/>
                </a:solidFill>
                <a:latin typeface="Cambria Math" panose="02040503050406030204" pitchFamily="18" charset="0"/>
                <a:ea typeface="Cambria Math" panose="02040503050406030204" pitchFamily="18" charset="0"/>
                <a:cs typeface="Poppins Bold"/>
                <a:sym typeface="Poppins Bold"/>
              </a:rPr>
              <a:t>Creation of learning environments that are accessible, inclusive, &amp; respectful of diversity</a:t>
            </a:r>
          </a:p>
        </p:txBody>
      </p:sp>
      <p:sp>
        <p:nvSpPr>
          <p:cNvPr id="43" name="TextBox 42">
            <a:extLst>
              <a:ext uri="{FF2B5EF4-FFF2-40B4-BE49-F238E27FC236}">
                <a16:creationId xmlns:a16="http://schemas.microsoft.com/office/drawing/2014/main" id="{81957BF7-463C-F8BC-0711-4830F2732925}"/>
              </a:ext>
            </a:extLst>
          </p:cNvPr>
          <p:cNvSpPr txBox="1"/>
          <p:nvPr/>
        </p:nvSpPr>
        <p:spPr>
          <a:xfrm>
            <a:off x="5349640" y="1930107"/>
            <a:ext cx="11032958" cy="584775"/>
          </a:xfrm>
          <a:prstGeom prst="rect">
            <a:avLst/>
          </a:prstGeom>
          <a:noFill/>
        </p:spPr>
        <p:txBody>
          <a:bodyPr wrap="square">
            <a:spAutoFit/>
          </a:bodyPr>
          <a:lstStyle/>
          <a:p>
            <a:r>
              <a:rPr lang="en-US" sz="3200" b="1" i="1" dirty="0">
                <a:solidFill>
                  <a:srgbClr val="FF0000"/>
                </a:solidFill>
                <a:latin typeface="Cambria Math" panose="02040503050406030204" pitchFamily="18" charset="0"/>
                <a:ea typeface="Cambria Math" panose="02040503050406030204" pitchFamily="18" charset="0"/>
              </a:rPr>
              <a:t>This responsibility necessitating</a:t>
            </a:r>
            <a:r>
              <a:rPr lang="en-US" sz="3200" dirty="0">
                <a:latin typeface="Cambria Math" panose="02040503050406030204" pitchFamily="18" charset="0"/>
                <a:ea typeface="Cambria Math" panose="02040503050406030204" pitchFamily="18" charset="0"/>
              </a:rPr>
              <a:t>:</a:t>
            </a:r>
          </a:p>
        </p:txBody>
      </p:sp>
      <p:grpSp>
        <p:nvGrpSpPr>
          <p:cNvPr id="42" name="Group 44">
            <a:extLst>
              <a:ext uri="{FF2B5EF4-FFF2-40B4-BE49-F238E27FC236}">
                <a16:creationId xmlns:a16="http://schemas.microsoft.com/office/drawing/2014/main" id="{9BF0C457-E4FD-25BE-4A42-8FA0B9E1B2D5}"/>
              </a:ext>
            </a:extLst>
          </p:cNvPr>
          <p:cNvGrpSpPr/>
          <p:nvPr/>
        </p:nvGrpSpPr>
        <p:grpSpPr>
          <a:xfrm rot="-10800000">
            <a:off x="6226208" y="204645"/>
            <a:ext cx="8202730" cy="755690"/>
            <a:chOff x="0" y="0"/>
            <a:chExt cx="5970210" cy="682480"/>
          </a:xfrm>
        </p:grpSpPr>
        <p:sp>
          <p:nvSpPr>
            <p:cNvPr id="44" name="Freeform 45">
              <a:extLst>
                <a:ext uri="{FF2B5EF4-FFF2-40B4-BE49-F238E27FC236}">
                  <a16:creationId xmlns:a16="http://schemas.microsoft.com/office/drawing/2014/main" id="{04D4CD69-0CF3-0188-AE69-142197D9442D}"/>
                </a:ext>
              </a:extLst>
            </p:cNvPr>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45" name="TextBox 46">
              <a:extLst>
                <a:ext uri="{FF2B5EF4-FFF2-40B4-BE49-F238E27FC236}">
                  <a16:creationId xmlns:a16="http://schemas.microsoft.com/office/drawing/2014/main" id="{7BDB8E6D-DB49-D4D4-CF39-35B551D854EE}"/>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46" name="TextBox 55">
            <a:extLst>
              <a:ext uri="{FF2B5EF4-FFF2-40B4-BE49-F238E27FC236}">
                <a16:creationId xmlns:a16="http://schemas.microsoft.com/office/drawing/2014/main" id="{865E217B-18DC-1D41-DD87-A8DDD07E6FA0}"/>
              </a:ext>
            </a:extLst>
          </p:cNvPr>
          <p:cNvSpPr txBox="1"/>
          <p:nvPr/>
        </p:nvSpPr>
        <p:spPr>
          <a:xfrm>
            <a:off x="6879008" y="753994"/>
            <a:ext cx="6891450" cy="808106"/>
          </a:xfrm>
          <a:prstGeom prst="rect">
            <a:avLst/>
          </a:prstGeom>
        </p:spPr>
        <p:txBody>
          <a:bodyPr wrap="square" lIns="0" tIns="0" rIns="0" bIns="0" rtlCol="0" anchor="t">
            <a:spAutoFit/>
          </a:bodyPr>
          <a:lstStyle/>
          <a:p>
            <a:pPr marL="0" lvl="0" indent="0" algn="ctr">
              <a:lnSpc>
                <a:spcPts val="7000"/>
              </a:lnSpc>
            </a:pPr>
            <a:r>
              <a:rPr lang="en-US" sz="4400" b="1" spc="-212" dirty="0">
                <a:solidFill>
                  <a:srgbClr val="112D4E"/>
                </a:solidFill>
                <a:latin typeface="Amasis MT Pro Medium" panose="02040604050005020304" pitchFamily="18" charset="0"/>
                <a:ea typeface="Barlow Bold"/>
                <a:cs typeface="Barlow Bold"/>
                <a:sym typeface="Barlow Bold"/>
              </a:rPr>
              <a:t>of Digital Equity</a:t>
            </a:r>
          </a:p>
        </p:txBody>
      </p:sp>
      <p:sp>
        <p:nvSpPr>
          <p:cNvPr id="47" name="TextBox 56">
            <a:extLst>
              <a:ext uri="{FF2B5EF4-FFF2-40B4-BE49-F238E27FC236}">
                <a16:creationId xmlns:a16="http://schemas.microsoft.com/office/drawing/2014/main" id="{F4822452-156E-39D1-F22E-279A7DA4CC80}"/>
              </a:ext>
            </a:extLst>
          </p:cNvPr>
          <p:cNvSpPr txBox="1"/>
          <p:nvPr/>
        </p:nvSpPr>
        <p:spPr>
          <a:xfrm>
            <a:off x="7355374" y="189848"/>
            <a:ext cx="6101289" cy="736877"/>
          </a:xfrm>
          <a:prstGeom prst="rect">
            <a:avLst/>
          </a:prstGeom>
        </p:spPr>
        <p:txBody>
          <a:bodyPr lIns="0" tIns="0" rIns="0" bIns="0" rtlCol="0" anchor="t">
            <a:spAutoFit/>
          </a:bodyPr>
          <a:lstStyle/>
          <a:p>
            <a:pPr marL="0" lvl="0" indent="0" algn="ctr">
              <a:lnSpc>
                <a:spcPts val="5644"/>
              </a:lnSpc>
            </a:pPr>
            <a:r>
              <a:rPr lang="en-US" sz="4800" b="1" dirty="0">
                <a:solidFill>
                  <a:srgbClr val="FFFFFF"/>
                </a:solidFill>
                <a:latin typeface="Amasis MT Pro Medium" panose="02040604050005020304" pitchFamily="18" charset="0"/>
                <a:ea typeface="Barlow Bold"/>
                <a:cs typeface="Barlow Bold"/>
                <a:sym typeface="Barlow Bold"/>
              </a:rPr>
              <a:t>Ethical Foundations</a:t>
            </a:r>
          </a:p>
        </p:txBody>
      </p:sp>
      <p:sp>
        <p:nvSpPr>
          <p:cNvPr id="40" name="TextBox 39">
            <a:extLst>
              <a:ext uri="{FF2B5EF4-FFF2-40B4-BE49-F238E27FC236}">
                <a16:creationId xmlns:a16="http://schemas.microsoft.com/office/drawing/2014/main" id="{681BD593-303C-42FA-BB90-808F827B394F}"/>
              </a:ext>
            </a:extLst>
          </p:cNvPr>
          <p:cNvSpPr txBox="1"/>
          <p:nvPr/>
        </p:nvSpPr>
        <p:spPr>
          <a:xfrm>
            <a:off x="7958362" y="6021444"/>
            <a:ext cx="10104155" cy="3130281"/>
          </a:xfrm>
          <a:prstGeom prst="rect">
            <a:avLst/>
          </a:prstGeom>
          <a:noFill/>
        </p:spPr>
        <p:txBody>
          <a:bodyPr wrap="square">
            <a:spAutoFit/>
          </a:bodyPr>
          <a:lstStyle/>
          <a:p>
            <a:pPr algn="just">
              <a:lnSpc>
                <a:spcPts val="4000"/>
              </a:lnSpc>
            </a:pPr>
            <a:r>
              <a:rPr lang="en-US" sz="4000" b="1" i="1" dirty="0">
                <a:solidFill>
                  <a:srgbClr val="00B050"/>
                </a:solidFill>
                <a:latin typeface="Century" panose="02040604050505020304" pitchFamily="18" charset="0"/>
              </a:rPr>
              <a:t>NEP 2020 </a:t>
            </a:r>
            <a:r>
              <a:rPr lang="en-US" sz="3200" i="1" dirty="0">
                <a:latin typeface="Century" panose="02040604050505020304" pitchFamily="18" charset="0"/>
              </a:rPr>
              <a:t>acknowledges the </a:t>
            </a:r>
            <a:r>
              <a:rPr lang="en-US" sz="3200" b="1" i="1" dirty="0">
                <a:solidFill>
                  <a:srgbClr val="FF0000"/>
                </a:solidFill>
                <a:latin typeface="Century" panose="02040604050505020304" pitchFamily="18" charset="0"/>
              </a:rPr>
              <a:t>digital divide as a significant challenge</a:t>
            </a:r>
            <a:r>
              <a:rPr lang="en-US" sz="3200" i="1" dirty="0">
                <a:latin typeface="Century" panose="02040604050505020304" pitchFamily="18" charset="0"/>
              </a:rPr>
              <a:t> &amp; articulates a vision for digital equity, aiming to </a:t>
            </a:r>
            <a:r>
              <a:rPr lang="en-US" sz="3200" b="1" i="1" dirty="0">
                <a:solidFill>
                  <a:srgbClr val="FF0000"/>
                </a:solidFill>
                <a:latin typeface="Century" panose="02040604050505020304" pitchFamily="18" charset="0"/>
              </a:rPr>
              <a:t>bridge disparities</a:t>
            </a:r>
            <a:r>
              <a:rPr lang="en-US" sz="3200" i="1" dirty="0">
                <a:latin typeface="Century" panose="02040604050505020304" pitchFamily="18" charset="0"/>
              </a:rPr>
              <a:t> in access &amp; empower learners through the strategic integration of technology &amp; the development of digital literacy.</a:t>
            </a:r>
            <a:endParaRPr lang="en-IN" sz="2800" i="1" dirty="0">
              <a:latin typeface="Century" panose="02040604050505020304" pitchFamily="18" charset="0"/>
            </a:endParaRPr>
          </a:p>
        </p:txBody>
      </p:sp>
      <p:pic>
        <p:nvPicPr>
          <p:cNvPr id="1028" name="Picture 4" descr=", Data Source, DIGITAL 2019 -2023 INDIA, Reports Figure No. 3 shows about number of mobile subscribers, internet users, and active social media users in India from 2019 to 2023. However, the situation is not as level as it looks. In the past, the Internet user number has not increased swiftly; even in 2023, active Internet users decreased by 29 million. This figure shows an increase in active social media users from 2019 to 2023 and internet users.">
            <a:extLst>
              <a:ext uri="{FF2B5EF4-FFF2-40B4-BE49-F238E27FC236}">
                <a16:creationId xmlns:a16="http://schemas.microsoft.com/office/drawing/2014/main" id="{5B472F8C-8A9B-4CE3-82C1-5466F7A4E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0" y="6254757"/>
            <a:ext cx="8096250" cy="389971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0180BF7F-5C69-4433-8C5A-541B646B2321}"/>
              </a:ext>
            </a:extLst>
          </p:cNvPr>
          <p:cNvSpPr txBox="1"/>
          <p:nvPr/>
        </p:nvSpPr>
        <p:spPr>
          <a:xfrm>
            <a:off x="7449241" y="9836180"/>
            <a:ext cx="3022129" cy="276999"/>
          </a:xfrm>
          <a:prstGeom prst="rect">
            <a:avLst/>
          </a:prstGeom>
          <a:noFill/>
        </p:spPr>
        <p:txBody>
          <a:bodyPr wrap="square">
            <a:spAutoFit/>
          </a:bodyPr>
          <a:lstStyle/>
          <a:p>
            <a:pPr algn="l"/>
            <a:r>
              <a:rPr lang="en-IN" sz="1200" b="0" i="1" dirty="0">
                <a:solidFill>
                  <a:srgbClr val="111111"/>
                </a:solidFill>
                <a:effectLst/>
                <a:latin typeface="Roboto" panose="02000000000000000000" pitchFamily="2" charset="0"/>
              </a:rPr>
              <a:t>Data Source: DIGITAL 2019 -2023 INDIA</a:t>
            </a:r>
          </a:p>
        </p:txBody>
      </p:sp>
    </p:spTree>
    <p:extLst>
      <p:ext uri="{BB962C8B-B14F-4D97-AF65-F5344CB8AC3E}">
        <p14:creationId xmlns:p14="http://schemas.microsoft.com/office/powerpoint/2010/main" val="3511258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67792" y="3498322"/>
            <a:ext cx="5575215" cy="1346481"/>
            <a:chOff x="0" y="0"/>
            <a:chExt cx="4986220" cy="609600"/>
          </a:xfrm>
        </p:grpSpPr>
        <p:sp>
          <p:nvSpPr>
            <p:cNvPr id="3" name="Freeform 3"/>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IN"/>
            </a:p>
          </p:txBody>
        </p:sp>
        <p:sp>
          <p:nvSpPr>
            <p:cNvPr id="4" name="TextBox 4"/>
            <p:cNvSpPr txBox="1"/>
            <p:nvPr/>
          </p:nvSpPr>
          <p:spPr>
            <a:xfrm>
              <a:off x="101600" y="-28575"/>
              <a:ext cx="4783020" cy="63817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023398" y="3421500"/>
            <a:ext cx="5002105" cy="1478839"/>
            <a:chOff x="0" y="0"/>
            <a:chExt cx="4473657" cy="609600"/>
          </a:xfrm>
        </p:grpSpPr>
        <p:sp>
          <p:nvSpPr>
            <p:cNvPr id="6" name="Freeform 6"/>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IN"/>
            </a:p>
          </p:txBody>
        </p:sp>
        <p:sp>
          <p:nvSpPr>
            <p:cNvPr id="7" name="TextBox 7"/>
            <p:cNvSpPr txBox="1"/>
            <p:nvPr/>
          </p:nvSpPr>
          <p:spPr>
            <a:xfrm>
              <a:off x="101600" y="-28575"/>
              <a:ext cx="4270457" cy="6381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559327" y="3987469"/>
            <a:ext cx="1538485" cy="906579"/>
            <a:chOff x="0" y="0"/>
            <a:chExt cx="1034505" cy="609600"/>
          </a:xfrm>
        </p:grpSpPr>
        <p:sp>
          <p:nvSpPr>
            <p:cNvPr id="9" name="Freeform 9"/>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IN"/>
            </a:p>
          </p:txBody>
        </p:sp>
        <p:sp>
          <p:nvSpPr>
            <p:cNvPr id="10" name="TextBox 10"/>
            <p:cNvSpPr txBox="1"/>
            <p:nvPr/>
          </p:nvSpPr>
          <p:spPr>
            <a:xfrm>
              <a:off x="101600" y="-28575"/>
              <a:ext cx="831305" cy="6381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880610" y="4043005"/>
            <a:ext cx="1538485" cy="906579"/>
            <a:chOff x="0" y="0"/>
            <a:chExt cx="1034505" cy="609600"/>
          </a:xfrm>
        </p:grpSpPr>
        <p:sp>
          <p:nvSpPr>
            <p:cNvPr id="12" name="Freeform 12"/>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IN"/>
            </a:p>
          </p:txBody>
        </p:sp>
        <p:sp>
          <p:nvSpPr>
            <p:cNvPr id="13" name="TextBox 13"/>
            <p:cNvSpPr txBox="1"/>
            <p:nvPr/>
          </p:nvSpPr>
          <p:spPr>
            <a:xfrm>
              <a:off x="101600" y="-28575"/>
              <a:ext cx="831305" cy="63817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5018869" y="4062055"/>
            <a:ext cx="581303" cy="707337"/>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N"/>
          </a:p>
        </p:txBody>
      </p:sp>
      <p:sp>
        <p:nvSpPr>
          <p:cNvPr id="15" name="Freeform 15"/>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4"/>
            <a:stretch>
              <a:fillRect/>
            </a:stretch>
          </a:blipFill>
        </p:spPr>
        <p:txBody>
          <a:bodyPr/>
          <a:lstStyle/>
          <a:p>
            <a:endParaRPr lang="en-IN"/>
          </a:p>
        </p:txBody>
      </p:sp>
      <p:sp>
        <p:nvSpPr>
          <p:cNvPr id="21" name="Freeform 21"/>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5">
              <a:alphaModFix amt="42000"/>
            </a:blip>
            <a:stretch>
              <a:fillRect/>
            </a:stretch>
          </a:blipFill>
        </p:spPr>
        <p:txBody>
          <a:bodyPr/>
          <a:lstStyle/>
          <a:p>
            <a:endParaRPr lang="en-IN"/>
          </a:p>
        </p:txBody>
      </p:sp>
      <p:grpSp>
        <p:nvGrpSpPr>
          <p:cNvPr id="22" name="Group 22"/>
          <p:cNvGrpSpPr/>
          <p:nvPr/>
        </p:nvGrpSpPr>
        <p:grpSpPr>
          <a:xfrm>
            <a:off x="11390175" y="135558"/>
            <a:ext cx="3854195" cy="4484882"/>
            <a:chOff x="0" y="0"/>
            <a:chExt cx="698500" cy="812800"/>
          </a:xfrm>
        </p:grpSpPr>
        <p:sp>
          <p:nvSpPr>
            <p:cNvPr id="23" name="Freeform 23"/>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txBody>
            <a:bodyPr/>
            <a:lstStyle/>
            <a:p>
              <a:endParaRPr lang="en-IN"/>
            </a:p>
          </p:txBody>
        </p:sp>
      </p:grpSp>
      <p:grpSp>
        <p:nvGrpSpPr>
          <p:cNvPr id="24" name="Group 24"/>
          <p:cNvGrpSpPr/>
          <p:nvPr/>
        </p:nvGrpSpPr>
        <p:grpSpPr>
          <a:xfrm>
            <a:off x="11682322" y="489874"/>
            <a:ext cx="3246771" cy="3778060"/>
            <a:chOff x="0" y="0"/>
            <a:chExt cx="698500" cy="812800"/>
          </a:xfrm>
        </p:grpSpPr>
        <p:sp>
          <p:nvSpPr>
            <p:cNvPr id="25" name="Freeform 25"/>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6"/>
              <a:stretch>
                <a:fillRect l="-94590" t="-759" r="-19904" b="-3332"/>
              </a:stretch>
            </a:blipFill>
          </p:spPr>
          <p:txBody>
            <a:bodyPr/>
            <a:lstStyle/>
            <a:p>
              <a:endParaRPr lang="en-IN"/>
            </a:p>
          </p:txBody>
        </p:sp>
      </p:grpSp>
      <p:sp>
        <p:nvSpPr>
          <p:cNvPr id="26" name="Freeform 26"/>
          <p:cNvSpPr/>
          <p:nvPr/>
        </p:nvSpPr>
        <p:spPr>
          <a:xfrm>
            <a:off x="11308670" y="4142564"/>
            <a:ext cx="682364" cy="682364"/>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N"/>
          </a:p>
        </p:txBody>
      </p:sp>
      <p:sp>
        <p:nvSpPr>
          <p:cNvPr id="28" name="TextBox 28"/>
          <p:cNvSpPr txBox="1"/>
          <p:nvPr/>
        </p:nvSpPr>
        <p:spPr>
          <a:xfrm>
            <a:off x="122640" y="5016203"/>
            <a:ext cx="6214543" cy="3525965"/>
          </a:xfrm>
          <a:prstGeom prst="rect">
            <a:avLst/>
          </a:prstGeom>
        </p:spPr>
        <p:txBody>
          <a:bodyPr wrap="square" lIns="0" tIns="0" rIns="0" bIns="0" rtlCol="0" anchor="t">
            <a:spAutoFit/>
          </a:bodyPr>
          <a:lstStyle/>
          <a:p>
            <a:pPr marL="685800" lvl="0" indent="-685800" algn="l">
              <a:lnSpc>
                <a:spcPts val="4500"/>
              </a:lnSpc>
              <a:buFont typeface="Arial" panose="020B0604020202020204" pitchFamily="34" charset="0"/>
              <a:buChar char="•"/>
            </a:pPr>
            <a:r>
              <a:rPr lang="en-US" sz="4800" spc="-23" dirty="0">
                <a:solidFill>
                  <a:srgbClr val="000000"/>
                </a:solidFill>
                <a:latin typeface="AngsanaUPC" panose="02020603050405020304" pitchFamily="18" charset="-34"/>
                <a:ea typeface="Clear Sans"/>
                <a:cs typeface="AngsanaUPC" panose="02020603050405020304" pitchFamily="18" charset="-34"/>
                <a:sym typeface="Clear Sans"/>
              </a:rPr>
              <a:t>Income &amp; Affordability</a:t>
            </a:r>
          </a:p>
          <a:p>
            <a:pPr marL="685800" lvl="0" indent="-685800" algn="l">
              <a:lnSpc>
                <a:spcPts val="4500"/>
              </a:lnSpc>
              <a:buFont typeface="Arial" panose="020B0604020202020204" pitchFamily="34" charset="0"/>
              <a:buChar char="•"/>
            </a:pPr>
            <a:r>
              <a:rPr lang="en-US" sz="4800" dirty="0">
                <a:latin typeface="AngsanaUPC" panose="02020603050405020304" pitchFamily="18" charset="-34"/>
                <a:cs typeface="AngsanaUPC" panose="02020603050405020304" pitchFamily="18" charset="-34"/>
              </a:rPr>
              <a:t>Educational Attainment &amp; </a:t>
            </a:r>
          </a:p>
          <a:p>
            <a:pPr lvl="0" algn="l">
              <a:lnSpc>
                <a:spcPts val="4500"/>
              </a:lnSpc>
            </a:pPr>
            <a:r>
              <a:rPr lang="en-US" sz="4800" dirty="0">
                <a:latin typeface="AngsanaUPC" panose="02020603050405020304" pitchFamily="18" charset="-34"/>
                <a:cs typeface="AngsanaUPC" panose="02020603050405020304" pitchFamily="18" charset="-34"/>
              </a:rPr>
              <a:t>       Digital Access</a:t>
            </a:r>
          </a:p>
          <a:p>
            <a:pPr marL="685800" lvl="0" indent="-685800" algn="l">
              <a:lnSpc>
                <a:spcPts val="4500"/>
              </a:lnSpc>
              <a:buFont typeface="Arial" panose="020B0604020202020204" pitchFamily="34" charset="0"/>
              <a:buChar char="•"/>
            </a:pPr>
            <a:r>
              <a:rPr lang="en-US" sz="4800" dirty="0">
                <a:latin typeface="AngsanaUPC" panose="02020603050405020304" pitchFamily="18" charset="-34"/>
                <a:cs typeface="AngsanaUPC" panose="02020603050405020304" pitchFamily="18" charset="-34"/>
              </a:rPr>
              <a:t>Social Caste &amp; Marginalized Communities</a:t>
            </a:r>
          </a:p>
          <a:p>
            <a:pPr marL="685800" lvl="0" indent="-685800" algn="l">
              <a:lnSpc>
                <a:spcPts val="4500"/>
              </a:lnSpc>
              <a:buFont typeface="Arial" panose="020B0604020202020204" pitchFamily="34" charset="0"/>
              <a:buChar char="•"/>
            </a:pPr>
            <a:r>
              <a:rPr lang="en-IN" sz="4800" dirty="0">
                <a:latin typeface="AngsanaUPC" panose="02020603050405020304" pitchFamily="18" charset="-34"/>
                <a:cs typeface="AngsanaUPC" panose="02020603050405020304" pitchFamily="18" charset="-34"/>
              </a:rPr>
              <a:t>Disability &amp; Access</a:t>
            </a:r>
            <a:endParaRPr lang="en-US" sz="4800" spc="-23" dirty="0">
              <a:solidFill>
                <a:srgbClr val="000000"/>
              </a:solidFill>
              <a:latin typeface="AngsanaUPC" panose="02020603050405020304" pitchFamily="18" charset="-34"/>
              <a:ea typeface="Clear Sans"/>
              <a:cs typeface="AngsanaUPC" panose="02020603050405020304" pitchFamily="18" charset="-34"/>
              <a:sym typeface="Clear Sans"/>
            </a:endParaRPr>
          </a:p>
        </p:txBody>
      </p:sp>
      <p:sp>
        <p:nvSpPr>
          <p:cNvPr id="29" name="TextBox 29"/>
          <p:cNvSpPr txBox="1"/>
          <p:nvPr/>
        </p:nvSpPr>
        <p:spPr>
          <a:xfrm>
            <a:off x="6388635" y="5027497"/>
            <a:ext cx="3465913" cy="3502882"/>
          </a:xfrm>
          <a:prstGeom prst="rect">
            <a:avLst/>
          </a:prstGeom>
        </p:spPr>
        <p:txBody>
          <a:bodyPr wrap="square" lIns="0" tIns="0" rIns="0" bIns="0" rtlCol="0" anchor="t">
            <a:spAutoFit/>
          </a:bodyPr>
          <a:lstStyle/>
          <a:p>
            <a:pPr marL="685800" lvl="0" indent="-685800" algn="l">
              <a:lnSpc>
                <a:spcPts val="4500"/>
              </a:lnSpc>
              <a:buFont typeface="Arial" panose="020B0604020202020204" pitchFamily="34" charset="0"/>
              <a:buChar char="•"/>
            </a:pPr>
            <a:r>
              <a:rPr lang="en-US" sz="4800" spc="-23" dirty="0">
                <a:solidFill>
                  <a:srgbClr val="000000"/>
                </a:solidFill>
                <a:latin typeface="AngsanaUPC" panose="02020603050405020304" pitchFamily="18" charset="-34"/>
                <a:ea typeface="Clear Sans"/>
                <a:cs typeface="AngsanaUPC" panose="02020603050405020304" pitchFamily="18" charset="-34"/>
                <a:sym typeface="Clear Sans"/>
              </a:rPr>
              <a:t>Rural vs. Urban</a:t>
            </a:r>
          </a:p>
          <a:p>
            <a:pPr marL="685800" lvl="0" indent="-685800" algn="l">
              <a:lnSpc>
                <a:spcPts val="4500"/>
              </a:lnSpc>
              <a:buFont typeface="Arial" panose="020B0604020202020204" pitchFamily="34" charset="0"/>
              <a:buChar char="•"/>
            </a:pPr>
            <a:r>
              <a:rPr lang="en-IN" sz="4800" dirty="0">
                <a:latin typeface="AngsanaUPC" panose="02020603050405020304" pitchFamily="18" charset="-34"/>
                <a:cs typeface="AngsanaUPC" panose="02020603050405020304" pitchFamily="18" charset="-34"/>
              </a:rPr>
              <a:t>Regional</a:t>
            </a:r>
          </a:p>
          <a:p>
            <a:pPr marL="685800" lvl="0" indent="-685800" algn="l">
              <a:lnSpc>
                <a:spcPts val="4500"/>
              </a:lnSpc>
              <a:buFont typeface="Arial" panose="020B0604020202020204" pitchFamily="34" charset="0"/>
              <a:buChar char="•"/>
            </a:pPr>
            <a:r>
              <a:rPr lang="en-IN" sz="4800" dirty="0">
                <a:latin typeface="AngsanaUPC" panose="02020603050405020304" pitchFamily="18" charset="-34"/>
                <a:cs typeface="AngsanaUPC" panose="02020603050405020304" pitchFamily="18" charset="-34"/>
              </a:rPr>
              <a:t>Connectivity</a:t>
            </a:r>
          </a:p>
          <a:p>
            <a:pPr marL="685800" lvl="0" indent="-685800" algn="l">
              <a:lnSpc>
                <a:spcPts val="4500"/>
              </a:lnSpc>
              <a:buFont typeface="Arial" panose="020B0604020202020204" pitchFamily="34" charset="0"/>
              <a:buChar char="•"/>
            </a:pPr>
            <a:r>
              <a:rPr lang="en-IN" sz="4800" dirty="0">
                <a:latin typeface="AngsanaUPC" panose="02020603050405020304" pitchFamily="18" charset="-34"/>
                <a:cs typeface="AngsanaUPC" panose="02020603050405020304" pitchFamily="18" charset="-34"/>
              </a:rPr>
              <a:t>Language</a:t>
            </a:r>
          </a:p>
          <a:p>
            <a:pPr marL="685800" lvl="0" indent="-685800" algn="l">
              <a:lnSpc>
                <a:spcPts val="4500"/>
              </a:lnSpc>
              <a:buFont typeface="Arial" panose="020B0604020202020204" pitchFamily="34" charset="0"/>
              <a:buChar char="•"/>
            </a:pPr>
            <a:r>
              <a:rPr lang="en-IN" sz="4800" dirty="0">
                <a:latin typeface="AngsanaUPC" panose="02020603050405020304" pitchFamily="18" charset="-34"/>
                <a:cs typeface="AngsanaUPC" panose="02020603050405020304" pitchFamily="18" charset="-34"/>
              </a:rPr>
              <a:t>Content Relevance</a:t>
            </a:r>
          </a:p>
        </p:txBody>
      </p:sp>
      <p:sp>
        <p:nvSpPr>
          <p:cNvPr id="30" name="TextBox 30"/>
          <p:cNvSpPr txBox="1"/>
          <p:nvPr/>
        </p:nvSpPr>
        <p:spPr>
          <a:xfrm>
            <a:off x="640132" y="3671425"/>
            <a:ext cx="3345529" cy="1000274"/>
          </a:xfrm>
          <a:prstGeom prst="rect">
            <a:avLst/>
          </a:prstGeom>
        </p:spPr>
        <p:txBody>
          <a:bodyPr wrap="square" lIns="0" tIns="0" rIns="0" bIns="0" rtlCol="0" anchor="t">
            <a:spAutoFit/>
          </a:bodyPr>
          <a:lstStyle/>
          <a:p>
            <a:pPr marL="0" lvl="0" indent="0" algn="l">
              <a:lnSpc>
                <a:spcPts val="3949"/>
              </a:lnSpc>
            </a:pPr>
            <a:r>
              <a:rPr lang="en-US" sz="3656" b="1" spc="-91" dirty="0">
                <a:solidFill>
                  <a:srgbClr val="112D4E"/>
                </a:solidFill>
                <a:latin typeface="Barlow Bold"/>
                <a:ea typeface="Barlow Bold"/>
                <a:cs typeface="Barlow Bold"/>
                <a:sym typeface="Barlow Bold"/>
              </a:rPr>
              <a:t>Socioeconomic Disparities</a:t>
            </a:r>
          </a:p>
        </p:txBody>
      </p:sp>
      <p:sp>
        <p:nvSpPr>
          <p:cNvPr id="31" name="TextBox 31"/>
          <p:cNvSpPr txBox="1"/>
          <p:nvPr/>
        </p:nvSpPr>
        <p:spPr>
          <a:xfrm>
            <a:off x="7407272" y="3626122"/>
            <a:ext cx="2404093" cy="1000274"/>
          </a:xfrm>
          <a:prstGeom prst="rect">
            <a:avLst/>
          </a:prstGeom>
        </p:spPr>
        <p:txBody>
          <a:bodyPr wrap="square" lIns="0" tIns="0" rIns="0" bIns="0" rtlCol="0" anchor="t">
            <a:spAutoFit/>
          </a:bodyPr>
          <a:lstStyle/>
          <a:p>
            <a:pPr marL="0" lvl="0" indent="0" algn="l">
              <a:lnSpc>
                <a:spcPts val="3949"/>
              </a:lnSpc>
            </a:pPr>
            <a:r>
              <a:rPr lang="en-US" sz="3656" b="1" spc="-91" dirty="0">
                <a:solidFill>
                  <a:srgbClr val="112D4E"/>
                </a:solidFill>
                <a:latin typeface="Barlow Bold"/>
                <a:ea typeface="Barlow Bold"/>
                <a:cs typeface="Barlow Bold"/>
                <a:sym typeface="Barlow Bold"/>
              </a:rPr>
              <a:t>Geographic Disparities</a:t>
            </a:r>
          </a:p>
        </p:txBody>
      </p:sp>
      <p:grpSp>
        <p:nvGrpSpPr>
          <p:cNvPr id="32" name="Group 44">
            <a:extLst>
              <a:ext uri="{FF2B5EF4-FFF2-40B4-BE49-F238E27FC236}">
                <a16:creationId xmlns:a16="http://schemas.microsoft.com/office/drawing/2014/main" id="{C1961AAD-6026-3256-87A9-C2D95FE3DD8F}"/>
              </a:ext>
            </a:extLst>
          </p:cNvPr>
          <p:cNvGrpSpPr/>
          <p:nvPr/>
        </p:nvGrpSpPr>
        <p:grpSpPr>
          <a:xfrm rot="-10800000">
            <a:off x="3537626" y="172725"/>
            <a:ext cx="8202730" cy="755690"/>
            <a:chOff x="0" y="0"/>
            <a:chExt cx="5970210" cy="682480"/>
          </a:xfrm>
        </p:grpSpPr>
        <p:sp>
          <p:nvSpPr>
            <p:cNvPr id="34" name="Freeform 45">
              <a:extLst>
                <a:ext uri="{FF2B5EF4-FFF2-40B4-BE49-F238E27FC236}">
                  <a16:creationId xmlns:a16="http://schemas.microsoft.com/office/drawing/2014/main" id="{D7E9479E-3E4C-67F5-3D29-B8D08518E729}"/>
                </a:ext>
              </a:extLst>
            </p:cNvPr>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35" name="TextBox 46">
              <a:extLst>
                <a:ext uri="{FF2B5EF4-FFF2-40B4-BE49-F238E27FC236}">
                  <a16:creationId xmlns:a16="http://schemas.microsoft.com/office/drawing/2014/main" id="{7E4DC234-E70D-9903-30E3-DD0D9CFA524D}"/>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36" name="TextBox 55">
            <a:extLst>
              <a:ext uri="{FF2B5EF4-FFF2-40B4-BE49-F238E27FC236}">
                <a16:creationId xmlns:a16="http://schemas.microsoft.com/office/drawing/2014/main" id="{819FE666-6227-23AD-C729-B3A8E873E421}"/>
              </a:ext>
            </a:extLst>
          </p:cNvPr>
          <p:cNvSpPr txBox="1"/>
          <p:nvPr/>
        </p:nvSpPr>
        <p:spPr>
          <a:xfrm>
            <a:off x="4238998" y="769766"/>
            <a:ext cx="6891450" cy="808106"/>
          </a:xfrm>
          <a:prstGeom prst="rect">
            <a:avLst/>
          </a:prstGeom>
        </p:spPr>
        <p:txBody>
          <a:bodyPr wrap="square" lIns="0" tIns="0" rIns="0" bIns="0" rtlCol="0" anchor="t">
            <a:spAutoFit/>
          </a:bodyPr>
          <a:lstStyle/>
          <a:p>
            <a:pPr marL="0" lvl="0" indent="0" algn="ctr">
              <a:lnSpc>
                <a:spcPts val="7000"/>
              </a:lnSpc>
            </a:pPr>
            <a:r>
              <a:rPr lang="en-US" sz="4400" b="1" spc="-212" dirty="0">
                <a:solidFill>
                  <a:srgbClr val="112D4E"/>
                </a:solidFill>
                <a:latin typeface="Amasis MT Pro Medium" panose="02040604050005020304" pitchFamily="18" charset="0"/>
                <a:ea typeface="Barlow Bold"/>
                <a:cs typeface="Barlow Bold"/>
                <a:sym typeface="Barlow Bold"/>
              </a:rPr>
              <a:t>The Digital Divide</a:t>
            </a:r>
          </a:p>
        </p:txBody>
      </p:sp>
      <p:sp>
        <p:nvSpPr>
          <p:cNvPr id="37" name="TextBox 56">
            <a:extLst>
              <a:ext uri="{FF2B5EF4-FFF2-40B4-BE49-F238E27FC236}">
                <a16:creationId xmlns:a16="http://schemas.microsoft.com/office/drawing/2014/main" id="{B23C0F63-23E3-4FE1-44DE-1C19DBB2EEED}"/>
              </a:ext>
            </a:extLst>
          </p:cNvPr>
          <p:cNvSpPr txBox="1"/>
          <p:nvPr/>
        </p:nvSpPr>
        <p:spPr>
          <a:xfrm>
            <a:off x="4666311" y="159496"/>
            <a:ext cx="6101289" cy="736877"/>
          </a:xfrm>
          <a:prstGeom prst="rect">
            <a:avLst/>
          </a:prstGeom>
        </p:spPr>
        <p:txBody>
          <a:bodyPr lIns="0" tIns="0" rIns="0" bIns="0" rtlCol="0" anchor="t">
            <a:spAutoFit/>
          </a:bodyPr>
          <a:lstStyle/>
          <a:p>
            <a:pPr marL="0" lvl="0" indent="0" algn="ctr">
              <a:lnSpc>
                <a:spcPts val="5644"/>
              </a:lnSpc>
            </a:pPr>
            <a:r>
              <a:rPr lang="en-US" sz="4800" b="1" dirty="0">
                <a:solidFill>
                  <a:srgbClr val="FFFFFF"/>
                </a:solidFill>
                <a:latin typeface="Amasis MT Pro Medium" panose="02040604050005020304" pitchFamily="18" charset="0"/>
                <a:ea typeface="Barlow Bold"/>
                <a:cs typeface="Barlow Bold"/>
                <a:sym typeface="Barlow Bold"/>
              </a:rPr>
              <a:t>Addressing</a:t>
            </a:r>
          </a:p>
        </p:txBody>
      </p:sp>
      <p:sp>
        <p:nvSpPr>
          <p:cNvPr id="38" name="TextBox 55">
            <a:extLst>
              <a:ext uri="{FF2B5EF4-FFF2-40B4-BE49-F238E27FC236}">
                <a16:creationId xmlns:a16="http://schemas.microsoft.com/office/drawing/2014/main" id="{7BCA3CCA-BCAD-1945-7802-7FC8D26AE630}"/>
              </a:ext>
            </a:extLst>
          </p:cNvPr>
          <p:cNvSpPr txBox="1"/>
          <p:nvPr/>
        </p:nvSpPr>
        <p:spPr>
          <a:xfrm>
            <a:off x="100582" y="1505835"/>
            <a:ext cx="4565729" cy="808106"/>
          </a:xfrm>
          <a:prstGeom prst="rect">
            <a:avLst/>
          </a:prstGeom>
        </p:spPr>
        <p:txBody>
          <a:bodyPr wrap="square" lIns="0" tIns="0" rIns="0" bIns="0" rtlCol="0" anchor="t">
            <a:spAutoFit/>
          </a:bodyPr>
          <a:lstStyle/>
          <a:p>
            <a:pPr marL="0" lvl="0" indent="0" algn="ctr">
              <a:lnSpc>
                <a:spcPts val="7000"/>
              </a:lnSpc>
            </a:pPr>
            <a:r>
              <a:rPr lang="en-US" sz="4400" b="1" spc="-212" dirty="0">
                <a:latin typeface="Amasis MT Pro Medium" panose="02040604050005020304" pitchFamily="18" charset="0"/>
                <a:ea typeface="Barlow Bold"/>
                <a:cs typeface="Barlow Bold"/>
                <a:sym typeface="Barlow Bold"/>
              </a:rPr>
              <a:t>Access Barriers</a:t>
            </a:r>
          </a:p>
        </p:txBody>
      </p:sp>
      <p:cxnSp>
        <p:nvCxnSpPr>
          <p:cNvPr id="43" name="Straight Connector 42">
            <a:extLst>
              <a:ext uri="{FF2B5EF4-FFF2-40B4-BE49-F238E27FC236}">
                <a16:creationId xmlns:a16="http://schemas.microsoft.com/office/drawing/2014/main" id="{7BD4A040-DB25-1F2E-B188-9A17C24452EC}"/>
              </a:ext>
            </a:extLst>
          </p:cNvPr>
          <p:cNvCxnSpPr/>
          <p:nvPr/>
        </p:nvCxnSpPr>
        <p:spPr>
          <a:xfrm>
            <a:off x="2819400" y="2933700"/>
            <a:ext cx="5029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35D4FB9-6DC2-4481-6280-BF9F485DFE46}"/>
              </a:ext>
            </a:extLst>
          </p:cNvPr>
          <p:cNvCxnSpPr>
            <a:cxnSpLocks/>
          </p:cNvCxnSpPr>
          <p:nvPr/>
        </p:nvCxnSpPr>
        <p:spPr>
          <a:xfrm rot="5400000">
            <a:off x="3165889" y="2613660"/>
            <a:ext cx="6400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890FD02-DAD7-80E5-C4C9-292966C17B41}"/>
              </a:ext>
            </a:extLst>
          </p:cNvPr>
          <p:cNvCxnSpPr/>
          <p:nvPr/>
        </p:nvCxnSpPr>
        <p:spPr>
          <a:xfrm>
            <a:off x="7848600" y="2933699"/>
            <a:ext cx="0" cy="4572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D76F282-EC89-90B8-EDE4-FDB5CE78E4B2}"/>
              </a:ext>
            </a:extLst>
          </p:cNvPr>
          <p:cNvCxnSpPr/>
          <p:nvPr/>
        </p:nvCxnSpPr>
        <p:spPr>
          <a:xfrm>
            <a:off x="2819400" y="2933700"/>
            <a:ext cx="0" cy="4572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The Great Indian Digital Divide ">
            <a:extLst>
              <a:ext uri="{FF2B5EF4-FFF2-40B4-BE49-F238E27FC236}">
                <a16:creationId xmlns:a16="http://schemas.microsoft.com/office/drawing/2014/main" id="{362114E0-CD93-4C40-9BB4-1991214767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0" y="5337459"/>
            <a:ext cx="8382000" cy="486333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55C5F620-B842-48D7-93A8-283B0150A822}"/>
              </a:ext>
            </a:extLst>
          </p:cNvPr>
          <p:cNvSpPr txBox="1"/>
          <p:nvPr/>
        </p:nvSpPr>
        <p:spPr>
          <a:xfrm>
            <a:off x="3276600" y="9757675"/>
            <a:ext cx="7133268" cy="338554"/>
          </a:xfrm>
          <a:prstGeom prst="rect">
            <a:avLst/>
          </a:prstGeom>
          <a:noFill/>
        </p:spPr>
        <p:txBody>
          <a:bodyPr wrap="square">
            <a:spAutoFit/>
          </a:bodyPr>
          <a:lstStyle/>
          <a:p>
            <a:r>
              <a:rPr lang="en-IN" sz="1600" i="1" dirty="0"/>
              <a:t>Source: https://www.linkedin.com/pulse/great-indian-digital-divide-ekansh-khatter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597146">
            <a:off x="11940252" y="1500266"/>
            <a:ext cx="584454" cy="10213708"/>
            <a:chOff x="0" y="0"/>
            <a:chExt cx="153930" cy="2690030"/>
          </a:xfrm>
        </p:grpSpPr>
        <p:sp>
          <p:nvSpPr>
            <p:cNvPr id="3" name="Freeform 3"/>
            <p:cNvSpPr/>
            <p:nvPr/>
          </p:nvSpPr>
          <p:spPr>
            <a:xfrm>
              <a:off x="0" y="0"/>
              <a:ext cx="153930" cy="2690030"/>
            </a:xfrm>
            <a:custGeom>
              <a:avLst/>
              <a:gdLst/>
              <a:ahLst/>
              <a:cxnLst/>
              <a:rect l="l" t="t" r="r" b="b"/>
              <a:pathLst>
                <a:path w="153930" h="2690030">
                  <a:moveTo>
                    <a:pt x="0" y="0"/>
                  </a:moveTo>
                  <a:lnTo>
                    <a:pt x="153930" y="0"/>
                  </a:lnTo>
                  <a:lnTo>
                    <a:pt x="153930" y="2690030"/>
                  </a:lnTo>
                  <a:lnTo>
                    <a:pt x="0" y="2690030"/>
                  </a:lnTo>
                  <a:close/>
                </a:path>
              </a:pathLst>
            </a:custGeom>
            <a:solidFill>
              <a:srgbClr val="FFD006"/>
            </a:solidFill>
          </p:spPr>
          <p:txBody>
            <a:bodyPr/>
            <a:lstStyle/>
            <a:p>
              <a:endParaRPr lang="en-IN"/>
            </a:p>
          </p:txBody>
        </p:sp>
        <p:sp>
          <p:nvSpPr>
            <p:cNvPr id="4" name="TextBox 4"/>
            <p:cNvSpPr txBox="1"/>
            <p:nvPr/>
          </p:nvSpPr>
          <p:spPr>
            <a:xfrm>
              <a:off x="0" y="-57150"/>
              <a:ext cx="153930" cy="274718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561513" y="0"/>
            <a:ext cx="11335133" cy="10287000"/>
            <a:chOff x="0" y="0"/>
            <a:chExt cx="447808" cy="406400"/>
          </a:xfrm>
        </p:grpSpPr>
        <p:sp>
          <p:nvSpPr>
            <p:cNvPr id="6" name="Freeform 6"/>
            <p:cNvSpPr/>
            <p:nvPr/>
          </p:nvSpPr>
          <p:spPr>
            <a:xfrm>
              <a:off x="0" y="0"/>
              <a:ext cx="447808" cy="406400"/>
            </a:xfrm>
            <a:custGeom>
              <a:avLst/>
              <a:gdLst/>
              <a:ahLst/>
              <a:cxnLst/>
              <a:rect l="l" t="t" r="r" b="b"/>
              <a:pathLst>
                <a:path w="447808" h="406400">
                  <a:moveTo>
                    <a:pt x="447808" y="0"/>
                  </a:moveTo>
                  <a:lnTo>
                    <a:pt x="0" y="0"/>
                  </a:lnTo>
                  <a:lnTo>
                    <a:pt x="101600" y="203200"/>
                  </a:lnTo>
                  <a:lnTo>
                    <a:pt x="0" y="406400"/>
                  </a:lnTo>
                  <a:lnTo>
                    <a:pt x="447808" y="406400"/>
                  </a:lnTo>
                  <a:lnTo>
                    <a:pt x="346208" y="203200"/>
                  </a:lnTo>
                  <a:lnTo>
                    <a:pt x="447808" y="0"/>
                  </a:lnTo>
                  <a:close/>
                </a:path>
              </a:pathLst>
            </a:custGeom>
            <a:solidFill>
              <a:srgbClr val="161E28"/>
            </a:solidFill>
          </p:spPr>
          <p:txBody>
            <a:bodyPr/>
            <a:lstStyle/>
            <a:p>
              <a:endParaRPr lang="en-IN"/>
            </a:p>
          </p:txBody>
        </p:sp>
        <p:sp>
          <p:nvSpPr>
            <p:cNvPr id="7" name="TextBox 7"/>
            <p:cNvSpPr txBox="1"/>
            <p:nvPr/>
          </p:nvSpPr>
          <p:spPr>
            <a:xfrm>
              <a:off x="88900" y="-57150"/>
              <a:ext cx="270008"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03284" y="-1255897"/>
            <a:ext cx="3086100" cy="1572888"/>
            <a:chOff x="0" y="0"/>
            <a:chExt cx="812800" cy="414259"/>
          </a:xfrm>
        </p:grpSpPr>
        <p:sp>
          <p:nvSpPr>
            <p:cNvPr id="11" name="Freeform 11"/>
            <p:cNvSpPr/>
            <p:nvPr/>
          </p:nvSpPr>
          <p:spPr>
            <a:xfrm>
              <a:off x="0" y="0"/>
              <a:ext cx="812800" cy="414259"/>
            </a:xfrm>
            <a:custGeom>
              <a:avLst/>
              <a:gdLst/>
              <a:ahLst/>
              <a:cxnLst/>
              <a:rect l="l" t="t" r="r" b="b"/>
              <a:pathLst>
                <a:path w="812800" h="414259">
                  <a:moveTo>
                    <a:pt x="609600" y="0"/>
                  </a:moveTo>
                  <a:lnTo>
                    <a:pt x="0" y="0"/>
                  </a:lnTo>
                  <a:lnTo>
                    <a:pt x="203200" y="414259"/>
                  </a:lnTo>
                  <a:lnTo>
                    <a:pt x="812800" y="414259"/>
                  </a:lnTo>
                  <a:lnTo>
                    <a:pt x="609600" y="0"/>
                  </a:lnTo>
                  <a:close/>
                </a:path>
              </a:pathLst>
            </a:custGeom>
            <a:solidFill>
              <a:srgbClr val="161E28"/>
            </a:solidFill>
          </p:spPr>
          <p:txBody>
            <a:bodyPr/>
            <a:lstStyle/>
            <a:p>
              <a:endParaRPr lang="en-IN"/>
            </a:p>
          </p:txBody>
        </p:sp>
        <p:sp>
          <p:nvSpPr>
            <p:cNvPr id="12" name="TextBox 12"/>
            <p:cNvSpPr txBox="1"/>
            <p:nvPr/>
          </p:nvSpPr>
          <p:spPr>
            <a:xfrm>
              <a:off x="101600" y="-66675"/>
              <a:ext cx="609600" cy="480934"/>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184955" y="-1255897"/>
            <a:ext cx="2154212" cy="1572888"/>
            <a:chOff x="0" y="0"/>
            <a:chExt cx="567364" cy="414259"/>
          </a:xfrm>
        </p:grpSpPr>
        <p:sp>
          <p:nvSpPr>
            <p:cNvPr id="14" name="Freeform 14"/>
            <p:cNvSpPr/>
            <p:nvPr/>
          </p:nvSpPr>
          <p:spPr>
            <a:xfrm>
              <a:off x="0" y="0"/>
              <a:ext cx="567364" cy="414259"/>
            </a:xfrm>
            <a:custGeom>
              <a:avLst/>
              <a:gdLst/>
              <a:ahLst/>
              <a:cxnLst/>
              <a:rect l="l" t="t" r="r" b="b"/>
              <a:pathLst>
                <a:path w="567364" h="414259">
                  <a:moveTo>
                    <a:pt x="364164" y="0"/>
                  </a:moveTo>
                  <a:lnTo>
                    <a:pt x="0" y="0"/>
                  </a:lnTo>
                  <a:lnTo>
                    <a:pt x="203200" y="414259"/>
                  </a:lnTo>
                  <a:lnTo>
                    <a:pt x="567364" y="414259"/>
                  </a:lnTo>
                  <a:lnTo>
                    <a:pt x="364164" y="0"/>
                  </a:lnTo>
                  <a:close/>
                </a:path>
              </a:pathLst>
            </a:custGeom>
            <a:solidFill>
              <a:srgbClr val="FFD006"/>
            </a:solidFill>
          </p:spPr>
          <p:txBody>
            <a:bodyPr/>
            <a:lstStyle/>
            <a:p>
              <a:endParaRPr lang="en-IN"/>
            </a:p>
          </p:txBody>
        </p:sp>
        <p:sp>
          <p:nvSpPr>
            <p:cNvPr id="15" name="TextBox 15"/>
            <p:cNvSpPr txBox="1"/>
            <p:nvPr/>
          </p:nvSpPr>
          <p:spPr>
            <a:xfrm>
              <a:off x="101600" y="-66675"/>
              <a:ext cx="364164" cy="480934"/>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395572" y="4537301"/>
            <a:ext cx="11165941" cy="2866682"/>
          </a:xfrm>
          <a:prstGeom prst="rect">
            <a:avLst/>
          </a:prstGeom>
        </p:spPr>
        <p:txBody>
          <a:bodyPr wrap="square" lIns="0" tIns="0" rIns="0" bIns="0" rtlCol="0" anchor="t">
            <a:spAutoFit/>
          </a:bodyPr>
          <a:lstStyle/>
          <a:p>
            <a:pPr algn="just">
              <a:lnSpc>
                <a:spcPts val="4500"/>
              </a:lnSpc>
            </a:pPr>
            <a:r>
              <a:rPr lang="en-US" sz="3600" b="1" dirty="0">
                <a:solidFill>
                  <a:srgbClr val="FF0000"/>
                </a:solidFill>
                <a:latin typeface="Hadassah Friedlaender" panose="02020603050405020304" pitchFamily="18" charset="-79"/>
                <a:ea typeface="Poppins"/>
                <a:cs typeface="Hadassah Friedlaender" panose="02020603050405020304" pitchFamily="18" charset="-79"/>
                <a:sym typeface="Poppins"/>
              </a:rPr>
              <a:t>Digital Literacy Instruction is essential for:</a:t>
            </a:r>
          </a:p>
          <a:p>
            <a:pPr marL="571500" indent="-571500">
              <a:lnSpc>
                <a:spcPts val="4500"/>
              </a:lnSpc>
              <a:buFont typeface="Arial" panose="020B0604020202020204" pitchFamily="34" charset="0"/>
              <a:buChar char="•"/>
            </a:pPr>
            <a:r>
              <a:rPr lang="en-US" sz="3200" dirty="0">
                <a:solidFill>
                  <a:srgbClr val="000000"/>
                </a:solidFill>
                <a:latin typeface="Hadassah Friedlaender" panose="02020603050405020304" pitchFamily="18" charset="-79"/>
                <a:ea typeface="Poppins"/>
                <a:cs typeface="Hadassah Friedlaender" panose="02020603050405020304" pitchFamily="18" charset="-79"/>
                <a:sym typeface="Poppins"/>
              </a:rPr>
              <a:t>Navigating online information</a:t>
            </a:r>
          </a:p>
          <a:p>
            <a:pPr marL="571500" indent="-571500">
              <a:lnSpc>
                <a:spcPts val="4500"/>
              </a:lnSpc>
              <a:buFont typeface="Arial" panose="020B0604020202020204" pitchFamily="34" charset="0"/>
              <a:buChar char="•"/>
            </a:pPr>
            <a:r>
              <a:rPr lang="en-US" sz="3200" dirty="0">
                <a:solidFill>
                  <a:srgbClr val="000000"/>
                </a:solidFill>
                <a:latin typeface="Hadassah Friedlaender" panose="02020603050405020304" pitchFamily="18" charset="-79"/>
                <a:ea typeface="Poppins"/>
                <a:cs typeface="Hadassah Friedlaender" panose="02020603050405020304" pitchFamily="18" charset="-79"/>
                <a:sym typeface="Poppins"/>
              </a:rPr>
              <a:t>Evaluating digital sources Communicating effectively online</a:t>
            </a:r>
          </a:p>
          <a:p>
            <a:pPr marL="571500" indent="-571500">
              <a:lnSpc>
                <a:spcPts val="4500"/>
              </a:lnSpc>
              <a:buFont typeface="Arial" panose="020B0604020202020204" pitchFamily="34" charset="0"/>
              <a:buChar char="•"/>
            </a:pPr>
            <a:r>
              <a:rPr lang="en-US" sz="3200" dirty="0">
                <a:solidFill>
                  <a:srgbClr val="000000"/>
                </a:solidFill>
                <a:latin typeface="Hadassah Friedlaender" panose="02020603050405020304" pitchFamily="18" charset="-79"/>
                <a:ea typeface="Poppins"/>
                <a:cs typeface="Hadassah Friedlaender" panose="02020603050405020304" pitchFamily="18" charset="-79"/>
                <a:sym typeface="Poppins"/>
              </a:rPr>
              <a:t>Participating in digital spaces responsibly</a:t>
            </a:r>
          </a:p>
        </p:txBody>
      </p:sp>
      <p:sp>
        <p:nvSpPr>
          <p:cNvPr id="19" name="TextBox 18">
            <a:extLst>
              <a:ext uri="{FF2B5EF4-FFF2-40B4-BE49-F238E27FC236}">
                <a16:creationId xmlns:a16="http://schemas.microsoft.com/office/drawing/2014/main" id="{FAEFC339-ECB9-4CAA-B9CB-CFF13C772729}"/>
              </a:ext>
            </a:extLst>
          </p:cNvPr>
          <p:cNvSpPr txBox="1"/>
          <p:nvPr/>
        </p:nvSpPr>
        <p:spPr>
          <a:xfrm>
            <a:off x="350824" y="2161093"/>
            <a:ext cx="11822863" cy="1793055"/>
          </a:xfrm>
          <a:prstGeom prst="rect">
            <a:avLst/>
          </a:prstGeom>
          <a:noFill/>
        </p:spPr>
        <p:txBody>
          <a:bodyPr wrap="square">
            <a:spAutoFit/>
          </a:bodyPr>
          <a:lstStyle/>
          <a:p>
            <a:pPr>
              <a:lnSpc>
                <a:spcPts val="4500"/>
              </a:lnSpc>
            </a:pPr>
            <a:r>
              <a:rPr lang="en-US" sz="4000" dirty="0">
                <a:latin typeface="Californian FB" panose="0207040306080B030204" pitchFamily="18" charset="0"/>
                <a:cs typeface="Hadassah Friedlaender" panose="02020603050405020304" pitchFamily="18" charset="-79"/>
              </a:rPr>
              <a:t>Just Think:</a:t>
            </a:r>
          </a:p>
          <a:p>
            <a:pPr marL="571500" indent="-571500">
              <a:lnSpc>
                <a:spcPts val="4500"/>
              </a:lnSpc>
              <a:buFont typeface="Arial" panose="020B0604020202020204" pitchFamily="34" charset="0"/>
              <a:buChar char="•"/>
            </a:pPr>
            <a:r>
              <a:rPr lang="en-US" sz="3200" i="1" dirty="0">
                <a:latin typeface="Californian FB" panose="0207040306080B030204" pitchFamily="18" charset="0"/>
                <a:cs typeface="Hadassah Friedlaender" panose="02020603050405020304" pitchFamily="18" charset="-79"/>
              </a:rPr>
              <a:t>Access alone is </a:t>
            </a:r>
            <a:r>
              <a:rPr lang="en-US" sz="3200" i="1" dirty="0">
                <a:solidFill>
                  <a:srgbClr val="FF0000"/>
                </a:solidFill>
                <a:latin typeface="Californian FB" panose="0207040306080B030204" pitchFamily="18" charset="0"/>
                <a:cs typeface="Hadassah Friedlaender" panose="02020603050405020304" pitchFamily="18" charset="-79"/>
              </a:rPr>
              <a:t>insufficient</a:t>
            </a:r>
            <a:r>
              <a:rPr lang="en-US" sz="3200" i="1" dirty="0">
                <a:latin typeface="Californian FB" panose="0207040306080B030204" pitchFamily="18" charset="0"/>
                <a:cs typeface="Hadassah Friedlaender" panose="02020603050405020304" pitchFamily="18" charset="-79"/>
              </a:rPr>
              <a:t>. </a:t>
            </a:r>
          </a:p>
          <a:p>
            <a:pPr marL="571500" indent="-571500">
              <a:lnSpc>
                <a:spcPts val="4500"/>
              </a:lnSpc>
              <a:buFont typeface="Arial" panose="020B0604020202020204" pitchFamily="34" charset="0"/>
              <a:buChar char="•"/>
            </a:pPr>
            <a:r>
              <a:rPr lang="en-US" sz="3200" i="1" dirty="0">
                <a:latin typeface="Californian FB" panose="0207040306080B030204" pitchFamily="18" charset="0"/>
                <a:cs typeface="Hadassah Friedlaender" panose="02020603050405020304" pitchFamily="18" charset="-79"/>
              </a:rPr>
              <a:t>Students also </a:t>
            </a:r>
            <a:r>
              <a:rPr lang="en-US" sz="3200" i="1" dirty="0">
                <a:solidFill>
                  <a:srgbClr val="FF0000"/>
                </a:solidFill>
                <a:latin typeface="Californian FB" panose="0207040306080B030204" pitchFamily="18" charset="0"/>
                <a:cs typeface="Hadassah Friedlaender" panose="02020603050405020304" pitchFamily="18" charset="-79"/>
              </a:rPr>
              <a:t>need the skills </a:t>
            </a:r>
            <a:r>
              <a:rPr lang="en-US" sz="3200" i="1" dirty="0">
                <a:latin typeface="Californian FB" panose="0207040306080B030204" pitchFamily="18" charset="0"/>
                <a:cs typeface="Hadassah Friedlaender" panose="02020603050405020304" pitchFamily="18" charset="-79"/>
              </a:rPr>
              <a:t>to use technology effectively &amp; critically.</a:t>
            </a:r>
            <a:endParaRPr lang="en-IN" sz="3200" i="1" dirty="0">
              <a:latin typeface="Californian FB" panose="0207040306080B030204" pitchFamily="18" charset="0"/>
              <a:cs typeface="Hadassah Friedlaender" panose="02020603050405020304" pitchFamily="18" charset="-79"/>
            </a:endParaRPr>
          </a:p>
        </p:txBody>
      </p:sp>
      <p:sp>
        <p:nvSpPr>
          <p:cNvPr id="16" name="TextBox 17">
            <a:extLst>
              <a:ext uri="{FF2B5EF4-FFF2-40B4-BE49-F238E27FC236}">
                <a16:creationId xmlns:a16="http://schemas.microsoft.com/office/drawing/2014/main" id="{4B63EF5D-8624-72A8-6280-68A3A1B941BC}"/>
              </a:ext>
            </a:extLst>
          </p:cNvPr>
          <p:cNvSpPr txBox="1"/>
          <p:nvPr/>
        </p:nvSpPr>
        <p:spPr>
          <a:xfrm>
            <a:off x="439765" y="8058952"/>
            <a:ext cx="10325450" cy="1163780"/>
          </a:xfrm>
          <a:prstGeom prst="rect">
            <a:avLst/>
          </a:prstGeom>
        </p:spPr>
        <p:txBody>
          <a:bodyPr wrap="square" lIns="0" tIns="0" rIns="0" bIns="0" rtlCol="0" anchor="t">
            <a:spAutoFit/>
          </a:bodyPr>
          <a:lstStyle/>
          <a:p>
            <a:pPr algn="just">
              <a:lnSpc>
                <a:spcPts val="4500"/>
              </a:lnSpc>
            </a:pPr>
            <a:r>
              <a:rPr lang="en-US" sz="4000" b="1" dirty="0">
                <a:solidFill>
                  <a:srgbClr val="FF0000"/>
                </a:solidFill>
                <a:latin typeface="Pristina" panose="03060402040406080204" pitchFamily="66" charset="0"/>
                <a:ea typeface="Poppins"/>
                <a:cs typeface="Poppins"/>
                <a:sym typeface="Poppins"/>
              </a:rPr>
              <a:t>Address digital literacy gaps </a:t>
            </a:r>
            <a:r>
              <a:rPr lang="en-US" sz="4000" dirty="0">
                <a:solidFill>
                  <a:srgbClr val="000000"/>
                </a:solidFill>
                <a:latin typeface="Pristina" panose="03060402040406080204" pitchFamily="66" charset="0"/>
                <a:ea typeface="Poppins"/>
                <a:cs typeface="Poppins"/>
                <a:sym typeface="Poppins"/>
              </a:rPr>
              <a:t>among educators to ensure they can effectively teach these skills.</a:t>
            </a:r>
          </a:p>
        </p:txBody>
      </p:sp>
      <p:grpSp>
        <p:nvGrpSpPr>
          <p:cNvPr id="20" name="Group 44">
            <a:extLst>
              <a:ext uri="{FF2B5EF4-FFF2-40B4-BE49-F238E27FC236}">
                <a16:creationId xmlns:a16="http://schemas.microsoft.com/office/drawing/2014/main" id="{E0072186-4818-2BCD-BDFF-5DF00D5867F0}"/>
              </a:ext>
            </a:extLst>
          </p:cNvPr>
          <p:cNvGrpSpPr/>
          <p:nvPr/>
        </p:nvGrpSpPr>
        <p:grpSpPr>
          <a:xfrm rot="-10800000">
            <a:off x="3388222" y="338374"/>
            <a:ext cx="8202730" cy="755690"/>
            <a:chOff x="0" y="0"/>
            <a:chExt cx="5970210" cy="682480"/>
          </a:xfrm>
        </p:grpSpPr>
        <p:sp>
          <p:nvSpPr>
            <p:cNvPr id="21" name="Freeform 45">
              <a:extLst>
                <a:ext uri="{FF2B5EF4-FFF2-40B4-BE49-F238E27FC236}">
                  <a16:creationId xmlns:a16="http://schemas.microsoft.com/office/drawing/2014/main" id="{85FF5E12-344A-FBC9-1E44-98358094E247}"/>
                </a:ext>
              </a:extLst>
            </p:cNvPr>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IN"/>
            </a:p>
          </p:txBody>
        </p:sp>
        <p:sp>
          <p:nvSpPr>
            <p:cNvPr id="22" name="TextBox 46">
              <a:extLst>
                <a:ext uri="{FF2B5EF4-FFF2-40B4-BE49-F238E27FC236}">
                  <a16:creationId xmlns:a16="http://schemas.microsoft.com/office/drawing/2014/main" id="{6DD1BB49-55D1-3BC5-0E0F-B0B0ACD51ACE}"/>
                </a:ext>
              </a:extLst>
            </p:cNvPr>
            <p:cNvSpPr txBox="1"/>
            <p:nvPr/>
          </p:nvSpPr>
          <p:spPr>
            <a:xfrm>
              <a:off x="127000" y="-28575"/>
              <a:ext cx="5716210" cy="711055"/>
            </a:xfrm>
            <a:prstGeom prst="rect">
              <a:avLst/>
            </a:prstGeom>
          </p:spPr>
          <p:txBody>
            <a:bodyPr lIns="50800" tIns="50800" rIns="50800" bIns="50800" rtlCol="0" anchor="ctr"/>
            <a:lstStyle/>
            <a:p>
              <a:pPr algn="ctr">
                <a:lnSpc>
                  <a:spcPts val="2659"/>
                </a:lnSpc>
              </a:pPr>
              <a:endParaRPr/>
            </a:p>
          </p:txBody>
        </p:sp>
      </p:grpSp>
      <p:sp>
        <p:nvSpPr>
          <p:cNvPr id="23" name="TextBox 55">
            <a:extLst>
              <a:ext uri="{FF2B5EF4-FFF2-40B4-BE49-F238E27FC236}">
                <a16:creationId xmlns:a16="http://schemas.microsoft.com/office/drawing/2014/main" id="{3AB9C27E-7589-D120-8A56-20FE8678A797}"/>
              </a:ext>
            </a:extLst>
          </p:cNvPr>
          <p:cNvSpPr txBox="1"/>
          <p:nvPr/>
        </p:nvSpPr>
        <p:spPr>
          <a:xfrm>
            <a:off x="4041022" y="982594"/>
            <a:ext cx="6891450" cy="808106"/>
          </a:xfrm>
          <a:prstGeom prst="rect">
            <a:avLst/>
          </a:prstGeom>
        </p:spPr>
        <p:txBody>
          <a:bodyPr wrap="square" lIns="0" tIns="0" rIns="0" bIns="0" rtlCol="0" anchor="t">
            <a:spAutoFit/>
          </a:bodyPr>
          <a:lstStyle/>
          <a:p>
            <a:pPr marL="0" lvl="0" indent="0" algn="ctr">
              <a:lnSpc>
                <a:spcPts val="7000"/>
              </a:lnSpc>
            </a:pPr>
            <a:r>
              <a:rPr lang="en-US" sz="4400" b="1" spc="-212" dirty="0">
                <a:solidFill>
                  <a:srgbClr val="112D4E"/>
                </a:solidFill>
                <a:latin typeface="Amasis MT Pro Medium" panose="02040604050005020304" pitchFamily="18" charset="0"/>
                <a:ea typeface="Barlow Bold"/>
                <a:cs typeface="Barlow Bold"/>
                <a:sym typeface="Barlow Bold"/>
              </a:rPr>
              <a:t>Digital Literacy &amp; Skills </a:t>
            </a:r>
          </a:p>
        </p:txBody>
      </p:sp>
      <p:sp>
        <p:nvSpPr>
          <p:cNvPr id="24" name="TextBox 56">
            <a:extLst>
              <a:ext uri="{FF2B5EF4-FFF2-40B4-BE49-F238E27FC236}">
                <a16:creationId xmlns:a16="http://schemas.microsoft.com/office/drawing/2014/main" id="{4540E2D3-D016-E5A3-C085-517D2A5EDBB8}"/>
              </a:ext>
            </a:extLst>
          </p:cNvPr>
          <p:cNvSpPr txBox="1"/>
          <p:nvPr/>
        </p:nvSpPr>
        <p:spPr>
          <a:xfrm>
            <a:off x="4517388" y="323577"/>
            <a:ext cx="6101289" cy="736877"/>
          </a:xfrm>
          <a:prstGeom prst="rect">
            <a:avLst/>
          </a:prstGeom>
        </p:spPr>
        <p:txBody>
          <a:bodyPr lIns="0" tIns="0" rIns="0" bIns="0" rtlCol="0" anchor="t">
            <a:spAutoFit/>
          </a:bodyPr>
          <a:lstStyle/>
          <a:p>
            <a:pPr marL="0" lvl="0" indent="0" algn="ctr">
              <a:lnSpc>
                <a:spcPts val="5644"/>
              </a:lnSpc>
            </a:pPr>
            <a:r>
              <a:rPr lang="en-US" sz="4800" b="1" dirty="0">
                <a:solidFill>
                  <a:srgbClr val="FFFFFF"/>
                </a:solidFill>
                <a:latin typeface="Amasis MT Pro Medium" panose="02040604050005020304" pitchFamily="18" charset="0"/>
                <a:ea typeface="Barlow Bold"/>
                <a:cs typeface="Barlow Bold"/>
                <a:sym typeface="Barlow Bold"/>
              </a:rPr>
              <a:t>Beyond Access:</a:t>
            </a:r>
          </a:p>
        </p:txBody>
      </p:sp>
      <p:pic>
        <p:nvPicPr>
          <p:cNvPr id="25" name="Graphic 24" descr="Thought bubble with solid fill">
            <a:extLst>
              <a:ext uri="{FF2B5EF4-FFF2-40B4-BE49-F238E27FC236}">
                <a16:creationId xmlns:a16="http://schemas.microsoft.com/office/drawing/2014/main" id="{E4F27151-58A2-4E71-B9C5-E709DBA1F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4861" y="1391943"/>
            <a:ext cx="914400" cy="914400"/>
          </a:xfrm>
          <a:prstGeom prst="rect">
            <a:avLst/>
          </a:prstGeom>
        </p:spPr>
      </p:pic>
      <p:pic>
        <p:nvPicPr>
          <p:cNvPr id="26" name="Picture 25">
            <a:extLst>
              <a:ext uri="{FF2B5EF4-FFF2-40B4-BE49-F238E27FC236}">
                <a16:creationId xmlns:a16="http://schemas.microsoft.com/office/drawing/2014/main" id="{1F66B2A6-68B9-49BE-BE6A-F388F8659FAF}"/>
              </a:ext>
            </a:extLst>
          </p:cNvPr>
          <p:cNvPicPr>
            <a:picLocks noChangeAspect="1"/>
          </p:cNvPicPr>
          <p:nvPr/>
        </p:nvPicPr>
        <p:blipFill>
          <a:blip r:embed="rId4">
            <a:alphaModFix amt="35000"/>
          </a:blip>
          <a:stretch>
            <a:fillRect/>
          </a:stretch>
        </p:blipFill>
        <p:spPr>
          <a:xfrm>
            <a:off x="14248530" y="438435"/>
            <a:ext cx="4039470" cy="941012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1000</TotalTime>
  <Words>1718</Words>
  <Application>Microsoft Office PowerPoint</Application>
  <PresentationFormat>Custom</PresentationFormat>
  <Paragraphs>240</Paragraphs>
  <Slides>24</Slides>
  <Notes>0</Notes>
  <HiddenSlides>0</HiddenSlides>
  <MMClips>0</MMClips>
  <ScaleCrop>false</ScaleCrop>
  <HeadingPairs>
    <vt:vector size="6" baseType="variant">
      <vt:variant>
        <vt:lpstr>Fonts Used</vt:lpstr>
      </vt:variant>
      <vt:variant>
        <vt:i4>29</vt:i4>
      </vt:variant>
      <vt:variant>
        <vt:lpstr>Theme</vt:lpstr>
      </vt:variant>
      <vt:variant>
        <vt:i4>1</vt:i4>
      </vt:variant>
      <vt:variant>
        <vt:lpstr>Slide Titles</vt:lpstr>
      </vt:variant>
      <vt:variant>
        <vt:i4>24</vt:i4>
      </vt:variant>
    </vt:vector>
  </HeadingPairs>
  <TitlesOfParts>
    <vt:vector size="54" baseType="lpstr">
      <vt:lpstr>Baskerville Old Face</vt:lpstr>
      <vt:lpstr>Ibarra Real Nova Bold</vt:lpstr>
      <vt:lpstr>Barlow Bold</vt:lpstr>
      <vt:lpstr>Roboto</vt:lpstr>
      <vt:lpstr>AngsanaUPC</vt:lpstr>
      <vt:lpstr>Amasis MT Pro Medium</vt:lpstr>
      <vt:lpstr>Bodoni MT</vt:lpstr>
      <vt:lpstr>Barlow Medium</vt:lpstr>
      <vt:lpstr>Hadassah Friedlaender</vt:lpstr>
      <vt:lpstr>Calibri</vt:lpstr>
      <vt:lpstr>Congenial</vt:lpstr>
      <vt:lpstr>Palatino Linotype</vt:lpstr>
      <vt:lpstr>Amasis MT Pro Light</vt:lpstr>
      <vt:lpstr>Century</vt:lpstr>
      <vt:lpstr>Narkisim</vt:lpstr>
      <vt:lpstr>Poor Richard</vt:lpstr>
      <vt:lpstr>Californian FB</vt:lpstr>
      <vt:lpstr>Pristina</vt:lpstr>
      <vt:lpstr>Bell MT</vt:lpstr>
      <vt:lpstr>Plantagenet Cherokee</vt:lpstr>
      <vt:lpstr>Centaur</vt:lpstr>
      <vt:lpstr>Arial</vt:lpstr>
      <vt:lpstr>Cambria</vt:lpstr>
      <vt:lpstr>Papyrus</vt:lpstr>
      <vt:lpstr>Perpetua</vt:lpstr>
      <vt:lpstr>Wingdings</vt:lpstr>
      <vt:lpstr>Carlito Bold</vt:lpstr>
      <vt:lpstr>Amasis MT Pro</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Ruchi Dwivedi</cp:lastModifiedBy>
  <cp:revision>40</cp:revision>
  <dcterms:created xsi:type="dcterms:W3CDTF">2006-08-16T00:00:00Z</dcterms:created>
  <dcterms:modified xsi:type="dcterms:W3CDTF">2025-04-09T11:49:31Z</dcterms:modified>
  <dc:identifier>DAGjjS-Rs_8</dc:identifier>
</cp:coreProperties>
</file>