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3" r:id="rId2"/>
    <p:sldId id="265" r:id="rId3"/>
    <p:sldId id="267" r:id="rId4"/>
    <p:sldId id="633" r:id="rId5"/>
    <p:sldId id="266" r:id="rId6"/>
    <p:sldId id="637" r:id="rId7"/>
    <p:sldId id="272" r:id="rId8"/>
    <p:sldId id="275" r:id="rId9"/>
    <p:sldId id="635" r:id="rId10"/>
    <p:sldId id="277" r:id="rId11"/>
    <p:sldId id="268" r:id="rId12"/>
    <p:sldId id="638" r:id="rId13"/>
    <p:sldId id="273" r:id="rId14"/>
    <p:sldId id="274" r:id="rId15"/>
    <p:sldId id="639" r:id="rId16"/>
    <p:sldId id="276" r:id="rId17"/>
    <p:sldId id="278" r:id="rId18"/>
    <p:sldId id="636" r:id="rId19"/>
    <p:sldId id="63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8086D-FC35-4BB5-A0AB-559DB4937EB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B84A8-0A3F-4FF5-8EA6-EAEE94C1D38E}">
      <dgm:prSet/>
      <dgm:spPr/>
      <dgm:t>
        <a:bodyPr/>
        <a:lstStyle/>
        <a:p>
          <a:pPr>
            <a:lnSpc>
              <a:spcPct val="100000"/>
            </a:lnSpc>
          </a:pPr>
          <a:r>
            <a:rPr lang="hi-IN" b="0" i="0" dirty="0"/>
            <a:t>वैश्विक और भारतीय युवाओं द्वारा सोशल मीडिया के उपयोग का अध्ययन</a:t>
          </a:r>
          <a:endParaRPr lang="en-US" dirty="0"/>
        </a:p>
      </dgm:t>
    </dgm:pt>
    <dgm:pt modelId="{37D15622-2C3E-49BA-BCEE-8933302AD6BA}" type="parTrans" cxnId="{AE9963EB-2E0B-4577-9745-EA6D43CF9FF0}">
      <dgm:prSet/>
      <dgm:spPr/>
      <dgm:t>
        <a:bodyPr/>
        <a:lstStyle/>
        <a:p>
          <a:endParaRPr lang="en-US"/>
        </a:p>
      </dgm:t>
    </dgm:pt>
    <dgm:pt modelId="{B02EC54B-3AAE-4882-81A9-4D95232AC959}" type="sibTrans" cxnId="{AE9963EB-2E0B-4577-9745-EA6D43CF9FF0}">
      <dgm:prSet/>
      <dgm:spPr/>
      <dgm:t>
        <a:bodyPr/>
        <a:lstStyle/>
        <a:p>
          <a:endParaRPr lang="en-US"/>
        </a:p>
      </dgm:t>
    </dgm:pt>
    <dgm:pt modelId="{72CE3EBE-0BF0-4EF2-B789-B09106307CD0}">
      <dgm:prSet/>
      <dgm:spPr/>
      <dgm:t>
        <a:bodyPr/>
        <a:lstStyle/>
        <a:p>
          <a:pPr>
            <a:lnSpc>
              <a:spcPct val="100000"/>
            </a:lnSpc>
          </a:pPr>
          <a:r>
            <a:rPr lang="hi-IN" dirty="0"/>
            <a:t>वर्तमान लोकप्रिय प्लेटफार्मों की जांच</a:t>
          </a:r>
          <a:endParaRPr lang="en-US" dirty="0"/>
        </a:p>
      </dgm:t>
    </dgm:pt>
    <dgm:pt modelId="{BAB3FE91-68B2-4D72-A4D9-D27045F41656}" type="parTrans" cxnId="{632A2EFA-8BE5-498C-B90E-B7D08F652FE6}">
      <dgm:prSet/>
      <dgm:spPr/>
      <dgm:t>
        <a:bodyPr/>
        <a:lstStyle/>
        <a:p>
          <a:endParaRPr lang="en-US"/>
        </a:p>
      </dgm:t>
    </dgm:pt>
    <dgm:pt modelId="{899AD3E1-1032-4EB0-BF4E-69587257D79F}" type="sibTrans" cxnId="{632A2EFA-8BE5-498C-B90E-B7D08F652FE6}">
      <dgm:prSet/>
      <dgm:spPr/>
      <dgm:t>
        <a:bodyPr/>
        <a:lstStyle/>
        <a:p>
          <a:endParaRPr lang="en-US"/>
        </a:p>
      </dgm:t>
    </dgm:pt>
    <dgm:pt modelId="{717FA873-792C-4C77-9D91-4ABB266873FC}">
      <dgm:prSet/>
      <dgm:spPr/>
      <dgm:t>
        <a:bodyPr/>
        <a:lstStyle/>
        <a:p>
          <a:pPr>
            <a:lnSpc>
              <a:spcPct val="100000"/>
            </a:lnSpc>
          </a:pPr>
          <a:r>
            <a:rPr lang="hi-IN" dirty="0"/>
            <a:t>यह विश्लेषण करना कि युवाओं को सोशल मीडिया की ओर क्या आकर्षित करता है</a:t>
          </a:r>
          <a:endParaRPr lang="en-US" dirty="0"/>
        </a:p>
      </dgm:t>
    </dgm:pt>
    <dgm:pt modelId="{6865A6D6-9CE8-4B5B-A8EF-7B8FA3CBF6DB}" type="parTrans" cxnId="{34872EDF-9740-488A-ABC8-654286AFB08B}">
      <dgm:prSet/>
      <dgm:spPr/>
      <dgm:t>
        <a:bodyPr/>
        <a:lstStyle/>
        <a:p>
          <a:endParaRPr lang="en-US"/>
        </a:p>
      </dgm:t>
    </dgm:pt>
    <dgm:pt modelId="{3C0BB1BD-B228-4839-89DE-9AE7D7BE5AAC}" type="sibTrans" cxnId="{34872EDF-9740-488A-ABC8-654286AFB08B}">
      <dgm:prSet/>
      <dgm:spPr/>
      <dgm:t>
        <a:bodyPr/>
        <a:lstStyle/>
        <a:p>
          <a:endParaRPr lang="en-US"/>
        </a:p>
      </dgm:t>
    </dgm:pt>
    <dgm:pt modelId="{646F3282-D2FC-43C4-9A3A-16BE1FF1D060}">
      <dgm:prSet/>
      <dgm:spPr/>
      <dgm:t>
        <a:bodyPr/>
        <a:lstStyle/>
        <a:p>
          <a:pPr>
            <a:lnSpc>
              <a:spcPct val="100000"/>
            </a:lnSpc>
          </a:pPr>
          <a:r>
            <a:rPr lang="hi-IN" dirty="0"/>
            <a:t>सोशल मीडिया पर संभावित खतरों के बारे में युवाओं को जागरूक करना</a:t>
          </a:r>
          <a:endParaRPr lang="en-US" dirty="0"/>
        </a:p>
      </dgm:t>
    </dgm:pt>
    <dgm:pt modelId="{FA8CECE6-2410-4F4E-8031-455718665024}" type="parTrans" cxnId="{5BB3650A-AD42-4254-96E4-B79AD60B1275}">
      <dgm:prSet/>
      <dgm:spPr/>
      <dgm:t>
        <a:bodyPr/>
        <a:lstStyle/>
        <a:p>
          <a:endParaRPr lang="en-US"/>
        </a:p>
      </dgm:t>
    </dgm:pt>
    <dgm:pt modelId="{DA5E8803-CAF3-44EB-A9F8-4DA302FFA84A}" type="sibTrans" cxnId="{5BB3650A-AD42-4254-96E4-B79AD60B1275}">
      <dgm:prSet/>
      <dgm:spPr/>
      <dgm:t>
        <a:bodyPr/>
        <a:lstStyle/>
        <a:p>
          <a:endParaRPr lang="en-US"/>
        </a:p>
      </dgm:t>
    </dgm:pt>
    <dgm:pt modelId="{63DA559A-6D1E-4219-8941-CF11EBA1C814}">
      <dgm:prSet/>
      <dgm:spPr/>
      <dgm:t>
        <a:bodyPr/>
        <a:lstStyle/>
        <a:p>
          <a:pPr>
            <a:lnSpc>
              <a:spcPct val="100000"/>
            </a:lnSpc>
          </a:pPr>
          <a:r>
            <a:rPr lang="hi-IN" dirty="0"/>
            <a:t>यह समझना कि साइबर सुरक्षा जागरूकता एक सुरक्षित सोशल मीडिया अनुभव की कुंजी है</a:t>
          </a:r>
          <a:endParaRPr lang="en-US" dirty="0"/>
        </a:p>
      </dgm:t>
    </dgm:pt>
    <dgm:pt modelId="{257D1CE3-5944-4A2D-BB3F-65C010EC5F82}" type="parTrans" cxnId="{F53E6FB2-C94C-44B1-A957-8A81358B8C42}">
      <dgm:prSet/>
      <dgm:spPr/>
      <dgm:t>
        <a:bodyPr/>
        <a:lstStyle/>
        <a:p>
          <a:endParaRPr lang="en-US"/>
        </a:p>
      </dgm:t>
    </dgm:pt>
    <dgm:pt modelId="{15D6BC95-F488-4DBA-BEEE-5968BECD8338}" type="sibTrans" cxnId="{F53E6FB2-C94C-44B1-A957-8A81358B8C42}">
      <dgm:prSet/>
      <dgm:spPr/>
      <dgm:t>
        <a:bodyPr/>
        <a:lstStyle/>
        <a:p>
          <a:endParaRPr lang="en-US"/>
        </a:p>
      </dgm:t>
    </dgm:pt>
    <dgm:pt modelId="{C6776D5B-252F-4132-9758-1A0F439BFF9A}" type="pres">
      <dgm:prSet presAssocID="{8AE8086D-FC35-4BB5-A0AB-559DB4937EB1}" presName="root" presStyleCnt="0">
        <dgm:presLayoutVars>
          <dgm:dir/>
          <dgm:resizeHandles val="exact"/>
        </dgm:presLayoutVars>
      </dgm:prSet>
      <dgm:spPr/>
    </dgm:pt>
    <dgm:pt modelId="{9E6F14D1-57CF-4142-A40F-0B6A8CBF3B69}" type="pres">
      <dgm:prSet presAssocID="{6B2B84A8-0A3F-4FF5-8EA6-EAEE94C1D38E}" presName="compNode" presStyleCnt="0"/>
      <dgm:spPr/>
    </dgm:pt>
    <dgm:pt modelId="{C9B66EF7-6934-46BB-93AE-DCA8B2DDEFB7}" type="pres">
      <dgm:prSet presAssocID="{6B2B84A8-0A3F-4FF5-8EA6-EAEE94C1D38E}" presName="bgRect" presStyleLbl="bgShp" presStyleIdx="0" presStyleCnt="5"/>
      <dgm:spPr/>
    </dgm:pt>
    <dgm:pt modelId="{C2DB8EF9-45DA-4366-80F5-68A8E8E940F1}" type="pres">
      <dgm:prSet presAssocID="{6B2B84A8-0A3F-4FF5-8EA6-EAEE94C1D38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EE4A4A2-F178-4A0B-A72C-D9212C49EFB7}" type="pres">
      <dgm:prSet presAssocID="{6B2B84A8-0A3F-4FF5-8EA6-EAEE94C1D38E}" presName="spaceRect" presStyleCnt="0"/>
      <dgm:spPr/>
    </dgm:pt>
    <dgm:pt modelId="{9051587B-F0F5-4F6D-9D0C-36F85AE6D9A6}" type="pres">
      <dgm:prSet presAssocID="{6B2B84A8-0A3F-4FF5-8EA6-EAEE94C1D38E}" presName="parTx" presStyleLbl="revTx" presStyleIdx="0" presStyleCnt="5">
        <dgm:presLayoutVars>
          <dgm:chMax val="0"/>
          <dgm:chPref val="0"/>
        </dgm:presLayoutVars>
      </dgm:prSet>
      <dgm:spPr/>
    </dgm:pt>
    <dgm:pt modelId="{BF0F9C10-C560-43ED-90DD-546377629B9F}" type="pres">
      <dgm:prSet presAssocID="{B02EC54B-3AAE-4882-81A9-4D95232AC959}" presName="sibTrans" presStyleCnt="0"/>
      <dgm:spPr/>
    </dgm:pt>
    <dgm:pt modelId="{30F156E2-4214-4BB5-B531-8FB05775052B}" type="pres">
      <dgm:prSet presAssocID="{72CE3EBE-0BF0-4EF2-B789-B09106307CD0}" presName="compNode" presStyleCnt="0"/>
      <dgm:spPr/>
    </dgm:pt>
    <dgm:pt modelId="{22600DB8-FE1C-415F-BED0-0B3056E1C238}" type="pres">
      <dgm:prSet presAssocID="{72CE3EBE-0BF0-4EF2-B789-B09106307CD0}" presName="bgRect" presStyleLbl="bgShp" presStyleIdx="1" presStyleCnt="5"/>
      <dgm:spPr/>
    </dgm:pt>
    <dgm:pt modelId="{A63693F9-975F-4FDB-BF85-325C8F479A6B}" type="pres">
      <dgm:prSet presAssocID="{72CE3EBE-0BF0-4EF2-B789-B09106307CD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5D5DBDB2-A33F-4342-9103-BF1BACF8E775}" type="pres">
      <dgm:prSet presAssocID="{72CE3EBE-0BF0-4EF2-B789-B09106307CD0}" presName="spaceRect" presStyleCnt="0"/>
      <dgm:spPr/>
    </dgm:pt>
    <dgm:pt modelId="{AB1B03C6-60EF-4915-B5FB-1BC5C685E79F}" type="pres">
      <dgm:prSet presAssocID="{72CE3EBE-0BF0-4EF2-B789-B09106307CD0}" presName="parTx" presStyleLbl="revTx" presStyleIdx="1" presStyleCnt="5">
        <dgm:presLayoutVars>
          <dgm:chMax val="0"/>
          <dgm:chPref val="0"/>
        </dgm:presLayoutVars>
      </dgm:prSet>
      <dgm:spPr/>
    </dgm:pt>
    <dgm:pt modelId="{B1415E58-5CBB-4D5A-94DB-9452C4623B81}" type="pres">
      <dgm:prSet presAssocID="{899AD3E1-1032-4EB0-BF4E-69587257D79F}" presName="sibTrans" presStyleCnt="0"/>
      <dgm:spPr/>
    </dgm:pt>
    <dgm:pt modelId="{C5977769-F76E-4205-B65D-DC367AA21197}" type="pres">
      <dgm:prSet presAssocID="{717FA873-792C-4C77-9D91-4ABB266873FC}" presName="compNode" presStyleCnt="0"/>
      <dgm:spPr/>
    </dgm:pt>
    <dgm:pt modelId="{DBF88C22-9BAE-40B9-9BA3-4300FD903718}" type="pres">
      <dgm:prSet presAssocID="{717FA873-792C-4C77-9D91-4ABB266873FC}" presName="bgRect" presStyleLbl="bgShp" presStyleIdx="2" presStyleCnt="5"/>
      <dgm:spPr/>
    </dgm:pt>
    <dgm:pt modelId="{2A2EA7B5-3628-4698-9A0E-1F54C08276D2}" type="pres">
      <dgm:prSet presAssocID="{717FA873-792C-4C77-9D91-4ABB266873F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C6FDFD3F-F2FE-4B24-BE2A-2F0164EE6383}" type="pres">
      <dgm:prSet presAssocID="{717FA873-792C-4C77-9D91-4ABB266873FC}" presName="spaceRect" presStyleCnt="0"/>
      <dgm:spPr/>
    </dgm:pt>
    <dgm:pt modelId="{BFF23667-54A4-4ABF-A621-B12E4FF10D88}" type="pres">
      <dgm:prSet presAssocID="{717FA873-792C-4C77-9D91-4ABB266873FC}" presName="parTx" presStyleLbl="revTx" presStyleIdx="2" presStyleCnt="5">
        <dgm:presLayoutVars>
          <dgm:chMax val="0"/>
          <dgm:chPref val="0"/>
        </dgm:presLayoutVars>
      </dgm:prSet>
      <dgm:spPr/>
    </dgm:pt>
    <dgm:pt modelId="{A9C0A734-5DF6-4923-8D06-2596CBD8042C}" type="pres">
      <dgm:prSet presAssocID="{3C0BB1BD-B228-4839-89DE-9AE7D7BE5AAC}" presName="sibTrans" presStyleCnt="0"/>
      <dgm:spPr/>
    </dgm:pt>
    <dgm:pt modelId="{AFF04572-CA2E-48E8-9A46-62EF3B4BD0CA}" type="pres">
      <dgm:prSet presAssocID="{646F3282-D2FC-43C4-9A3A-16BE1FF1D060}" presName="compNode" presStyleCnt="0"/>
      <dgm:spPr/>
    </dgm:pt>
    <dgm:pt modelId="{A1BAE5F8-A4FC-41F0-908F-8C2F65578D8D}" type="pres">
      <dgm:prSet presAssocID="{646F3282-D2FC-43C4-9A3A-16BE1FF1D060}" presName="bgRect" presStyleLbl="bgShp" presStyleIdx="3" presStyleCnt="5"/>
      <dgm:spPr/>
    </dgm:pt>
    <dgm:pt modelId="{5084CAB5-15E2-4CCA-85FC-46CF7C253F8F}" type="pres">
      <dgm:prSet presAssocID="{646F3282-D2FC-43C4-9A3A-16BE1FF1D06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CFB2A0A6-ACFB-4E91-9F17-B81B20C8AA0B}" type="pres">
      <dgm:prSet presAssocID="{646F3282-D2FC-43C4-9A3A-16BE1FF1D060}" presName="spaceRect" presStyleCnt="0"/>
      <dgm:spPr/>
    </dgm:pt>
    <dgm:pt modelId="{AC69A0C1-2523-407F-AF89-3B10F01EFC9E}" type="pres">
      <dgm:prSet presAssocID="{646F3282-D2FC-43C4-9A3A-16BE1FF1D060}" presName="parTx" presStyleLbl="revTx" presStyleIdx="3" presStyleCnt="5">
        <dgm:presLayoutVars>
          <dgm:chMax val="0"/>
          <dgm:chPref val="0"/>
        </dgm:presLayoutVars>
      </dgm:prSet>
      <dgm:spPr/>
    </dgm:pt>
    <dgm:pt modelId="{DF47602B-EEC2-4DF5-B7EF-2E4B5DD72B51}" type="pres">
      <dgm:prSet presAssocID="{DA5E8803-CAF3-44EB-A9F8-4DA302FFA84A}" presName="sibTrans" presStyleCnt="0"/>
      <dgm:spPr/>
    </dgm:pt>
    <dgm:pt modelId="{BC381258-4A2A-4F1F-AF0D-F0048F3DE5EA}" type="pres">
      <dgm:prSet presAssocID="{63DA559A-6D1E-4219-8941-CF11EBA1C814}" presName="compNode" presStyleCnt="0"/>
      <dgm:spPr/>
    </dgm:pt>
    <dgm:pt modelId="{C60368CF-4F0E-44F8-866A-4F6ABDE42CE3}" type="pres">
      <dgm:prSet presAssocID="{63DA559A-6D1E-4219-8941-CF11EBA1C814}" presName="bgRect" presStyleLbl="bgShp" presStyleIdx="4" presStyleCnt="5"/>
      <dgm:spPr/>
    </dgm:pt>
    <dgm:pt modelId="{20698F33-3801-44C1-9E69-8D39239E9AD6}" type="pres">
      <dgm:prSet presAssocID="{63DA559A-6D1E-4219-8941-CF11EBA1C81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DCCDFD7-C372-4B04-8932-1CD374B404C9}" type="pres">
      <dgm:prSet presAssocID="{63DA559A-6D1E-4219-8941-CF11EBA1C814}" presName="spaceRect" presStyleCnt="0"/>
      <dgm:spPr/>
    </dgm:pt>
    <dgm:pt modelId="{1CB8CC1E-7CE5-4E2D-BD97-784C96ED0953}" type="pres">
      <dgm:prSet presAssocID="{63DA559A-6D1E-4219-8941-CF11EBA1C81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BB3650A-AD42-4254-96E4-B79AD60B1275}" srcId="{8AE8086D-FC35-4BB5-A0AB-559DB4937EB1}" destId="{646F3282-D2FC-43C4-9A3A-16BE1FF1D060}" srcOrd="3" destOrd="0" parTransId="{FA8CECE6-2410-4F4E-8031-455718665024}" sibTransId="{DA5E8803-CAF3-44EB-A9F8-4DA302FFA84A}"/>
    <dgm:cxn modelId="{787A9B27-0029-4B73-8F16-94FB606DFE9B}" type="presOf" srcId="{6B2B84A8-0A3F-4FF5-8EA6-EAEE94C1D38E}" destId="{9051587B-F0F5-4F6D-9D0C-36F85AE6D9A6}" srcOrd="0" destOrd="0" presId="urn:microsoft.com/office/officeart/2018/2/layout/IconVerticalSolidList"/>
    <dgm:cxn modelId="{176B6332-3A10-4A84-BCB0-AA122B41C17F}" type="presOf" srcId="{717FA873-792C-4C77-9D91-4ABB266873FC}" destId="{BFF23667-54A4-4ABF-A621-B12E4FF10D88}" srcOrd="0" destOrd="0" presId="urn:microsoft.com/office/officeart/2018/2/layout/IconVerticalSolidList"/>
    <dgm:cxn modelId="{299C1F34-02FF-4B11-BADE-A411CD1BC0F2}" type="presOf" srcId="{646F3282-D2FC-43C4-9A3A-16BE1FF1D060}" destId="{AC69A0C1-2523-407F-AF89-3B10F01EFC9E}" srcOrd="0" destOrd="0" presId="urn:microsoft.com/office/officeart/2018/2/layout/IconVerticalSolidList"/>
    <dgm:cxn modelId="{1CE9C347-C3C6-47D2-85B5-9B9670DD9DC2}" type="presOf" srcId="{72CE3EBE-0BF0-4EF2-B789-B09106307CD0}" destId="{AB1B03C6-60EF-4915-B5FB-1BC5C685E79F}" srcOrd="0" destOrd="0" presId="urn:microsoft.com/office/officeart/2018/2/layout/IconVerticalSolidList"/>
    <dgm:cxn modelId="{5CAC3F71-681F-4305-B1E6-24FE8F48ED5B}" type="presOf" srcId="{8AE8086D-FC35-4BB5-A0AB-559DB4937EB1}" destId="{C6776D5B-252F-4132-9758-1A0F439BFF9A}" srcOrd="0" destOrd="0" presId="urn:microsoft.com/office/officeart/2018/2/layout/IconVerticalSolidList"/>
    <dgm:cxn modelId="{EA606981-BB42-4BAB-9CC2-3892B256E3EF}" type="presOf" srcId="{63DA559A-6D1E-4219-8941-CF11EBA1C814}" destId="{1CB8CC1E-7CE5-4E2D-BD97-784C96ED0953}" srcOrd="0" destOrd="0" presId="urn:microsoft.com/office/officeart/2018/2/layout/IconVerticalSolidList"/>
    <dgm:cxn modelId="{F53E6FB2-C94C-44B1-A957-8A81358B8C42}" srcId="{8AE8086D-FC35-4BB5-A0AB-559DB4937EB1}" destId="{63DA559A-6D1E-4219-8941-CF11EBA1C814}" srcOrd="4" destOrd="0" parTransId="{257D1CE3-5944-4A2D-BB3F-65C010EC5F82}" sibTransId="{15D6BC95-F488-4DBA-BEEE-5968BECD8338}"/>
    <dgm:cxn modelId="{34872EDF-9740-488A-ABC8-654286AFB08B}" srcId="{8AE8086D-FC35-4BB5-A0AB-559DB4937EB1}" destId="{717FA873-792C-4C77-9D91-4ABB266873FC}" srcOrd="2" destOrd="0" parTransId="{6865A6D6-9CE8-4B5B-A8EF-7B8FA3CBF6DB}" sibTransId="{3C0BB1BD-B228-4839-89DE-9AE7D7BE5AAC}"/>
    <dgm:cxn modelId="{AE9963EB-2E0B-4577-9745-EA6D43CF9FF0}" srcId="{8AE8086D-FC35-4BB5-A0AB-559DB4937EB1}" destId="{6B2B84A8-0A3F-4FF5-8EA6-EAEE94C1D38E}" srcOrd="0" destOrd="0" parTransId="{37D15622-2C3E-49BA-BCEE-8933302AD6BA}" sibTransId="{B02EC54B-3AAE-4882-81A9-4D95232AC959}"/>
    <dgm:cxn modelId="{632A2EFA-8BE5-498C-B90E-B7D08F652FE6}" srcId="{8AE8086D-FC35-4BB5-A0AB-559DB4937EB1}" destId="{72CE3EBE-0BF0-4EF2-B789-B09106307CD0}" srcOrd="1" destOrd="0" parTransId="{BAB3FE91-68B2-4D72-A4D9-D27045F41656}" sibTransId="{899AD3E1-1032-4EB0-BF4E-69587257D79F}"/>
    <dgm:cxn modelId="{6FC4A19C-922B-45AB-B0D6-191A371387F1}" type="presParOf" srcId="{C6776D5B-252F-4132-9758-1A0F439BFF9A}" destId="{9E6F14D1-57CF-4142-A40F-0B6A8CBF3B69}" srcOrd="0" destOrd="0" presId="urn:microsoft.com/office/officeart/2018/2/layout/IconVerticalSolidList"/>
    <dgm:cxn modelId="{0FAE2361-81DD-4F42-83A1-0A77E53592F7}" type="presParOf" srcId="{9E6F14D1-57CF-4142-A40F-0B6A8CBF3B69}" destId="{C9B66EF7-6934-46BB-93AE-DCA8B2DDEFB7}" srcOrd="0" destOrd="0" presId="urn:microsoft.com/office/officeart/2018/2/layout/IconVerticalSolidList"/>
    <dgm:cxn modelId="{AB5251D9-C868-4DA9-B577-70EEBBDDC226}" type="presParOf" srcId="{9E6F14D1-57CF-4142-A40F-0B6A8CBF3B69}" destId="{C2DB8EF9-45DA-4366-80F5-68A8E8E940F1}" srcOrd="1" destOrd="0" presId="urn:microsoft.com/office/officeart/2018/2/layout/IconVerticalSolidList"/>
    <dgm:cxn modelId="{FA121440-32E1-43E8-866D-9ACE328B1DB0}" type="presParOf" srcId="{9E6F14D1-57CF-4142-A40F-0B6A8CBF3B69}" destId="{BEE4A4A2-F178-4A0B-A72C-D9212C49EFB7}" srcOrd="2" destOrd="0" presId="urn:microsoft.com/office/officeart/2018/2/layout/IconVerticalSolidList"/>
    <dgm:cxn modelId="{117E0074-35BB-4115-B75B-0B0629913A37}" type="presParOf" srcId="{9E6F14D1-57CF-4142-A40F-0B6A8CBF3B69}" destId="{9051587B-F0F5-4F6D-9D0C-36F85AE6D9A6}" srcOrd="3" destOrd="0" presId="urn:microsoft.com/office/officeart/2018/2/layout/IconVerticalSolidList"/>
    <dgm:cxn modelId="{BD155F64-6312-4FB9-8EA8-06E19E12AB39}" type="presParOf" srcId="{C6776D5B-252F-4132-9758-1A0F439BFF9A}" destId="{BF0F9C10-C560-43ED-90DD-546377629B9F}" srcOrd="1" destOrd="0" presId="urn:microsoft.com/office/officeart/2018/2/layout/IconVerticalSolidList"/>
    <dgm:cxn modelId="{1476E61B-7E40-4A1E-9EC4-E0D56AFA59E9}" type="presParOf" srcId="{C6776D5B-252F-4132-9758-1A0F439BFF9A}" destId="{30F156E2-4214-4BB5-B531-8FB05775052B}" srcOrd="2" destOrd="0" presId="urn:microsoft.com/office/officeart/2018/2/layout/IconVerticalSolidList"/>
    <dgm:cxn modelId="{20E0F809-0C52-4B8E-9584-348F767B260B}" type="presParOf" srcId="{30F156E2-4214-4BB5-B531-8FB05775052B}" destId="{22600DB8-FE1C-415F-BED0-0B3056E1C238}" srcOrd="0" destOrd="0" presId="urn:microsoft.com/office/officeart/2018/2/layout/IconVerticalSolidList"/>
    <dgm:cxn modelId="{9B579E35-5D21-4449-9E9C-B4598DFC9C01}" type="presParOf" srcId="{30F156E2-4214-4BB5-B531-8FB05775052B}" destId="{A63693F9-975F-4FDB-BF85-325C8F479A6B}" srcOrd="1" destOrd="0" presId="urn:microsoft.com/office/officeart/2018/2/layout/IconVerticalSolidList"/>
    <dgm:cxn modelId="{29017F30-6F08-4929-BA67-3FD319AF4A53}" type="presParOf" srcId="{30F156E2-4214-4BB5-B531-8FB05775052B}" destId="{5D5DBDB2-A33F-4342-9103-BF1BACF8E775}" srcOrd="2" destOrd="0" presId="urn:microsoft.com/office/officeart/2018/2/layout/IconVerticalSolidList"/>
    <dgm:cxn modelId="{F9F7F735-E1A0-4B83-8BB3-D4927DB7D927}" type="presParOf" srcId="{30F156E2-4214-4BB5-B531-8FB05775052B}" destId="{AB1B03C6-60EF-4915-B5FB-1BC5C685E79F}" srcOrd="3" destOrd="0" presId="urn:microsoft.com/office/officeart/2018/2/layout/IconVerticalSolidList"/>
    <dgm:cxn modelId="{EFA606B1-D494-42A9-B3A3-136D51F4DA88}" type="presParOf" srcId="{C6776D5B-252F-4132-9758-1A0F439BFF9A}" destId="{B1415E58-5CBB-4D5A-94DB-9452C4623B81}" srcOrd="3" destOrd="0" presId="urn:microsoft.com/office/officeart/2018/2/layout/IconVerticalSolidList"/>
    <dgm:cxn modelId="{8D195171-DC74-4DD3-9B63-FDAC9ED6A1BA}" type="presParOf" srcId="{C6776D5B-252F-4132-9758-1A0F439BFF9A}" destId="{C5977769-F76E-4205-B65D-DC367AA21197}" srcOrd="4" destOrd="0" presId="urn:microsoft.com/office/officeart/2018/2/layout/IconVerticalSolidList"/>
    <dgm:cxn modelId="{C2EC9E1B-0230-475C-9311-DA2B94D0BD63}" type="presParOf" srcId="{C5977769-F76E-4205-B65D-DC367AA21197}" destId="{DBF88C22-9BAE-40B9-9BA3-4300FD903718}" srcOrd="0" destOrd="0" presId="urn:microsoft.com/office/officeart/2018/2/layout/IconVerticalSolidList"/>
    <dgm:cxn modelId="{B43DFE19-2798-4516-871C-B0500AC5DF58}" type="presParOf" srcId="{C5977769-F76E-4205-B65D-DC367AA21197}" destId="{2A2EA7B5-3628-4698-9A0E-1F54C08276D2}" srcOrd="1" destOrd="0" presId="urn:microsoft.com/office/officeart/2018/2/layout/IconVerticalSolidList"/>
    <dgm:cxn modelId="{4AC7CB1A-E09A-4817-AC21-7593DD738324}" type="presParOf" srcId="{C5977769-F76E-4205-B65D-DC367AA21197}" destId="{C6FDFD3F-F2FE-4B24-BE2A-2F0164EE6383}" srcOrd="2" destOrd="0" presId="urn:microsoft.com/office/officeart/2018/2/layout/IconVerticalSolidList"/>
    <dgm:cxn modelId="{03381910-51A5-43AA-8F8F-1974F9113FE6}" type="presParOf" srcId="{C5977769-F76E-4205-B65D-DC367AA21197}" destId="{BFF23667-54A4-4ABF-A621-B12E4FF10D88}" srcOrd="3" destOrd="0" presId="urn:microsoft.com/office/officeart/2018/2/layout/IconVerticalSolidList"/>
    <dgm:cxn modelId="{E7EA2EB4-6A2C-4E8B-8DA5-10D58448BEFF}" type="presParOf" srcId="{C6776D5B-252F-4132-9758-1A0F439BFF9A}" destId="{A9C0A734-5DF6-4923-8D06-2596CBD8042C}" srcOrd="5" destOrd="0" presId="urn:microsoft.com/office/officeart/2018/2/layout/IconVerticalSolidList"/>
    <dgm:cxn modelId="{521F2F29-84A0-43AE-8F95-925630D30C2A}" type="presParOf" srcId="{C6776D5B-252F-4132-9758-1A0F439BFF9A}" destId="{AFF04572-CA2E-48E8-9A46-62EF3B4BD0CA}" srcOrd="6" destOrd="0" presId="urn:microsoft.com/office/officeart/2018/2/layout/IconVerticalSolidList"/>
    <dgm:cxn modelId="{E512AE4C-741E-46E1-9BED-5B8705586AFE}" type="presParOf" srcId="{AFF04572-CA2E-48E8-9A46-62EF3B4BD0CA}" destId="{A1BAE5F8-A4FC-41F0-908F-8C2F65578D8D}" srcOrd="0" destOrd="0" presId="urn:microsoft.com/office/officeart/2018/2/layout/IconVerticalSolidList"/>
    <dgm:cxn modelId="{E6F95DA1-0A82-4627-9987-DC54606154ED}" type="presParOf" srcId="{AFF04572-CA2E-48E8-9A46-62EF3B4BD0CA}" destId="{5084CAB5-15E2-4CCA-85FC-46CF7C253F8F}" srcOrd="1" destOrd="0" presId="urn:microsoft.com/office/officeart/2018/2/layout/IconVerticalSolidList"/>
    <dgm:cxn modelId="{E5E3EFD3-8F83-4002-95DE-E5E1FE7EDC15}" type="presParOf" srcId="{AFF04572-CA2E-48E8-9A46-62EF3B4BD0CA}" destId="{CFB2A0A6-ACFB-4E91-9F17-B81B20C8AA0B}" srcOrd="2" destOrd="0" presId="urn:microsoft.com/office/officeart/2018/2/layout/IconVerticalSolidList"/>
    <dgm:cxn modelId="{09986EEE-4CA9-4033-87EA-CAAF0048B932}" type="presParOf" srcId="{AFF04572-CA2E-48E8-9A46-62EF3B4BD0CA}" destId="{AC69A0C1-2523-407F-AF89-3B10F01EFC9E}" srcOrd="3" destOrd="0" presId="urn:microsoft.com/office/officeart/2018/2/layout/IconVerticalSolidList"/>
    <dgm:cxn modelId="{08E2DA17-AF45-4FC4-9952-D9597AD25F6D}" type="presParOf" srcId="{C6776D5B-252F-4132-9758-1A0F439BFF9A}" destId="{DF47602B-EEC2-4DF5-B7EF-2E4B5DD72B51}" srcOrd="7" destOrd="0" presId="urn:microsoft.com/office/officeart/2018/2/layout/IconVerticalSolidList"/>
    <dgm:cxn modelId="{79D603CB-1B8A-4BB4-A787-EFEF5B3C2BBD}" type="presParOf" srcId="{C6776D5B-252F-4132-9758-1A0F439BFF9A}" destId="{BC381258-4A2A-4F1F-AF0D-F0048F3DE5EA}" srcOrd="8" destOrd="0" presId="urn:microsoft.com/office/officeart/2018/2/layout/IconVerticalSolidList"/>
    <dgm:cxn modelId="{5939ADA3-E93A-4E58-A698-E239A6A43038}" type="presParOf" srcId="{BC381258-4A2A-4F1F-AF0D-F0048F3DE5EA}" destId="{C60368CF-4F0E-44F8-866A-4F6ABDE42CE3}" srcOrd="0" destOrd="0" presId="urn:microsoft.com/office/officeart/2018/2/layout/IconVerticalSolidList"/>
    <dgm:cxn modelId="{D01CB55B-19DB-486A-A050-091E1CBBAD0C}" type="presParOf" srcId="{BC381258-4A2A-4F1F-AF0D-F0048F3DE5EA}" destId="{20698F33-3801-44C1-9E69-8D39239E9AD6}" srcOrd="1" destOrd="0" presId="urn:microsoft.com/office/officeart/2018/2/layout/IconVerticalSolidList"/>
    <dgm:cxn modelId="{DA3992FC-45F1-470D-BAAE-61DB75DB51D7}" type="presParOf" srcId="{BC381258-4A2A-4F1F-AF0D-F0048F3DE5EA}" destId="{5DCCDFD7-C372-4B04-8932-1CD374B404C9}" srcOrd="2" destOrd="0" presId="urn:microsoft.com/office/officeart/2018/2/layout/IconVerticalSolidList"/>
    <dgm:cxn modelId="{EA2F5F30-DEF3-4F58-ACA3-5AE110D2B5EE}" type="presParOf" srcId="{BC381258-4A2A-4F1F-AF0D-F0048F3DE5EA}" destId="{1CB8CC1E-7CE5-4E2D-BD97-784C96ED09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66EF7-6934-46BB-93AE-DCA8B2DDEFB7}">
      <dsp:nvSpPr>
        <dsp:cNvPr id="0" name=""/>
        <dsp:cNvSpPr/>
      </dsp:nvSpPr>
      <dsp:spPr>
        <a:xfrm>
          <a:off x="0" y="2549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B8EF9-45DA-4366-80F5-68A8E8E940F1}">
      <dsp:nvSpPr>
        <dsp:cNvPr id="0" name=""/>
        <dsp:cNvSpPr/>
      </dsp:nvSpPr>
      <dsp:spPr>
        <a:xfrm>
          <a:off x="164277" y="124739"/>
          <a:ext cx="298687" cy="298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1587B-F0F5-4F6D-9D0C-36F85AE6D9A6}">
      <dsp:nvSpPr>
        <dsp:cNvPr id="0" name=""/>
        <dsp:cNvSpPr/>
      </dsp:nvSpPr>
      <dsp:spPr>
        <a:xfrm>
          <a:off x="627242" y="2549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b="0" i="0" kern="1200" dirty="0"/>
            <a:t>वैश्विक और भारतीय युवाओं द्वारा सोशल मीडिया के उपयोग का अध्ययन</a:t>
          </a:r>
          <a:endParaRPr lang="en-US" sz="1500" kern="1200" dirty="0"/>
        </a:p>
      </dsp:txBody>
      <dsp:txXfrm>
        <a:off x="627242" y="2549"/>
        <a:ext cx="7259457" cy="543067"/>
      </dsp:txXfrm>
    </dsp:sp>
    <dsp:sp modelId="{22600DB8-FE1C-415F-BED0-0B3056E1C238}">
      <dsp:nvSpPr>
        <dsp:cNvPr id="0" name=""/>
        <dsp:cNvSpPr/>
      </dsp:nvSpPr>
      <dsp:spPr>
        <a:xfrm>
          <a:off x="0" y="681383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693F9-975F-4FDB-BF85-325C8F479A6B}">
      <dsp:nvSpPr>
        <dsp:cNvPr id="0" name=""/>
        <dsp:cNvSpPr/>
      </dsp:nvSpPr>
      <dsp:spPr>
        <a:xfrm>
          <a:off x="164277" y="803574"/>
          <a:ext cx="298687" cy="298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B03C6-60EF-4915-B5FB-1BC5C685E79F}">
      <dsp:nvSpPr>
        <dsp:cNvPr id="0" name=""/>
        <dsp:cNvSpPr/>
      </dsp:nvSpPr>
      <dsp:spPr>
        <a:xfrm>
          <a:off x="627242" y="681383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वर्तमान लोकप्रिय प्लेटफार्मों की जांच</a:t>
          </a:r>
          <a:endParaRPr lang="en-US" sz="1500" kern="1200" dirty="0"/>
        </a:p>
      </dsp:txBody>
      <dsp:txXfrm>
        <a:off x="627242" y="681383"/>
        <a:ext cx="7259457" cy="543067"/>
      </dsp:txXfrm>
    </dsp:sp>
    <dsp:sp modelId="{DBF88C22-9BAE-40B9-9BA3-4300FD903718}">
      <dsp:nvSpPr>
        <dsp:cNvPr id="0" name=""/>
        <dsp:cNvSpPr/>
      </dsp:nvSpPr>
      <dsp:spPr>
        <a:xfrm>
          <a:off x="0" y="1360218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EA7B5-3628-4698-9A0E-1F54C08276D2}">
      <dsp:nvSpPr>
        <dsp:cNvPr id="0" name=""/>
        <dsp:cNvSpPr/>
      </dsp:nvSpPr>
      <dsp:spPr>
        <a:xfrm>
          <a:off x="164277" y="1482408"/>
          <a:ext cx="298687" cy="298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23667-54A4-4ABF-A621-B12E4FF10D88}">
      <dsp:nvSpPr>
        <dsp:cNvPr id="0" name=""/>
        <dsp:cNvSpPr/>
      </dsp:nvSpPr>
      <dsp:spPr>
        <a:xfrm>
          <a:off x="627242" y="1360218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यह विश्लेषण करना कि युवाओं को सोशल मीडिया की ओर क्या आकर्षित करता है</a:t>
          </a:r>
          <a:endParaRPr lang="en-US" sz="1500" kern="1200" dirty="0"/>
        </a:p>
      </dsp:txBody>
      <dsp:txXfrm>
        <a:off x="627242" y="1360218"/>
        <a:ext cx="7259457" cy="543067"/>
      </dsp:txXfrm>
    </dsp:sp>
    <dsp:sp modelId="{A1BAE5F8-A4FC-41F0-908F-8C2F65578D8D}">
      <dsp:nvSpPr>
        <dsp:cNvPr id="0" name=""/>
        <dsp:cNvSpPr/>
      </dsp:nvSpPr>
      <dsp:spPr>
        <a:xfrm>
          <a:off x="0" y="2039052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4CAB5-15E2-4CCA-85FC-46CF7C253F8F}">
      <dsp:nvSpPr>
        <dsp:cNvPr id="0" name=""/>
        <dsp:cNvSpPr/>
      </dsp:nvSpPr>
      <dsp:spPr>
        <a:xfrm>
          <a:off x="164277" y="2161242"/>
          <a:ext cx="298687" cy="298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9A0C1-2523-407F-AF89-3B10F01EFC9E}">
      <dsp:nvSpPr>
        <dsp:cNvPr id="0" name=""/>
        <dsp:cNvSpPr/>
      </dsp:nvSpPr>
      <dsp:spPr>
        <a:xfrm>
          <a:off x="627242" y="2039052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सोशल मीडिया पर संभावित खतरों के बारे में युवाओं को जागरूक करना</a:t>
          </a:r>
          <a:endParaRPr lang="en-US" sz="1500" kern="1200" dirty="0"/>
        </a:p>
      </dsp:txBody>
      <dsp:txXfrm>
        <a:off x="627242" y="2039052"/>
        <a:ext cx="7259457" cy="543067"/>
      </dsp:txXfrm>
    </dsp:sp>
    <dsp:sp modelId="{C60368CF-4F0E-44F8-866A-4F6ABDE42CE3}">
      <dsp:nvSpPr>
        <dsp:cNvPr id="0" name=""/>
        <dsp:cNvSpPr/>
      </dsp:nvSpPr>
      <dsp:spPr>
        <a:xfrm>
          <a:off x="0" y="2717886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8F33-3801-44C1-9E69-8D39239E9AD6}">
      <dsp:nvSpPr>
        <dsp:cNvPr id="0" name=""/>
        <dsp:cNvSpPr/>
      </dsp:nvSpPr>
      <dsp:spPr>
        <a:xfrm>
          <a:off x="164277" y="2840077"/>
          <a:ext cx="298687" cy="298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CC1E-7CE5-4E2D-BD97-784C96ED0953}">
      <dsp:nvSpPr>
        <dsp:cNvPr id="0" name=""/>
        <dsp:cNvSpPr/>
      </dsp:nvSpPr>
      <dsp:spPr>
        <a:xfrm>
          <a:off x="627242" y="2717886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यह समझना कि साइबर सुरक्षा जागरूकता एक सुरक्षित सोशल मीडिया अनुभव की कुंजी है</a:t>
          </a:r>
          <a:endParaRPr lang="en-US" sz="1500" kern="1200" dirty="0"/>
        </a:p>
      </dsp:txBody>
      <dsp:txXfrm>
        <a:off x="627242" y="2717886"/>
        <a:ext cx="7259457" cy="54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61D3A-96FC-422F-8C5C-0645957501F2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4CB92-DD2C-40C4-B600-D6451E347D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CB92-DD2C-40C4-B600-D6451E347DE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76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CB92-DD2C-40C4-B600-D6451E347DE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88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CB92-DD2C-40C4-B600-D6451E347DE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95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CB92-DD2C-40C4-B600-D6451E347DE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40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CB92-DD2C-40C4-B600-D6451E347DE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614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CB92-DD2C-40C4-B600-D6451E347DEA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55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CB92-DD2C-40C4-B600-D6451E347DE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22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c59f1bc401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g1c59f1bc401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c59f1bc401_0_1060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g1c59f1bc401_0_106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4656480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652493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3537B1-3E82-EBA1-E0E8-052EFE104FB0}"/>
              </a:ext>
            </a:extLst>
          </p:cNvPr>
          <p:cNvSpPr txBox="1">
            <a:spLocks/>
          </p:cNvSpPr>
          <p:nvPr/>
        </p:nvSpPr>
        <p:spPr>
          <a:xfrm>
            <a:off x="1890823" y="1106034"/>
            <a:ext cx="376430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hi-IN" sz="4700" b="1" dirty="0"/>
              <a:t>युवा और सोशल मीडिया</a:t>
            </a:r>
            <a:endParaRPr lang="en-US" sz="47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81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465E50A-6F93-B900-705B-31806022F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54" y="752386"/>
            <a:ext cx="3531623" cy="24897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0823" y="4546920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4" t="2061" r="9651" b="4023"/>
          <a:stretch/>
        </p:blipFill>
        <p:spPr>
          <a:xfrm>
            <a:off x="6769554" y="3933079"/>
            <a:ext cx="3531625" cy="1977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623AB-4820-89FA-B874-53808BEA1BA2}"/>
              </a:ext>
            </a:extLst>
          </p:cNvPr>
          <p:cNvSpPr txBox="1"/>
          <p:nvPr/>
        </p:nvSpPr>
        <p:spPr>
          <a:xfrm>
            <a:off x="1649362" y="4623161"/>
            <a:ext cx="499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latin typeface="+mj-lt"/>
              </a:rPr>
              <a:t>वैश्विक रुझानों, लोकप्रिय प्लेटफार्मों और साइबर सुरक्षा पर गहन विचार।</a:t>
            </a:r>
            <a:endParaRPr lang="en-IN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644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43D8E-5269-CBC1-12D3-A11164653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B16A5-DB69-B5C3-FD8B-EC885006855D}"/>
              </a:ext>
            </a:extLst>
          </p:cNvPr>
          <p:cNvSpPr txBox="1"/>
          <p:nvPr/>
        </p:nvSpPr>
        <p:spPr>
          <a:xfrm>
            <a:off x="1709738" y="1742910"/>
            <a:ext cx="872228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u="sng" dirty="0"/>
              <a:t>भारतीय प्लेटफार्म:</a:t>
            </a:r>
            <a:endParaRPr lang="en-US" b="1" u="sng" dirty="0"/>
          </a:p>
          <a:p>
            <a:endParaRPr lang="en-US" sz="8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व्हाट्सएप: </a:t>
            </a:r>
            <a:r>
              <a:rPr lang="hi-IN" dirty="0" err="1"/>
              <a:t>मैसेजिंग</a:t>
            </a:r>
            <a:r>
              <a:rPr lang="hi-IN" dirty="0"/>
              <a:t> और ग्रुप कम्युनिकेशन के मामले में दबदबा रखता है।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इंस्टाग्राम: </a:t>
            </a:r>
            <a:r>
              <a:rPr lang="hi-IN" dirty="0" err="1"/>
              <a:t>रीलों</a:t>
            </a:r>
            <a:r>
              <a:rPr lang="hi-IN" dirty="0"/>
              <a:t>, प्रभावशाली व्यक्तियों और रुझानों के लिए लोकप्रियता प्राप्त करना।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यूट्यूब: </a:t>
            </a:r>
            <a:r>
              <a:rPr lang="hi-IN" dirty="0"/>
              <a:t>शैक्षिक सामग्री, मनोरंजन और </a:t>
            </a:r>
            <a:r>
              <a:rPr lang="hi-IN" dirty="0" err="1"/>
              <a:t>ट्यूटोरियल</a:t>
            </a:r>
            <a:r>
              <a:rPr lang="hi-IN" dirty="0"/>
              <a:t> के लिए व्यापक रूप से उपयोग किया जाता है।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टेलीग्राम: </a:t>
            </a:r>
            <a:r>
              <a:rPr lang="hi-IN" dirty="0"/>
              <a:t>अपने चैनलों और बड़े समूह </a:t>
            </a:r>
            <a:r>
              <a:rPr lang="hi-IN" dirty="0" err="1"/>
              <a:t>चैट</a:t>
            </a:r>
            <a:r>
              <a:rPr lang="hi-IN" dirty="0"/>
              <a:t> के लिए लोकप्रियता हासिल कर रहा है।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hi-IN" b="1" u="sng" dirty="0"/>
              <a:t>उपयोगकर्ता प्राथमिकताएँ:</a:t>
            </a:r>
            <a:endParaRPr lang="en-US" b="1" u="sng" dirty="0"/>
          </a:p>
          <a:p>
            <a:endParaRPr lang="en-US" sz="8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dirty="0"/>
              <a:t>युवा ऐसे प्लेटफ़ॉर्म पसंद करते हैं जो मोबाइल-अनुकूल हों, उपयोग में आसान हों और विविध सामग्री पेश करते हों।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dirty="0"/>
              <a:t>लंबे </a:t>
            </a:r>
            <a:r>
              <a:rPr lang="hi-IN" dirty="0" err="1"/>
              <a:t>प्रारूपों</a:t>
            </a:r>
            <a:r>
              <a:rPr lang="hi-IN" dirty="0"/>
              <a:t> के बजाय लघु </a:t>
            </a:r>
            <a:r>
              <a:rPr lang="hi-IN" dirty="0" err="1"/>
              <a:t>प्रारूप</a:t>
            </a:r>
            <a:r>
              <a:rPr lang="hi-IN" dirty="0"/>
              <a:t> वाली सामग्री (रील, लघु वीडियो) की ओर बदलाव करें।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FF8873-5C62-CFBB-AA30-4EA8594BBC9D}"/>
              </a:ext>
            </a:extLst>
          </p:cNvPr>
          <p:cNvSpPr txBox="1">
            <a:spLocks/>
          </p:cNvSpPr>
          <p:nvPr/>
        </p:nvSpPr>
        <p:spPr>
          <a:xfrm>
            <a:off x="975856" y="932836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/>
              <a:t>वर्तमान लोकप्रिय सोशल मीडिया प्लेटफार्म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54426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856636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200" b="1" dirty="0"/>
              <a:t>युवाओं को सोशल मीडिया की ओर क्या आकर्षित करता है?</a:t>
            </a:r>
            <a:endParaRPr lang="en-IN" sz="4200" b="1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43D8E-5269-CBC1-12D3-A11164653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FA09F-F136-AE8B-E3AB-D07CEC760280}"/>
              </a:ext>
            </a:extLst>
          </p:cNvPr>
          <p:cNvSpPr txBox="1"/>
          <p:nvPr/>
        </p:nvSpPr>
        <p:spPr>
          <a:xfrm>
            <a:off x="1922207" y="2084422"/>
            <a:ext cx="85688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/>
              <a:t>1. कनेक्टिविटी और संचार: </a:t>
            </a:r>
            <a:r>
              <a:rPr lang="hi-IN" dirty="0"/>
              <a:t>दोस्तों और परिवार के साथ संपर्क में रहना।</a:t>
            </a:r>
          </a:p>
          <a:p>
            <a:endParaRPr lang="hi-IN" b="1" dirty="0"/>
          </a:p>
          <a:p>
            <a:r>
              <a:rPr lang="hi-IN" b="1" dirty="0"/>
              <a:t>2. आत्म-अभिव्यक्ति: </a:t>
            </a:r>
            <a:r>
              <a:rPr lang="hi-IN" dirty="0"/>
              <a:t>विचार, अनुभव और रचनात्मकता (फोटो, वीडियो, स्थिति अपडेट) साझा करना।</a:t>
            </a:r>
          </a:p>
          <a:p>
            <a:endParaRPr lang="hi-IN" b="1" dirty="0"/>
          </a:p>
          <a:p>
            <a:r>
              <a:rPr lang="hi-IN" b="1" dirty="0"/>
              <a:t>3. मनोरंजन: </a:t>
            </a:r>
            <a:r>
              <a:rPr lang="hi-IN" dirty="0"/>
              <a:t>वीडियो, </a:t>
            </a:r>
            <a:r>
              <a:rPr lang="hi-IN" dirty="0" err="1"/>
              <a:t>मीम्स</a:t>
            </a:r>
            <a:r>
              <a:rPr lang="hi-IN" dirty="0"/>
              <a:t>, चुनौतियाँ और वायरल सामग्री युवाओं को जोड़े रखती है। </a:t>
            </a:r>
            <a:endParaRPr lang="en-US" dirty="0"/>
          </a:p>
          <a:p>
            <a:endParaRPr lang="hi-IN" dirty="0"/>
          </a:p>
          <a:p>
            <a:r>
              <a:rPr lang="hi-IN" b="1" dirty="0"/>
              <a:t>4. </a:t>
            </a:r>
            <a:r>
              <a:rPr lang="en-US" b="1" dirty="0"/>
              <a:t>FOMO (Fear of Missing Out/</a:t>
            </a:r>
            <a:r>
              <a:rPr lang="hi-IN" b="1" dirty="0"/>
              <a:t>छूट जाने का डर): </a:t>
            </a:r>
            <a:r>
              <a:rPr lang="hi-IN" dirty="0"/>
              <a:t>रुझानों, समाचारों और सामाजिक संपर्कों से अपडेट रहने की इच्छा। </a:t>
            </a:r>
            <a:endParaRPr lang="en-US" dirty="0"/>
          </a:p>
          <a:p>
            <a:endParaRPr lang="hi-IN" dirty="0"/>
          </a:p>
          <a:p>
            <a:r>
              <a:rPr lang="hi-IN" b="1" dirty="0"/>
              <a:t>5. प्रभावशाली संस्कृति: </a:t>
            </a:r>
            <a:r>
              <a:rPr lang="hi-IN" dirty="0"/>
              <a:t>युवा जीवनशैली के रुझान, फैशन और राय के लिए प्रभावशाली लोगों की ओर देखते हैं। </a:t>
            </a:r>
            <a:endParaRPr lang="en-US" dirty="0"/>
          </a:p>
          <a:p>
            <a:endParaRPr lang="hi-IN" dirty="0"/>
          </a:p>
          <a:p>
            <a:r>
              <a:rPr lang="hi-IN" b="1" dirty="0"/>
              <a:t>6. गेमिंग और वर्चुअल समुदाय: </a:t>
            </a:r>
            <a:r>
              <a:rPr lang="hi-IN" dirty="0" err="1"/>
              <a:t>डिस्कॉर्ड</a:t>
            </a:r>
            <a:r>
              <a:rPr lang="hi-IN" dirty="0"/>
              <a:t> या </a:t>
            </a:r>
            <a:r>
              <a:rPr lang="hi-IN" dirty="0" err="1"/>
              <a:t>ट्विच</a:t>
            </a:r>
            <a:r>
              <a:rPr lang="hi-IN" dirty="0"/>
              <a:t> जैसे प्लेटफ़ॉर्म गेमिंग चर्चा और स्ट्रीमिंग के लिए लोकप्रिय हैं।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4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1944" t="2061" r="9651" b="4023"/>
          <a:stretch/>
        </p:blipFill>
        <p:spPr>
          <a:xfrm>
            <a:off x="1528176" y="-44244"/>
            <a:ext cx="12187824" cy="6858000"/>
          </a:xfrm>
          <a:prstGeom prst="rect">
            <a:avLst/>
          </a:prstGeom>
        </p:spPr>
      </p:pic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4BB584C-4BFA-3D19-92B6-5B5B12E9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675DA315-BD8D-1592-AEE6-AA4B896D5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953821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932836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i-IN" b="1" dirty="0"/>
              <a:t>सोशल मीडिया पर संभावित खतरे</a:t>
            </a:r>
            <a:endParaRPr lang="en-IN" b="1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43D8E-5269-CBC1-12D3-A11164653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9BA228-903B-D908-ADEA-C20910F44E13}"/>
              </a:ext>
            </a:extLst>
          </p:cNvPr>
          <p:cNvSpPr txBox="1"/>
          <p:nvPr/>
        </p:nvSpPr>
        <p:spPr>
          <a:xfrm>
            <a:off x="2276169" y="1843555"/>
            <a:ext cx="7890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Cyberbullying/</a:t>
            </a:r>
            <a:r>
              <a:rPr lang="hi-IN" b="1" dirty="0" err="1"/>
              <a:t>साइबरबुलिंग</a:t>
            </a:r>
            <a:r>
              <a:rPr lang="hi-IN" b="1" dirty="0"/>
              <a:t>: </a:t>
            </a:r>
            <a:r>
              <a:rPr lang="hi-IN" dirty="0"/>
              <a:t>लगातार ऑनलाइन उत्पीड़न, विशेष रूप से</a:t>
            </a:r>
            <a:endParaRPr lang="en-US" dirty="0"/>
          </a:p>
          <a:p>
            <a:r>
              <a:rPr lang="hi-IN" dirty="0"/>
              <a:t>टिप्पणियों और प्रत्यक्ष संदेशों के माध्यम से।</a:t>
            </a:r>
            <a:endParaRPr lang="en-US" dirty="0"/>
          </a:p>
          <a:p>
            <a:endParaRPr lang="hi-IN" b="1" dirty="0"/>
          </a:p>
          <a:p>
            <a:r>
              <a:rPr lang="hi-IN" b="1" dirty="0"/>
              <a:t>2. </a:t>
            </a:r>
            <a:r>
              <a:rPr lang="en-IN" b="1" dirty="0"/>
              <a:t>Privacy Invasion/</a:t>
            </a:r>
            <a:r>
              <a:rPr lang="hi-IN" b="1" dirty="0"/>
              <a:t>गोपनीयता आक्रमण: </a:t>
            </a:r>
            <a:r>
              <a:rPr lang="hi-IN" dirty="0"/>
              <a:t>गोपनीयता सेटिंग्स को पूरी तरह समझे </a:t>
            </a:r>
            <a:r>
              <a:rPr lang="en-US" dirty="0"/>
              <a:t>  </a:t>
            </a:r>
          </a:p>
          <a:p>
            <a:r>
              <a:rPr lang="hi-IN" dirty="0"/>
              <a:t>बिना व्यक्तिगत जानकारी साझा करना।</a:t>
            </a:r>
            <a:endParaRPr lang="en-US" dirty="0"/>
          </a:p>
          <a:p>
            <a:endParaRPr lang="hi-IN" b="1" dirty="0"/>
          </a:p>
          <a:p>
            <a:r>
              <a:rPr lang="hi-IN" b="1" dirty="0"/>
              <a:t>3. </a:t>
            </a:r>
            <a:r>
              <a:rPr lang="en-IN" b="1" dirty="0"/>
              <a:t>Scams and Fraud/</a:t>
            </a:r>
            <a:r>
              <a:rPr lang="hi-IN" b="1" dirty="0"/>
              <a:t>घोटाले और धोखाधड़ी: युवा </a:t>
            </a:r>
            <a:r>
              <a:rPr lang="hi-IN" b="1" dirty="0" err="1"/>
              <a:t>फ़िशिंग</a:t>
            </a:r>
            <a:r>
              <a:rPr lang="hi-IN" b="1" dirty="0"/>
              <a:t>, </a:t>
            </a:r>
            <a:r>
              <a:rPr lang="hi-IN" dirty="0"/>
              <a:t>नकली </a:t>
            </a:r>
            <a:r>
              <a:rPr lang="hi-IN" dirty="0" err="1"/>
              <a:t>प्रोफ़ाइल</a:t>
            </a:r>
            <a:r>
              <a:rPr lang="hi-IN" dirty="0"/>
              <a:t> और ऑनलाइन धोखाधड़ी (उदाहरण के लिए, नकली उपहार) के प्रति संवेदनशील होते हैं।</a:t>
            </a:r>
          </a:p>
          <a:p>
            <a:endParaRPr lang="hi-IN" b="1" dirty="0"/>
          </a:p>
          <a:p>
            <a:r>
              <a:rPr lang="hi-IN" b="1" dirty="0"/>
              <a:t>4. </a:t>
            </a:r>
            <a:r>
              <a:rPr lang="en-IN" b="1" dirty="0"/>
              <a:t>Misinformation/</a:t>
            </a:r>
            <a:r>
              <a:rPr lang="hi-IN" b="1" dirty="0"/>
              <a:t>गलत सूचना: </a:t>
            </a:r>
            <a:r>
              <a:rPr lang="hi-IN" dirty="0"/>
              <a:t>झूठी सूचना शेयरों के माध्यम से तेजी से फैलती है, राय और व्यवहार को प्रभावित करती है।</a:t>
            </a:r>
          </a:p>
          <a:p>
            <a:endParaRPr lang="hi-IN" b="1" dirty="0"/>
          </a:p>
          <a:p>
            <a:r>
              <a:rPr lang="hi-IN" b="1" dirty="0"/>
              <a:t>5. </a:t>
            </a:r>
            <a:r>
              <a:rPr lang="en-IN" b="1" dirty="0"/>
              <a:t>Online Predators/</a:t>
            </a:r>
            <a:r>
              <a:rPr lang="hi-IN" b="1" dirty="0"/>
              <a:t>ऑनलाइन शिकारी: </a:t>
            </a:r>
            <a:r>
              <a:rPr lang="hi-IN" dirty="0" err="1"/>
              <a:t>अजनबियों</a:t>
            </a:r>
            <a:r>
              <a:rPr lang="hi-IN" dirty="0"/>
              <a:t> के साथ बातचीत करने का जोखिम, जिनके दुर्भावनापूर्ण इरादे हो सकते हैं।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3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2540413"/>
            <a:ext cx="10515600" cy="30492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b="1" dirty="0"/>
              <a:t>साइबर सुरक्षा जागरूकता</a:t>
            </a:r>
          </a:p>
          <a:p>
            <a:r>
              <a:rPr lang="hi-IN" sz="3600" b="1" dirty="0"/>
              <a:t>एक सुरक्षित सोशल मीडिया अनुभव की कुंजी</a:t>
            </a:r>
            <a:endParaRPr lang="en-IN" sz="3600" b="1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43D8E-5269-CBC1-12D3-A11164653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5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1944" t="2061" r="9651" b="4023"/>
          <a:stretch/>
        </p:blipFill>
        <p:spPr>
          <a:xfrm>
            <a:off x="1528176" y="-44244"/>
            <a:ext cx="12187824" cy="6858000"/>
          </a:xfrm>
          <a:prstGeom prst="rect">
            <a:avLst/>
          </a:prstGeom>
        </p:spPr>
      </p:pic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4BB584C-4BFA-3D19-92B6-5B5B12E9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pic>
        <p:nvPicPr>
          <p:cNvPr id="4" name="Picture 3" descr="A poster of a social media behavior&#10;&#10;Description automatically generated">
            <a:extLst>
              <a:ext uri="{FF2B5EF4-FFF2-40B4-BE49-F238E27FC236}">
                <a16:creationId xmlns:a16="http://schemas.microsoft.com/office/drawing/2014/main" id="{414EF160-EDCC-E001-27E8-C23CAEF3E8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42"/>
          <a:stretch/>
        </p:blipFill>
        <p:spPr>
          <a:xfrm>
            <a:off x="2667000" y="1400176"/>
            <a:ext cx="7650480" cy="4817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FFB20-6341-53D9-6F01-2D7AA6ED13E4}"/>
              </a:ext>
            </a:extLst>
          </p:cNvPr>
          <p:cNvSpPr txBox="1"/>
          <p:nvPr/>
        </p:nvSpPr>
        <p:spPr>
          <a:xfrm>
            <a:off x="2824156" y="928695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400" b="1" dirty="0"/>
              <a:t>जिम्मेदार सोशल मीडिया व्यवहार के लिए नियम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22947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810916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b="1" dirty="0"/>
              <a:t>सर्वोत्तम अभ्यास </a:t>
            </a:r>
            <a:endParaRPr lang="en-IN" b="1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43D8E-5269-CBC1-12D3-A11164653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2AF30-2695-CAE4-9DDE-82142763D9A3}"/>
              </a:ext>
            </a:extLst>
          </p:cNvPr>
          <p:cNvSpPr txBox="1"/>
          <p:nvPr/>
        </p:nvSpPr>
        <p:spPr>
          <a:xfrm>
            <a:off x="2158180" y="1619460"/>
            <a:ext cx="850564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900" b="1" dirty="0"/>
              <a:t>1. </a:t>
            </a:r>
            <a:r>
              <a:rPr lang="en-IN" sz="1900" b="1" dirty="0"/>
              <a:t>Strong Passwords and 2FA/ </a:t>
            </a:r>
            <a:r>
              <a:rPr lang="hi-IN" sz="1900" b="1" dirty="0"/>
              <a:t>मजबूत पासवर्ड और 2</a:t>
            </a:r>
            <a:r>
              <a:rPr lang="en-US" sz="1900" b="1" dirty="0"/>
              <a:t>FA</a:t>
            </a:r>
            <a:r>
              <a:rPr lang="hi-IN" sz="1900" b="1" dirty="0"/>
              <a:t>: </a:t>
            </a:r>
            <a:r>
              <a:rPr lang="hi-IN" sz="1900" dirty="0"/>
              <a:t>मजबूत, अद्वितीय पासवर्ड और दो-कारक प्रमाणीकरण के उपयोग को प्रोत्साहित करना।</a:t>
            </a:r>
          </a:p>
          <a:p>
            <a:endParaRPr lang="hi-IN" sz="1900" b="1" dirty="0"/>
          </a:p>
          <a:p>
            <a:r>
              <a:rPr lang="hi-IN" sz="1900" b="1" dirty="0"/>
              <a:t>2. </a:t>
            </a:r>
            <a:r>
              <a:rPr lang="en-IN" sz="1900" b="1" dirty="0"/>
              <a:t>Privacy Settings/ </a:t>
            </a:r>
            <a:r>
              <a:rPr lang="hi-IN" sz="1900" b="1" dirty="0"/>
              <a:t>गोपनीयता सेटिंग्स: </a:t>
            </a:r>
            <a:r>
              <a:rPr lang="hi-IN" sz="1900" dirty="0"/>
              <a:t>खाता दृश्यता प्रबंधित करना, डेटा साझाकरण प्रतिबंधित करना और अवांछित उपयोगकर्ताओं को ब्लॉक करना।</a:t>
            </a:r>
          </a:p>
          <a:p>
            <a:endParaRPr lang="hi-IN" sz="1900" b="1" dirty="0"/>
          </a:p>
          <a:p>
            <a:r>
              <a:rPr lang="hi-IN" sz="1900" b="1" dirty="0"/>
              <a:t>3. </a:t>
            </a:r>
            <a:r>
              <a:rPr lang="en-IN" sz="1900" b="1" dirty="0"/>
              <a:t>Recognizing Phishing and Scams/ </a:t>
            </a:r>
            <a:r>
              <a:rPr lang="hi-IN" sz="1900" b="1" dirty="0" err="1"/>
              <a:t>फ़िशिंग</a:t>
            </a:r>
            <a:r>
              <a:rPr lang="hi-IN" sz="1900" b="1" dirty="0"/>
              <a:t> और घोटालों को पहचानना: </a:t>
            </a:r>
            <a:r>
              <a:rPr lang="hi-IN" sz="1900" dirty="0"/>
              <a:t>संदिग्ध लिंक, नकली खातों और धोखाधड़ी वाले प्रस्तावों की पहचान करना सीखें।</a:t>
            </a:r>
          </a:p>
          <a:p>
            <a:endParaRPr lang="hi-IN" sz="1900" b="1" dirty="0"/>
          </a:p>
          <a:p>
            <a:r>
              <a:rPr lang="hi-IN" sz="1900" b="1" dirty="0"/>
              <a:t>4. </a:t>
            </a:r>
            <a:r>
              <a:rPr lang="en-IN" sz="1900" b="1" dirty="0"/>
              <a:t>Reporting and Blocking/ </a:t>
            </a:r>
            <a:r>
              <a:rPr lang="hi-IN" sz="1900" b="1" dirty="0"/>
              <a:t>रिपोर्टिंग और </a:t>
            </a:r>
            <a:r>
              <a:rPr lang="hi-IN" sz="1900" b="1" dirty="0" err="1"/>
              <a:t>ब्लॉकिंग</a:t>
            </a:r>
            <a:r>
              <a:rPr lang="hi-IN" sz="1900" b="1" dirty="0"/>
              <a:t>: </a:t>
            </a:r>
            <a:r>
              <a:rPr lang="hi-IN" sz="1900" dirty="0"/>
              <a:t>प्लेटफ़ॉर्म </a:t>
            </a:r>
            <a:r>
              <a:rPr lang="hi-IN" sz="1900" dirty="0" err="1"/>
              <a:t>मॉडरेटर</a:t>
            </a:r>
            <a:r>
              <a:rPr lang="hi-IN" sz="1900" dirty="0"/>
              <a:t> को अपमानजनक सामग्री या खातों की रिपोर्ट कैसे करें।</a:t>
            </a:r>
            <a:endParaRPr lang="en-US" sz="1900" dirty="0"/>
          </a:p>
          <a:p>
            <a:endParaRPr lang="hi-IN" sz="1900" b="1" dirty="0"/>
          </a:p>
          <a:p>
            <a:r>
              <a:rPr lang="hi-IN" sz="1900" b="1" dirty="0"/>
              <a:t>5. </a:t>
            </a:r>
            <a:r>
              <a:rPr lang="en-IN" sz="1900" b="1" dirty="0"/>
              <a:t>Critical Thinking/ </a:t>
            </a:r>
            <a:r>
              <a:rPr lang="hi-IN" sz="1900" b="1" dirty="0" err="1"/>
              <a:t>आलोचनात्मक</a:t>
            </a:r>
            <a:r>
              <a:rPr lang="hi-IN" sz="1900" b="1" dirty="0"/>
              <a:t> सोच: </a:t>
            </a:r>
            <a:r>
              <a:rPr lang="hi-IN" sz="1900" dirty="0"/>
              <a:t>ऑनलाइन साझा की गई जानकारी की विश्वसनीयता पर सवाल उठाना और हर चीज़ पर अंकित मूल्य पर विश्वास न करना।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2456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932836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b="1" dirty="0"/>
              <a:t>निष्कर्ष</a:t>
            </a:r>
            <a:endParaRPr lang="en-IN" b="1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43D8E-5269-CBC1-12D3-A11164653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2AF30-2695-CAE4-9DDE-82142763D9A3}"/>
              </a:ext>
            </a:extLst>
          </p:cNvPr>
          <p:cNvSpPr txBox="1"/>
          <p:nvPr/>
        </p:nvSpPr>
        <p:spPr>
          <a:xfrm>
            <a:off x="2158181" y="2079524"/>
            <a:ext cx="7934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sz="2000" dirty="0"/>
              <a:t>सोशल मीडिया युवाओं को कई लाभ प्रदान करता है लेकिन गंभीर जोखिम भी लेकर आता है।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sz="2000" dirty="0"/>
              <a:t>सामाजिक मंचों पर सुरक्षित और समृद्ध अनुभव सुनिश्चित करने के लिए जागरूकता और शिक्षा महत्वपूर्ण हैं।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sz="2000" dirty="0"/>
              <a:t>सुरक्षित ऑनलाइन वातावरण को बढ़ावा देने के लिए युवाओं, शिक्षकों, अभिभावकों और संगठनों के सामूहिक प्रयास की आवश्यकता है।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59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1944" t="2061" r="9651" b="4023"/>
          <a:stretch/>
        </p:blipFill>
        <p:spPr>
          <a:xfrm>
            <a:off x="1528176" y="-44244"/>
            <a:ext cx="12187824" cy="6858000"/>
          </a:xfrm>
          <a:prstGeom prst="rect">
            <a:avLst/>
          </a:prstGeom>
        </p:spPr>
      </p:pic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4BB584C-4BFA-3D19-92B6-5B5B12E9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762C884-C4DA-3B01-2CAA-C27C1657C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332" y="1054154"/>
            <a:ext cx="9178348" cy="51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c59f1bc401_0_1036"/>
          <p:cNvSpPr/>
          <p:nvPr/>
        </p:nvSpPr>
        <p:spPr>
          <a:xfrm>
            <a:off x="1524000" y="857251"/>
            <a:ext cx="9144000" cy="49522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Clr>
                <a:srgbClr val="000000"/>
              </a:buClr>
              <a:buSzPts val="1900"/>
            </a:pPr>
            <a:endParaRPr sz="142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1c59f1bc401_0_1036"/>
          <p:cNvSpPr/>
          <p:nvPr/>
        </p:nvSpPr>
        <p:spPr>
          <a:xfrm>
            <a:off x="1524000" y="5505451"/>
            <a:ext cx="9144000" cy="49522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Clr>
                <a:srgbClr val="000000"/>
              </a:buClr>
              <a:buSzPts val="1900"/>
            </a:pPr>
            <a:endParaRPr sz="142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1c59f1bc401_0_1036"/>
          <p:cNvSpPr txBox="1"/>
          <p:nvPr/>
        </p:nvSpPr>
        <p:spPr>
          <a:xfrm>
            <a:off x="8430884" y="5131309"/>
            <a:ext cx="1419975" cy="25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72E4A"/>
              </a:buClr>
              <a:buSzPts val="1200"/>
            </a:pPr>
            <a:r>
              <a:rPr lang="en-US" sz="900" b="1">
                <a:solidFill>
                  <a:srgbClr val="172E4A"/>
                </a:solidFill>
                <a:latin typeface="Arial"/>
                <a:ea typeface="Arial"/>
                <a:cs typeface="Arial"/>
                <a:sym typeface="Arial"/>
              </a:rPr>
              <a:t>@cyberpeacetv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g1c59f1bc401_0_1036"/>
          <p:cNvPicPr preferRelativeResize="0"/>
          <p:nvPr/>
        </p:nvPicPr>
        <p:blipFill rotWithShape="1">
          <a:blip r:embed="rId3">
            <a:alphaModFix/>
          </a:blip>
          <a:srcRect l="17049" t="64591" r="61931" b="19904"/>
          <a:stretch/>
        </p:blipFill>
        <p:spPr>
          <a:xfrm>
            <a:off x="8018368" y="5093428"/>
            <a:ext cx="446020" cy="328946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g1c59f1bc401_0_1036"/>
          <p:cNvSpPr txBox="1"/>
          <p:nvPr/>
        </p:nvSpPr>
        <p:spPr>
          <a:xfrm>
            <a:off x="6598379" y="5131308"/>
            <a:ext cx="1419975" cy="25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72E4A"/>
              </a:buClr>
              <a:buSzPts val="1200"/>
            </a:pPr>
            <a:r>
              <a:rPr lang="en-US" sz="900" b="1">
                <a:solidFill>
                  <a:srgbClr val="172E4A"/>
                </a:solidFill>
                <a:latin typeface="Arial"/>
                <a:ea typeface="Arial"/>
                <a:cs typeface="Arial"/>
                <a:sym typeface="Arial"/>
              </a:rPr>
              <a:t>@cyberpeacengo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g1c59f1bc401_0_1036"/>
          <p:cNvPicPr preferRelativeResize="0"/>
          <p:nvPr/>
        </p:nvPicPr>
        <p:blipFill rotWithShape="1">
          <a:blip r:embed="rId4">
            <a:alphaModFix/>
          </a:blip>
          <a:srcRect l="62655" t="20084" r="17898" b="65099"/>
          <a:stretch/>
        </p:blipFill>
        <p:spPr>
          <a:xfrm>
            <a:off x="6185844" y="5100725"/>
            <a:ext cx="412535" cy="31431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1c59f1bc401_0_1036"/>
          <p:cNvSpPr txBox="1"/>
          <p:nvPr/>
        </p:nvSpPr>
        <p:spPr>
          <a:xfrm>
            <a:off x="4765876" y="5131318"/>
            <a:ext cx="1419975" cy="25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2500"/>
          </a:bodyPr>
          <a:lstStyle/>
          <a:p>
            <a:pPr>
              <a:lnSpc>
                <a:spcPct val="90000"/>
              </a:lnSpc>
              <a:buClr>
                <a:srgbClr val="172E4A"/>
              </a:buClr>
              <a:buSzPct val="100000"/>
            </a:pPr>
            <a:r>
              <a:rPr lang="en-US" sz="900" b="1">
                <a:solidFill>
                  <a:srgbClr val="172E4A"/>
                </a:solidFill>
                <a:latin typeface="Arial"/>
                <a:ea typeface="Arial"/>
                <a:cs typeface="Arial"/>
                <a:sym typeface="Arial"/>
              </a:rPr>
              <a:t>@cyberpeacefoundation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0" name="Google Shape;680;g1c59f1bc401_0_1036"/>
          <p:cNvPicPr preferRelativeResize="0"/>
          <p:nvPr/>
        </p:nvPicPr>
        <p:blipFill rotWithShape="1">
          <a:blip r:embed="rId4">
            <a:alphaModFix/>
          </a:blip>
          <a:srcRect l="62495" t="64492" r="16482" b="19999"/>
          <a:stretch/>
        </p:blipFill>
        <p:spPr>
          <a:xfrm>
            <a:off x="4319839" y="5093413"/>
            <a:ext cx="446021" cy="32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g1c59f1bc401_0_1036"/>
          <p:cNvPicPr preferRelativeResize="0"/>
          <p:nvPr/>
        </p:nvPicPr>
        <p:blipFill rotWithShape="1">
          <a:blip r:embed="rId4">
            <a:alphaModFix/>
          </a:blip>
          <a:srcRect l="19296" t="17758" r="63806" b="62575"/>
          <a:stretch/>
        </p:blipFill>
        <p:spPr>
          <a:xfrm>
            <a:off x="2341142" y="5078552"/>
            <a:ext cx="308184" cy="3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1c59f1bc401_0_1036"/>
          <p:cNvSpPr txBox="1"/>
          <p:nvPr/>
        </p:nvSpPr>
        <p:spPr>
          <a:xfrm>
            <a:off x="2649329" y="5126261"/>
            <a:ext cx="1567350" cy="2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en-US" sz="900" b="1">
                <a:solidFill>
                  <a:srgbClr val="172E4A"/>
                </a:solidFill>
                <a:latin typeface="Arial"/>
                <a:ea typeface="Arial"/>
                <a:cs typeface="Arial"/>
                <a:sym typeface="Arial"/>
              </a:rPr>
              <a:t>@cyberpeacefoundation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1c59f1bc401_0_1036"/>
          <p:cNvSpPr txBox="1"/>
          <p:nvPr/>
        </p:nvSpPr>
        <p:spPr>
          <a:xfrm>
            <a:off x="1988175" y="3541848"/>
            <a:ext cx="8215650" cy="96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900"/>
            </a:pPr>
            <a:r>
              <a:rPr lang="hi-IN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सहायता के लिए, हमारी व्हाट्सएप </a:t>
            </a:r>
            <a:r>
              <a:rPr lang="hi-IN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हेल्पलाइन</a:t>
            </a:r>
            <a:r>
              <a:rPr lang="hi-IN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+91 957 00000 66 पर हमसे संपर्क करें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ts val="1900"/>
            </a:pPr>
            <a:r>
              <a:rPr lang="hi-IN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या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helpline@cyberpeace.net </a:t>
            </a:r>
            <a:r>
              <a:rPr lang="hi-IN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 मेल करें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1c59f1bc401_0_1036"/>
          <p:cNvSpPr txBox="1"/>
          <p:nvPr/>
        </p:nvSpPr>
        <p:spPr>
          <a:xfrm>
            <a:off x="3017531" y="2030539"/>
            <a:ext cx="6156941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hi-IN" sz="6600" b="1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धन्यवाद</a:t>
            </a:r>
            <a:endParaRPr sz="6600" b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438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1944" t="2061" r="9651" b="4023"/>
          <a:stretch/>
        </p:blipFill>
        <p:spPr>
          <a:xfrm>
            <a:off x="1528176" y="-44244"/>
            <a:ext cx="12187824" cy="6858000"/>
          </a:xfrm>
          <a:prstGeom prst="rect">
            <a:avLst/>
          </a:prstGeom>
        </p:spPr>
      </p:pic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D3CB76A-6995-73D5-BCEC-950646FE8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215160"/>
              </p:ext>
            </p:extLst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4BB584C-4BFA-3D19-92B6-5B5B12E99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12A39711-6C15-B426-3971-7FA82CF366E9}"/>
              </a:ext>
            </a:extLst>
          </p:cNvPr>
          <p:cNvSpPr txBox="1">
            <a:spLocks/>
          </p:cNvSpPr>
          <p:nvPr/>
        </p:nvSpPr>
        <p:spPr>
          <a:xfrm>
            <a:off x="975856" y="800094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b="1" dirty="0"/>
              <a:t>विषय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56392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B3DBA8-E373-2621-4D1E-76398C9C3B22}"/>
              </a:ext>
            </a:extLst>
          </p:cNvPr>
          <p:cNvSpPr txBox="1"/>
          <p:nvPr/>
        </p:nvSpPr>
        <p:spPr>
          <a:xfrm>
            <a:off x="1774724" y="1355870"/>
            <a:ext cx="87752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2000" dirty="0"/>
              <a:t>सोशल मीडिया युवा संस्कृति का एक अभिन्न अंग बन गया है, जो युवाओं के जुड़ने, संवाद करने और खुद को अभिव्यक्त करने के तरीके को आकार दे रहा है। </a:t>
            </a:r>
          </a:p>
          <a:p>
            <a:pPr algn="just"/>
            <a:endParaRPr lang="hi-IN" sz="2000" dirty="0"/>
          </a:p>
          <a:p>
            <a:pPr algn="just"/>
            <a:r>
              <a:rPr lang="hi-IN" sz="2000" dirty="0"/>
              <a:t>दुनिया भर में अरबों सक्रिय उपयोगकर्ताओं के साथ, फेसबुक, इंस्टाग्राम, </a:t>
            </a:r>
            <a:r>
              <a:rPr lang="hi-IN" sz="2000" dirty="0" err="1"/>
              <a:t>स्नैपचैट</a:t>
            </a:r>
            <a:r>
              <a:rPr lang="hi-IN" sz="2000" dirty="0"/>
              <a:t> और यूट्यूब जैसे प्लेटफार्मों ने युवाओं के एक-दूसरे और दुनिया के साथ जुड़ने के तरीके को बदल दिया है। भारत में, युवा मनोरंजन, आत्म-अभिव्यक्ति और सहकर्मी सत्यापन द्वारा तैयार इन डिजिटल स्थानों पर प्रतिदिन कई घंटे बिताते हैं। </a:t>
            </a:r>
          </a:p>
          <a:p>
            <a:pPr algn="just"/>
            <a:endParaRPr lang="hi-IN" sz="2000" dirty="0"/>
          </a:p>
          <a:p>
            <a:pPr algn="just"/>
            <a:r>
              <a:rPr lang="hi-IN" sz="2000" dirty="0"/>
              <a:t>हालाँकि, रचनात्मकता और जुड़ाव के अवसरों के साथ-साथ, सोशल मीडिया गोपनीयता जोखिम, </a:t>
            </a:r>
            <a:r>
              <a:rPr lang="hi-IN" sz="2000" dirty="0" err="1"/>
              <a:t>साइबरबुलिंग</a:t>
            </a:r>
            <a:r>
              <a:rPr lang="hi-IN" sz="2000" dirty="0"/>
              <a:t> और गलत सूचना सहित चुनौतियाँ भी प्रस्तुत करता है। </a:t>
            </a:r>
          </a:p>
          <a:p>
            <a:pPr algn="just"/>
            <a:endParaRPr lang="hi-IN" sz="2000" dirty="0"/>
          </a:p>
          <a:p>
            <a:pPr algn="just"/>
            <a:r>
              <a:rPr lang="hi-IN" sz="2000" dirty="0"/>
              <a:t>इन गतिशीलता को समझना और साइबर सुरक्षा जागरूकता को बढ़ावा देना युवा उपयोगकर्ताओं के लिए एक सुरक्षित और समृद्ध सोशल मीडिया अनुभव सुनिश्चित करने की कुंजी है।</a:t>
            </a:r>
            <a:endParaRPr lang="en-US" sz="2000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3CE68C1-543C-327D-8499-16FB6F668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B7D2EB-FD2D-8A47-ADA3-F7214392A67D}"/>
              </a:ext>
            </a:extLst>
          </p:cNvPr>
          <p:cNvSpPr txBox="1">
            <a:spLocks/>
          </p:cNvSpPr>
          <p:nvPr/>
        </p:nvSpPr>
        <p:spPr>
          <a:xfrm>
            <a:off x="975856" y="601974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5025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1944" t="2061" r="9651" b="4023"/>
          <a:stretch/>
        </p:blipFill>
        <p:spPr>
          <a:xfrm>
            <a:off x="1528176" y="-44244"/>
            <a:ext cx="12187824" cy="6858000"/>
          </a:xfrm>
          <a:prstGeom prst="rect">
            <a:avLst/>
          </a:prstGeom>
        </p:spPr>
      </p:pic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4BB584C-4BFA-3D19-92B6-5B5B12E9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pic>
        <p:nvPicPr>
          <p:cNvPr id="8" name="Picture 7" descr="A group of icons on a pink background">
            <a:extLst>
              <a:ext uri="{FF2B5EF4-FFF2-40B4-BE49-F238E27FC236}">
                <a16:creationId xmlns:a16="http://schemas.microsoft.com/office/drawing/2014/main" id="{D6B1E8A2-44E4-CD64-1BC1-74DF7D946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363" y="1158823"/>
            <a:ext cx="8859274" cy="49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800094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b="1" dirty="0"/>
              <a:t>सोशल मीडिया और </a:t>
            </a:r>
            <a:r>
              <a:rPr lang="hi-IN" b="1" dirty="0" err="1"/>
              <a:t>आंकड़ें</a:t>
            </a:r>
            <a:r>
              <a:rPr lang="hi-IN" b="1" dirty="0"/>
              <a:t> 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37143-C0F9-F8F4-7764-8E31E3E0B949}"/>
              </a:ext>
            </a:extLst>
          </p:cNvPr>
          <p:cNvSpPr txBox="1"/>
          <p:nvPr/>
        </p:nvSpPr>
        <p:spPr>
          <a:xfrm>
            <a:off x="1877962" y="1622323"/>
            <a:ext cx="82443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u="sng" dirty="0"/>
              <a:t>वैश्विक </a:t>
            </a:r>
            <a:r>
              <a:rPr lang="hi-IN" b="1" u="sng" dirty="0" err="1"/>
              <a:t>आंकड़ें</a:t>
            </a:r>
            <a:endParaRPr lang="en-US" b="1" u="sng" dirty="0"/>
          </a:p>
          <a:p>
            <a:endParaRPr lang="en-US" sz="800" b="1" u="sng" dirty="0"/>
          </a:p>
          <a:p>
            <a:r>
              <a:rPr lang="hi-IN" dirty="0"/>
              <a:t>सोशल मीडिया उपयोगकर्ता: </a:t>
            </a:r>
            <a:r>
              <a:rPr lang="hi-IN" b="1" dirty="0"/>
              <a:t>2024</a:t>
            </a:r>
            <a:r>
              <a:rPr lang="hi-IN" dirty="0"/>
              <a:t> तक, वैश्विक स्तर पर लगभग </a:t>
            </a:r>
            <a:r>
              <a:rPr lang="hi-IN" b="1" dirty="0"/>
              <a:t>4.9 बिलियन </a:t>
            </a:r>
            <a:r>
              <a:rPr lang="hi-IN" dirty="0"/>
              <a:t>सोशल मीडिया उपयोगकर्ता हैं, जो दुनिया की </a:t>
            </a:r>
            <a:r>
              <a:rPr lang="hi-IN" b="1" dirty="0"/>
              <a:t>60% </a:t>
            </a:r>
            <a:r>
              <a:rPr lang="hi-IN" dirty="0"/>
              <a:t>से अधिक आबादी है।</a:t>
            </a:r>
            <a:endParaRPr lang="en-US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dirty="0"/>
              <a:t>सोशल मीडिया प्लेटफॉर्म पर यूजर्स प्रतिदिन औसतन 2.5 से 3 घंटे बिताते हैं।</a:t>
            </a:r>
            <a:endParaRPr lang="en-US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सर्वाधिक लोकप्रिय प्लेटफार्म: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फेसबुक: </a:t>
            </a:r>
            <a:r>
              <a:rPr lang="hi-IN" dirty="0"/>
              <a:t>3.05 बिलियन मासिक सक्रिय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व्हाट्सएप: </a:t>
            </a:r>
            <a:r>
              <a:rPr lang="hi-IN" dirty="0"/>
              <a:t>2.7 बिलियन मासिक सक्रिय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यूट्यूब: </a:t>
            </a:r>
            <a:r>
              <a:rPr lang="hi-IN" dirty="0"/>
              <a:t>2.7 बिलियन मासिक सक्रिय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इंस्टाग्राम: </a:t>
            </a:r>
            <a:r>
              <a:rPr lang="hi-IN" dirty="0"/>
              <a:t>2 अरब मासिक सक्रिय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टेलीग्राम: </a:t>
            </a:r>
            <a:r>
              <a:rPr lang="hi-IN" dirty="0"/>
              <a:t>800 मिलियन मासिक सक्रिय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</a:t>
            </a:r>
            <a:r>
              <a:rPr lang="hi-IN" b="1" dirty="0" err="1"/>
              <a:t>स्नैपचैट</a:t>
            </a:r>
            <a:r>
              <a:rPr lang="hi-IN" b="1" dirty="0"/>
              <a:t>: </a:t>
            </a:r>
            <a:r>
              <a:rPr lang="hi-IN" dirty="0"/>
              <a:t>750 मिलियन सक्रिय उपयोगकर्ता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18-29 आयु </a:t>
            </a:r>
            <a:r>
              <a:rPr lang="hi-IN" dirty="0"/>
              <a:t>वर्ग के </a:t>
            </a:r>
            <a:r>
              <a:rPr lang="hi-IN" b="1" dirty="0"/>
              <a:t>90% </a:t>
            </a:r>
            <a:r>
              <a:rPr lang="hi-IN" dirty="0"/>
              <a:t>से अधिक लोग सोशल मीडिया का उपयोग करते हैं, जिनमें किशोर और युवा वयस्क सबसे अधिक सक्रिय हैं।</a:t>
            </a:r>
            <a:endParaRPr lang="en-IN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937B228-2BEF-2929-3DF6-61A44E148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1944" t="2061" r="9651" b="4023"/>
          <a:stretch/>
        </p:blipFill>
        <p:spPr>
          <a:xfrm>
            <a:off x="1528176" y="-44244"/>
            <a:ext cx="12187824" cy="6858000"/>
          </a:xfrm>
          <a:prstGeom prst="rect">
            <a:avLst/>
          </a:prstGeom>
        </p:spPr>
      </p:pic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4BB584C-4BFA-3D19-92B6-5B5B12E9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pic>
        <p:nvPicPr>
          <p:cNvPr id="6" name="Picture 5" descr="A graph of a social media platform&#10;&#10;Description automatically generated with medium confidence">
            <a:extLst>
              <a:ext uri="{FF2B5EF4-FFF2-40B4-BE49-F238E27FC236}">
                <a16:creationId xmlns:a16="http://schemas.microsoft.com/office/drawing/2014/main" id="{2A01959D-7CBC-A171-CA3E-6574449A2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011344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859086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b="1" dirty="0"/>
              <a:t>सोशल मीडिया और </a:t>
            </a:r>
            <a:r>
              <a:rPr lang="hi-IN" b="1" dirty="0" err="1"/>
              <a:t>आंकड़ें</a:t>
            </a:r>
            <a:r>
              <a:rPr lang="hi-IN" b="1" dirty="0"/>
              <a:t> 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37143-C0F9-F8F4-7764-8E31E3E0B949}"/>
              </a:ext>
            </a:extLst>
          </p:cNvPr>
          <p:cNvSpPr txBox="1"/>
          <p:nvPr/>
        </p:nvSpPr>
        <p:spPr>
          <a:xfrm>
            <a:off x="1877962" y="1622324"/>
            <a:ext cx="82443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u="sng" dirty="0"/>
              <a:t>भारतीय </a:t>
            </a:r>
            <a:r>
              <a:rPr lang="hi-IN" b="1" u="sng" dirty="0" err="1"/>
              <a:t>आंकड़ें</a:t>
            </a:r>
            <a:endParaRPr lang="en-US" b="1" u="sng" dirty="0"/>
          </a:p>
          <a:p>
            <a:endParaRPr lang="en-US" sz="800" b="1" u="sng" dirty="0"/>
          </a:p>
          <a:p>
            <a:r>
              <a:rPr lang="hi-IN" dirty="0"/>
              <a:t>लगभग </a:t>
            </a:r>
            <a:r>
              <a:rPr lang="hi-IN" b="1" dirty="0"/>
              <a:t>660 मिलियन </a:t>
            </a:r>
            <a:r>
              <a:rPr lang="hi-IN" dirty="0"/>
              <a:t>उपयोगकर्ताओं के साथ भारत दुनिया का दूसरा सबसे बड़ा सोशल मीडिया उपयोगकर्ता आधार है।</a:t>
            </a:r>
            <a:endParaRPr lang="en-US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सर्वाधिक लोकप्रिय प्लेटफार्म: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व्हाट्सएप: </a:t>
            </a:r>
            <a:r>
              <a:rPr lang="hi-IN" dirty="0"/>
              <a:t>सबसे लोकप्रिय </a:t>
            </a:r>
            <a:r>
              <a:rPr lang="hi-IN" dirty="0" err="1"/>
              <a:t>मैसेजिंग</a:t>
            </a:r>
            <a:r>
              <a:rPr lang="hi-IN" dirty="0"/>
              <a:t> प्लेटफॉर्म (530 मिलियन उपयोगकर्ता)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फेसबुक: </a:t>
            </a:r>
            <a:r>
              <a:rPr lang="hi-IN" dirty="0"/>
              <a:t>320 मिलियन से अधिक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इंस्टाग्राम: </a:t>
            </a:r>
            <a:r>
              <a:rPr lang="hi-IN" dirty="0"/>
              <a:t>300 मिलियन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यूट्यूब: </a:t>
            </a:r>
            <a:r>
              <a:rPr lang="hi-IN" dirty="0"/>
              <a:t>लगभग 500 मिलियन उपयोगकर्ता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b="1" dirty="0"/>
              <a:t>	- टिकटॉक (प्रतिबंध से पहले): </a:t>
            </a:r>
            <a:r>
              <a:rPr lang="hi-IN" dirty="0"/>
              <a:t>200 मिलियन से अधिक उपयोगकर्ता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i-IN" dirty="0"/>
              <a:t>भारत में 16-24 साल के बीच के उपयोगकर्ताओं का एक बड़ा हिस्सा सोशल मीडिया प्लेटफॉर्म पर प्रतिदिन 4 घंटे से अधिक समय बिताता है।</a:t>
            </a:r>
            <a:endParaRPr lang="en-IN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937B228-2BEF-2929-3DF6-61A44E148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4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11944" t="2061" r="9651" b="4023"/>
          <a:stretch/>
        </p:blipFill>
        <p:spPr>
          <a:xfrm>
            <a:off x="1528176" y="0"/>
            <a:ext cx="1218782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87FF04-7A9F-AC78-4AAC-1FA49B922514}"/>
              </a:ext>
            </a:extLst>
          </p:cNvPr>
          <p:cNvSpPr txBox="1">
            <a:spLocks/>
          </p:cNvSpPr>
          <p:nvPr/>
        </p:nvSpPr>
        <p:spPr>
          <a:xfrm>
            <a:off x="975856" y="932836"/>
            <a:ext cx="10515600" cy="8905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/>
              <a:t>वर्तमान लोकप्रिय सोशल मीडिया प्लेटफार्म</a:t>
            </a:r>
            <a:endParaRPr lang="en-IN" sz="4000" b="1" dirty="0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43D8E-5269-CBC1-12D3-A11164653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B16A5-DB69-B5C3-FD8B-EC885006855D}"/>
              </a:ext>
            </a:extLst>
          </p:cNvPr>
          <p:cNvSpPr txBox="1"/>
          <p:nvPr/>
        </p:nvSpPr>
        <p:spPr>
          <a:xfrm>
            <a:off x="1995948" y="1785774"/>
            <a:ext cx="84360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u="sng" dirty="0"/>
              <a:t>वैश्विक मंच:</a:t>
            </a:r>
            <a:endParaRPr lang="en-US" b="1" u="sng" dirty="0"/>
          </a:p>
          <a:p>
            <a:endParaRPr lang="en-US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इंस्टाग्राम: </a:t>
            </a:r>
            <a:r>
              <a:rPr lang="hi-IN" dirty="0" err="1"/>
              <a:t>फ़ोटो</a:t>
            </a:r>
            <a:r>
              <a:rPr lang="hi-IN" dirty="0"/>
              <a:t> और लघु वीडियो साझा करने के लिए लोकप्रिय, विशेष रूप से 16-25 आयु वर्ग के उपयोगकर्ताओं के बीच।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 err="1"/>
              <a:t>स्नैपचैट</a:t>
            </a:r>
            <a:r>
              <a:rPr lang="hi-IN" b="1" dirty="0"/>
              <a:t>: </a:t>
            </a:r>
            <a:r>
              <a:rPr lang="hi-IN" dirty="0"/>
              <a:t>अपने गायब होने वाले संदेशों और कहानियों की सुविधा के लिए जाना जाता है; किशोरों के बीच बहुत लोकप्रिय है।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यूट्यूब: </a:t>
            </a:r>
            <a:r>
              <a:rPr lang="hi-IN" dirty="0"/>
              <a:t>लंबी-चौड़ी सामग्री और प्रभावशाली लोगों के लिए लोकप्रिय मंच।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एक्स (ट्विटर): </a:t>
            </a:r>
            <a:r>
              <a:rPr lang="hi-IN" dirty="0"/>
              <a:t>त्वरित समाचार, अपडेट और चर्चा के लिए उपयोग किया जाता है।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i-IN" b="1" dirty="0"/>
              <a:t>फेसबुक: </a:t>
            </a:r>
            <a:r>
              <a:rPr lang="hi-IN" dirty="0"/>
              <a:t>अभी भी व्यापक रूप से उपयोग किया जाता है लेकिन युवाओं के बीच इसमें गिरावट देखी जा रही है।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335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DA2CB-4D2B-BED0-4D68-334E2AAE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1944" t="2061" r="9651" b="4023"/>
          <a:stretch/>
        </p:blipFill>
        <p:spPr>
          <a:xfrm>
            <a:off x="1528176" y="-44244"/>
            <a:ext cx="12187824" cy="6858000"/>
          </a:xfrm>
          <a:prstGeom prst="rect">
            <a:avLst/>
          </a:prstGeom>
        </p:spPr>
      </p:pic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4BB584C-4BFA-3D19-92B6-5B5B12E9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3" y="-589717"/>
            <a:ext cx="3531623" cy="2489794"/>
          </a:xfrm>
          <a:prstGeom prst="rect">
            <a:avLst/>
          </a:prstGeom>
        </p:spPr>
      </p:pic>
      <p:pic>
        <p:nvPicPr>
          <p:cNvPr id="6" name="Picture 5" descr="A black screen with orange text&#10;&#10;Description automatically generated">
            <a:extLst>
              <a:ext uri="{FF2B5EF4-FFF2-40B4-BE49-F238E27FC236}">
                <a16:creationId xmlns:a16="http://schemas.microsoft.com/office/drawing/2014/main" id="{2E6B784D-FB24-F246-FF4C-B00F27A88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94792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1176</Words>
  <Application>Microsoft Office PowerPoint</Application>
  <PresentationFormat>Widescreen</PresentationFormat>
  <Paragraphs>133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Swati Arora CPF</dc:creator>
  <cp:keywords/>
  <dc:description>generated using python-pptx</dc:description>
  <cp:lastModifiedBy>Delhi Office</cp:lastModifiedBy>
  <cp:revision>17</cp:revision>
  <dcterms:created xsi:type="dcterms:W3CDTF">2013-01-27T09:14:16Z</dcterms:created>
  <dcterms:modified xsi:type="dcterms:W3CDTF">2024-10-08T08:48:41Z</dcterms:modified>
  <cp:category/>
</cp:coreProperties>
</file>