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7" r:id="rId2"/>
    <p:sldId id="315" r:id="rId3"/>
    <p:sldId id="299" r:id="rId4"/>
    <p:sldId id="259" r:id="rId5"/>
    <p:sldId id="260" r:id="rId6"/>
    <p:sldId id="262" r:id="rId7"/>
    <p:sldId id="258" r:id="rId8"/>
    <p:sldId id="309" r:id="rId9"/>
    <p:sldId id="307" r:id="rId10"/>
    <p:sldId id="310" r:id="rId11"/>
    <p:sldId id="311" r:id="rId12"/>
    <p:sldId id="312" r:id="rId13"/>
    <p:sldId id="313" r:id="rId14"/>
    <p:sldId id="314" r:id="rId15"/>
    <p:sldId id="257" r:id="rId16"/>
    <p:sldId id="29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0" autoAdjust="0"/>
    <p:restoredTop sz="94660"/>
  </p:normalViewPr>
  <p:slideViewPr>
    <p:cSldViewPr>
      <p:cViewPr>
        <p:scale>
          <a:sx n="75" d="100"/>
          <a:sy n="75" d="100"/>
        </p:scale>
        <p:origin x="756" y="11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3D33B-C578-42FE-BF90-A3DA42C1CAF9}" type="datetimeFigureOut">
              <a:rPr lang="en-US" smtClean="0"/>
              <a:pPr/>
              <a:t>12/27/2022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16EF8-C6EF-40B4-9841-0DA44B68360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8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45DB13-9A5D-4762-9B3A-FBAE4C9CE8A9}" type="datetimeFigureOut">
              <a:rPr lang="en-US" smtClean="0"/>
              <a:pPr/>
              <a:t>12/27/2022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05EC9-9506-432C-90D7-FBB2AE6A60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45DB13-9A5D-4762-9B3A-FBAE4C9CE8A9}" type="datetimeFigureOut">
              <a:rPr lang="en-US" smtClean="0"/>
              <a:pPr/>
              <a:t>12/27/2022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B05EC9-9506-432C-90D7-FBB2AE6A60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17448"/>
            <a:ext cx="7277100" cy="873919"/>
          </a:xfrm>
          <a:solidFill>
            <a:srgbClr val="FF0000"/>
          </a:solidFill>
        </p:spPr>
        <p:txBody>
          <a:bodyPr>
            <a:normAutofit/>
          </a:bodyPr>
          <a:lstStyle/>
          <a:p>
            <a:r>
              <a:rPr lang="en-US" sz="3600" b="1" dirty="0">
                <a:solidFill>
                  <a:schemeClr val="bg1"/>
                </a:solidFill>
                <a:latin typeface="+mn-lt"/>
              </a:rPr>
              <a:t>STOP MOTION ANIMATION </a:t>
            </a:r>
          </a:p>
        </p:txBody>
      </p:sp>
    </p:spTree>
    <p:extLst>
      <p:ext uri="{BB962C8B-B14F-4D97-AF65-F5344CB8AC3E}">
        <p14:creationId xmlns:p14="http://schemas.microsoft.com/office/powerpoint/2010/main" val="139937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sp>
        <p:nvSpPr>
          <p:cNvPr id="2" name="TextBox 1">
            <a:extLst>
              <a:ext uri="{FF2B5EF4-FFF2-40B4-BE49-F238E27FC236}">
                <a16:creationId xmlns:a16="http://schemas.microsoft.com/office/drawing/2014/main" id="{D774ABDC-6BB9-A4BC-9D66-41C9671EBB6F}"/>
              </a:ext>
            </a:extLst>
          </p:cNvPr>
          <p:cNvSpPr txBox="1"/>
          <p:nvPr/>
        </p:nvSpPr>
        <p:spPr>
          <a:xfrm>
            <a:off x="504067" y="2655084"/>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STORYBOARD</a:t>
            </a:r>
          </a:p>
        </p:txBody>
      </p:sp>
      <p:pic>
        <p:nvPicPr>
          <p:cNvPr id="7" name="Picture 2" descr="The Hard Sell&quot; Storyboard | By Eddie Trigueros. | Fred Seibert | Flickr">
            <a:extLst>
              <a:ext uri="{FF2B5EF4-FFF2-40B4-BE49-F238E27FC236}">
                <a16:creationId xmlns:a16="http://schemas.microsoft.com/office/drawing/2014/main" id="{35749B2F-A26A-BF85-2DF1-1FD59C50E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76" r="833" b="7642"/>
          <a:stretch/>
        </p:blipFill>
        <p:spPr bwMode="auto">
          <a:xfrm>
            <a:off x="2362200" y="2190750"/>
            <a:ext cx="6096000" cy="203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sp>
        <p:nvSpPr>
          <p:cNvPr id="2" name="TextBox 1">
            <a:extLst>
              <a:ext uri="{FF2B5EF4-FFF2-40B4-BE49-F238E27FC236}">
                <a16:creationId xmlns:a16="http://schemas.microsoft.com/office/drawing/2014/main" id="{D774ABDC-6BB9-A4BC-9D66-41C9671EBB6F}"/>
              </a:ext>
            </a:extLst>
          </p:cNvPr>
          <p:cNvSpPr txBox="1"/>
          <p:nvPr/>
        </p:nvSpPr>
        <p:spPr>
          <a:xfrm>
            <a:off x="504067" y="2655084"/>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STORYBOARD</a:t>
            </a:r>
          </a:p>
        </p:txBody>
      </p:sp>
      <p:sp>
        <p:nvSpPr>
          <p:cNvPr id="8" name="TextBox 7">
            <a:extLst>
              <a:ext uri="{FF2B5EF4-FFF2-40B4-BE49-F238E27FC236}">
                <a16:creationId xmlns:a16="http://schemas.microsoft.com/office/drawing/2014/main" id="{9C193C52-FE00-5B8B-DBE1-A5FEC0CD5C70}"/>
              </a:ext>
            </a:extLst>
          </p:cNvPr>
          <p:cNvSpPr txBox="1"/>
          <p:nvPr/>
        </p:nvSpPr>
        <p:spPr>
          <a:xfrm>
            <a:off x="3442824" y="2088307"/>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VIDEO SHOOT</a:t>
            </a:r>
          </a:p>
        </p:txBody>
      </p:sp>
      <p:pic>
        <p:nvPicPr>
          <p:cNvPr id="9" name="Picture 8">
            <a:extLst>
              <a:ext uri="{FF2B5EF4-FFF2-40B4-BE49-F238E27FC236}">
                <a16:creationId xmlns:a16="http://schemas.microsoft.com/office/drawing/2014/main" id="{E16E8050-4D2B-8E04-33B7-125BC1D2A14A}"/>
              </a:ext>
            </a:extLst>
          </p:cNvPr>
          <p:cNvPicPr/>
          <p:nvPr/>
        </p:nvPicPr>
        <p:blipFill>
          <a:blip r:embed="rId2"/>
          <a:srcRect/>
          <a:stretch>
            <a:fillRect/>
          </a:stretch>
        </p:blipFill>
        <p:spPr bwMode="auto">
          <a:xfrm>
            <a:off x="4146830" y="2488417"/>
            <a:ext cx="4460735" cy="2357479"/>
          </a:xfrm>
          <a:prstGeom prst="rect">
            <a:avLst/>
          </a:prstGeom>
          <a:noFill/>
          <a:ln w="9525">
            <a:noFill/>
            <a:miter lim="800000"/>
            <a:headEnd/>
            <a:tailEnd/>
          </a:ln>
        </p:spPr>
      </p:pic>
    </p:spTree>
    <p:extLst>
      <p:ext uri="{BB962C8B-B14F-4D97-AF65-F5344CB8AC3E}">
        <p14:creationId xmlns:p14="http://schemas.microsoft.com/office/powerpoint/2010/main" val="17011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sp>
        <p:nvSpPr>
          <p:cNvPr id="2" name="TextBox 1">
            <a:extLst>
              <a:ext uri="{FF2B5EF4-FFF2-40B4-BE49-F238E27FC236}">
                <a16:creationId xmlns:a16="http://schemas.microsoft.com/office/drawing/2014/main" id="{D774ABDC-6BB9-A4BC-9D66-41C9671EBB6F}"/>
              </a:ext>
            </a:extLst>
          </p:cNvPr>
          <p:cNvSpPr txBox="1"/>
          <p:nvPr/>
        </p:nvSpPr>
        <p:spPr>
          <a:xfrm>
            <a:off x="504067" y="2655084"/>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STORYBOARD</a:t>
            </a:r>
          </a:p>
        </p:txBody>
      </p:sp>
      <p:sp>
        <p:nvSpPr>
          <p:cNvPr id="8" name="TextBox 7">
            <a:extLst>
              <a:ext uri="{FF2B5EF4-FFF2-40B4-BE49-F238E27FC236}">
                <a16:creationId xmlns:a16="http://schemas.microsoft.com/office/drawing/2014/main" id="{9C193C52-FE00-5B8B-DBE1-A5FEC0CD5C70}"/>
              </a:ext>
            </a:extLst>
          </p:cNvPr>
          <p:cNvSpPr txBox="1"/>
          <p:nvPr/>
        </p:nvSpPr>
        <p:spPr>
          <a:xfrm>
            <a:off x="3442824" y="2088307"/>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VIDEO SHOOT</a:t>
            </a:r>
          </a:p>
        </p:txBody>
      </p:sp>
      <p:sp>
        <p:nvSpPr>
          <p:cNvPr id="7" name="TextBox 6">
            <a:extLst>
              <a:ext uri="{FF2B5EF4-FFF2-40B4-BE49-F238E27FC236}">
                <a16:creationId xmlns:a16="http://schemas.microsoft.com/office/drawing/2014/main" id="{C9EF21D7-89AD-D893-D1D5-0F416A8CEBBD}"/>
              </a:ext>
            </a:extLst>
          </p:cNvPr>
          <p:cNvSpPr txBox="1"/>
          <p:nvPr/>
        </p:nvSpPr>
        <p:spPr>
          <a:xfrm>
            <a:off x="3442824" y="2655084"/>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VOICE OVER</a:t>
            </a:r>
          </a:p>
        </p:txBody>
      </p:sp>
      <p:pic>
        <p:nvPicPr>
          <p:cNvPr id="4098" name="Picture 2" descr="Voice-Over for Video and Animation Online Class | LinkedIn Learning,  formerly Lynda.com">
            <a:extLst>
              <a:ext uri="{FF2B5EF4-FFF2-40B4-BE49-F238E27FC236}">
                <a16:creationId xmlns:a16="http://schemas.microsoft.com/office/drawing/2014/main" id="{4133E972-EFD8-85DC-B9D4-2D3B71A5FF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448" y="2571750"/>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sp>
        <p:nvSpPr>
          <p:cNvPr id="2" name="TextBox 1">
            <a:extLst>
              <a:ext uri="{FF2B5EF4-FFF2-40B4-BE49-F238E27FC236}">
                <a16:creationId xmlns:a16="http://schemas.microsoft.com/office/drawing/2014/main" id="{D774ABDC-6BB9-A4BC-9D66-41C9671EBB6F}"/>
              </a:ext>
            </a:extLst>
          </p:cNvPr>
          <p:cNvSpPr txBox="1"/>
          <p:nvPr/>
        </p:nvSpPr>
        <p:spPr>
          <a:xfrm>
            <a:off x="504067" y="2655084"/>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STORYBOARD</a:t>
            </a:r>
          </a:p>
        </p:txBody>
      </p:sp>
      <p:sp>
        <p:nvSpPr>
          <p:cNvPr id="8" name="TextBox 7">
            <a:extLst>
              <a:ext uri="{FF2B5EF4-FFF2-40B4-BE49-F238E27FC236}">
                <a16:creationId xmlns:a16="http://schemas.microsoft.com/office/drawing/2014/main" id="{9C193C52-FE00-5B8B-DBE1-A5FEC0CD5C70}"/>
              </a:ext>
            </a:extLst>
          </p:cNvPr>
          <p:cNvSpPr txBox="1"/>
          <p:nvPr/>
        </p:nvSpPr>
        <p:spPr>
          <a:xfrm>
            <a:off x="3442824" y="2088307"/>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VIDEO SHOOT</a:t>
            </a:r>
          </a:p>
        </p:txBody>
      </p:sp>
      <p:sp>
        <p:nvSpPr>
          <p:cNvPr id="7" name="TextBox 6">
            <a:extLst>
              <a:ext uri="{FF2B5EF4-FFF2-40B4-BE49-F238E27FC236}">
                <a16:creationId xmlns:a16="http://schemas.microsoft.com/office/drawing/2014/main" id="{C9EF21D7-89AD-D893-D1D5-0F416A8CEBBD}"/>
              </a:ext>
            </a:extLst>
          </p:cNvPr>
          <p:cNvSpPr txBox="1"/>
          <p:nvPr/>
        </p:nvSpPr>
        <p:spPr>
          <a:xfrm>
            <a:off x="3442824" y="2655084"/>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VOICE OVER</a:t>
            </a:r>
          </a:p>
        </p:txBody>
      </p:sp>
      <p:sp>
        <p:nvSpPr>
          <p:cNvPr id="9" name="TextBox 8">
            <a:extLst>
              <a:ext uri="{FF2B5EF4-FFF2-40B4-BE49-F238E27FC236}">
                <a16:creationId xmlns:a16="http://schemas.microsoft.com/office/drawing/2014/main" id="{C3DFEAD1-AD87-1861-FB67-3A7ED5D0303E}"/>
              </a:ext>
            </a:extLst>
          </p:cNvPr>
          <p:cNvSpPr txBox="1"/>
          <p:nvPr/>
        </p:nvSpPr>
        <p:spPr>
          <a:xfrm>
            <a:off x="6400125" y="2088307"/>
            <a:ext cx="2286000"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B050"/>
                </a:solidFill>
              </a:rPr>
              <a:t>VIDEO EDITING</a:t>
            </a:r>
          </a:p>
        </p:txBody>
      </p:sp>
      <p:pic>
        <p:nvPicPr>
          <p:cNvPr id="5122" name="Picture 2" descr="Stop Motion Studio on the App Store">
            <a:extLst>
              <a:ext uri="{FF2B5EF4-FFF2-40B4-BE49-F238E27FC236}">
                <a16:creationId xmlns:a16="http://schemas.microsoft.com/office/drawing/2014/main" id="{847F1236-F1DD-B298-345A-22781F580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08615"/>
            <a:ext cx="5043488" cy="232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sp>
        <p:nvSpPr>
          <p:cNvPr id="2" name="TextBox 1">
            <a:extLst>
              <a:ext uri="{FF2B5EF4-FFF2-40B4-BE49-F238E27FC236}">
                <a16:creationId xmlns:a16="http://schemas.microsoft.com/office/drawing/2014/main" id="{D774ABDC-6BB9-A4BC-9D66-41C9671EBB6F}"/>
              </a:ext>
            </a:extLst>
          </p:cNvPr>
          <p:cNvSpPr txBox="1"/>
          <p:nvPr/>
        </p:nvSpPr>
        <p:spPr>
          <a:xfrm>
            <a:off x="504067" y="2655084"/>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STORYBOARD</a:t>
            </a:r>
          </a:p>
        </p:txBody>
      </p:sp>
      <p:sp>
        <p:nvSpPr>
          <p:cNvPr id="8" name="TextBox 7">
            <a:extLst>
              <a:ext uri="{FF2B5EF4-FFF2-40B4-BE49-F238E27FC236}">
                <a16:creationId xmlns:a16="http://schemas.microsoft.com/office/drawing/2014/main" id="{9C193C52-FE00-5B8B-DBE1-A5FEC0CD5C70}"/>
              </a:ext>
            </a:extLst>
          </p:cNvPr>
          <p:cNvSpPr txBox="1"/>
          <p:nvPr/>
        </p:nvSpPr>
        <p:spPr>
          <a:xfrm>
            <a:off x="3442824" y="2088307"/>
            <a:ext cx="2029753"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VIDEO SHOOT</a:t>
            </a:r>
          </a:p>
        </p:txBody>
      </p:sp>
      <p:sp>
        <p:nvSpPr>
          <p:cNvPr id="7" name="TextBox 6">
            <a:extLst>
              <a:ext uri="{FF2B5EF4-FFF2-40B4-BE49-F238E27FC236}">
                <a16:creationId xmlns:a16="http://schemas.microsoft.com/office/drawing/2014/main" id="{C9EF21D7-89AD-D893-D1D5-0F416A8CEBBD}"/>
              </a:ext>
            </a:extLst>
          </p:cNvPr>
          <p:cNvSpPr txBox="1"/>
          <p:nvPr/>
        </p:nvSpPr>
        <p:spPr>
          <a:xfrm>
            <a:off x="3442824" y="2655084"/>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FF0066"/>
                </a:solidFill>
              </a:rPr>
              <a:t>VOICE OVER</a:t>
            </a:r>
          </a:p>
        </p:txBody>
      </p:sp>
      <p:sp>
        <p:nvSpPr>
          <p:cNvPr id="9" name="TextBox 8">
            <a:extLst>
              <a:ext uri="{FF2B5EF4-FFF2-40B4-BE49-F238E27FC236}">
                <a16:creationId xmlns:a16="http://schemas.microsoft.com/office/drawing/2014/main" id="{C3DFEAD1-AD87-1861-FB67-3A7ED5D0303E}"/>
              </a:ext>
            </a:extLst>
          </p:cNvPr>
          <p:cNvSpPr txBox="1"/>
          <p:nvPr/>
        </p:nvSpPr>
        <p:spPr>
          <a:xfrm>
            <a:off x="6400125" y="2088307"/>
            <a:ext cx="2286000"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B050"/>
                </a:solidFill>
              </a:rPr>
              <a:t>VIDEO EDITING</a:t>
            </a:r>
          </a:p>
        </p:txBody>
      </p:sp>
      <p:sp>
        <p:nvSpPr>
          <p:cNvPr id="10" name="TextBox 9">
            <a:extLst>
              <a:ext uri="{FF2B5EF4-FFF2-40B4-BE49-F238E27FC236}">
                <a16:creationId xmlns:a16="http://schemas.microsoft.com/office/drawing/2014/main" id="{B4A69799-DF12-E333-E04D-328475D2CD14}"/>
              </a:ext>
            </a:extLst>
          </p:cNvPr>
          <p:cNvSpPr txBox="1"/>
          <p:nvPr/>
        </p:nvSpPr>
        <p:spPr>
          <a:xfrm>
            <a:off x="6398102" y="2664072"/>
            <a:ext cx="2286000"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B050"/>
                </a:solidFill>
              </a:rPr>
              <a:t>SOUND EDITING</a:t>
            </a:r>
          </a:p>
        </p:txBody>
      </p:sp>
      <p:pic>
        <p:nvPicPr>
          <p:cNvPr id="12" name="Picture 11">
            <a:extLst>
              <a:ext uri="{FF2B5EF4-FFF2-40B4-BE49-F238E27FC236}">
                <a16:creationId xmlns:a16="http://schemas.microsoft.com/office/drawing/2014/main" id="{4C23A083-904F-D8F3-B433-278F5F63AE9B}"/>
              </a:ext>
            </a:extLst>
          </p:cNvPr>
          <p:cNvPicPr>
            <a:picLocks noChangeAspect="1"/>
          </p:cNvPicPr>
          <p:nvPr/>
        </p:nvPicPr>
        <p:blipFill>
          <a:blip r:embed="rId2"/>
          <a:stretch>
            <a:fillRect/>
          </a:stretch>
        </p:blipFill>
        <p:spPr>
          <a:xfrm>
            <a:off x="1293799" y="2045334"/>
            <a:ext cx="5010150" cy="2819400"/>
          </a:xfrm>
          <a:prstGeom prst="rect">
            <a:avLst/>
          </a:prstGeom>
        </p:spPr>
      </p:pic>
    </p:spTree>
    <p:extLst>
      <p:ext uri="{BB962C8B-B14F-4D97-AF65-F5344CB8AC3E}">
        <p14:creationId xmlns:p14="http://schemas.microsoft.com/office/powerpoint/2010/main" val="33448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6172200" cy="857250"/>
          </a:xfrm>
        </p:spPr>
        <p:txBody>
          <a:bodyPr>
            <a:normAutofit fontScale="90000"/>
          </a:bodyPr>
          <a:lstStyle/>
          <a:p>
            <a:r>
              <a:rPr lang="en-US" sz="2700" b="1" dirty="0">
                <a:solidFill>
                  <a:srgbClr val="FF0000"/>
                </a:solidFill>
              </a:rPr>
              <a:t>Stop Motion Animation Android Application</a:t>
            </a:r>
          </a:p>
        </p:txBody>
      </p:sp>
      <p:sp>
        <p:nvSpPr>
          <p:cNvPr id="3" name="Content Placeholder 2"/>
          <p:cNvSpPr>
            <a:spLocks noGrp="1"/>
          </p:cNvSpPr>
          <p:nvPr>
            <p:ph idx="1"/>
          </p:nvPr>
        </p:nvSpPr>
        <p:spPr>
          <a:xfrm>
            <a:off x="990600" y="3281363"/>
            <a:ext cx="7162800" cy="514350"/>
          </a:xfrm>
        </p:spPr>
        <p:txBody>
          <a:bodyPr>
            <a:noAutofit/>
          </a:bodyPr>
          <a:lstStyle/>
          <a:p>
            <a:pPr algn="ctr">
              <a:lnSpc>
                <a:spcPct val="150000"/>
              </a:lnSpc>
              <a:buNone/>
            </a:pPr>
            <a:r>
              <a:rPr lang="en-US" sz="3600" dirty="0">
                <a:solidFill>
                  <a:srgbClr val="002060"/>
                </a:solidFill>
              </a:rPr>
              <a:t>Stop Motion Studio – Android App </a:t>
            </a:r>
          </a:p>
          <a:p>
            <a:pPr algn="ctr"/>
            <a:endParaRPr lang="en-US" sz="3600" dirty="0"/>
          </a:p>
        </p:txBody>
      </p:sp>
      <p:pic>
        <p:nvPicPr>
          <p:cNvPr id="2050" name="Picture 2" descr="Image result for stop motion studio app"/>
          <p:cNvPicPr>
            <a:picLocks noChangeAspect="1" noChangeArrowheads="1"/>
          </p:cNvPicPr>
          <p:nvPr/>
        </p:nvPicPr>
        <p:blipFill>
          <a:blip r:embed="rId2"/>
          <a:srcRect/>
          <a:stretch>
            <a:fillRect/>
          </a:stretch>
        </p:blipFill>
        <p:spPr bwMode="auto">
          <a:xfrm>
            <a:off x="3352800" y="1276350"/>
            <a:ext cx="1757363" cy="17573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F59D82-20D0-4638-93F3-F2BC80D78B8A}"/>
              </a:ext>
            </a:extLst>
          </p:cNvPr>
          <p:cNvPicPr/>
          <p:nvPr/>
        </p:nvPicPr>
        <p:blipFill>
          <a:blip r:embed="rId2"/>
          <a:srcRect/>
          <a:stretch>
            <a:fillRect/>
          </a:stretch>
        </p:blipFill>
        <p:spPr bwMode="auto">
          <a:xfrm>
            <a:off x="1676400" y="742950"/>
            <a:ext cx="6019800" cy="3867150"/>
          </a:xfrm>
          <a:prstGeom prst="rect">
            <a:avLst/>
          </a:prstGeom>
          <a:noFill/>
          <a:ln w="9525">
            <a:noFill/>
            <a:miter lim="800000"/>
            <a:headEnd/>
            <a:tailEnd/>
          </a:ln>
        </p:spPr>
      </p:pic>
    </p:spTree>
    <p:extLst>
      <p:ext uri="{BB962C8B-B14F-4D97-AF65-F5344CB8AC3E}">
        <p14:creationId xmlns:p14="http://schemas.microsoft.com/office/powerpoint/2010/main" val="174406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8F60793-6516-DB68-0DBE-ACB47002FBA9}"/>
              </a:ext>
            </a:extLst>
          </p:cNvPr>
          <p:cNvGrpSpPr/>
          <p:nvPr/>
        </p:nvGrpSpPr>
        <p:grpSpPr>
          <a:xfrm>
            <a:off x="3810000" y="438150"/>
            <a:ext cx="4642628" cy="457200"/>
            <a:chOff x="990600" y="971550"/>
            <a:chExt cx="3505200" cy="609600"/>
          </a:xfrm>
        </p:grpSpPr>
        <p:sp>
          <p:nvSpPr>
            <p:cNvPr id="5" name="Freeform: Shape 4">
              <a:extLst>
                <a:ext uri="{FF2B5EF4-FFF2-40B4-BE49-F238E27FC236}">
                  <a16:creationId xmlns:a16="http://schemas.microsoft.com/office/drawing/2014/main" id="{752C5F81-74B5-D1C1-6AFE-D395CAE3D1C2}"/>
                </a:ext>
              </a:extLst>
            </p:cNvPr>
            <p:cNvSpPr/>
            <p:nvPr/>
          </p:nvSpPr>
          <p:spPr>
            <a:xfrm>
              <a:off x="1371600" y="971550"/>
              <a:ext cx="3124200"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solidFill>
              <a:srgbClr val="17B6FF"/>
            </a:solidFill>
            <a:ln w="12700" cap="flat" cmpd="sng" algn="ctr">
              <a:no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IN" altLang="ko-KR" sz="1800" b="1" i="0" u="none" strike="noStrike" kern="0" cap="none" spc="0" normalizeH="0" baseline="0" noProof="0" dirty="0">
                  <a:ln>
                    <a:noFill/>
                  </a:ln>
                  <a:solidFill>
                    <a:prstClr val="white"/>
                  </a:solidFill>
                  <a:effectLst/>
                  <a:uLnTx/>
                  <a:uFillTx/>
                  <a:latin typeface="Arial" pitchFamily="34" charset="0"/>
                  <a:cs typeface="Arial" pitchFamily="34" charset="0"/>
                </a:rPr>
                <a:t>What is Animation?</a:t>
              </a: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6" name="Freeform: Shape 5">
              <a:extLst>
                <a:ext uri="{FF2B5EF4-FFF2-40B4-BE49-F238E27FC236}">
                  <a16:creationId xmlns:a16="http://schemas.microsoft.com/office/drawing/2014/main" id="{9E1236FF-90FC-7D4F-70B2-1934B07B9C24}"/>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solidFill>
              <a:srgbClr val="17B6FF"/>
            </a:solidFill>
            <a:ln w="12700" cap="flat" cmpd="sng" algn="ctr">
              <a:no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grpSp>
        <p:nvGrpSpPr>
          <p:cNvPr id="13" name="Group 12">
            <a:extLst>
              <a:ext uri="{FF2B5EF4-FFF2-40B4-BE49-F238E27FC236}">
                <a16:creationId xmlns:a16="http://schemas.microsoft.com/office/drawing/2014/main" id="{25B7C419-43DA-DF84-5811-0C133F86F132}"/>
              </a:ext>
            </a:extLst>
          </p:cNvPr>
          <p:cNvGrpSpPr/>
          <p:nvPr/>
        </p:nvGrpSpPr>
        <p:grpSpPr>
          <a:xfrm>
            <a:off x="3810002" y="1196138"/>
            <a:ext cx="4571998" cy="457200"/>
            <a:chOff x="990600" y="971550"/>
            <a:chExt cx="4072854" cy="609600"/>
          </a:xfrm>
          <a:solidFill>
            <a:srgbClr val="FF0066"/>
          </a:solidFill>
        </p:grpSpPr>
        <p:sp>
          <p:nvSpPr>
            <p:cNvPr id="14" name="Freeform: Shape 13">
              <a:extLst>
                <a:ext uri="{FF2B5EF4-FFF2-40B4-BE49-F238E27FC236}">
                  <a16:creationId xmlns:a16="http://schemas.microsoft.com/office/drawing/2014/main" id="{4067D934-17FB-C6E3-38B0-3F620A10D5FB}"/>
                </a:ext>
              </a:extLst>
            </p:cNvPr>
            <p:cNvSpPr/>
            <p:nvPr/>
          </p:nvSpPr>
          <p:spPr>
            <a:xfrm>
              <a:off x="1371599" y="971550"/>
              <a:ext cx="3691855"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FF0066"/>
              </a:solid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IN" altLang="ko-KR" sz="1800" b="1" i="0" u="none" strike="noStrike" kern="0" cap="none" spc="0" normalizeH="0" baseline="0" noProof="0" dirty="0">
                  <a:ln>
                    <a:noFill/>
                  </a:ln>
                  <a:solidFill>
                    <a:prstClr val="white"/>
                  </a:solidFill>
                  <a:effectLst/>
                  <a:uLnTx/>
                  <a:uFillTx/>
                  <a:latin typeface="Arial" pitchFamily="34" charset="0"/>
                  <a:cs typeface="Arial" pitchFamily="34" charset="0"/>
                </a:rPr>
                <a:t>Types of Animation</a:t>
              </a: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15" name="Freeform: Shape 14">
              <a:extLst>
                <a:ext uri="{FF2B5EF4-FFF2-40B4-BE49-F238E27FC236}">
                  <a16:creationId xmlns:a16="http://schemas.microsoft.com/office/drawing/2014/main" id="{74DA530B-7109-23A8-6318-BA681F33D278}"/>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FF0066"/>
              </a:solid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6595A87E-6433-0104-BCDB-BAF801C3B076}"/>
              </a:ext>
            </a:extLst>
          </p:cNvPr>
          <p:cNvGrpSpPr/>
          <p:nvPr/>
        </p:nvGrpSpPr>
        <p:grpSpPr>
          <a:xfrm>
            <a:off x="3810000" y="1989323"/>
            <a:ext cx="4572000" cy="457200"/>
            <a:chOff x="990600" y="971550"/>
            <a:chExt cx="3788738" cy="609600"/>
          </a:xfrm>
          <a:solidFill>
            <a:srgbClr val="00B050"/>
          </a:solidFill>
        </p:grpSpPr>
        <p:sp>
          <p:nvSpPr>
            <p:cNvPr id="17" name="Freeform: Shape 16">
              <a:extLst>
                <a:ext uri="{FF2B5EF4-FFF2-40B4-BE49-F238E27FC236}">
                  <a16:creationId xmlns:a16="http://schemas.microsoft.com/office/drawing/2014/main" id="{9938D0C6-0986-362F-381F-1986C8232430}"/>
                </a:ext>
              </a:extLst>
            </p:cNvPr>
            <p:cNvSpPr/>
            <p:nvPr/>
          </p:nvSpPr>
          <p:spPr>
            <a:xfrm>
              <a:off x="1371599" y="971550"/>
              <a:ext cx="3407739"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00B050"/>
              </a:solid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lang="en-IN" altLang="ko-KR" b="1" kern="0" dirty="0">
                  <a:solidFill>
                    <a:prstClr val="white"/>
                  </a:solidFill>
                  <a:latin typeface="Arial" pitchFamily="34" charset="0"/>
                  <a:cs typeface="Arial" pitchFamily="34" charset="0"/>
                </a:rPr>
                <a:t>What is Stop Motion Animation?</a:t>
              </a: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18" name="Freeform: Shape 17">
              <a:extLst>
                <a:ext uri="{FF2B5EF4-FFF2-40B4-BE49-F238E27FC236}">
                  <a16:creationId xmlns:a16="http://schemas.microsoft.com/office/drawing/2014/main" id="{D8299FFB-ED09-99D6-12E3-C9641312A761}"/>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00B050"/>
              </a:solid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grpSp>
        <p:nvGrpSpPr>
          <p:cNvPr id="19" name="Group 18">
            <a:extLst>
              <a:ext uri="{FF2B5EF4-FFF2-40B4-BE49-F238E27FC236}">
                <a16:creationId xmlns:a16="http://schemas.microsoft.com/office/drawing/2014/main" id="{61060FB0-8DBB-651E-6CF5-3BAE3A32AB7D}"/>
              </a:ext>
            </a:extLst>
          </p:cNvPr>
          <p:cNvGrpSpPr/>
          <p:nvPr/>
        </p:nvGrpSpPr>
        <p:grpSpPr>
          <a:xfrm>
            <a:off x="3810000" y="2782508"/>
            <a:ext cx="4572000" cy="457200"/>
            <a:chOff x="990600" y="971550"/>
            <a:chExt cx="3788738" cy="609600"/>
          </a:xfrm>
          <a:solidFill>
            <a:schemeClr val="accent6">
              <a:lumMod val="75000"/>
            </a:schemeClr>
          </a:solidFill>
        </p:grpSpPr>
        <p:sp>
          <p:nvSpPr>
            <p:cNvPr id="20" name="Freeform: Shape 19">
              <a:extLst>
                <a:ext uri="{FF2B5EF4-FFF2-40B4-BE49-F238E27FC236}">
                  <a16:creationId xmlns:a16="http://schemas.microsoft.com/office/drawing/2014/main" id="{FBD545BD-A79B-D986-1181-23FB285416FC}"/>
                </a:ext>
              </a:extLst>
            </p:cNvPr>
            <p:cNvSpPr/>
            <p:nvPr/>
          </p:nvSpPr>
          <p:spPr>
            <a:xfrm>
              <a:off x="1371599" y="971550"/>
              <a:ext cx="3407739"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FFC000"/>
              </a:solid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lang="en-IN" altLang="ko-KR" b="1" kern="0" dirty="0">
                  <a:solidFill>
                    <a:prstClr val="white"/>
                  </a:solidFill>
                  <a:latin typeface="Arial" pitchFamily="34" charset="0"/>
                  <a:cs typeface="Arial" pitchFamily="34" charset="0"/>
                </a:rPr>
                <a:t>Steps in making Stop Motion</a:t>
              </a: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1" name="Freeform: Shape 20">
              <a:extLst>
                <a:ext uri="{FF2B5EF4-FFF2-40B4-BE49-F238E27FC236}">
                  <a16:creationId xmlns:a16="http://schemas.microsoft.com/office/drawing/2014/main" id="{47EBCFF4-A319-0CA6-C1F4-11E0479B7568}"/>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FFC000"/>
              </a:solid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grpSp>
        <p:nvGrpSpPr>
          <p:cNvPr id="22" name="Group 21">
            <a:extLst>
              <a:ext uri="{FF2B5EF4-FFF2-40B4-BE49-F238E27FC236}">
                <a16:creationId xmlns:a16="http://schemas.microsoft.com/office/drawing/2014/main" id="{6C621529-F707-B7C6-A46D-880F9AE49EEA}"/>
              </a:ext>
            </a:extLst>
          </p:cNvPr>
          <p:cNvGrpSpPr/>
          <p:nvPr/>
        </p:nvGrpSpPr>
        <p:grpSpPr>
          <a:xfrm>
            <a:off x="3810000" y="3560238"/>
            <a:ext cx="4572000" cy="457200"/>
            <a:chOff x="990600" y="971550"/>
            <a:chExt cx="3788738" cy="609600"/>
          </a:xfrm>
          <a:solidFill>
            <a:srgbClr val="7030A0"/>
          </a:solidFill>
        </p:grpSpPr>
        <p:sp>
          <p:nvSpPr>
            <p:cNvPr id="23" name="Freeform: Shape 22">
              <a:extLst>
                <a:ext uri="{FF2B5EF4-FFF2-40B4-BE49-F238E27FC236}">
                  <a16:creationId xmlns:a16="http://schemas.microsoft.com/office/drawing/2014/main" id="{D94CFFF3-E7AF-9B83-0302-351FD8BB10AC}"/>
                </a:ext>
              </a:extLst>
            </p:cNvPr>
            <p:cNvSpPr/>
            <p:nvPr/>
          </p:nvSpPr>
          <p:spPr>
            <a:xfrm>
              <a:off x="1371599" y="971550"/>
              <a:ext cx="3407739"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7030A0"/>
              </a:solid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lang="en-IN" altLang="ko-KR" b="1" kern="0" dirty="0">
                  <a:solidFill>
                    <a:prstClr val="white"/>
                  </a:solidFill>
                  <a:latin typeface="Arial" pitchFamily="34" charset="0"/>
                  <a:cs typeface="Arial" pitchFamily="34" charset="0"/>
                </a:rPr>
                <a:t>Demo on Stop Motion Studio</a:t>
              </a: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4" name="Freeform: Shape 23">
              <a:extLst>
                <a:ext uri="{FF2B5EF4-FFF2-40B4-BE49-F238E27FC236}">
                  <a16:creationId xmlns:a16="http://schemas.microsoft.com/office/drawing/2014/main" id="{B5E6E8EC-4869-EA79-2A0D-B9A19C9B05DD}"/>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rgbClr val="7030A0"/>
              </a:solid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grpSp>
        <p:nvGrpSpPr>
          <p:cNvPr id="25" name="Group 24">
            <a:extLst>
              <a:ext uri="{FF2B5EF4-FFF2-40B4-BE49-F238E27FC236}">
                <a16:creationId xmlns:a16="http://schemas.microsoft.com/office/drawing/2014/main" id="{9DFC2B8B-26B1-DF3E-CC29-3CD4164A35B5}"/>
              </a:ext>
            </a:extLst>
          </p:cNvPr>
          <p:cNvGrpSpPr/>
          <p:nvPr/>
        </p:nvGrpSpPr>
        <p:grpSpPr>
          <a:xfrm>
            <a:off x="3810000" y="4324482"/>
            <a:ext cx="4572000" cy="457200"/>
            <a:chOff x="990600" y="971550"/>
            <a:chExt cx="3788738" cy="609600"/>
          </a:xfrm>
          <a:solidFill>
            <a:schemeClr val="accent2">
              <a:lumMod val="75000"/>
            </a:schemeClr>
          </a:solidFill>
        </p:grpSpPr>
        <p:sp>
          <p:nvSpPr>
            <p:cNvPr id="26" name="Freeform: Shape 25">
              <a:extLst>
                <a:ext uri="{FF2B5EF4-FFF2-40B4-BE49-F238E27FC236}">
                  <a16:creationId xmlns:a16="http://schemas.microsoft.com/office/drawing/2014/main" id="{A41796A4-4E6D-D24A-1A38-E65E8E9EC94B}"/>
                </a:ext>
              </a:extLst>
            </p:cNvPr>
            <p:cNvSpPr/>
            <p:nvPr/>
          </p:nvSpPr>
          <p:spPr>
            <a:xfrm>
              <a:off x="1371599" y="971550"/>
              <a:ext cx="3407739"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chemeClr val="accent2">
                  <a:lumMod val="75000"/>
                </a:schemeClr>
              </a:solidFill>
              <a:prstDash val="solid"/>
              <a:miter lim="800000"/>
            </a:ln>
            <a:effectLst/>
          </p:spPr>
          <p:txBody>
            <a:bodyPr wrap="square" rtlCol="0" anchor="ctr">
              <a:noAutofit/>
            </a:bodyPr>
            <a:lstStyle/>
            <a:p>
              <a:pPr marR="0" lvl="0" defTabSz="914400" eaLnBrk="1" fontAlgn="auto" latinLnBrk="0" hangingPunct="1">
                <a:lnSpc>
                  <a:spcPct val="100000"/>
                </a:lnSpc>
                <a:spcBef>
                  <a:spcPts val="0"/>
                </a:spcBef>
                <a:spcAft>
                  <a:spcPts val="0"/>
                </a:spcAft>
                <a:buClrTx/>
                <a:buSzTx/>
                <a:tabLst/>
                <a:defRPr/>
              </a:pPr>
              <a:r>
                <a:rPr lang="en-IN" altLang="ko-KR" b="1" kern="0" dirty="0">
                  <a:solidFill>
                    <a:prstClr val="white"/>
                  </a:solidFill>
                  <a:latin typeface="Arial" pitchFamily="34" charset="0"/>
                  <a:cs typeface="Arial" pitchFamily="34" charset="0"/>
                </a:rPr>
                <a:t>Techniques in Stop Motion Studio</a:t>
              </a:r>
              <a:endParaRPr kumimoji="0" lang="ko-KR" altLang="en-US"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7" name="Freeform: Shape 26">
              <a:extLst>
                <a:ext uri="{FF2B5EF4-FFF2-40B4-BE49-F238E27FC236}">
                  <a16:creationId xmlns:a16="http://schemas.microsoft.com/office/drawing/2014/main" id="{5DFB3AC1-17C1-5553-DCB8-0257322CFAB0}"/>
                </a:ext>
              </a:extLst>
            </p:cNvPr>
            <p:cNvSpPr/>
            <p:nvPr/>
          </p:nvSpPr>
          <p:spPr>
            <a:xfrm>
              <a:off x="990600" y="971550"/>
              <a:ext cx="283128" cy="609600"/>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grpFill/>
            <a:ln w="12700" cap="flat" cmpd="sng" algn="ctr">
              <a:solidFill>
                <a:schemeClr val="accent2">
                  <a:lumMod val="75000"/>
                </a:schemeClr>
              </a:solidFill>
              <a:prstDash val="solid"/>
              <a:miter lim="800000"/>
            </a:ln>
            <a:effectLst/>
          </p:spPr>
          <p:txBody>
            <a:bodyPr wrap="square" rtlCol="0" anchor="ctr">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ko-KR" altLang="en-US" sz="1800" b="1" i="0" u="none" strike="noStrike" kern="0" cap="none" spc="0" normalizeH="0" baseline="0" noProof="0" dirty="0">
                <a:ln>
                  <a:noFill/>
                </a:ln>
                <a:solidFill>
                  <a:prstClr val="white"/>
                </a:solidFill>
                <a:effectLst/>
                <a:uLnTx/>
                <a:uFillTx/>
                <a:latin typeface="Arial" pitchFamily="34" charset="0"/>
                <a:cs typeface="Arial" pitchFamily="34" charset="0"/>
              </a:endParaRPr>
            </a:p>
          </p:txBody>
        </p:sp>
      </p:grpSp>
      <p:pic>
        <p:nvPicPr>
          <p:cNvPr id="30" name="Picture 2" descr="Question Mark Serious Thinker Powerpoint Animation Pictures question mark  gif | Powerpoint animation, Gif for powerpoint, Question mark gif">
            <a:extLst>
              <a:ext uri="{FF2B5EF4-FFF2-40B4-BE49-F238E27FC236}">
                <a16:creationId xmlns:a16="http://schemas.microsoft.com/office/drawing/2014/main" id="{A6EAC9F2-AFF2-473F-8290-613BAB5E347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82156"/>
            <a:ext cx="2836333" cy="35454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8AB3FBF-564D-E7E1-636B-D7BED05273A4}"/>
              </a:ext>
            </a:extLst>
          </p:cNvPr>
          <p:cNvSpPr txBox="1"/>
          <p:nvPr/>
        </p:nvSpPr>
        <p:spPr>
          <a:xfrm>
            <a:off x="249797" y="377666"/>
            <a:ext cx="3687024" cy="523220"/>
          </a:xfrm>
          <a:prstGeom prst="rect">
            <a:avLst/>
          </a:prstGeom>
          <a:noFill/>
        </p:spPr>
        <p:txBody>
          <a:bodyPr wrap="square" rtlCol="0">
            <a:spAutoFit/>
          </a:bodyPr>
          <a:lstStyle/>
          <a:p>
            <a:pPr fontAlgn="base"/>
            <a:r>
              <a:rPr lang="en-US" sz="2800" b="1" dirty="0">
                <a:solidFill>
                  <a:srgbClr val="FF0000"/>
                </a:solidFill>
              </a:rPr>
              <a:t>What will you learn?</a:t>
            </a:r>
            <a:endParaRPr lang="en-IN" sz="2800" b="1" dirty="0">
              <a:solidFill>
                <a:srgbClr val="FF0000"/>
              </a:solidFill>
            </a:endParaRPr>
          </a:p>
        </p:txBody>
      </p:sp>
    </p:spTree>
    <p:extLst>
      <p:ext uri="{BB962C8B-B14F-4D97-AF65-F5344CB8AC3E}">
        <p14:creationId xmlns:p14="http://schemas.microsoft.com/office/powerpoint/2010/main" val="12534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2" name="AutoShape 4"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4" name="AutoShape 6"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8" name="AutoShape 10"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pic>
        <p:nvPicPr>
          <p:cNvPr id="8" name="Grumpy Cloud FLIPBOOK">
            <a:hlinkClick r:id="" action="ppaction://media"/>
            <a:extLst>
              <a:ext uri="{FF2B5EF4-FFF2-40B4-BE49-F238E27FC236}">
                <a16:creationId xmlns:a16="http://schemas.microsoft.com/office/drawing/2014/main" id="{A9639BFA-60DF-500B-DA6B-175C233DCAB7}"/>
              </a:ext>
            </a:extLst>
          </p:cNvPr>
          <p:cNvPicPr>
            <a:picLocks noChangeAspect="1"/>
          </p:cNvPicPr>
          <p:nvPr>
            <a:videoFile r:link="rId1"/>
            <p:extLst>
              <p:ext uri="{DAA4B4D4-6D71-4841-9C94-3DE7FCFB9230}">
                <p14:media xmlns:p14="http://schemas.microsoft.com/office/powerpoint/2010/main" r:embed="rId2">
                  <p14:trim st="6742" end="8905.6"/>
                </p14:media>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6308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46939">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8651"/>
            <a:ext cx="7772400" cy="873919"/>
          </a:xfrm>
        </p:spPr>
        <p:txBody>
          <a:bodyPr>
            <a:normAutofit/>
          </a:bodyPr>
          <a:lstStyle/>
          <a:p>
            <a:r>
              <a:rPr lang="en-US" sz="3600" b="1" dirty="0">
                <a:solidFill>
                  <a:srgbClr val="FF0000"/>
                </a:solidFill>
                <a:latin typeface="+mn-lt"/>
              </a:rPr>
              <a:t>What is animation? </a:t>
            </a:r>
          </a:p>
        </p:txBody>
      </p:sp>
      <p:sp>
        <p:nvSpPr>
          <p:cNvPr id="3" name="Subtitle 2"/>
          <p:cNvSpPr>
            <a:spLocks noGrp="1"/>
          </p:cNvSpPr>
          <p:nvPr>
            <p:ph type="subTitle" idx="1"/>
          </p:nvPr>
        </p:nvSpPr>
        <p:spPr>
          <a:xfrm>
            <a:off x="990600" y="1502570"/>
            <a:ext cx="7315200" cy="857250"/>
          </a:xfrm>
        </p:spPr>
        <p:txBody>
          <a:bodyPr>
            <a:noAutofit/>
          </a:bodyPr>
          <a:lstStyle/>
          <a:p>
            <a:pPr algn="just"/>
            <a:r>
              <a:rPr lang="en-US" sz="2400" dirty="0">
                <a:solidFill>
                  <a:srgbClr val="002060"/>
                </a:solidFill>
              </a:rPr>
              <a:t> </a:t>
            </a:r>
            <a:r>
              <a:rPr lang="en-US" sz="2400" b="1" dirty="0">
                <a:solidFill>
                  <a:srgbClr val="002060"/>
                </a:solidFill>
              </a:rPr>
              <a:t>Animation</a:t>
            </a:r>
            <a:r>
              <a:rPr lang="en-US" sz="2400" dirty="0">
                <a:solidFill>
                  <a:srgbClr val="002060"/>
                </a:solidFill>
              </a:rPr>
              <a:t> is a process where pictures and images are arranged in </a:t>
            </a:r>
            <a:r>
              <a:rPr lang="en-GB" sz="2400" dirty="0">
                <a:solidFill>
                  <a:srgbClr val="002060"/>
                </a:solidFill>
              </a:rPr>
              <a:t>sequential </a:t>
            </a:r>
            <a:r>
              <a:rPr lang="en-US" sz="2400" dirty="0">
                <a:solidFill>
                  <a:srgbClr val="002060"/>
                </a:solidFill>
              </a:rPr>
              <a:t> order to create the illusion of movement in a scene. </a:t>
            </a:r>
          </a:p>
        </p:txBody>
      </p:sp>
      <p:sp>
        <p:nvSpPr>
          <p:cNvPr id="2050" name="AutoShape 2"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2" name="AutoShape 4"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4" name="AutoShape 6"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sp>
        <p:nvSpPr>
          <p:cNvPr id="2058" name="AutoShape 10" descr="Image result for animation frame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sz="2400" dirty="0"/>
          </a:p>
        </p:txBody>
      </p:sp>
      <p:pic>
        <p:nvPicPr>
          <p:cNvPr id="2060" name="Picture 12" descr="C:\Users\Simon\Desktop\animation-symbol-people-walk-run-cel-frames-15641019.jpg"/>
          <p:cNvPicPr>
            <a:picLocks noChangeAspect="1" noChangeArrowheads="1"/>
          </p:cNvPicPr>
          <p:nvPr/>
        </p:nvPicPr>
        <p:blipFill>
          <a:blip r:embed="rId2"/>
          <a:srcRect b="19019"/>
          <a:stretch>
            <a:fillRect/>
          </a:stretch>
        </p:blipFill>
        <p:spPr bwMode="auto">
          <a:xfrm>
            <a:off x="1447800" y="2952750"/>
            <a:ext cx="6490252" cy="19466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873919"/>
          </a:xfrm>
        </p:spPr>
        <p:txBody>
          <a:bodyPr>
            <a:normAutofit/>
          </a:bodyPr>
          <a:lstStyle/>
          <a:p>
            <a:r>
              <a:rPr lang="en-US" sz="3600" b="1" dirty="0">
                <a:solidFill>
                  <a:srgbClr val="FF0000"/>
                </a:solidFill>
                <a:latin typeface="+mn-lt"/>
              </a:rPr>
              <a:t>Types of animation </a:t>
            </a:r>
          </a:p>
        </p:txBody>
      </p:sp>
      <p:pic>
        <p:nvPicPr>
          <p:cNvPr id="1026" name="Picture 2"/>
          <p:cNvPicPr>
            <a:picLocks noChangeAspect="1" noChangeArrowheads="1"/>
          </p:cNvPicPr>
          <p:nvPr/>
        </p:nvPicPr>
        <p:blipFill>
          <a:blip r:embed="rId2"/>
          <a:srcRect l="32796" t="29167" r="33236" b="27083"/>
          <a:stretch>
            <a:fillRect/>
          </a:stretch>
        </p:blipFill>
        <p:spPr bwMode="auto">
          <a:xfrm>
            <a:off x="457200" y="742950"/>
            <a:ext cx="3581400" cy="1543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6574" t="28125" r="27745" b="26042"/>
          <a:stretch>
            <a:fillRect/>
          </a:stretch>
        </p:blipFill>
        <p:spPr bwMode="auto">
          <a:xfrm>
            <a:off x="5105402" y="742950"/>
            <a:ext cx="3647209" cy="15430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25403" t="28125" r="26574" b="25000"/>
          <a:stretch>
            <a:fillRect/>
          </a:stretch>
        </p:blipFill>
        <p:spPr bwMode="auto">
          <a:xfrm>
            <a:off x="533402" y="2857500"/>
            <a:ext cx="3610187" cy="1485900"/>
          </a:xfrm>
          <a:prstGeom prst="rect">
            <a:avLst/>
          </a:prstGeom>
          <a:noFill/>
          <a:ln w="9525">
            <a:noFill/>
            <a:miter lim="800000"/>
            <a:headEnd/>
            <a:tailEnd/>
          </a:ln>
          <a:effectLst/>
        </p:spPr>
      </p:pic>
      <p:sp>
        <p:nvSpPr>
          <p:cNvPr id="1030" name="AutoShape 6" descr="Related imag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2" name="AutoShape 8" descr="Related imag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4" name="AutoShape 10" descr="Related image"/>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5" name="Picture 11" descr="C:\Users\Simon\Desktop\animation-147431_960_720.png"/>
          <p:cNvPicPr>
            <a:picLocks noChangeAspect="1" noChangeArrowheads="1"/>
          </p:cNvPicPr>
          <p:nvPr/>
        </p:nvPicPr>
        <p:blipFill>
          <a:blip r:embed="rId5" cstate="print"/>
          <a:srcRect/>
          <a:stretch>
            <a:fillRect/>
          </a:stretch>
        </p:blipFill>
        <p:spPr bwMode="auto">
          <a:xfrm>
            <a:off x="5029200" y="2743200"/>
            <a:ext cx="3657600" cy="158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609600" y="2343150"/>
            <a:ext cx="3409010" cy="523220"/>
          </a:xfrm>
          <a:prstGeom prst="rect">
            <a:avLst/>
          </a:prstGeom>
        </p:spPr>
        <p:txBody>
          <a:bodyPr wrap="none">
            <a:spAutoFit/>
          </a:bodyPr>
          <a:lstStyle/>
          <a:p>
            <a:r>
              <a:rPr lang="en-US" sz="2800" dirty="0">
                <a:solidFill>
                  <a:srgbClr val="002060"/>
                </a:solidFill>
              </a:rPr>
              <a:t> Traditional Animation</a:t>
            </a:r>
          </a:p>
        </p:txBody>
      </p:sp>
      <p:sp>
        <p:nvSpPr>
          <p:cNvPr id="13" name="Rectangle 12"/>
          <p:cNvSpPr/>
          <p:nvPr/>
        </p:nvSpPr>
        <p:spPr>
          <a:xfrm>
            <a:off x="5867402" y="2286000"/>
            <a:ext cx="2185085" cy="523220"/>
          </a:xfrm>
          <a:prstGeom prst="rect">
            <a:avLst/>
          </a:prstGeom>
        </p:spPr>
        <p:txBody>
          <a:bodyPr wrap="none">
            <a:spAutoFit/>
          </a:bodyPr>
          <a:lstStyle/>
          <a:p>
            <a:r>
              <a:rPr lang="en-US" sz="2800" dirty="0">
                <a:solidFill>
                  <a:srgbClr val="002060"/>
                </a:solidFill>
              </a:rPr>
              <a:t>2D Animation</a:t>
            </a:r>
          </a:p>
        </p:txBody>
      </p:sp>
      <p:sp>
        <p:nvSpPr>
          <p:cNvPr id="14" name="Rectangle 13"/>
          <p:cNvSpPr/>
          <p:nvPr/>
        </p:nvSpPr>
        <p:spPr>
          <a:xfrm>
            <a:off x="1162163" y="4286250"/>
            <a:ext cx="2266839" cy="523220"/>
          </a:xfrm>
          <a:prstGeom prst="rect">
            <a:avLst/>
          </a:prstGeom>
        </p:spPr>
        <p:txBody>
          <a:bodyPr wrap="none">
            <a:spAutoFit/>
          </a:bodyPr>
          <a:lstStyle/>
          <a:p>
            <a:pPr algn="just"/>
            <a:r>
              <a:rPr lang="en-US" sz="2800" dirty="0">
                <a:solidFill>
                  <a:srgbClr val="002060"/>
                </a:solidFill>
              </a:rPr>
              <a:t>3D Animation </a:t>
            </a:r>
          </a:p>
        </p:txBody>
      </p:sp>
      <p:sp>
        <p:nvSpPr>
          <p:cNvPr id="15" name="Rectangle 14"/>
          <p:cNvSpPr/>
          <p:nvPr/>
        </p:nvSpPr>
        <p:spPr>
          <a:xfrm>
            <a:off x="5029200" y="4351035"/>
            <a:ext cx="3600216" cy="523220"/>
          </a:xfrm>
          <a:prstGeom prst="rect">
            <a:avLst/>
          </a:prstGeom>
        </p:spPr>
        <p:txBody>
          <a:bodyPr wrap="none">
            <a:spAutoFit/>
          </a:bodyPr>
          <a:lstStyle/>
          <a:p>
            <a:pPr algn="just"/>
            <a:r>
              <a:rPr lang="en-US" sz="2800" dirty="0">
                <a:solidFill>
                  <a:srgbClr val="002060"/>
                </a:solidFill>
              </a:rPr>
              <a:t>Stop Motion Animation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33350"/>
            <a:ext cx="5829300" cy="873919"/>
          </a:xfrm>
        </p:spPr>
        <p:txBody>
          <a:bodyPr>
            <a:normAutofit/>
          </a:bodyPr>
          <a:lstStyle/>
          <a:p>
            <a:r>
              <a:rPr lang="en-US" sz="2700" b="1" dirty="0">
                <a:solidFill>
                  <a:srgbClr val="FF0000"/>
                </a:solidFill>
                <a:latin typeface="+mn-lt"/>
              </a:rPr>
              <a:t>STOP MOTION ANIMATION </a:t>
            </a:r>
          </a:p>
        </p:txBody>
      </p:sp>
      <p:sp>
        <p:nvSpPr>
          <p:cNvPr id="3" name="Subtitle 2"/>
          <p:cNvSpPr>
            <a:spLocks noGrp="1"/>
          </p:cNvSpPr>
          <p:nvPr>
            <p:ph type="subTitle" idx="1"/>
          </p:nvPr>
        </p:nvSpPr>
        <p:spPr>
          <a:xfrm>
            <a:off x="685800" y="1200150"/>
            <a:ext cx="7772400" cy="2609850"/>
          </a:xfrm>
        </p:spPr>
        <p:txBody>
          <a:bodyPr>
            <a:noAutofit/>
          </a:bodyPr>
          <a:lstStyle/>
          <a:p>
            <a:pPr algn="just"/>
            <a:r>
              <a:rPr lang="en-US" sz="2800" dirty="0">
                <a:solidFill>
                  <a:srgbClr val="002060"/>
                </a:solidFill>
              </a:rPr>
              <a:t>                              Stop motion animation is a technique to bring static objects to life on screen. This is done by moving the object inch by inch and photographing each frame(movement).  When all the frames are played in sequence it shows movement as animation. </a:t>
            </a:r>
          </a:p>
          <a:p>
            <a:pPr algn="just">
              <a:lnSpc>
                <a:spcPct val="150000"/>
              </a:lnSpc>
            </a:pPr>
            <a:endParaRPr lang="en-US" sz="28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88" y="2061210"/>
            <a:ext cx="4073652" cy="1265758"/>
          </a:xfrm>
        </p:spPr>
        <p:txBody>
          <a:bodyPr>
            <a:normAutofit/>
          </a:bodyPr>
          <a:lstStyle/>
          <a:p>
            <a:r>
              <a:rPr lang="en-US" dirty="0">
                <a:solidFill>
                  <a:srgbClr val="002060"/>
                </a:solidFill>
              </a:rPr>
              <a:t>Android Mobile</a:t>
            </a:r>
            <a:endParaRPr lang="en-GB" dirty="0">
              <a:solidFill>
                <a:srgbClr val="002060"/>
              </a:solidFill>
            </a:endParaRPr>
          </a:p>
          <a:p>
            <a:r>
              <a:rPr lang="en-GB" dirty="0">
                <a:solidFill>
                  <a:srgbClr val="002060"/>
                </a:solidFill>
              </a:rPr>
              <a:t>Tripod / Selfie Stick </a:t>
            </a:r>
            <a:endParaRPr lang="en-US" dirty="0">
              <a:solidFill>
                <a:srgbClr val="002060"/>
              </a:solidFill>
            </a:endParaRPr>
          </a:p>
        </p:txBody>
      </p:sp>
      <p:sp>
        <p:nvSpPr>
          <p:cNvPr id="4" name="Title 3"/>
          <p:cNvSpPr>
            <a:spLocks noGrp="1"/>
          </p:cNvSpPr>
          <p:nvPr>
            <p:ph type="title"/>
          </p:nvPr>
        </p:nvSpPr>
        <p:spPr/>
        <p:txBody>
          <a:bodyPr>
            <a:normAutofit/>
          </a:bodyPr>
          <a:lstStyle/>
          <a:p>
            <a:r>
              <a:rPr lang="en-US" sz="3200" b="1" dirty="0">
                <a:solidFill>
                  <a:srgbClr val="FF0000"/>
                </a:solidFill>
                <a:latin typeface="+mn-lt"/>
              </a:rPr>
              <a:t>Required Equipment</a:t>
            </a:r>
          </a:p>
        </p:txBody>
      </p:sp>
      <p:pic>
        <p:nvPicPr>
          <p:cNvPr id="1026" name="Picture 2" descr="Rollei Traveler Smartphone Tripod with Bluetooth remote trigger">
            <a:extLst>
              <a:ext uri="{FF2B5EF4-FFF2-40B4-BE49-F238E27FC236}">
                <a16:creationId xmlns:a16="http://schemas.microsoft.com/office/drawing/2014/main" id="{023C0EE6-7F0E-4F8E-9E6F-D982AE5A4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2395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Tree>
    <p:extLst>
      <p:ext uri="{BB962C8B-B14F-4D97-AF65-F5344CB8AC3E}">
        <p14:creationId xmlns:p14="http://schemas.microsoft.com/office/powerpoint/2010/main" val="328459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554"/>
            <a:ext cx="2133600" cy="42281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10000"/>
          </a:bodyPr>
          <a:lstStyle/>
          <a:p>
            <a:pPr algn="ctr">
              <a:buNone/>
            </a:pPr>
            <a:r>
              <a:rPr lang="en-US" sz="2400" b="1" dirty="0">
                <a:solidFill>
                  <a:schemeClr val="bg1"/>
                </a:solidFill>
              </a:rPr>
              <a:t>PRE-PRODUCTION</a:t>
            </a:r>
          </a:p>
        </p:txBody>
      </p:sp>
      <p:sp>
        <p:nvSpPr>
          <p:cNvPr id="4" name="Title 3"/>
          <p:cNvSpPr>
            <a:spLocks noGrp="1"/>
          </p:cNvSpPr>
          <p:nvPr>
            <p:ph type="title"/>
          </p:nvPr>
        </p:nvSpPr>
        <p:spPr>
          <a:xfrm>
            <a:off x="457200" y="195557"/>
            <a:ext cx="8229600" cy="857250"/>
          </a:xfrm>
        </p:spPr>
        <p:txBody>
          <a:bodyPr>
            <a:normAutofit/>
          </a:bodyPr>
          <a:lstStyle/>
          <a:p>
            <a:r>
              <a:rPr lang="en-US" sz="2700" b="1" dirty="0">
                <a:solidFill>
                  <a:srgbClr val="FF0000"/>
                </a:solidFill>
                <a:latin typeface="+mn-lt"/>
              </a:rPr>
              <a:t>Steps to make stop motion animation film</a:t>
            </a:r>
          </a:p>
        </p:txBody>
      </p:sp>
      <p:sp>
        <p:nvSpPr>
          <p:cNvPr id="5" name="Content Placeholder 2">
            <a:extLst>
              <a:ext uri="{FF2B5EF4-FFF2-40B4-BE49-F238E27FC236}">
                <a16:creationId xmlns:a16="http://schemas.microsoft.com/office/drawing/2014/main" id="{6C1A28D3-1D3B-FFBF-3297-F3137DC87D65}"/>
              </a:ext>
            </a:extLst>
          </p:cNvPr>
          <p:cNvSpPr txBox="1">
            <a:spLocks/>
          </p:cNvSpPr>
          <p:nvPr/>
        </p:nvSpPr>
        <p:spPr>
          <a:xfrm>
            <a:off x="3442824" y="1320554"/>
            <a:ext cx="2133600" cy="422810"/>
          </a:xfrm>
          <a:prstGeom prst="rect">
            <a:avLst/>
          </a:prstGeom>
          <a:solidFill>
            <a:srgbClr val="FF0066"/>
          </a:soli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PRODUCTION</a:t>
            </a:r>
          </a:p>
        </p:txBody>
      </p:sp>
      <p:sp>
        <p:nvSpPr>
          <p:cNvPr id="6" name="Content Placeholder 2">
            <a:extLst>
              <a:ext uri="{FF2B5EF4-FFF2-40B4-BE49-F238E27FC236}">
                <a16:creationId xmlns:a16="http://schemas.microsoft.com/office/drawing/2014/main" id="{E8B8F787-5EDF-4E74-E503-7F7D166FC5DC}"/>
              </a:ext>
            </a:extLst>
          </p:cNvPr>
          <p:cNvSpPr txBox="1">
            <a:spLocks/>
          </p:cNvSpPr>
          <p:nvPr/>
        </p:nvSpPr>
        <p:spPr>
          <a:xfrm>
            <a:off x="6377198" y="1320554"/>
            <a:ext cx="2438400" cy="42281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2000" b="1" dirty="0">
                <a:solidFill>
                  <a:schemeClr val="bg1"/>
                </a:solidFill>
              </a:rPr>
              <a:t>POST-PRODUCTION</a:t>
            </a:r>
          </a:p>
        </p:txBody>
      </p:sp>
      <p:sp>
        <p:nvSpPr>
          <p:cNvPr id="16" name="TextBox 15">
            <a:extLst>
              <a:ext uri="{FF2B5EF4-FFF2-40B4-BE49-F238E27FC236}">
                <a16:creationId xmlns:a16="http://schemas.microsoft.com/office/drawing/2014/main" id="{4EDCA757-E035-C2E5-F5DE-6F3002B6E232}"/>
              </a:ext>
            </a:extLst>
          </p:cNvPr>
          <p:cNvSpPr txBox="1"/>
          <p:nvPr/>
        </p:nvSpPr>
        <p:spPr>
          <a:xfrm>
            <a:off x="532387" y="2088307"/>
            <a:ext cx="1690224" cy="400110"/>
          </a:xfrm>
          <a:prstGeom prst="rect">
            <a:avLst/>
          </a:prstGeom>
          <a:noFill/>
        </p:spPr>
        <p:txBody>
          <a:bodyPr wrap="square" rtlCol="0">
            <a:spAutoFit/>
          </a:bodyPr>
          <a:lstStyle/>
          <a:p>
            <a:pPr marL="177800" indent="-177800">
              <a:buFont typeface="Arial" panose="020B0604020202020204" pitchFamily="34" charset="0"/>
              <a:buChar char="•"/>
            </a:pPr>
            <a:r>
              <a:rPr lang="en-IN" sz="2000" b="1" dirty="0">
                <a:solidFill>
                  <a:srgbClr val="0070C0"/>
                </a:solidFill>
              </a:rPr>
              <a:t>SCRIPT</a:t>
            </a:r>
          </a:p>
        </p:txBody>
      </p:sp>
      <p:pic>
        <p:nvPicPr>
          <p:cNvPr id="17" name="Picture 4" descr="Semantic structure of a script. | Download Scientific Diagram">
            <a:extLst>
              <a:ext uri="{FF2B5EF4-FFF2-40B4-BE49-F238E27FC236}">
                <a16:creationId xmlns:a16="http://schemas.microsoft.com/office/drawing/2014/main" id="{2F9F9CEB-4B61-1D37-BA59-6C3DA4118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8" t="782"/>
          <a:stretch/>
        </p:blipFill>
        <p:spPr bwMode="auto">
          <a:xfrm>
            <a:off x="1828800" y="1839740"/>
            <a:ext cx="4375675" cy="314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247</Words>
  <Application>Microsoft Office PowerPoint</Application>
  <PresentationFormat>On-screen Show (16:9)</PresentationFormat>
  <Paragraphs>71</Paragraphs>
  <Slides>16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STOP MOTION ANIMATION </vt:lpstr>
      <vt:lpstr>PowerPoint Presentation</vt:lpstr>
      <vt:lpstr>PowerPoint Presentation</vt:lpstr>
      <vt:lpstr>What is animation? </vt:lpstr>
      <vt:lpstr>Types of animation </vt:lpstr>
      <vt:lpstr>STOP MOTION ANIMATION </vt:lpstr>
      <vt:lpstr>Required Equipment</vt:lpstr>
      <vt:lpstr>Steps to make stop motion animation film</vt:lpstr>
      <vt:lpstr>Steps to make stop motion animation film</vt:lpstr>
      <vt:lpstr>Steps to make stop motion animation film</vt:lpstr>
      <vt:lpstr>Steps to make stop motion animation film</vt:lpstr>
      <vt:lpstr>Steps to make stop motion animation film</vt:lpstr>
      <vt:lpstr>Steps to make stop motion animation film</vt:lpstr>
      <vt:lpstr>Steps to make stop motion animation film</vt:lpstr>
      <vt:lpstr>Stop Motion Animation Android 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MOTION ANIMATION</dc:title>
  <dc:creator>Simon</dc:creator>
  <cp:lastModifiedBy>Admin</cp:lastModifiedBy>
  <cp:revision>52</cp:revision>
  <dcterms:created xsi:type="dcterms:W3CDTF">2018-08-03T05:04:16Z</dcterms:created>
  <dcterms:modified xsi:type="dcterms:W3CDTF">2022-12-27T10:11:30Z</dcterms:modified>
</cp:coreProperties>
</file>