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6858000" cx="12192000"/>
  <p:notesSz cx="6858000" cy="9144000"/>
  <p:embeddedFontLst>
    <p:embeddedFont>
      <p:font typeface="Lato"/>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jPGor7dPw+dg7kZdvPnI4HvUl5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6E95319-0A07-4A5F-9430-8ED0B0C1A248}">
  <a:tblStyle styleId="{36E95319-0A07-4A5F-9430-8ED0B0C1A24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4.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OpenSans-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Lato-bold.fntdata"/><Relationship Id="rId14" Type="http://schemas.openxmlformats.org/officeDocument/2006/relationships/slide" Target="slides/slide8.xml"/><Relationship Id="rId36" Type="http://schemas.openxmlformats.org/officeDocument/2006/relationships/font" Target="fonts/Lato-regular.fntdata"/><Relationship Id="rId17" Type="http://schemas.openxmlformats.org/officeDocument/2006/relationships/slide" Target="slides/slide11.xml"/><Relationship Id="rId39" Type="http://schemas.openxmlformats.org/officeDocument/2006/relationships/font" Target="fonts/Lato-boldItalic.fntdata"/><Relationship Id="rId16" Type="http://schemas.openxmlformats.org/officeDocument/2006/relationships/slide" Target="slides/slide10.xml"/><Relationship Id="rId38" Type="http://schemas.openxmlformats.org/officeDocument/2006/relationships/font" Target="fonts/Lato-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1"/>
          <p:cNvSpPr/>
          <p:nvPr/>
        </p:nvSpPr>
        <p:spPr>
          <a:xfrm>
            <a:off x="8789035" y="6572250"/>
            <a:ext cx="3366135" cy="23304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 name="Google Shape;17;p31"/>
          <p:cNvSpPr/>
          <p:nvPr/>
        </p:nvSpPr>
        <p:spPr>
          <a:xfrm>
            <a:off x="36195" y="6572250"/>
            <a:ext cx="12118975" cy="233680"/>
          </a:xfrm>
          <a:prstGeom prst="parallelogram">
            <a:avLst>
              <a:gd fmla="val 25000" name="adj"/>
            </a:avLst>
          </a:prstGeom>
          <a:noFill/>
          <a:ln cap="flat" cmpd="sng" w="381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 name="Google Shape;18;p31"/>
          <p:cNvSpPr txBox="1"/>
          <p:nvPr/>
        </p:nvSpPr>
        <p:spPr>
          <a:xfrm>
            <a:off x="9210675" y="6501130"/>
            <a:ext cx="27863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N" sz="1800" u="none" cap="none" strike="noStrike">
                <a:solidFill>
                  <a:schemeClr val="lt1"/>
                </a:solidFill>
                <a:latin typeface="Calibri"/>
                <a:ea typeface="Calibri"/>
                <a:cs typeface="Calibri"/>
                <a:sym typeface="Calibri"/>
              </a:rPr>
              <a:t>Toll Free No. 1800 425 6235</a:t>
            </a:r>
            <a:endParaRPr/>
          </a:p>
        </p:txBody>
      </p:sp>
      <p:pic>
        <p:nvPicPr>
          <p:cNvPr descr="url" id="19" name="Google Shape;19;p31"/>
          <p:cNvPicPr preferRelativeResize="0"/>
          <p:nvPr/>
        </p:nvPicPr>
        <p:blipFill rotWithShape="1">
          <a:blip r:embed="rId2">
            <a:alphaModFix/>
          </a:blip>
          <a:srcRect b="0" l="0" r="0" t="0"/>
          <a:stretch/>
        </p:blipFill>
        <p:spPr>
          <a:xfrm>
            <a:off x="10694670" y="365125"/>
            <a:ext cx="1302385" cy="607695"/>
          </a:xfrm>
          <a:prstGeom prst="rect">
            <a:avLst/>
          </a:prstGeom>
          <a:noFill/>
          <a:ln>
            <a:noFill/>
          </a:ln>
        </p:spPr>
      </p:pic>
      <p:sp>
        <p:nvSpPr>
          <p:cNvPr id="20" name="Google Shape;20;p31"/>
          <p:cNvSpPr/>
          <p:nvPr/>
        </p:nvSpPr>
        <p:spPr>
          <a:xfrm>
            <a:off x="160020" y="6283960"/>
            <a:ext cx="730250" cy="21907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 name="Google Shape;21;p31"/>
          <p:cNvSpPr/>
          <p:nvPr/>
        </p:nvSpPr>
        <p:spPr>
          <a:xfrm>
            <a:off x="362585" y="6209030"/>
            <a:ext cx="730250" cy="219075"/>
          </a:xfrm>
          <a:prstGeom prst="parallelogram">
            <a:avLst>
              <a:gd fmla="val 25000" name="adj"/>
            </a:avLst>
          </a:prstGeom>
          <a:solidFill>
            <a:srgbClr val="002060">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2" name="Google Shape;22;p31"/>
          <p:cNvCxnSpPr/>
          <p:nvPr/>
        </p:nvCxnSpPr>
        <p:spPr>
          <a:xfrm flipH="1">
            <a:off x="104775" y="6563360"/>
            <a:ext cx="71120" cy="226060"/>
          </a:xfrm>
          <a:prstGeom prst="straightConnector1">
            <a:avLst/>
          </a:prstGeom>
          <a:noFill/>
          <a:ln cap="flat" cmpd="sng" w="41275">
            <a:solidFill>
              <a:srgbClr val="0070C0"/>
            </a:solidFill>
            <a:prstDash val="solid"/>
            <a:miter lim="800000"/>
            <a:headEnd len="sm" w="sm" type="none"/>
            <a:tailEnd len="sm" w="sm" type="none"/>
          </a:ln>
        </p:spPr>
      </p:cxnSp>
      <p:cxnSp>
        <p:nvCxnSpPr>
          <p:cNvPr id="23" name="Google Shape;23;p31"/>
          <p:cNvCxnSpPr/>
          <p:nvPr/>
        </p:nvCxnSpPr>
        <p:spPr>
          <a:xfrm flipH="1">
            <a:off x="184785" y="6577330"/>
            <a:ext cx="71755" cy="219075"/>
          </a:xfrm>
          <a:prstGeom prst="straightConnector1">
            <a:avLst/>
          </a:prstGeom>
          <a:noFill/>
          <a:ln cap="flat" cmpd="sng" w="76200">
            <a:solidFill>
              <a:srgbClr val="0070C0"/>
            </a:solidFill>
            <a:prstDash val="solid"/>
            <a:miter lim="800000"/>
            <a:headEnd len="sm" w="sm" type="none"/>
            <a:tailEnd len="sm" w="sm" type="none"/>
          </a:ln>
        </p:spPr>
      </p:cxnSp>
      <p:cxnSp>
        <p:nvCxnSpPr>
          <p:cNvPr id="24" name="Google Shape;24;p31"/>
          <p:cNvCxnSpPr/>
          <p:nvPr/>
        </p:nvCxnSpPr>
        <p:spPr>
          <a:xfrm flipH="1">
            <a:off x="271145" y="6559550"/>
            <a:ext cx="84455" cy="257810"/>
          </a:xfrm>
          <a:prstGeom prst="straightConnector1">
            <a:avLst/>
          </a:prstGeom>
          <a:noFill/>
          <a:ln cap="flat" cmpd="sng" w="41275">
            <a:solidFill>
              <a:srgbClr val="0070C0"/>
            </a:solidFill>
            <a:prstDash val="solid"/>
            <a:miter lim="800000"/>
            <a:headEnd len="sm" w="sm" type="none"/>
            <a:tailEnd len="sm" w="sm" type="none"/>
          </a:ln>
        </p:spPr>
      </p:cxnSp>
      <p:pic>
        <p:nvPicPr>
          <p:cNvPr descr="ISEA-logo" id="25" name="Google Shape;25;p31"/>
          <p:cNvPicPr preferRelativeResize="0"/>
          <p:nvPr/>
        </p:nvPicPr>
        <p:blipFill rotWithShape="1">
          <a:blip r:embed="rId3">
            <a:alphaModFix/>
          </a:blip>
          <a:srcRect b="0" l="0" r="0" t="0"/>
          <a:stretch/>
        </p:blipFill>
        <p:spPr>
          <a:xfrm>
            <a:off x="195580" y="365125"/>
            <a:ext cx="1064260" cy="986790"/>
          </a:xfrm>
          <a:prstGeom prst="rect">
            <a:avLst/>
          </a:prstGeom>
          <a:noFill/>
          <a:ln>
            <a:noFill/>
          </a:ln>
        </p:spPr>
      </p:pic>
      <p:sp>
        <p:nvSpPr>
          <p:cNvPr id="26" name="Google Shape;26;p31"/>
          <p:cNvSpPr/>
          <p:nvPr/>
        </p:nvSpPr>
        <p:spPr>
          <a:xfrm>
            <a:off x="8789035" y="6572250"/>
            <a:ext cx="3366135" cy="23304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 name="Google Shape;27;p31"/>
          <p:cNvSpPr/>
          <p:nvPr/>
        </p:nvSpPr>
        <p:spPr>
          <a:xfrm>
            <a:off x="36195" y="6572250"/>
            <a:ext cx="12118975" cy="233680"/>
          </a:xfrm>
          <a:prstGeom prst="parallelogram">
            <a:avLst>
              <a:gd fmla="val 25000" name="adj"/>
            </a:avLst>
          </a:prstGeom>
          <a:noFill/>
          <a:ln cap="flat" cmpd="sng" w="381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 name="Google Shape;28;p31"/>
          <p:cNvSpPr txBox="1"/>
          <p:nvPr/>
        </p:nvSpPr>
        <p:spPr>
          <a:xfrm>
            <a:off x="9210675" y="6501130"/>
            <a:ext cx="27863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lt1"/>
                </a:solidFill>
                <a:latin typeface="Calibri"/>
                <a:ea typeface="Calibri"/>
                <a:cs typeface="Calibri"/>
                <a:sym typeface="Calibri"/>
              </a:rPr>
              <a:t>Toll Free No. 1800 425 6235</a:t>
            </a:r>
            <a:endParaRPr/>
          </a:p>
        </p:txBody>
      </p:sp>
      <p:pic>
        <p:nvPicPr>
          <p:cNvPr descr="url" id="29" name="Google Shape;29;p31"/>
          <p:cNvPicPr preferRelativeResize="0"/>
          <p:nvPr/>
        </p:nvPicPr>
        <p:blipFill rotWithShape="1">
          <a:blip r:embed="rId2">
            <a:alphaModFix/>
          </a:blip>
          <a:srcRect b="0" l="0" r="0" t="0"/>
          <a:stretch/>
        </p:blipFill>
        <p:spPr>
          <a:xfrm>
            <a:off x="10694670" y="365125"/>
            <a:ext cx="1302385" cy="607695"/>
          </a:xfrm>
          <a:prstGeom prst="rect">
            <a:avLst/>
          </a:prstGeom>
          <a:noFill/>
          <a:ln>
            <a:noFill/>
          </a:ln>
        </p:spPr>
      </p:pic>
      <p:sp>
        <p:nvSpPr>
          <p:cNvPr id="30" name="Google Shape;30;p31"/>
          <p:cNvSpPr/>
          <p:nvPr/>
        </p:nvSpPr>
        <p:spPr>
          <a:xfrm>
            <a:off x="160020" y="6283960"/>
            <a:ext cx="730250" cy="21907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 name="Google Shape;31;p31"/>
          <p:cNvSpPr/>
          <p:nvPr/>
        </p:nvSpPr>
        <p:spPr>
          <a:xfrm>
            <a:off x="362585" y="6209030"/>
            <a:ext cx="730250" cy="219075"/>
          </a:xfrm>
          <a:prstGeom prst="parallelogram">
            <a:avLst>
              <a:gd fmla="val 25000" name="adj"/>
            </a:avLst>
          </a:prstGeom>
          <a:solidFill>
            <a:srgbClr val="002060">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2" name="Google Shape;32;p31"/>
          <p:cNvCxnSpPr/>
          <p:nvPr/>
        </p:nvCxnSpPr>
        <p:spPr>
          <a:xfrm flipH="1">
            <a:off x="104775" y="6563360"/>
            <a:ext cx="71120" cy="226060"/>
          </a:xfrm>
          <a:prstGeom prst="straightConnector1">
            <a:avLst/>
          </a:prstGeom>
          <a:noFill/>
          <a:ln cap="flat" cmpd="sng" w="41275">
            <a:solidFill>
              <a:srgbClr val="0070C0"/>
            </a:solidFill>
            <a:prstDash val="solid"/>
            <a:miter lim="800000"/>
            <a:headEnd len="sm" w="sm" type="none"/>
            <a:tailEnd len="sm" w="sm" type="none"/>
          </a:ln>
        </p:spPr>
      </p:cxnSp>
      <p:cxnSp>
        <p:nvCxnSpPr>
          <p:cNvPr id="33" name="Google Shape;33;p31"/>
          <p:cNvCxnSpPr/>
          <p:nvPr/>
        </p:nvCxnSpPr>
        <p:spPr>
          <a:xfrm flipH="1">
            <a:off x="184785" y="6577330"/>
            <a:ext cx="71755" cy="219075"/>
          </a:xfrm>
          <a:prstGeom prst="straightConnector1">
            <a:avLst/>
          </a:prstGeom>
          <a:noFill/>
          <a:ln cap="flat" cmpd="sng" w="76200">
            <a:solidFill>
              <a:srgbClr val="0070C0"/>
            </a:solidFill>
            <a:prstDash val="solid"/>
            <a:miter lim="800000"/>
            <a:headEnd len="sm" w="sm" type="none"/>
            <a:tailEnd len="sm" w="sm" type="none"/>
          </a:ln>
        </p:spPr>
      </p:cxnSp>
      <p:cxnSp>
        <p:nvCxnSpPr>
          <p:cNvPr id="34" name="Google Shape;34;p31"/>
          <p:cNvCxnSpPr/>
          <p:nvPr/>
        </p:nvCxnSpPr>
        <p:spPr>
          <a:xfrm flipH="1">
            <a:off x="271145" y="6559550"/>
            <a:ext cx="84455" cy="257810"/>
          </a:xfrm>
          <a:prstGeom prst="straightConnector1">
            <a:avLst/>
          </a:prstGeom>
          <a:noFill/>
          <a:ln cap="flat" cmpd="sng" w="41275">
            <a:solidFill>
              <a:srgbClr val="0070C0"/>
            </a:solidFill>
            <a:prstDash val="solid"/>
            <a:miter lim="800000"/>
            <a:headEnd len="sm" w="sm" type="none"/>
            <a:tailEnd len="sm" w="sm" type="none"/>
          </a:ln>
        </p:spPr>
      </p:cxnSp>
      <p:pic>
        <p:nvPicPr>
          <p:cNvPr descr="ISEA-logo" id="35" name="Google Shape;35;p31"/>
          <p:cNvPicPr preferRelativeResize="0"/>
          <p:nvPr/>
        </p:nvPicPr>
        <p:blipFill rotWithShape="1">
          <a:blip r:embed="rId3">
            <a:alphaModFix/>
          </a:blip>
          <a:srcRect b="0" l="0" r="0" t="0"/>
          <a:stretch/>
        </p:blipFill>
        <p:spPr>
          <a:xfrm>
            <a:off x="195580" y="365125"/>
            <a:ext cx="1064260" cy="9867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2" name="Shape 102"/>
        <p:cNvGrpSpPr/>
        <p:nvPr/>
      </p:nvGrpSpPr>
      <p:grpSpPr>
        <a:xfrm>
          <a:off x="0" y="0"/>
          <a:ext cx="0" cy="0"/>
          <a:chOff x="0" y="0"/>
          <a:chExt cx="0" cy="0"/>
        </a:xfrm>
      </p:grpSpPr>
      <p:sp>
        <p:nvSpPr>
          <p:cNvPr id="103" name="Google Shape;10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8" name="Shape 108"/>
        <p:cNvGrpSpPr/>
        <p:nvPr/>
      </p:nvGrpSpPr>
      <p:grpSpPr>
        <a:xfrm>
          <a:off x="0" y="0"/>
          <a:ext cx="0" cy="0"/>
          <a:chOff x="0" y="0"/>
          <a:chExt cx="0" cy="0"/>
        </a:xfrm>
      </p:grpSpPr>
      <p:sp>
        <p:nvSpPr>
          <p:cNvPr id="109" name="Google Shape;109;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114" name="Shape 114"/>
        <p:cNvGrpSpPr/>
        <p:nvPr/>
      </p:nvGrpSpPr>
      <p:grpSpPr>
        <a:xfrm>
          <a:off x="0" y="0"/>
          <a:ext cx="0" cy="0"/>
          <a:chOff x="0" y="0"/>
          <a:chExt cx="0" cy="0"/>
        </a:xfrm>
      </p:grpSpPr>
      <p:sp>
        <p:nvSpPr>
          <p:cNvPr id="115" name="Google Shape;115;p42"/>
          <p:cNvSpPr txBox="1"/>
          <p:nvPr>
            <p:ph type="title"/>
          </p:nvPr>
        </p:nvSpPr>
        <p:spPr>
          <a:xfrm>
            <a:off x="609600" y="277814"/>
            <a:ext cx="10972800" cy="11398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42"/>
          <p:cNvSpPr txBox="1"/>
          <p:nvPr>
            <p:ph idx="1" type="body"/>
          </p:nvPr>
        </p:nvSpPr>
        <p:spPr>
          <a:xfrm>
            <a:off x="624417" y="1628776"/>
            <a:ext cx="5384800" cy="453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2"/>
          <p:cNvSpPr txBox="1"/>
          <p:nvPr>
            <p:ph idx="2" type="body"/>
          </p:nvPr>
        </p:nvSpPr>
        <p:spPr>
          <a:xfrm>
            <a:off x="6212417" y="1628776"/>
            <a:ext cx="5384800" cy="453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42"/>
          <p:cNvSpPr txBox="1"/>
          <p:nvPr>
            <p:ph idx="10" type="dt"/>
          </p:nvPr>
        </p:nvSpPr>
        <p:spPr>
          <a:xfrm>
            <a:off x="609600" y="6243638"/>
            <a:ext cx="2844800" cy="457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42"/>
          <p:cNvSpPr txBox="1"/>
          <p:nvPr>
            <p:ph idx="11" type="ftr"/>
          </p:nvPr>
        </p:nvSpPr>
        <p:spPr>
          <a:xfrm>
            <a:off x="4165600" y="6248400"/>
            <a:ext cx="3860800" cy="457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42"/>
          <p:cNvSpPr txBox="1"/>
          <p:nvPr>
            <p:ph idx="12" type="sldNum"/>
          </p:nvPr>
        </p:nvSpPr>
        <p:spPr>
          <a:xfrm>
            <a:off x="8737600" y="6243638"/>
            <a:ext cx="2844800" cy="4572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7" name="Shape 127"/>
        <p:cNvGrpSpPr/>
        <p:nvPr/>
      </p:nvGrpSpPr>
      <p:grpSpPr>
        <a:xfrm>
          <a:off x="0" y="0"/>
          <a:ext cx="0" cy="0"/>
          <a:chOff x="0" y="0"/>
          <a:chExt cx="0" cy="0"/>
        </a:xfrm>
      </p:grpSpPr>
      <p:sp>
        <p:nvSpPr>
          <p:cNvPr id="128" name="Google Shape;128;p4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4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0" name="Google Shape;13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3" name="Shape 133"/>
        <p:cNvGrpSpPr/>
        <p:nvPr/>
      </p:nvGrpSpPr>
      <p:grpSpPr>
        <a:xfrm>
          <a:off x="0" y="0"/>
          <a:ext cx="0" cy="0"/>
          <a:chOff x="0" y="0"/>
          <a:chExt cx="0" cy="0"/>
        </a:xfrm>
      </p:grpSpPr>
      <p:sp>
        <p:nvSpPr>
          <p:cNvPr id="134" name="Google Shape;134;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9" name="Shape 139"/>
        <p:cNvGrpSpPr/>
        <p:nvPr/>
      </p:nvGrpSpPr>
      <p:grpSpPr>
        <a:xfrm>
          <a:off x="0" y="0"/>
          <a:ext cx="0" cy="0"/>
          <a:chOff x="0" y="0"/>
          <a:chExt cx="0" cy="0"/>
        </a:xfrm>
      </p:grpSpPr>
      <p:sp>
        <p:nvSpPr>
          <p:cNvPr id="140" name="Google Shape;140;p4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4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2" name="Google Shape;14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5" name="Shape 145"/>
        <p:cNvGrpSpPr/>
        <p:nvPr/>
      </p:nvGrpSpPr>
      <p:grpSpPr>
        <a:xfrm>
          <a:off x="0" y="0"/>
          <a:ext cx="0" cy="0"/>
          <a:chOff x="0" y="0"/>
          <a:chExt cx="0" cy="0"/>
        </a:xfrm>
      </p:grpSpPr>
      <p:sp>
        <p:nvSpPr>
          <p:cNvPr id="146" name="Google Shape;146;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4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2" name="Shape 152"/>
        <p:cNvGrpSpPr/>
        <p:nvPr/>
      </p:nvGrpSpPr>
      <p:grpSpPr>
        <a:xfrm>
          <a:off x="0" y="0"/>
          <a:ext cx="0" cy="0"/>
          <a:chOff x="0" y="0"/>
          <a:chExt cx="0" cy="0"/>
        </a:xfrm>
      </p:grpSpPr>
      <p:sp>
        <p:nvSpPr>
          <p:cNvPr id="153" name="Google Shape;153;p4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4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5" name="Google Shape;155;p4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4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7" name="Google Shape;157;p4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 name="Shape 161"/>
        <p:cNvGrpSpPr/>
        <p:nvPr/>
      </p:nvGrpSpPr>
      <p:grpSpPr>
        <a:xfrm>
          <a:off x="0" y="0"/>
          <a:ext cx="0" cy="0"/>
          <a:chOff x="0" y="0"/>
          <a:chExt cx="0" cy="0"/>
        </a:xfrm>
      </p:grpSpPr>
      <p:sp>
        <p:nvSpPr>
          <p:cNvPr id="162" name="Google Shape;162;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6" name="Shape 166"/>
        <p:cNvGrpSpPr/>
        <p:nvPr/>
      </p:nvGrpSpPr>
      <p:grpSpPr>
        <a:xfrm>
          <a:off x="0" y="0"/>
          <a:ext cx="0" cy="0"/>
          <a:chOff x="0" y="0"/>
          <a:chExt cx="0" cy="0"/>
        </a:xfrm>
      </p:grpSpPr>
      <p:sp>
        <p:nvSpPr>
          <p:cNvPr id="167" name="Google Shape;167;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32"/>
          <p:cNvSpPr/>
          <p:nvPr/>
        </p:nvSpPr>
        <p:spPr>
          <a:xfrm>
            <a:off x="8789035" y="6572250"/>
            <a:ext cx="3366135" cy="23304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 name="Google Shape;38;p32"/>
          <p:cNvSpPr/>
          <p:nvPr/>
        </p:nvSpPr>
        <p:spPr>
          <a:xfrm>
            <a:off x="36195" y="6572250"/>
            <a:ext cx="12118975" cy="233680"/>
          </a:xfrm>
          <a:prstGeom prst="parallelogram">
            <a:avLst>
              <a:gd fmla="val 25000" name="adj"/>
            </a:avLst>
          </a:prstGeom>
          <a:noFill/>
          <a:ln cap="flat" cmpd="sng" w="381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32"/>
          <p:cNvSpPr txBox="1"/>
          <p:nvPr/>
        </p:nvSpPr>
        <p:spPr>
          <a:xfrm>
            <a:off x="9210675" y="6501130"/>
            <a:ext cx="27863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lt1"/>
                </a:solidFill>
                <a:latin typeface="Calibri"/>
                <a:ea typeface="Calibri"/>
                <a:cs typeface="Calibri"/>
                <a:sym typeface="Calibri"/>
              </a:rPr>
              <a:t>Toll Free No. 1800 425 6235</a:t>
            </a:r>
            <a:endParaRPr/>
          </a:p>
        </p:txBody>
      </p:sp>
      <p:pic>
        <p:nvPicPr>
          <p:cNvPr descr="url" id="40" name="Google Shape;40;p32"/>
          <p:cNvPicPr preferRelativeResize="0"/>
          <p:nvPr/>
        </p:nvPicPr>
        <p:blipFill rotWithShape="1">
          <a:blip r:embed="rId2">
            <a:alphaModFix/>
          </a:blip>
          <a:srcRect b="0" l="0" r="0" t="0"/>
          <a:stretch/>
        </p:blipFill>
        <p:spPr>
          <a:xfrm>
            <a:off x="10694670" y="365125"/>
            <a:ext cx="1302385" cy="607695"/>
          </a:xfrm>
          <a:prstGeom prst="rect">
            <a:avLst/>
          </a:prstGeom>
          <a:noFill/>
          <a:ln>
            <a:noFill/>
          </a:ln>
        </p:spPr>
      </p:pic>
      <p:sp>
        <p:nvSpPr>
          <p:cNvPr id="41" name="Google Shape;41;p32"/>
          <p:cNvSpPr/>
          <p:nvPr/>
        </p:nvSpPr>
        <p:spPr>
          <a:xfrm>
            <a:off x="160020" y="6283960"/>
            <a:ext cx="730250" cy="21907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 name="Google Shape;42;p32"/>
          <p:cNvSpPr/>
          <p:nvPr/>
        </p:nvSpPr>
        <p:spPr>
          <a:xfrm>
            <a:off x="362585" y="6209030"/>
            <a:ext cx="730250" cy="219075"/>
          </a:xfrm>
          <a:prstGeom prst="parallelogram">
            <a:avLst>
              <a:gd fmla="val 25000" name="adj"/>
            </a:avLst>
          </a:prstGeom>
          <a:solidFill>
            <a:srgbClr val="002060">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 name="Google Shape;43;p32"/>
          <p:cNvCxnSpPr/>
          <p:nvPr/>
        </p:nvCxnSpPr>
        <p:spPr>
          <a:xfrm flipH="1">
            <a:off x="104775" y="6563360"/>
            <a:ext cx="71120" cy="226060"/>
          </a:xfrm>
          <a:prstGeom prst="straightConnector1">
            <a:avLst/>
          </a:prstGeom>
          <a:noFill/>
          <a:ln cap="flat" cmpd="sng" w="41275">
            <a:solidFill>
              <a:srgbClr val="0070C0"/>
            </a:solidFill>
            <a:prstDash val="solid"/>
            <a:miter lim="800000"/>
            <a:headEnd len="sm" w="sm" type="none"/>
            <a:tailEnd len="sm" w="sm" type="none"/>
          </a:ln>
        </p:spPr>
      </p:cxnSp>
      <p:cxnSp>
        <p:nvCxnSpPr>
          <p:cNvPr id="44" name="Google Shape;44;p32"/>
          <p:cNvCxnSpPr/>
          <p:nvPr/>
        </p:nvCxnSpPr>
        <p:spPr>
          <a:xfrm flipH="1">
            <a:off x="184785" y="6577330"/>
            <a:ext cx="71755" cy="219075"/>
          </a:xfrm>
          <a:prstGeom prst="straightConnector1">
            <a:avLst/>
          </a:prstGeom>
          <a:noFill/>
          <a:ln cap="flat" cmpd="sng" w="76200">
            <a:solidFill>
              <a:srgbClr val="0070C0"/>
            </a:solidFill>
            <a:prstDash val="solid"/>
            <a:miter lim="800000"/>
            <a:headEnd len="sm" w="sm" type="none"/>
            <a:tailEnd len="sm" w="sm" type="none"/>
          </a:ln>
        </p:spPr>
      </p:cxnSp>
      <p:cxnSp>
        <p:nvCxnSpPr>
          <p:cNvPr id="45" name="Google Shape;45;p32"/>
          <p:cNvCxnSpPr/>
          <p:nvPr/>
        </p:nvCxnSpPr>
        <p:spPr>
          <a:xfrm flipH="1">
            <a:off x="271145" y="6559550"/>
            <a:ext cx="84455" cy="257810"/>
          </a:xfrm>
          <a:prstGeom prst="straightConnector1">
            <a:avLst/>
          </a:prstGeom>
          <a:noFill/>
          <a:ln cap="flat" cmpd="sng" w="41275">
            <a:solidFill>
              <a:srgbClr val="0070C0"/>
            </a:solidFill>
            <a:prstDash val="solid"/>
            <a:miter lim="800000"/>
            <a:headEnd len="sm" w="sm" type="none"/>
            <a:tailEnd len="sm" w="sm" type="none"/>
          </a:ln>
        </p:spPr>
      </p:cxnSp>
      <p:pic>
        <p:nvPicPr>
          <p:cNvPr descr="ISEA-logo" id="46" name="Google Shape;46;p32"/>
          <p:cNvPicPr preferRelativeResize="0"/>
          <p:nvPr/>
        </p:nvPicPr>
        <p:blipFill rotWithShape="1">
          <a:blip r:embed="rId3">
            <a:alphaModFix/>
          </a:blip>
          <a:srcRect b="0" l="0" r="0" t="0"/>
          <a:stretch/>
        </p:blipFill>
        <p:spPr>
          <a:xfrm>
            <a:off x="195580" y="365125"/>
            <a:ext cx="1064260" cy="986790"/>
          </a:xfrm>
          <a:prstGeom prst="rect">
            <a:avLst/>
          </a:prstGeom>
          <a:noFill/>
          <a:ln>
            <a:noFill/>
          </a:ln>
        </p:spPr>
      </p:pic>
      <p:sp>
        <p:nvSpPr>
          <p:cNvPr id="47" name="Google Shape;47;p32"/>
          <p:cNvSpPr/>
          <p:nvPr/>
        </p:nvSpPr>
        <p:spPr>
          <a:xfrm>
            <a:off x="8789035" y="6572250"/>
            <a:ext cx="3366135" cy="23304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 name="Google Shape;48;p32"/>
          <p:cNvSpPr/>
          <p:nvPr/>
        </p:nvSpPr>
        <p:spPr>
          <a:xfrm>
            <a:off x="36195" y="6572250"/>
            <a:ext cx="12118975" cy="233680"/>
          </a:xfrm>
          <a:prstGeom prst="parallelogram">
            <a:avLst>
              <a:gd fmla="val 25000" name="adj"/>
            </a:avLst>
          </a:prstGeom>
          <a:noFill/>
          <a:ln cap="flat" cmpd="sng" w="38100">
            <a:solidFill>
              <a:srgbClr val="0070C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 name="Google Shape;49;p32"/>
          <p:cNvSpPr txBox="1"/>
          <p:nvPr/>
        </p:nvSpPr>
        <p:spPr>
          <a:xfrm>
            <a:off x="9210675" y="6501130"/>
            <a:ext cx="27863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1800">
                <a:solidFill>
                  <a:schemeClr val="lt1"/>
                </a:solidFill>
                <a:latin typeface="Calibri"/>
                <a:ea typeface="Calibri"/>
                <a:cs typeface="Calibri"/>
                <a:sym typeface="Calibri"/>
              </a:rPr>
              <a:t>Toll Free No. 1800 425 6235</a:t>
            </a:r>
            <a:endParaRPr/>
          </a:p>
        </p:txBody>
      </p:sp>
      <p:pic>
        <p:nvPicPr>
          <p:cNvPr descr="url" id="50" name="Google Shape;50;p32"/>
          <p:cNvPicPr preferRelativeResize="0"/>
          <p:nvPr/>
        </p:nvPicPr>
        <p:blipFill rotWithShape="1">
          <a:blip r:embed="rId2">
            <a:alphaModFix/>
          </a:blip>
          <a:srcRect b="0" l="0" r="0" t="0"/>
          <a:stretch/>
        </p:blipFill>
        <p:spPr>
          <a:xfrm>
            <a:off x="10694670" y="365125"/>
            <a:ext cx="1302385" cy="607695"/>
          </a:xfrm>
          <a:prstGeom prst="rect">
            <a:avLst/>
          </a:prstGeom>
          <a:noFill/>
          <a:ln>
            <a:noFill/>
          </a:ln>
        </p:spPr>
      </p:pic>
      <p:sp>
        <p:nvSpPr>
          <p:cNvPr id="51" name="Google Shape;51;p32"/>
          <p:cNvSpPr/>
          <p:nvPr/>
        </p:nvSpPr>
        <p:spPr>
          <a:xfrm>
            <a:off x="160020" y="6283960"/>
            <a:ext cx="730250" cy="219075"/>
          </a:xfrm>
          <a:prstGeom prst="parallelogram">
            <a:avLst>
              <a:gd fmla="val 25000"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 name="Google Shape;52;p32"/>
          <p:cNvSpPr/>
          <p:nvPr/>
        </p:nvSpPr>
        <p:spPr>
          <a:xfrm>
            <a:off x="362585" y="6209030"/>
            <a:ext cx="730250" cy="219075"/>
          </a:xfrm>
          <a:prstGeom prst="parallelogram">
            <a:avLst>
              <a:gd fmla="val 25000" name="adj"/>
            </a:avLst>
          </a:prstGeom>
          <a:solidFill>
            <a:srgbClr val="002060">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3" name="Google Shape;53;p32"/>
          <p:cNvCxnSpPr/>
          <p:nvPr/>
        </p:nvCxnSpPr>
        <p:spPr>
          <a:xfrm flipH="1">
            <a:off x="104775" y="6563360"/>
            <a:ext cx="71120" cy="226060"/>
          </a:xfrm>
          <a:prstGeom prst="straightConnector1">
            <a:avLst/>
          </a:prstGeom>
          <a:noFill/>
          <a:ln cap="flat" cmpd="sng" w="41275">
            <a:solidFill>
              <a:srgbClr val="0070C0"/>
            </a:solidFill>
            <a:prstDash val="solid"/>
            <a:miter lim="800000"/>
            <a:headEnd len="sm" w="sm" type="none"/>
            <a:tailEnd len="sm" w="sm" type="none"/>
          </a:ln>
        </p:spPr>
      </p:cxnSp>
      <p:cxnSp>
        <p:nvCxnSpPr>
          <p:cNvPr id="54" name="Google Shape;54;p32"/>
          <p:cNvCxnSpPr/>
          <p:nvPr/>
        </p:nvCxnSpPr>
        <p:spPr>
          <a:xfrm flipH="1">
            <a:off x="184785" y="6577330"/>
            <a:ext cx="71755" cy="219075"/>
          </a:xfrm>
          <a:prstGeom prst="straightConnector1">
            <a:avLst/>
          </a:prstGeom>
          <a:noFill/>
          <a:ln cap="flat" cmpd="sng" w="76200">
            <a:solidFill>
              <a:srgbClr val="0070C0"/>
            </a:solidFill>
            <a:prstDash val="solid"/>
            <a:miter lim="800000"/>
            <a:headEnd len="sm" w="sm" type="none"/>
            <a:tailEnd len="sm" w="sm" type="none"/>
          </a:ln>
        </p:spPr>
      </p:cxnSp>
      <p:cxnSp>
        <p:nvCxnSpPr>
          <p:cNvPr id="55" name="Google Shape;55;p32"/>
          <p:cNvCxnSpPr/>
          <p:nvPr/>
        </p:nvCxnSpPr>
        <p:spPr>
          <a:xfrm flipH="1">
            <a:off x="271145" y="6559550"/>
            <a:ext cx="84455" cy="257810"/>
          </a:xfrm>
          <a:prstGeom prst="straightConnector1">
            <a:avLst/>
          </a:prstGeom>
          <a:noFill/>
          <a:ln cap="flat" cmpd="sng" w="41275">
            <a:solidFill>
              <a:srgbClr val="0070C0"/>
            </a:solidFill>
            <a:prstDash val="solid"/>
            <a:miter lim="800000"/>
            <a:headEnd len="sm" w="sm" type="none"/>
            <a:tailEnd len="sm" w="sm" type="none"/>
          </a:ln>
        </p:spPr>
      </p:cxnSp>
      <p:pic>
        <p:nvPicPr>
          <p:cNvPr descr="ISEA-logo" id="56" name="Google Shape;56;p32"/>
          <p:cNvPicPr preferRelativeResize="0"/>
          <p:nvPr/>
        </p:nvPicPr>
        <p:blipFill rotWithShape="1">
          <a:blip r:embed="rId3">
            <a:alphaModFix/>
          </a:blip>
          <a:srcRect b="0" l="0" r="0" t="0"/>
          <a:stretch/>
        </p:blipFill>
        <p:spPr>
          <a:xfrm>
            <a:off x="195580" y="365125"/>
            <a:ext cx="1064260" cy="98679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0" name="Shape 170"/>
        <p:cNvGrpSpPr/>
        <p:nvPr/>
      </p:nvGrpSpPr>
      <p:grpSpPr>
        <a:xfrm>
          <a:off x="0" y="0"/>
          <a:ext cx="0" cy="0"/>
          <a:chOff x="0" y="0"/>
          <a:chExt cx="0" cy="0"/>
        </a:xfrm>
      </p:grpSpPr>
      <p:sp>
        <p:nvSpPr>
          <p:cNvPr id="171" name="Google Shape;171;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5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73" name="Google Shape;173;p5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4" name="Google Shape;17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7" name="Shape 177"/>
        <p:cNvGrpSpPr/>
        <p:nvPr/>
      </p:nvGrpSpPr>
      <p:grpSpPr>
        <a:xfrm>
          <a:off x="0" y="0"/>
          <a:ext cx="0" cy="0"/>
          <a:chOff x="0" y="0"/>
          <a:chExt cx="0" cy="0"/>
        </a:xfrm>
      </p:grpSpPr>
      <p:sp>
        <p:nvSpPr>
          <p:cNvPr id="178" name="Google Shape;178;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52"/>
          <p:cNvSpPr/>
          <p:nvPr>
            <p:ph idx="2" type="pic"/>
          </p:nvPr>
        </p:nvSpPr>
        <p:spPr>
          <a:xfrm>
            <a:off x="5183188" y="987425"/>
            <a:ext cx="6172200" cy="4873625"/>
          </a:xfrm>
          <a:prstGeom prst="rect">
            <a:avLst/>
          </a:prstGeom>
          <a:noFill/>
          <a:ln>
            <a:noFill/>
          </a:ln>
        </p:spPr>
      </p:sp>
      <p:sp>
        <p:nvSpPr>
          <p:cNvPr id="180" name="Google Shape;180;p5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1" name="Google Shape;18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4" name="Shape 184"/>
        <p:cNvGrpSpPr/>
        <p:nvPr/>
      </p:nvGrpSpPr>
      <p:grpSpPr>
        <a:xfrm>
          <a:off x="0" y="0"/>
          <a:ext cx="0" cy="0"/>
          <a:chOff x="0" y="0"/>
          <a:chExt cx="0" cy="0"/>
        </a:xfrm>
      </p:grpSpPr>
      <p:sp>
        <p:nvSpPr>
          <p:cNvPr id="185" name="Google Shape;185;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5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0" name="Shape 190"/>
        <p:cNvGrpSpPr/>
        <p:nvPr/>
      </p:nvGrpSpPr>
      <p:grpSpPr>
        <a:xfrm>
          <a:off x="0" y="0"/>
          <a:ext cx="0" cy="0"/>
          <a:chOff x="0" y="0"/>
          <a:chExt cx="0" cy="0"/>
        </a:xfrm>
      </p:grpSpPr>
      <p:sp>
        <p:nvSpPr>
          <p:cNvPr id="191" name="Google Shape;191;p5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5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6" name="Shape 196"/>
        <p:cNvGrpSpPr/>
        <p:nvPr/>
      </p:nvGrpSpPr>
      <p:grpSpPr>
        <a:xfrm>
          <a:off x="0" y="0"/>
          <a:ext cx="0" cy="0"/>
          <a:chOff x="0" y="0"/>
          <a:chExt cx="0" cy="0"/>
        </a:xfrm>
      </p:grpSpPr>
      <p:sp>
        <p:nvSpPr>
          <p:cNvPr id="197" name="Google Shape;197;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0" name="Google Shape;6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sp>
        <p:nvSpPr>
          <p:cNvPr id="64" name="Google Shape;6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8" name="Shape 88"/>
        <p:cNvGrpSpPr/>
        <p:nvPr/>
      </p:nvGrpSpPr>
      <p:grpSpPr>
        <a:xfrm>
          <a:off x="0" y="0"/>
          <a:ext cx="0" cy="0"/>
          <a:chOff x="0" y="0"/>
          <a:chExt cx="0" cy="0"/>
        </a:xfrm>
      </p:grpSpPr>
      <p:sp>
        <p:nvSpPr>
          <p:cNvPr id="89" name="Google Shape;89;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1" name="Google Shape;91;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5" name="Shape 95"/>
        <p:cNvGrpSpPr/>
        <p:nvPr/>
      </p:nvGrpSpPr>
      <p:grpSpPr>
        <a:xfrm>
          <a:off x="0" y="0"/>
          <a:ext cx="0" cy="0"/>
          <a:chOff x="0" y="0"/>
          <a:chExt cx="0" cy="0"/>
        </a:xfrm>
      </p:grpSpPr>
      <p:sp>
        <p:nvSpPr>
          <p:cNvPr id="96" name="Google Shape;96;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39"/>
          <p:cNvSpPr/>
          <p:nvPr>
            <p:ph idx="2" type="pic"/>
          </p:nvPr>
        </p:nvSpPr>
        <p:spPr>
          <a:xfrm>
            <a:off x="5183188" y="987425"/>
            <a:ext cx="6172200" cy="4873625"/>
          </a:xfrm>
          <a:prstGeom prst="rect">
            <a:avLst/>
          </a:prstGeom>
          <a:noFill/>
          <a:ln>
            <a:noFill/>
          </a:ln>
        </p:spPr>
      </p:sp>
      <p:sp>
        <p:nvSpPr>
          <p:cNvPr id="98" name="Google Shape;98;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 name="Google Shape;9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3" name="Google Shape;123;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 name="Google Shape;124;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 name="Google Shape;125;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6" name="Google Shape;126;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6.jpg"/><Relationship Id="rId4" Type="http://schemas.openxmlformats.org/officeDocument/2006/relationships/image" Target="../media/image19.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jpg"/><Relationship Id="rId4" Type="http://schemas.openxmlformats.org/officeDocument/2006/relationships/hyperlink" Target="about:blank" TargetMode="External"/><Relationship Id="rId5" Type="http://schemas.openxmlformats.org/officeDocument/2006/relationships/image" Target="../media/image23.png"/><Relationship Id="rId6" Type="http://schemas.openxmlformats.org/officeDocument/2006/relationships/hyperlink" Target="about:blank" TargetMode="External"/><Relationship Id="rId7" Type="http://schemas.openxmlformats.org/officeDocument/2006/relationships/image" Target="../media/image22.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6.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30.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jpg"/><Relationship Id="rId4" Type="http://schemas.openxmlformats.org/officeDocument/2006/relationships/image" Target="../media/image38.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4.jpg"/><Relationship Id="rId4" Type="http://schemas.openxmlformats.org/officeDocument/2006/relationships/image" Target="../media/image8.png"/><Relationship Id="rId5"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6.jp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jp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6.jp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6.jp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6.jp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6.jp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6.jp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4.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jp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hyperlink" Target="mailto:akashmishra@cdac.in" TargetMode="External"/><Relationship Id="rId7" Type="http://schemas.openxmlformats.org/officeDocument/2006/relationships/hyperlink" Target="mailto:aaksmishra@gmail.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4.jpg"/><Relationship Id="rId4" Type="http://schemas.openxmlformats.org/officeDocument/2006/relationships/image" Target="../media/image6.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6.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6.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
          <p:cNvPicPr preferRelativeResize="0"/>
          <p:nvPr/>
        </p:nvPicPr>
        <p:blipFill rotWithShape="1">
          <a:blip r:embed="rId3">
            <a:alphaModFix/>
          </a:blip>
          <a:srcRect b="0" l="0" r="0" t="0"/>
          <a:stretch/>
        </p:blipFill>
        <p:spPr>
          <a:xfrm>
            <a:off x="0" y="0"/>
            <a:ext cx="12192000" cy="6555924"/>
          </a:xfrm>
          <a:prstGeom prst="rect">
            <a:avLst/>
          </a:prstGeom>
          <a:noFill/>
          <a:ln>
            <a:noFill/>
          </a:ln>
        </p:spPr>
      </p:pic>
      <p:sp>
        <p:nvSpPr>
          <p:cNvPr id="206" name="Google Shape;206;p1"/>
          <p:cNvSpPr txBox="1"/>
          <p:nvPr/>
        </p:nvSpPr>
        <p:spPr>
          <a:xfrm>
            <a:off x="116840" y="274320"/>
            <a:ext cx="1195832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3600">
                <a:solidFill>
                  <a:schemeClr val="lt1"/>
                </a:solidFill>
                <a:latin typeface="Calibri"/>
                <a:ea typeface="Calibri"/>
                <a:cs typeface="Calibri"/>
                <a:sym typeface="Calibri"/>
              </a:rPr>
              <a:t>Ministry  of Electronics and Information Technology(MeitY) </a:t>
            </a:r>
            <a:endParaRPr/>
          </a:p>
          <a:p>
            <a:pPr indent="0" lvl="0" marL="0" marR="0" rtl="0" algn="ctr">
              <a:spcBef>
                <a:spcPts val="0"/>
              </a:spcBef>
              <a:spcAft>
                <a:spcPts val="0"/>
              </a:spcAft>
              <a:buNone/>
            </a:pPr>
            <a:r>
              <a:rPr b="1" lang="en-IN" sz="3600">
                <a:solidFill>
                  <a:schemeClr val="lt1"/>
                </a:solidFill>
                <a:latin typeface="Calibri"/>
                <a:ea typeface="Calibri"/>
                <a:cs typeface="Calibri"/>
                <a:sym typeface="Calibri"/>
              </a:rPr>
              <a:t>Government of India </a:t>
            </a:r>
            <a:endParaRPr/>
          </a:p>
        </p:txBody>
      </p:sp>
      <p:sp>
        <p:nvSpPr>
          <p:cNvPr id="207" name="Google Shape;207;p1"/>
          <p:cNvSpPr/>
          <p:nvPr/>
        </p:nvSpPr>
        <p:spPr>
          <a:xfrm>
            <a:off x="1573491" y="4953369"/>
            <a:ext cx="9530100" cy="13989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en-IN" sz="3800">
                <a:solidFill>
                  <a:schemeClr val="lt1"/>
                </a:solidFill>
                <a:latin typeface="Calibri"/>
                <a:ea typeface="Calibri"/>
                <a:cs typeface="Calibri"/>
                <a:sym typeface="Calibri"/>
              </a:rPr>
              <a:t>Role of Parents in Navigating the Digital Age</a:t>
            </a:r>
            <a:endParaRPr sz="1200"/>
          </a:p>
          <a:p>
            <a:pPr indent="0" lvl="0" marL="0" marR="0" rtl="0" algn="l">
              <a:lnSpc>
                <a:spcPct val="107000"/>
              </a:lnSpc>
              <a:spcBef>
                <a:spcPts val="0"/>
              </a:spcBef>
              <a:spcAft>
                <a:spcPts val="0"/>
              </a:spcAft>
              <a:buNone/>
            </a:pPr>
            <a:r>
              <a:rPr b="1" lang="en-IN" sz="3800">
                <a:solidFill>
                  <a:schemeClr val="lt1"/>
                </a:solidFill>
                <a:latin typeface="Times New Roman"/>
                <a:ea typeface="Times New Roman"/>
                <a:cs typeface="Times New Roman"/>
                <a:sym typeface="Times New Roman"/>
              </a:rPr>
              <a:t>     डिजिटल युग में माता-पिता की भूमिका</a:t>
            </a:r>
            <a:r>
              <a:rPr b="1" lang="en-IN" sz="3800">
                <a:solidFill>
                  <a:schemeClr val="lt1"/>
                </a:solidFill>
                <a:latin typeface="Calibri"/>
                <a:ea typeface="Calibri"/>
                <a:cs typeface="Calibri"/>
                <a:sym typeface="Calibri"/>
              </a:rPr>
              <a:t>  </a:t>
            </a:r>
            <a:endParaRPr b="1" sz="3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91" name="Google Shape;291;p10"/>
          <p:cNvSpPr/>
          <p:nvPr/>
        </p:nvSpPr>
        <p:spPr>
          <a:xfrm>
            <a:off x="4338320" y="785418"/>
            <a:ext cx="7528560" cy="54463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IN" sz="2200">
                <a:solidFill>
                  <a:srgbClr val="2F2F2F"/>
                </a:solidFill>
                <a:latin typeface="Lato"/>
                <a:ea typeface="Lato"/>
                <a:cs typeface="Lato"/>
                <a:sym typeface="Lato"/>
              </a:rPr>
              <a:t> </a:t>
            </a:r>
            <a:endParaRPr b="0" i="0" sz="2200" u="none" strike="noStrike">
              <a:solidFill>
                <a:srgbClr val="424242"/>
              </a:solidFill>
              <a:latin typeface="Lato"/>
              <a:ea typeface="Lato"/>
              <a:cs typeface="Lato"/>
              <a:sym typeface="Lato"/>
            </a:endParaRPr>
          </a:p>
        </p:txBody>
      </p:sp>
      <p:sp>
        <p:nvSpPr>
          <p:cNvPr id="292" name="Google Shape;292;p10"/>
          <p:cNvSpPr/>
          <p:nvPr/>
        </p:nvSpPr>
        <p:spPr>
          <a:xfrm>
            <a:off x="3901129" y="-11"/>
            <a:ext cx="8403000" cy="95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FF0000"/>
                </a:solidFill>
                <a:latin typeface="Times New Roman"/>
                <a:ea typeface="Times New Roman"/>
                <a:cs typeface="Times New Roman"/>
                <a:sym typeface="Times New Roman"/>
              </a:rPr>
              <a:t>बच्चों के जीवन में डिजिटल युग का महत्व</a:t>
            </a:r>
            <a:endParaRPr b="1" sz="2800">
              <a:solidFill>
                <a:srgbClr val="FF0000"/>
              </a:solidFill>
              <a:latin typeface="Times New Roman"/>
              <a:ea typeface="Times New Roman"/>
              <a:cs typeface="Times New Roman"/>
              <a:sym typeface="Times New Roman"/>
            </a:endParaRPr>
          </a:p>
          <a:p>
            <a:pPr indent="0" lvl="0" marL="0" marR="0" rtl="0" algn="ctr">
              <a:spcBef>
                <a:spcPts val="0"/>
              </a:spcBef>
              <a:spcAft>
                <a:spcPts val="0"/>
              </a:spcAft>
              <a:buNone/>
            </a:pPr>
            <a:r>
              <a:rPr b="1" lang="en-IN" sz="2800">
                <a:solidFill>
                  <a:srgbClr val="FF0000"/>
                </a:solidFill>
                <a:latin typeface="Times New Roman"/>
                <a:ea typeface="Times New Roman"/>
                <a:cs typeface="Times New Roman"/>
                <a:sym typeface="Times New Roman"/>
              </a:rPr>
              <a:t> (Importance of the Digital Age in Children's Lives</a:t>
            </a:r>
            <a:r>
              <a:rPr b="1" lang="en-IN" sz="2400">
                <a:solidFill>
                  <a:srgbClr val="FF0000"/>
                </a:solidFill>
                <a:latin typeface="Times New Roman"/>
                <a:ea typeface="Times New Roman"/>
                <a:cs typeface="Times New Roman"/>
                <a:sym typeface="Times New Roman"/>
              </a:rPr>
              <a:t>)</a:t>
            </a:r>
            <a:endParaRPr b="1" sz="2400">
              <a:solidFill>
                <a:srgbClr val="FF0000"/>
              </a:solidFill>
              <a:latin typeface="Times New Roman"/>
              <a:ea typeface="Times New Roman"/>
              <a:cs typeface="Times New Roman"/>
              <a:sym typeface="Times New Roman"/>
            </a:endParaRPr>
          </a:p>
        </p:txBody>
      </p:sp>
      <p:sp>
        <p:nvSpPr>
          <p:cNvPr id="293" name="Google Shape;293;p10"/>
          <p:cNvSpPr txBox="1"/>
          <p:nvPr/>
        </p:nvSpPr>
        <p:spPr>
          <a:xfrm>
            <a:off x="4460228" y="954005"/>
            <a:ext cx="7406700" cy="50025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शैक्षिक अवसरों में बढ़ना (Increase in Educational Opportunities)</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 सामाजिक कौशल का विकास (Development of Social Skills)</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 रचनात्मकता और नवाचार को बढ़ावा (Encouragement of Creativity and Innovation)</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 तकनीकी कौशल का विकास (Development of Technical Skills)</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 समस्या समाधान और निर्णय लेने के कौशल (Problem Solving and Decision-Making Skills)</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 समय प्रबंधन और अनुशासन (Time Management and Discipline)</a:t>
            </a:r>
            <a:endParaRPr/>
          </a:p>
        </p:txBody>
      </p:sp>
      <p:pic>
        <p:nvPicPr>
          <p:cNvPr id="294" name="Google Shape;294;p10"/>
          <p:cNvPicPr preferRelativeResize="0"/>
          <p:nvPr/>
        </p:nvPicPr>
        <p:blipFill rotWithShape="1">
          <a:blip r:embed="rId4">
            <a:alphaModFix/>
          </a:blip>
          <a:srcRect b="0" l="0" r="0" t="0"/>
          <a:stretch/>
        </p:blipFill>
        <p:spPr>
          <a:xfrm>
            <a:off x="162560" y="586607"/>
            <a:ext cx="4042447" cy="2132423"/>
          </a:xfrm>
          <a:prstGeom prst="rect">
            <a:avLst/>
          </a:prstGeom>
          <a:noFill/>
          <a:ln>
            <a:noFill/>
          </a:ln>
        </p:spPr>
      </p:pic>
      <p:pic>
        <p:nvPicPr>
          <p:cNvPr id="295" name="Google Shape;295;p10"/>
          <p:cNvPicPr preferRelativeResize="0"/>
          <p:nvPr/>
        </p:nvPicPr>
        <p:blipFill rotWithShape="1">
          <a:blip r:embed="rId5">
            <a:alphaModFix/>
          </a:blip>
          <a:srcRect b="0" l="0" r="0" t="0"/>
          <a:stretch/>
        </p:blipFill>
        <p:spPr>
          <a:xfrm>
            <a:off x="266058" y="3763527"/>
            <a:ext cx="3790974" cy="21324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animEffect filter="fade" transition="in">
                                      <p:cBhvr>
                                        <p:cTn dur="1000"/>
                                        <p:tgtEl>
                                          <p:spTgt spid="29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1"/>
          <p:cNvPicPr preferRelativeResize="0"/>
          <p:nvPr/>
        </p:nvPicPr>
        <p:blipFill rotWithShape="1">
          <a:blip r:embed="rId3">
            <a:alphaModFix/>
          </a:blip>
          <a:srcRect b="0" l="0" r="0" t="0"/>
          <a:stretch/>
        </p:blipFill>
        <p:spPr>
          <a:xfrm>
            <a:off x="0" y="64740"/>
            <a:ext cx="12192000" cy="6858000"/>
          </a:xfrm>
          <a:prstGeom prst="rect">
            <a:avLst/>
          </a:prstGeom>
          <a:noFill/>
          <a:ln>
            <a:noFill/>
          </a:ln>
        </p:spPr>
      </p:pic>
      <p:sp>
        <p:nvSpPr>
          <p:cNvPr id="301" name="Google Shape;301;p11"/>
          <p:cNvSpPr/>
          <p:nvPr/>
        </p:nvSpPr>
        <p:spPr>
          <a:xfrm>
            <a:off x="221508" y="966877"/>
            <a:ext cx="644144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302" name="Google Shape;302;p11"/>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03" name="Google Shape;303;p11"/>
          <p:cNvSpPr/>
          <p:nvPr/>
        </p:nvSpPr>
        <p:spPr>
          <a:xfrm>
            <a:off x="-1" y="1"/>
            <a:ext cx="644144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3200">
                <a:solidFill>
                  <a:srgbClr val="C00000"/>
                </a:solidFill>
                <a:latin typeface="Calibri"/>
                <a:ea typeface="Calibri"/>
                <a:cs typeface="Calibri"/>
                <a:sym typeface="Calibri"/>
              </a:rPr>
              <a:t>डिजिटल युग की चुनौतियाँ </a:t>
            </a:r>
            <a:endParaRPr/>
          </a:p>
          <a:p>
            <a:pPr indent="0" lvl="0" marL="0" marR="0" rtl="0" algn="ctr">
              <a:spcBef>
                <a:spcPts val="0"/>
              </a:spcBef>
              <a:spcAft>
                <a:spcPts val="0"/>
              </a:spcAft>
              <a:buNone/>
            </a:pPr>
            <a:r>
              <a:rPr b="1" lang="en-IN" sz="3200">
                <a:solidFill>
                  <a:srgbClr val="C00000"/>
                </a:solidFill>
                <a:latin typeface="Calibri"/>
                <a:ea typeface="Calibri"/>
                <a:cs typeface="Calibri"/>
                <a:sym typeface="Calibri"/>
              </a:rPr>
              <a:t>(Challenges of the Digital Age)</a:t>
            </a:r>
            <a:endParaRPr/>
          </a:p>
        </p:txBody>
      </p:sp>
      <p:sp>
        <p:nvSpPr>
          <p:cNvPr id="304" name="Google Shape;304;p11"/>
          <p:cNvSpPr/>
          <p:nvPr/>
        </p:nvSpPr>
        <p:spPr>
          <a:xfrm>
            <a:off x="7437120" y="1798935"/>
            <a:ext cx="4632960"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N" sz="2800">
                <a:solidFill>
                  <a:schemeClr val="lt1"/>
                </a:solidFill>
                <a:latin typeface="Calibri"/>
                <a:ea typeface="Calibri"/>
                <a:cs typeface="Calibri"/>
                <a:sym typeface="Calibri"/>
              </a:rPr>
              <a:t> </a:t>
            </a:r>
            <a:endParaRPr b="1" sz="2800">
              <a:solidFill>
                <a:schemeClr val="lt1"/>
              </a:solidFill>
              <a:latin typeface="Calibri"/>
              <a:ea typeface="Calibri"/>
              <a:cs typeface="Calibri"/>
              <a:sym typeface="Calibri"/>
            </a:endParaRPr>
          </a:p>
        </p:txBody>
      </p:sp>
      <p:pic>
        <p:nvPicPr>
          <p:cNvPr id="305" name="Google Shape;305;p11">
            <a:hlinkClick r:id="rId4"/>
          </p:cNvPr>
          <p:cNvPicPr preferRelativeResize="0"/>
          <p:nvPr/>
        </p:nvPicPr>
        <p:blipFill rotWithShape="1">
          <a:blip r:embed="rId5">
            <a:alphaModFix/>
          </a:blip>
          <a:srcRect b="0" l="0" r="0" t="0"/>
          <a:stretch/>
        </p:blipFill>
        <p:spPr>
          <a:xfrm>
            <a:off x="7028020" y="200639"/>
            <a:ext cx="4295668" cy="1598296"/>
          </a:xfrm>
          <a:prstGeom prst="rect">
            <a:avLst/>
          </a:prstGeom>
          <a:noFill/>
          <a:ln>
            <a:noFill/>
          </a:ln>
        </p:spPr>
      </p:pic>
      <p:pic>
        <p:nvPicPr>
          <p:cNvPr id="306" name="Google Shape;306;p11">
            <a:hlinkClick r:id="rId6"/>
          </p:cNvPr>
          <p:cNvPicPr preferRelativeResize="0"/>
          <p:nvPr/>
        </p:nvPicPr>
        <p:blipFill rotWithShape="1">
          <a:blip r:embed="rId7">
            <a:alphaModFix/>
          </a:blip>
          <a:srcRect b="0" l="0" r="0" t="0"/>
          <a:stretch/>
        </p:blipFill>
        <p:spPr>
          <a:xfrm>
            <a:off x="9448800" y="4264054"/>
            <a:ext cx="1862348" cy="1679019"/>
          </a:xfrm>
          <a:prstGeom prst="rect">
            <a:avLst/>
          </a:prstGeom>
          <a:noFill/>
          <a:ln>
            <a:noFill/>
          </a:ln>
        </p:spPr>
      </p:pic>
      <p:sp>
        <p:nvSpPr>
          <p:cNvPr id="307" name="Google Shape;307;p11"/>
          <p:cNvSpPr txBox="1"/>
          <p:nvPr/>
        </p:nvSpPr>
        <p:spPr>
          <a:xfrm>
            <a:off x="67650" y="999775"/>
            <a:ext cx="8161200" cy="54489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इंटरनेट का असुरक्षित उपयोग (Unsafe Use of the Internet)</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ऑनलाइन धमकी और साइबर बुलिंग  (Online Threats and </a:t>
            </a:r>
            <a:endParaRPr b="1" sz="2000">
              <a:solidFill>
                <a:schemeClr val="dk1"/>
              </a:solidFill>
              <a:latin typeface="Calibri"/>
              <a:ea typeface="Calibri"/>
              <a:cs typeface="Calibri"/>
              <a:sym typeface="Calibri"/>
            </a:endParaRPr>
          </a:p>
          <a:p>
            <a:pPr indent="0" lvl="0" marL="457200" marR="0" rtl="0" algn="l">
              <a:lnSpc>
                <a:spcPct val="150000"/>
              </a:lnSpc>
              <a:spcBef>
                <a:spcPts val="0"/>
              </a:spcBef>
              <a:spcAft>
                <a:spcPts val="0"/>
              </a:spcAft>
              <a:buNone/>
            </a:pPr>
            <a:r>
              <a:rPr b="1" lang="en-IN" sz="2000">
                <a:solidFill>
                  <a:schemeClr val="dk1"/>
                </a:solidFill>
                <a:latin typeface="Calibri"/>
                <a:ea typeface="Calibri"/>
                <a:cs typeface="Calibri"/>
                <a:sym typeface="Calibri"/>
              </a:rPr>
              <a:t>Cyberbullying)</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डिजिटल लत (Digital Addiction)</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निजी जानकारी की सुरक्षा (Privacy and Security of Personal Information)</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अनुचित सामग्री (Inappropriate Content)</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ऑनलाइन धोखाधड़ी (Online Scams)</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सामाजिक अलगाव (Social Isolation)</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नकली पहचान और फ्रॉड (Fake Identities and Fraud)</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डिजिटल शिक्षा में असमानता  (Inequality in Digital Access and Education)</a:t>
            </a:r>
            <a:endParaRPr b="1"/>
          </a:p>
          <a:p>
            <a:pPr indent="-342900" lvl="0" marL="342900" marR="0" rtl="0" algn="l">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फर्जी सूचनाओं का प्रभाव (Impact of Misinformation)</a:t>
            </a:r>
            <a:endParaRPr b="1"/>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8" name="Google Shape;308;p11"/>
          <p:cNvPicPr preferRelativeResize="0"/>
          <p:nvPr/>
        </p:nvPicPr>
        <p:blipFill rotWithShape="1">
          <a:blip r:embed="rId8">
            <a:alphaModFix/>
          </a:blip>
          <a:srcRect b="0" l="0" r="0" t="0"/>
          <a:stretch/>
        </p:blipFill>
        <p:spPr>
          <a:xfrm>
            <a:off x="8364535" y="1920982"/>
            <a:ext cx="3430728" cy="19297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anim calcmode="lin" valueType="num">
                                      <p:cBhvr additive="base">
                                        <p:cTn dur="500"/>
                                        <p:tgtEl>
                                          <p:spTgt spid="30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1">
                                            <p:txEl>
                                              <p:pRg end="1" st="1"/>
                                            </p:txEl>
                                          </p:spTgt>
                                        </p:tgtEl>
                                        <p:attrNameLst>
                                          <p:attrName>style.visibility</p:attrName>
                                        </p:attrNameLst>
                                      </p:cBhvr>
                                      <p:to>
                                        <p:strVal val="visible"/>
                                      </p:to>
                                    </p:set>
                                    <p:anim calcmode="lin" valueType="num">
                                      <p:cBhvr additive="base">
                                        <p:cTn dur="500"/>
                                        <p:tgtEl>
                                          <p:spTgt spid="30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4">
                                            <p:txEl>
                                              <p:pRg end="0" st="0"/>
                                            </p:txEl>
                                          </p:spTgt>
                                        </p:tgtEl>
                                        <p:attrNameLst>
                                          <p:attrName>style.visibility</p:attrName>
                                        </p:attrNameLst>
                                      </p:cBhvr>
                                      <p:to>
                                        <p:strVal val="visible"/>
                                      </p:to>
                                    </p:set>
                                    <p:anim calcmode="lin" valueType="num">
                                      <p:cBhvr additive="base">
                                        <p:cTn dur="500"/>
                                        <p:tgtEl>
                                          <p:spTgt spid="30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2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14" name="Google Shape;314;p12"/>
          <p:cNvSpPr/>
          <p:nvPr/>
        </p:nvSpPr>
        <p:spPr>
          <a:xfrm>
            <a:off x="4338320" y="785418"/>
            <a:ext cx="7528560" cy="54463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IN" sz="2200">
                <a:solidFill>
                  <a:srgbClr val="2F2F2F"/>
                </a:solidFill>
                <a:latin typeface="Lato"/>
                <a:ea typeface="Lato"/>
                <a:cs typeface="Lato"/>
                <a:sym typeface="Lato"/>
              </a:rPr>
              <a:t> </a:t>
            </a:r>
            <a:endParaRPr b="0" i="0" sz="2200" u="none" strike="noStrike">
              <a:solidFill>
                <a:srgbClr val="424242"/>
              </a:solidFill>
              <a:latin typeface="Lato"/>
              <a:ea typeface="Lato"/>
              <a:cs typeface="Lato"/>
              <a:sym typeface="Lato"/>
            </a:endParaRPr>
          </a:p>
        </p:txBody>
      </p:sp>
      <p:sp>
        <p:nvSpPr>
          <p:cNvPr id="315" name="Google Shape;315;p12"/>
          <p:cNvSpPr/>
          <p:nvPr/>
        </p:nvSpPr>
        <p:spPr>
          <a:xfrm>
            <a:off x="3971141" y="308364"/>
            <a:ext cx="8402941"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FF0000"/>
                </a:solidFill>
                <a:latin typeface="Times New Roman"/>
                <a:ea typeface="Times New Roman"/>
                <a:cs typeface="Times New Roman"/>
                <a:sym typeface="Times New Roman"/>
              </a:rPr>
              <a:t>माता-पिता की भूमिका </a:t>
            </a:r>
            <a:endParaRPr/>
          </a:p>
          <a:p>
            <a:pPr indent="0" lvl="0" marL="0" marR="0" rtl="0" algn="ctr">
              <a:spcBef>
                <a:spcPts val="0"/>
              </a:spcBef>
              <a:spcAft>
                <a:spcPts val="0"/>
              </a:spcAft>
              <a:buNone/>
            </a:pPr>
            <a:r>
              <a:rPr b="1" lang="en-IN" sz="2800">
                <a:solidFill>
                  <a:srgbClr val="FF0000"/>
                </a:solidFill>
                <a:latin typeface="Times New Roman"/>
                <a:ea typeface="Times New Roman"/>
                <a:cs typeface="Times New Roman"/>
                <a:sym typeface="Times New Roman"/>
              </a:rPr>
              <a:t>(Role of Parents)</a:t>
            </a:r>
            <a:endParaRPr b="1" sz="2800">
              <a:solidFill>
                <a:srgbClr val="FF0000"/>
              </a:solidFill>
              <a:latin typeface="Times New Roman"/>
              <a:ea typeface="Times New Roman"/>
              <a:cs typeface="Times New Roman"/>
              <a:sym typeface="Times New Roman"/>
            </a:endParaRPr>
          </a:p>
        </p:txBody>
      </p:sp>
      <p:sp>
        <p:nvSpPr>
          <p:cNvPr id="316" name="Google Shape;316;p12"/>
          <p:cNvSpPr txBox="1"/>
          <p:nvPr/>
        </p:nvSpPr>
        <p:spPr>
          <a:xfrm>
            <a:off x="4471065" y="1381756"/>
            <a:ext cx="8679170" cy="497969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Calibri"/>
                <a:ea typeface="Calibri"/>
                <a:cs typeface="Calibri"/>
                <a:sym typeface="Calibri"/>
              </a:rPr>
              <a:t> </a:t>
            </a:r>
            <a:r>
              <a:rPr lang="en-IN" sz="2400">
                <a:solidFill>
                  <a:schemeClr val="dk1"/>
                </a:solidFill>
                <a:latin typeface="Times New Roman"/>
                <a:ea typeface="Times New Roman"/>
                <a:cs typeface="Times New Roman"/>
                <a:sym typeface="Times New Roman"/>
              </a:rPr>
              <a:t>शिक्षा और जागरूकता बढ़ाना (Increasing Education and Awareness)</a:t>
            </a:r>
            <a:endParaRPr/>
          </a:p>
          <a:p>
            <a:pPr indent="-342900" lvl="0" marL="34290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Times New Roman"/>
                <a:ea typeface="Times New Roman"/>
                <a:cs typeface="Times New Roman"/>
                <a:sym typeface="Times New Roman"/>
              </a:rPr>
              <a:t>नियमित संवाद (Regular Communication)</a:t>
            </a:r>
            <a:endParaRPr sz="2400">
              <a:solidFill>
                <a:schemeClr val="dk1"/>
              </a:solidFill>
              <a:latin typeface="Times New Roman"/>
              <a:ea typeface="Times New Roman"/>
              <a:cs typeface="Times New Roman"/>
              <a:sym typeface="Times New Roman"/>
            </a:endParaRPr>
          </a:p>
          <a:p>
            <a:pPr indent="-342900" lvl="0" marL="34290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Times New Roman"/>
                <a:ea typeface="Times New Roman"/>
                <a:cs typeface="Times New Roman"/>
                <a:sym typeface="Times New Roman"/>
              </a:rPr>
              <a:t>डिजिटल नियम तय करना (Setting Digital Rules)</a:t>
            </a:r>
            <a:endParaRPr/>
          </a:p>
          <a:p>
            <a:pPr indent="-342900" lvl="0" marL="34290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Times New Roman"/>
                <a:ea typeface="Times New Roman"/>
                <a:cs typeface="Times New Roman"/>
                <a:sym typeface="Times New Roman"/>
              </a:rPr>
              <a:t>मॉडलिंग और अनुकरण (Modeling and Role Modeling)</a:t>
            </a:r>
            <a:endParaRPr/>
          </a:p>
          <a:p>
            <a:pPr indent="-342900" lvl="0" marL="34290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Times New Roman"/>
                <a:ea typeface="Times New Roman"/>
                <a:cs typeface="Times New Roman"/>
                <a:sym typeface="Times New Roman"/>
              </a:rPr>
              <a:t>डिजिटल सुरक्षा की जांच (Regular Digital Safety Checks)</a:t>
            </a:r>
            <a:endParaRPr/>
          </a:p>
          <a:p>
            <a:pPr indent="-342900" lvl="0" marL="34290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Times New Roman"/>
                <a:ea typeface="Times New Roman"/>
                <a:cs typeface="Times New Roman"/>
                <a:sym typeface="Times New Roman"/>
              </a:rPr>
              <a:t>आर्थिक सुरक्षा (Financial Safety)</a:t>
            </a:r>
            <a:endParaRPr/>
          </a:p>
          <a:p>
            <a:pPr indent="-342900" lvl="0" marL="34290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Times New Roman"/>
                <a:ea typeface="Times New Roman"/>
                <a:cs typeface="Times New Roman"/>
                <a:sym typeface="Times New Roman"/>
              </a:rPr>
              <a:t>संसाधन और समर्थन (Resources and Support)</a:t>
            </a:r>
            <a:endParaRPr sz="24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t/>
            </a:r>
            <a:endParaRPr sz="2200">
              <a:solidFill>
                <a:schemeClr val="dk1"/>
              </a:solidFill>
              <a:latin typeface="Calibri"/>
              <a:ea typeface="Calibri"/>
              <a:cs typeface="Calibri"/>
              <a:sym typeface="Calibri"/>
            </a:endParaRPr>
          </a:p>
        </p:txBody>
      </p:sp>
      <p:pic>
        <p:nvPicPr>
          <p:cNvPr id="317" name="Google Shape;317;p12"/>
          <p:cNvPicPr preferRelativeResize="0"/>
          <p:nvPr/>
        </p:nvPicPr>
        <p:blipFill rotWithShape="1">
          <a:blip r:embed="rId4">
            <a:alphaModFix/>
          </a:blip>
          <a:srcRect b="0" l="0" r="0" t="0"/>
          <a:stretch/>
        </p:blipFill>
        <p:spPr>
          <a:xfrm>
            <a:off x="104145" y="1689100"/>
            <a:ext cx="3975100" cy="397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animEffect filter="fade" transition="in">
                                      <p:cBhvr>
                                        <p:cTn dur="1000"/>
                                        <p:tgtEl>
                                          <p:spTgt spid="31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13"/>
          <p:cNvPicPr preferRelativeResize="0"/>
          <p:nvPr/>
        </p:nvPicPr>
        <p:blipFill rotWithShape="1">
          <a:blip r:embed="rId3">
            <a:alphaModFix/>
          </a:blip>
          <a:srcRect b="0" l="0" r="0" t="0"/>
          <a:stretch/>
        </p:blipFill>
        <p:spPr>
          <a:xfrm>
            <a:off x="-60970" y="0"/>
            <a:ext cx="12313922" cy="6857998"/>
          </a:xfrm>
          <a:prstGeom prst="rect">
            <a:avLst/>
          </a:prstGeom>
          <a:noFill/>
          <a:ln>
            <a:noFill/>
          </a:ln>
        </p:spPr>
      </p:pic>
      <p:sp>
        <p:nvSpPr>
          <p:cNvPr id="324" name="Google Shape;324;p13"/>
          <p:cNvSpPr/>
          <p:nvPr/>
        </p:nvSpPr>
        <p:spPr>
          <a:xfrm>
            <a:off x="221508" y="966877"/>
            <a:ext cx="644144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325" name="Google Shape;325;p13"/>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26" name="Google Shape;326;p13"/>
          <p:cNvSpPr/>
          <p:nvPr/>
        </p:nvSpPr>
        <p:spPr>
          <a:xfrm>
            <a:off x="-328028" y="12760"/>
            <a:ext cx="6906000" cy="95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3200">
                <a:solidFill>
                  <a:srgbClr val="FF0000"/>
                </a:solidFill>
                <a:latin typeface="Calibri"/>
                <a:ea typeface="Calibri"/>
                <a:cs typeface="Calibri"/>
                <a:sym typeface="Calibri"/>
              </a:rPr>
              <a:t> </a:t>
            </a:r>
            <a:r>
              <a:rPr b="1" lang="en-IN" sz="2400">
                <a:solidFill>
                  <a:srgbClr val="FF0000"/>
                </a:solidFill>
                <a:latin typeface="Times New Roman"/>
                <a:ea typeface="Times New Roman"/>
                <a:cs typeface="Times New Roman"/>
                <a:sym typeface="Times New Roman"/>
              </a:rPr>
              <a:t>डिजिटल युग में बच्चों की सुरक्षा के उपाय </a:t>
            </a:r>
            <a:endParaRPr b="1" sz="2400">
              <a:solidFill>
                <a:srgbClr val="FF0000"/>
              </a:solidFill>
              <a:latin typeface="Times New Roman"/>
              <a:ea typeface="Times New Roman"/>
              <a:cs typeface="Times New Roman"/>
              <a:sym typeface="Times New Roman"/>
            </a:endParaRPr>
          </a:p>
          <a:p>
            <a:pPr indent="0" lvl="0" marL="0" marR="0" rtl="0" algn="ctr">
              <a:spcBef>
                <a:spcPts val="0"/>
              </a:spcBef>
              <a:spcAft>
                <a:spcPts val="0"/>
              </a:spcAft>
              <a:buNone/>
            </a:pPr>
            <a:r>
              <a:rPr b="1" lang="en-IN" sz="2400">
                <a:solidFill>
                  <a:srgbClr val="FF0000"/>
                </a:solidFill>
                <a:latin typeface="Times New Roman"/>
                <a:ea typeface="Times New Roman"/>
                <a:cs typeface="Times New Roman"/>
                <a:sym typeface="Times New Roman"/>
              </a:rPr>
              <a:t>(Safety Measures for Children in the Digital Age)</a:t>
            </a:r>
            <a:endParaRPr b="1" sz="2400">
              <a:solidFill>
                <a:srgbClr val="FF0000"/>
              </a:solidFill>
              <a:latin typeface="Times New Roman"/>
              <a:ea typeface="Times New Roman"/>
              <a:cs typeface="Times New Roman"/>
              <a:sym typeface="Times New Roman"/>
            </a:endParaRPr>
          </a:p>
        </p:txBody>
      </p:sp>
      <p:sp>
        <p:nvSpPr>
          <p:cNvPr id="327" name="Google Shape;327;p13"/>
          <p:cNvSpPr/>
          <p:nvPr/>
        </p:nvSpPr>
        <p:spPr>
          <a:xfrm>
            <a:off x="7437120" y="1798935"/>
            <a:ext cx="4632960"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N" sz="2800">
                <a:solidFill>
                  <a:schemeClr val="lt1"/>
                </a:solidFill>
                <a:latin typeface="Calibri"/>
                <a:ea typeface="Calibri"/>
                <a:cs typeface="Calibri"/>
                <a:sym typeface="Calibri"/>
              </a:rPr>
              <a:t> </a:t>
            </a:r>
            <a:endParaRPr b="1" sz="2800">
              <a:solidFill>
                <a:schemeClr val="lt1"/>
              </a:solidFill>
              <a:latin typeface="Calibri"/>
              <a:ea typeface="Calibri"/>
              <a:cs typeface="Calibri"/>
              <a:sym typeface="Calibri"/>
            </a:endParaRPr>
          </a:p>
        </p:txBody>
      </p:sp>
      <p:sp>
        <p:nvSpPr>
          <p:cNvPr id="328" name="Google Shape;328;p13"/>
          <p:cNvSpPr txBox="1"/>
          <p:nvPr/>
        </p:nvSpPr>
        <p:spPr>
          <a:xfrm>
            <a:off x="0" y="920100"/>
            <a:ext cx="7419900" cy="50178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परिवार के साथ समय बिताना (Spending Family Time)</a:t>
            </a:r>
            <a:endParaRPr b="1"/>
          </a:p>
          <a:p>
            <a:pPr indent="-285750" lvl="0" marL="28575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सुरक्षित ब्राउज़िंग और ऑनलाइन व्यवहार (Safe Browsing and Online Behaviour)</a:t>
            </a:r>
            <a:endParaRPr b="1"/>
          </a:p>
          <a:p>
            <a:pPr indent="-285750" lvl="0" marL="28575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पैरेंटल कंट्रोल और मॉनिटरिंग (Parental Controls and Monitoring)</a:t>
            </a:r>
            <a:endParaRPr b="1"/>
          </a:p>
          <a:p>
            <a:pPr indent="-285750" lvl="0" marL="28575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सुरक्षित पासवर्ड और डेटा सुरक्षा (Secure Passwords and Data Protection)</a:t>
            </a:r>
            <a:endParaRPr b="1"/>
          </a:p>
          <a:p>
            <a:pPr indent="-285750" lvl="0" marL="28575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आश्वस्त करना और समर्थन प्रदान करना (Reassurance and Support)</a:t>
            </a:r>
            <a:endParaRPr b="1"/>
          </a:p>
          <a:p>
            <a:pPr indent="-285750" lvl="0" marL="28575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प्रौद्योगिकी के संतुलित उपयोग को प्रोत्साहित करना (Encouraging Balanced Technology Use)</a:t>
            </a:r>
            <a:endParaRPr b="1"/>
          </a:p>
          <a:p>
            <a:pPr indent="-285750" lvl="0" marL="28575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Calibri"/>
                <a:ea typeface="Calibri"/>
                <a:cs typeface="Calibri"/>
                <a:sym typeface="Calibri"/>
              </a:rPr>
              <a:t>शिक्षा और जागरूकता कार्यक्रम (Educational and Awareness Programs)</a:t>
            </a:r>
            <a:endParaRPr b="1"/>
          </a:p>
        </p:txBody>
      </p:sp>
      <p:pic>
        <p:nvPicPr>
          <p:cNvPr id="329" name="Google Shape;329;p13"/>
          <p:cNvPicPr preferRelativeResize="0"/>
          <p:nvPr/>
        </p:nvPicPr>
        <p:blipFill rotWithShape="1">
          <a:blip r:embed="rId4">
            <a:alphaModFix/>
          </a:blip>
          <a:srcRect b="0" l="0" r="0" t="0"/>
          <a:stretch/>
        </p:blipFill>
        <p:spPr>
          <a:xfrm>
            <a:off x="7802343" y="927561"/>
            <a:ext cx="4376727" cy="2279545"/>
          </a:xfrm>
          <a:prstGeom prst="rect">
            <a:avLst/>
          </a:prstGeom>
          <a:noFill/>
          <a:ln>
            <a:noFill/>
          </a:ln>
        </p:spPr>
      </p:pic>
      <p:pic>
        <p:nvPicPr>
          <p:cNvPr id="330" name="Google Shape;330;p13"/>
          <p:cNvPicPr preferRelativeResize="0"/>
          <p:nvPr/>
        </p:nvPicPr>
        <p:blipFill rotWithShape="1">
          <a:blip r:embed="rId5">
            <a:alphaModFix/>
          </a:blip>
          <a:srcRect b="0" l="0" r="0" t="0"/>
          <a:stretch/>
        </p:blipFill>
        <p:spPr>
          <a:xfrm>
            <a:off x="8045292" y="3623142"/>
            <a:ext cx="4146703" cy="16720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4">
                                            <p:txEl>
                                              <p:pRg end="0" st="0"/>
                                            </p:txEl>
                                          </p:spTgt>
                                        </p:tgtEl>
                                        <p:attrNameLst>
                                          <p:attrName>style.visibility</p:attrName>
                                        </p:attrNameLst>
                                      </p:cBhvr>
                                      <p:to>
                                        <p:strVal val="visible"/>
                                      </p:to>
                                    </p:set>
                                    <p:anim calcmode="lin" valueType="num">
                                      <p:cBhvr additive="base">
                                        <p:cTn dur="500"/>
                                        <p:tgtEl>
                                          <p:spTgt spid="32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4">
                                            <p:txEl>
                                              <p:pRg end="1" st="1"/>
                                            </p:txEl>
                                          </p:spTgt>
                                        </p:tgtEl>
                                        <p:attrNameLst>
                                          <p:attrName>style.visibility</p:attrName>
                                        </p:attrNameLst>
                                      </p:cBhvr>
                                      <p:to>
                                        <p:strVal val="visible"/>
                                      </p:to>
                                    </p:set>
                                    <p:anim calcmode="lin" valueType="num">
                                      <p:cBhvr additive="base">
                                        <p:cTn dur="500"/>
                                        <p:tgtEl>
                                          <p:spTgt spid="32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7">
                                            <p:txEl>
                                              <p:pRg end="0" st="0"/>
                                            </p:txEl>
                                          </p:spTgt>
                                        </p:tgtEl>
                                        <p:attrNameLst>
                                          <p:attrName>style.visibility</p:attrName>
                                        </p:attrNameLst>
                                      </p:cBhvr>
                                      <p:to>
                                        <p:strVal val="visible"/>
                                      </p:to>
                                    </p:set>
                                    <p:anim calcmode="lin" valueType="num">
                                      <p:cBhvr additive="base">
                                        <p:cTn dur="500"/>
                                        <p:tgtEl>
                                          <p:spTgt spid="32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36" name="Google Shape;336;p14"/>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37" name="Google Shape;337;p14"/>
          <p:cNvSpPr/>
          <p:nvPr/>
        </p:nvSpPr>
        <p:spPr>
          <a:xfrm>
            <a:off x="193040" y="1453238"/>
            <a:ext cx="60960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4000">
                <a:solidFill>
                  <a:schemeClr val="dk1"/>
                </a:solidFill>
                <a:latin typeface="Calibri"/>
                <a:ea typeface="Calibri"/>
                <a:cs typeface="Calibri"/>
                <a:sym typeface="Calibri"/>
              </a:rPr>
              <a:t> </a:t>
            </a:r>
            <a:endParaRPr sz="4000">
              <a:solidFill>
                <a:schemeClr val="dk1"/>
              </a:solidFill>
              <a:latin typeface="Calibri"/>
              <a:ea typeface="Calibri"/>
              <a:cs typeface="Calibri"/>
              <a:sym typeface="Calibri"/>
            </a:endParaRPr>
          </a:p>
        </p:txBody>
      </p:sp>
      <p:sp>
        <p:nvSpPr>
          <p:cNvPr id="338" name="Google Shape;338;p14"/>
          <p:cNvSpPr/>
          <p:nvPr/>
        </p:nvSpPr>
        <p:spPr>
          <a:xfrm>
            <a:off x="103876" y="135374"/>
            <a:ext cx="999100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4000">
                <a:solidFill>
                  <a:srgbClr val="FF0000"/>
                </a:solidFill>
                <a:latin typeface="Calibri"/>
                <a:ea typeface="Calibri"/>
                <a:cs typeface="Calibri"/>
                <a:sym typeface="Calibri"/>
              </a:rPr>
              <a:t>Managing Screen Time - Parental control Apps</a:t>
            </a:r>
            <a:endParaRPr b="1" sz="4000">
              <a:solidFill>
                <a:srgbClr val="FF0000"/>
              </a:solidFill>
              <a:latin typeface="Calibri"/>
              <a:ea typeface="Calibri"/>
              <a:cs typeface="Calibri"/>
              <a:sym typeface="Calibri"/>
            </a:endParaRPr>
          </a:p>
        </p:txBody>
      </p:sp>
      <p:sp>
        <p:nvSpPr>
          <p:cNvPr id="339" name="Google Shape;339;p14"/>
          <p:cNvSpPr/>
          <p:nvPr/>
        </p:nvSpPr>
        <p:spPr>
          <a:xfrm>
            <a:off x="7574280" y="1886972"/>
            <a:ext cx="4485640"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N" sz="2800">
                <a:solidFill>
                  <a:schemeClr val="lt1"/>
                </a:solidFill>
                <a:latin typeface="Calibri"/>
                <a:ea typeface="Calibri"/>
                <a:cs typeface="Calibri"/>
                <a:sym typeface="Calibri"/>
              </a:rPr>
              <a:t> </a:t>
            </a:r>
            <a:endParaRPr b="1" sz="2800">
              <a:solidFill>
                <a:schemeClr val="lt1"/>
              </a:solidFill>
              <a:latin typeface="Calibri"/>
              <a:ea typeface="Calibri"/>
              <a:cs typeface="Calibri"/>
              <a:sym typeface="Calibri"/>
            </a:endParaRPr>
          </a:p>
        </p:txBody>
      </p:sp>
      <p:pic>
        <p:nvPicPr>
          <p:cNvPr id="340" name="Google Shape;340;p14"/>
          <p:cNvPicPr preferRelativeResize="0"/>
          <p:nvPr/>
        </p:nvPicPr>
        <p:blipFill rotWithShape="1">
          <a:blip r:embed="rId4">
            <a:alphaModFix/>
          </a:blip>
          <a:srcRect b="0" l="0" r="0" t="0"/>
          <a:stretch/>
        </p:blipFill>
        <p:spPr>
          <a:xfrm>
            <a:off x="746900" y="973500"/>
            <a:ext cx="10219100" cy="5052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50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0" st="0"/>
                                            </p:txEl>
                                          </p:spTgt>
                                        </p:tgtEl>
                                        <p:attrNameLst>
                                          <p:attrName>style.visibility</p:attrName>
                                        </p:attrNameLst>
                                      </p:cBhvr>
                                      <p:to>
                                        <p:strVal val="visible"/>
                                      </p:to>
                                    </p:set>
                                    <p:animEffect filter="fade" transition="in">
                                      <p:cBhvr>
                                        <p:cTn dur="1000"/>
                                        <p:tgtEl>
                                          <p:spTgt spid="3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0" st="0"/>
                                            </p:txEl>
                                          </p:spTgt>
                                        </p:tgtEl>
                                        <p:attrNameLst>
                                          <p:attrName>style.visibility</p:attrName>
                                        </p:attrNameLst>
                                      </p:cBhvr>
                                      <p:to>
                                        <p:strVal val="visible"/>
                                      </p:to>
                                    </p:set>
                                    <p:animEffect filter="fade" transition="in">
                                      <p:cBhvr>
                                        <p:cTn dur="2000"/>
                                        <p:tgtEl>
                                          <p:spTgt spid="33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15"/>
          <p:cNvPicPr preferRelativeResize="0"/>
          <p:nvPr/>
        </p:nvPicPr>
        <p:blipFill rotWithShape="1">
          <a:blip r:embed="rId3">
            <a:alphaModFix/>
          </a:blip>
          <a:srcRect b="0" l="0" r="0" t="0"/>
          <a:stretch/>
        </p:blipFill>
        <p:spPr>
          <a:xfrm>
            <a:off x="0" y="-80931"/>
            <a:ext cx="12192000" cy="6858000"/>
          </a:xfrm>
          <a:prstGeom prst="rect">
            <a:avLst/>
          </a:prstGeom>
          <a:noFill/>
          <a:ln>
            <a:noFill/>
          </a:ln>
        </p:spPr>
      </p:pic>
      <p:sp>
        <p:nvSpPr>
          <p:cNvPr id="346" name="Google Shape;346;p15"/>
          <p:cNvSpPr txBox="1"/>
          <p:nvPr>
            <p:ph idx="4294967295" type="title"/>
          </p:nvPr>
        </p:nvSpPr>
        <p:spPr>
          <a:xfrm>
            <a:off x="4297680" y="0"/>
            <a:ext cx="5894705" cy="128111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N"/>
              <a:t>Parental control Apps</a:t>
            </a:r>
            <a:endParaRPr/>
          </a:p>
        </p:txBody>
      </p:sp>
      <p:pic>
        <p:nvPicPr>
          <p:cNvPr id="347" name="Google Shape;347;p15"/>
          <p:cNvPicPr preferRelativeResize="0"/>
          <p:nvPr/>
        </p:nvPicPr>
        <p:blipFill rotWithShape="1">
          <a:blip r:embed="rId4">
            <a:alphaModFix/>
          </a:blip>
          <a:srcRect b="32330" l="38284" r="45149" t="22873"/>
          <a:stretch/>
        </p:blipFill>
        <p:spPr>
          <a:xfrm>
            <a:off x="6741994" y="1228298"/>
            <a:ext cx="3193576" cy="4855097"/>
          </a:xfrm>
          <a:prstGeom prst="rect">
            <a:avLst/>
          </a:prstGeom>
          <a:noFill/>
          <a:ln>
            <a:noFill/>
          </a:ln>
        </p:spPr>
      </p:pic>
      <p:sp>
        <p:nvSpPr>
          <p:cNvPr id="348" name="Google Shape;348;p15"/>
          <p:cNvSpPr/>
          <p:nvPr/>
        </p:nvSpPr>
        <p:spPr>
          <a:xfrm>
            <a:off x="0" y="1228298"/>
            <a:ext cx="4297680"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N" sz="2400">
                <a:solidFill>
                  <a:schemeClr val="lt1"/>
                </a:solidFill>
                <a:latin typeface="Calibri"/>
                <a:ea typeface="Calibri"/>
                <a:cs typeface="Calibri"/>
                <a:sym typeface="Calibri"/>
              </a:rPr>
              <a:t>Parents can set up their children's phones and control </a:t>
            </a:r>
            <a:endParaRPr/>
          </a:p>
          <a:p>
            <a:pPr indent="-285750" lvl="0" marL="285750" marR="0" rtl="0" algn="just">
              <a:spcBef>
                <a:spcPts val="0"/>
              </a:spcBef>
              <a:spcAft>
                <a:spcPts val="0"/>
              </a:spcAft>
              <a:buClr>
                <a:schemeClr val="lt1"/>
              </a:buClr>
              <a:buSzPts val="2400"/>
              <a:buFont typeface="Arial"/>
              <a:buChar char="•"/>
            </a:pPr>
            <a:r>
              <a:rPr b="1" lang="en-IN" sz="2400">
                <a:solidFill>
                  <a:schemeClr val="lt1"/>
                </a:solidFill>
                <a:latin typeface="Calibri"/>
                <a:ea typeface="Calibri"/>
                <a:cs typeface="Calibri"/>
                <a:sym typeface="Calibri"/>
              </a:rPr>
              <a:t>Daily limits, </a:t>
            </a:r>
            <a:endParaRPr/>
          </a:p>
          <a:p>
            <a:pPr indent="-285750" lvl="0" marL="285750" marR="0" rtl="0" algn="just">
              <a:spcBef>
                <a:spcPts val="0"/>
              </a:spcBef>
              <a:spcAft>
                <a:spcPts val="0"/>
              </a:spcAft>
              <a:buClr>
                <a:schemeClr val="lt1"/>
              </a:buClr>
              <a:buSzPts val="2400"/>
              <a:buFont typeface="Arial"/>
              <a:buChar char="•"/>
            </a:pPr>
            <a:r>
              <a:rPr b="1" lang="en-IN" sz="2400">
                <a:solidFill>
                  <a:schemeClr val="lt1"/>
                </a:solidFill>
                <a:latin typeface="Calibri"/>
                <a:ea typeface="Calibri"/>
                <a:cs typeface="Calibri"/>
                <a:sym typeface="Calibri"/>
              </a:rPr>
              <a:t>Bedtimes,</a:t>
            </a:r>
            <a:endParaRPr/>
          </a:p>
          <a:p>
            <a:pPr indent="-285750" lvl="0" marL="285750" marR="0" rtl="0" algn="just">
              <a:spcBef>
                <a:spcPts val="0"/>
              </a:spcBef>
              <a:spcAft>
                <a:spcPts val="0"/>
              </a:spcAft>
              <a:buClr>
                <a:schemeClr val="lt1"/>
              </a:buClr>
              <a:buSzPts val="2400"/>
              <a:buFont typeface="Arial"/>
              <a:buChar char="•"/>
            </a:pPr>
            <a:r>
              <a:rPr b="1" lang="en-IN" sz="2400">
                <a:solidFill>
                  <a:schemeClr val="lt1"/>
                </a:solidFill>
                <a:latin typeface="Calibri"/>
                <a:ea typeface="Calibri"/>
                <a:cs typeface="Calibri"/>
                <a:sym typeface="Calibri"/>
              </a:rPr>
              <a:t>Insight into which apps their kids spend time in. </a:t>
            </a:r>
            <a:endParaRPr/>
          </a:p>
          <a:p>
            <a:pPr indent="0" lvl="0" marL="0" marR="0" rtl="0" algn="just">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just">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just">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just">
              <a:spcBef>
                <a:spcPts val="0"/>
              </a:spcBef>
              <a:spcAft>
                <a:spcPts val="0"/>
              </a:spcAft>
              <a:buNone/>
            </a:pPr>
            <a:r>
              <a:rPr b="1" lang="en-IN" sz="2400">
                <a:solidFill>
                  <a:schemeClr val="lt1"/>
                </a:solidFill>
                <a:latin typeface="Calibri"/>
                <a:ea typeface="Calibri"/>
                <a:cs typeface="Calibri"/>
                <a:sym typeface="Calibri"/>
              </a:rPr>
              <a:t>These options were available through Family Link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16"/>
          <p:cNvPicPr preferRelativeResize="0"/>
          <p:nvPr/>
        </p:nvPicPr>
        <p:blipFill rotWithShape="1">
          <a:blip r:embed="rId3">
            <a:alphaModFix/>
          </a:blip>
          <a:srcRect b="0" l="0" r="0" t="0"/>
          <a:stretch/>
        </p:blipFill>
        <p:spPr>
          <a:xfrm>
            <a:off x="0" y="3048"/>
            <a:ext cx="12192000" cy="68519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17"/>
          <p:cNvPicPr preferRelativeResize="0"/>
          <p:nvPr/>
        </p:nvPicPr>
        <p:blipFill rotWithShape="1">
          <a:blip r:embed="rId3">
            <a:alphaModFix/>
          </a:blip>
          <a:srcRect b="0" l="0" r="0" t="0"/>
          <a:stretch/>
        </p:blipFill>
        <p:spPr>
          <a:xfrm>
            <a:off x="-2977" y="15321"/>
            <a:ext cx="12194977" cy="6856327"/>
          </a:xfrm>
          <a:prstGeom prst="rect">
            <a:avLst/>
          </a:prstGeom>
          <a:noFill/>
          <a:ln>
            <a:noFill/>
          </a:ln>
        </p:spPr>
      </p:pic>
      <p:sp>
        <p:nvSpPr>
          <p:cNvPr id="359" name="Google Shape;359;p17"/>
          <p:cNvSpPr txBox="1"/>
          <p:nvPr/>
        </p:nvSpPr>
        <p:spPr>
          <a:xfrm>
            <a:off x="2688609" y="313899"/>
            <a:ext cx="69740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000">
                <a:solidFill>
                  <a:srgbClr val="FF0000"/>
                </a:solidFill>
                <a:latin typeface="Calibri"/>
                <a:ea typeface="Calibri"/>
                <a:cs typeface="Calibri"/>
                <a:sym typeface="Calibri"/>
              </a:rPr>
              <a:t>https://www.google.com/preferences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65" name="Google Shape;365;p18"/>
          <p:cNvSpPr txBox="1"/>
          <p:nvPr>
            <p:ph idx="4294967295" type="title"/>
          </p:nvPr>
        </p:nvSpPr>
        <p:spPr>
          <a:xfrm>
            <a:off x="1333500" y="0"/>
            <a:ext cx="10045700" cy="104358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en-IN" sz="4400">
                <a:solidFill>
                  <a:srgbClr val="FF0000"/>
                </a:solidFill>
              </a:rPr>
              <a:t> </a:t>
            </a:r>
            <a:r>
              <a:rPr b="1" lang="en-IN" sz="3100">
                <a:solidFill>
                  <a:srgbClr val="FF0000"/>
                </a:solidFill>
                <a:latin typeface="Times New Roman"/>
                <a:ea typeface="Times New Roman"/>
                <a:cs typeface="Times New Roman"/>
                <a:sym typeface="Times New Roman"/>
              </a:rPr>
              <a:t>डिजिटल युग में बच्चों की मानसिक और भावनात्मक स्वास्थ्य </a:t>
            </a:r>
            <a:br>
              <a:rPr b="1" lang="en-IN" sz="3100">
                <a:solidFill>
                  <a:srgbClr val="FF0000"/>
                </a:solidFill>
                <a:latin typeface="Times New Roman"/>
                <a:ea typeface="Times New Roman"/>
                <a:cs typeface="Times New Roman"/>
                <a:sym typeface="Times New Roman"/>
              </a:rPr>
            </a:br>
            <a:r>
              <a:rPr b="1" lang="en-IN" sz="3100">
                <a:solidFill>
                  <a:srgbClr val="FF0000"/>
                </a:solidFill>
                <a:latin typeface="Times New Roman"/>
                <a:ea typeface="Times New Roman"/>
                <a:cs typeface="Times New Roman"/>
                <a:sym typeface="Times New Roman"/>
              </a:rPr>
              <a:t>(Mental and Emotional Health of Children in the Digital Age</a:t>
            </a:r>
            <a:endParaRPr sz="3100"/>
          </a:p>
        </p:txBody>
      </p:sp>
      <p:sp>
        <p:nvSpPr>
          <p:cNvPr id="366" name="Google Shape;366;p18"/>
          <p:cNvSpPr/>
          <p:nvPr/>
        </p:nvSpPr>
        <p:spPr>
          <a:xfrm>
            <a:off x="0" y="1228298"/>
            <a:ext cx="4297680"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N" sz="2400">
                <a:solidFill>
                  <a:schemeClr val="lt1"/>
                </a:solidFill>
                <a:latin typeface="Calibri"/>
                <a:ea typeface="Calibri"/>
                <a:cs typeface="Calibri"/>
                <a:sym typeface="Calibri"/>
              </a:rPr>
              <a:t> </a:t>
            </a:r>
            <a:endParaRPr/>
          </a:p>
        </p:txBody>
      </p:sp>
      <p:sp>
        <p:nvSpPr>
          <p:cNvPr id="367" name="Google Shape;367;p18"/>
          <p:cNvSpPr txBox="1"/>
          <p:nvPr/>
        </p:nvSpPr>
        <p:spPr>
          <a:xfrm>
            <a:off x="4297680" y="1043584"/>
            <a:ext cx="7614920" cy="590931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डिजिटल दुनिया का मानसिक स्वास्थ्य पर प्रभाव (Impact of the Digital World on Mental Health)</a:t>
            </a:r>
            <a:endParaRPr/>
          </a:p>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सामाजिक संपर्क और भौतिक गतिविधियों का महत्व (Importance of Social Interaction and Physical Activities)</a:t>
            </a:r>
            <a:endParaRPr/>
          </a:p>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स्वस्थ डिजिटल आदतों को प्रोत्साहित करना (Encouraging Healthy Digital Habits)</a:t>
            </a:r>
            <a:endParaRPr/>
          </a:p>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भावनात्मक समर्थन और संवाद (Emotional Support and Communication)</a:t>
            </a:r>
            <a:endParaRPr/>
          </a:p>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संज्ञानात्मक विकास और शिक्षा (Cognitive Development and Education)</a:t>
            </a:r>
            <a:endParaRPr/>
          </a:p>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संगठित जीवनशैली और दिनचर्या (Organized Lifestyle and Routine)</a:t>
            </a:r>
            <a:endParaRPr/>
          </a:p>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सहायता और पेशेवर मदद (Support and Professional Help)</a:t>
            </a:r>
            <a:endParaRPr sz="2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8" name="Google Shape;368;p18"/>
          <p:cNvPicPr preferRelativeResize="0"/>
          <p:nvPr/>
        </p:nvPicPr>
        <p:blipFill rotWithShape="1">
          <a:blip r:embed="rId4">
            <a:alphaModFix/>
          </a:blip>
          <a:srcRect b="0" l="0" r="0" t="0"/>
          <a:stretch/>
        </p:blipFill>
        <p:spPr>
          <a:xfrm>
            <a:off x="447766" y="1228298"/>
            <a:ext cx="3402148" cy="2270934"/>
          </a:xfrm>
          <a:prstGeom prst="rect">
            <a:avLst/>
          </a:prstGeom>
          <a:noFill/>
          <a:ln>
            <a:noFill/>
          </a:ln>
        </p:spPr>
      </p:pic>
      <p:pic>
        <p:nvPicPr>
          <p:cNvPr id="369" name="Google Shape;369;p18"/>
          <p:cNvPicPr preferRelativeResize="0"/>
          <p:nvPr/>
        </p:nvPicPr>
        <p:blipFill rotWithShape="1">
          <a:blip r:embed="rId5">
            <a:alphaModFix/>
          </a:blip>
          <a:srcRect b="0" l="0" r="0" t="0"/>
          <a:stretch/>
        </p:blipFill>
        <p:spPr>
          <a:xfrm>
            <a:off x="398816" y="3850705"/>
            <a:ext cx="3500048" cy="20017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75" name="Google Shape;375;p19"/>
          <p:cNvSpPr txBox="1"/>
          <p:nvPr>
            <p:ph idx="4294967295" type="title"/>
          </p:nvPr>
        </p:nvSpPr>
        <p:spPr>
          <a:xfrm>
            <a:off x="1333500" y="0"/>
            <a:ext cx="10045700" cy="104358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alibri"/>
              <a:buNone/>
            </a:pPr>
            <a:r>
              <a:rPr b="1" lang="en-IN" sz="4400">
                <a:solidFill>
                  <a:srgbClr val="FF0000"/>
                </a:solidFill>
              </a:rPr>
              <a:t> </a:t>
            </a:r>
            <a:r>
              <a:rPr b="1" lang="en-IN" sz="3100">
                <a:solidFill>
                  <a:srgbClr val="FF0000"/>
                </a:solidFill>
                <a:latin typeface="Times New Roman"/>
                <a:ea typeface="Times New Roman"/>
                <a:cs typeface="Times New Roman"/>
                <a:sym typeface="Times New Roman"/>
              </a:rPr>
              <a:t>डिजिटल युग में बच्चों की मानसिक और भावनात्मक स्वास्थ्य </a:t>
            </a:r>
            <a:br>
              <a:rPr b="1" lang="en-IN" sz="3100">
                <a:solidFill>
                  <a:srgbClr val="FF0000"/>
                </a:solidFill>
                <a:latin typeface="Times New Roman"/>
                <a:ea typeface="Times New Roman"/>
                <a:cs typeface="Times New Roman"/>
                <a:sym typeface="Times New Roman"/>
              </a:rPr>
            </a:br>
            <a:r>
              <a:rPr b="1" lang="en-IN" sz="3100">
                <a:solidFill>
                  <a:srgbClr val="FF0000"/>
                </a:solidFill>
                <a:latin typeface="Times New Roman"/>
                <a:ea typeface="Times New Roman"/>
                <a:cs typeface="Times New Roman"/>
                <a:sym typeface="Times New Roman"/>
              </a:rPr>
              <a:t>(Mental and Emotional Health of Children in the Digital Age</a:t>
            </a:r>
            <a:endParaRPr sz="3100"/>
          </a:p>
        </p:txBody>
      </p:sp>
      <p:sp>
        <p:nvSpPr>
          <p:cNvPr id="376" name="Google Shape;376;p19"/>
          <p:cNvSpPr/>
          <p:nvPr/>
        </p:nvSpPr>
        <p:spPr>
          <a:xfrm>
            <a:off x="0" y="1228298"/>
            <a:ext cx="4297680"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IN" sz="2400">
                <a:solidFill>
                  <a:schemeClr val="lt1"/>
                </a:solidFill>
                <a:latin typeface="Calibri"/>
                <a:ea typeface="Calibri"/>
                <a:cs typeface="Calibri"/>
                <a:sym typeface="Calibri"/>
              </a:rPr>
              <a:t> </a:t>
            </a:r>
            <a:endParaRPr/>
          </a:p>
        </p:txBody>
      </p:sp>
      <p:pic>
        <p:nvPicPr>
          <p:cNvPr id="377" name="Google Shape;377;p19"/>
          <p:cNvPicPr preferRelativeResize="0"/>
          <p:nvPr/>
        </p:nvPicPr>
        <p:blipFill rotWithShape="1">
          <a:blip r:embed="rId4">
            <a:alphaModFix/>
          </a:blip>
          <a:srcRect b="0" l="0" r="0" t="0"/>
          <a:stretch/>
        </p:blipFill>
        <p:spPr>
          <a:xfrm>
            <a:off x="447766" y="1228298"/>
            <a:ext cx="3402148" cy="2270934"/>
          </a:xfrm>
          <a:prstGeom prst="rect">
            <a:avLst/>
          </a:prstGeom>
          <a:noFill/>
          <a:ln>
            <a:noFill/>
          </a:ln>
        </p:spPr>
      </p:pic>
      <p:pic>
        <p:nvPicPr>
          <p:cNvPr id="378" name="Google Shape;378;p19"/>
          <p:cNvPicPr preferRelativeResize="0"/>
          <p:nvPr/>
        </p:nvPicPr>
        <p:blipFill rotWithShape="1">
          <a:blip r:embed="rId5">
            <a:alphaModFix/>
          </a:blip>
          <a:srcRect b="0" l="0" r="0" t="0"/>
          <a:stretch/>
        </p:blipFill>
        <p:spPr>
          <a:xfrm>
            <a:off x="398816" y="3812680"/>
            <a:ext cx="3500048" cy="2001740"/>
          </a:xfrm>
          <a:prstGeom prst="rect">
            <a:avLst/>
          </a:prstGeom>
          <a:noFill/>
          <a:ln>
            <a:noFill/>
          </a:ln>
        </p:spPr>
      </p:pic>
      <p:pic>
        <p:nvPicPr>
          <p:cNvPr id="379" name="Google Shape;379;p19"/>
          <p:cNvPicPr preferRelativeResize="0"/>
          <p:nvPr/>
        </p:nvPicPr>
        <p:blipFill rotWithShape="1">
          <a:blip r:embed="rId6">
            <a:alphaModFix/>
          </a:blip>
          <a:srcRect b="0" l="0" r="0" t="0"/>
          <a:stretch/>
        </p:blipFill>
        <p:spPr>
          <a:xfrm>
            <a:off x="5295175" y="1378305"/>
            <a:ext cx="5899330" cy="44361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13" name="Google Shape;213;p2"/>
          <p:cNvPicPr preferRelativeResize="0"/>
          <p:nvPr/>
        </p:nvPicPr>
        <p:blipFill rotWithShape="1">
          <a:blip r:embed="rId4">
            <a:alphaModFix/>
          </a:blip>
          <a:srcRect b="0" l="1637" r="0" t="0"/>
          <a:stretch/>
        </p:blipFill>
        <p:spPr>
          <a:xfrm>
            <a:off x="30480" y="1188721"/>
            <a:ext cx="12161520" cy="4250158"/>
          </a:xfrm>
          <a:prstGeom prst="rect">
            <a:avLst/>
          </a:prstGeom>
          <a:noFill/>
          <a:ln>
            <a:noFill/>
          </a:ln>
        </p:spPr>
      </p:pic>
      <p:sp>
        <p:nvSpPr>
          <p:cNvPr id="214" name="Google Shape;214;p2"/>
          <p:cNvSpPr/>
          <p:nvPr/>
        </p:nvSpPr>
        <p:spPr>
          <a:xfrm>
            <a:off x="331900" y="5553755"/>
            <a:ext cx="6740400" cy="64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4600">
                <a:solidFill>
                  <a:schemeClr val="lt1"/>
                </a:solidFill>
                <a:latin typeface="Calibri"/>
                <a:ea typeface="Calibri"/>
                <a:cs typeface="Calibri"/>
                <a:sym typeface="Calibri"/>
              </a:rPr>
              <a:t>https://dn.isea.app/</a:t>
            </a:r>
            <a:endParaRPr sz="100"/>
          </a:p>
        </p:txBody>
      </p:sp>
      <p:pic>
        <p:nvPicPr>
          <p:cNvPr descr="NCERT Books Circulars Solutions PDF Download 2018-19" id="215" name="Google Shape;215;p2"/>
          <p:cNvPicPr preferRelativeResize="0"/>
          <p:nvPr/>
        </p:nvPicPr>
        <p:blipFill rotWithShape="1">
          <a:blip r:embed="rId5">
            <a:alphaModFix/>
          </a:blip>
          <a:srcRect b="0" l="0" r="0" t="0"/>
          <a:stretch/>
        </p:blipFill>
        <p:spPr>
          <a:xfrm>
            <a:off x="137649" y="123896"/>
            <a:ext cx="642937" cy="6429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85" name="Google Shape;385;p20"/>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386" name="Google Shape;386;p20"/>
          <p:cNvSpPr/>
          <p:nvPr/>
        </p:nvSpPr>
        <p:spPr>
          <a:xfrm>
            <a:off x="254000" y="753923"/>
            <a:ext cx="4003040"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N" sz="2800">
                <a:solidFill>
                  <a:schemeClr val="lt1"/>
                </a:solidFill>
                <a:latin typeface="Calibri"/>
                <a:ea typeface="Calibri"/>
                <a:cs typeface="Calibri"/>
                <a:sym typeface="Calibri"/>
              </a:rPr>
              <a:t>.</a:t>
            </a:r>
            <a:endParaRPr sz="2800">
              <a:solidFill>
                <a:schemeClr val="lt1"/>
              </a:solidFill>
              <a:latin typeface="Calibri"/>
              <a:ea typeface="Calibri"/>
              <a:cs typeface="Calibri"/>
              <a:sym typeface="Calibri"/>
            </a:endParaRPr>
          </a:p>
        </p:txBody>
      </p:sp>
      <p:sp>
        <p:nvSpPr>
          <p:cNvPr id="387" name="Google Shape;387;p20"/>
          <p:cNvSpPr/>
          <p:nvPr/>
        </p:nvSpPr>
        <p:spPr>
          <a:xfrm>
            <a:off x="0" y="84574"/>
            <a:ext cx="666079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3200">
                <a:solidFill>
                  <a:srgbClr val="FF0000"/>
                </a:solidFill>
                <a:latin typeface="Calibri"/>
                <a:ea typeface="Calibri"/>
                <a:cs typeface="Calibri"/>
                <a:sym typeface="Calibri"/>
              </a:rPr>
              <a:t>Encouraging Creativity and Innovation</a:t>
            </a:r>
            <a:endParaRPr sz="3200">
              <a:solidFill>
                <a:srgbClr val="FF0000"/>
              </a:solidFill>
              <a:latin typeface="Calibri"/>
              <a:ea typeface="Calibri"/>
              <a:cs typeface="Calibri"/>
              <a:sym typeface="Calibri"/>
            </a:endParaRPr>
          </a:p>
        </p:txBody>
      </p:sp>
      <p:pic>
        <p:nvPicPr>
          <p:cNvPr id="388" name="Google Shape;388;p20"/>
          <p:cNvPicPr preferRelativeResize="0"/>
          <p:nvPr/>
        </p:nvPicPr>
        <p:blipFill rotWithShape="1">
          <a:blip r:embed="rId4">
            <a:alphaModFix/>
          </a:blip>
          <a:srcRect b="0" l="0" r="0" t="0"/>
          <a:stretch/>
        </p:blipFill>
        <p:spPr>
          <a:xfrm>
            <a:off x="4384040" y="1015533"/>
            <a:ext cx="7680960" cy="51145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6">
                                            <p:txEl>
                                              <p:pRg end="0" st="0"/>
                                            </p:txEl>
                                          </p:spTgt>
                                        </p:tgtEl>
                                        <p:attrNameLst>
                                          <p:attrName>style.visibility</p:attrName>
                                        </p:attrNameLst>
                                      </p:cBhvr>
                                      <p:to>
                                        <p:strVal val="visible"/>
                                      </p:to>
                                    </p:set>
                                    <p:anim calcmode="lin" valueType="num">
                                      <p:cBhvr additive="base">
                                        <p:cTn dur="500"/>
                                        <p:tgtEl>
                                          <p:spTgt spid="38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2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94" name="Google Shape;394;p21"/>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pic>
        <p:nvPicPr>
          <p:cNvPr id="395" name="Google Shape;395;p21"/>
          <p:cNvPicPr preferRelativeResize="0"/>
          <p:nvPr/>
        </p:nvPicPr>
        <p:blipFill rotWithShape="1">
          <a:blip r:embed="rId4">
            <a:alphaModFix/>
          </a:blip>
          <a:srcRect b="0" l="0" r="0" t="0"/>
          <a:stretch/>
        </p:blipFill>
        <p:spPr>
          <a:xfrm>
            <a:off x="-16162" y="471055"/>
            <a:ext cx="12224327" cy="557974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2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01" name="Google Shape;401;p22"/>
          <p:cNvPicPr preferRelativeResize="0"/>
          <p:nvPr/>
        </p:nvPicPr>
        <p:blipFill rotWithShape="1">
          <a:blip r:embed="rId4">
            <a:alphaModFix/>
          </a:blip>
          <a:srcRect b="0" l="0" r="0" t="0"/>
          <a:stretch/>
        </p:blipFill>
        <p:spPr>
          <a:xfrm>
            <a:off x="2631175" y="0"/>
            <a:ext cx="9560824" cy="6043200"/>
          </a:xfrm>
          <a:prstGeom prst="rect">
            <a:avLst/>
          </a:prstGeom>
          <a:noFill/>
          <a:ln>
            <a:noFill/>
          </a:ln>
        </p:spPr>
      </p:pic>
      <p:sp>
        <p:nvSpPr>
          <p:cNvPr id="402" name="Google Shape;402;p22"/>
          <p:cNvSpPr txBox="1"/>
          <p:nvPr/>
        </p:nvSpPr>
        <p:spPr>
          <a:xfrm>
            <a:off x="70995" y="333120"/>
            <a:ext cx="2815200" cy="378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4000">
                <a:solidFill>
                  <a:schemeClr val="lt1"/>
                </a:solidFill>
                <a:latin typeface="Calibri"/>
                <a:ea typeface="Calibri"/>
                <a:cs typeface="Calibri"/>
                <a:sym typeface="Calibri"/>
              </a:rPr>
              <a:t>Assessment tool for measuring  skills at  Digital Parenting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3"/>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pic>
        <p:nvPicPr>
          <p:cNvPr id="408" name="Google Shape;408;p2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09" name="Google Shape;409;p23"/>
          <p:cNvPicPr preferRelativeResize="0"/>
          <p:nvPr/>
        </p:nvPicPr>
        <p:blipFill rotWithShape="1">
          <a:blip r:embed="rId4">
            <a:alphaModFix/>
          </a:blip>
          <a:srcRect b="0" l="0" r="0" t="0"/>
          <a:stretch/>
        </p:blipFill>
        <p:spPr>
          <a:xfrm>
            <a:off x="492275" y="0"/>
            <a:ext cx="10641900" cy="62469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24"/>
          <p:cNvPicPr preferRelativeResize="0"/>
          <p:nvPr/>
        </p:nvPicPr>
        <p:blipFill rotWithShape="1">
          <a:blip r:embed="rId3">
            <a:alphaModFix/>
          </a:blip>
          <a:srcRect b="0" l="0" r="0" t="0"/>
          <a:stretch/>
        </p:blipFill>
        <p:spPr>
          <a:xfrm>
            <a:off x="0" y="-49975"/>
            <a:ext cx="12192000" cy="6858000"/>
          </a:xfrm>
          <a:prstGeom prst="rect">
            <a:avLst/>
          </a:prstGeom>
          <a:noFill/>
          <a:ln>
            <a:noFill/>
          </a:ln>
        </p:spPr>
      </p:pic>
      <p:sp>
        <p:nvSpPr>
          <p:cNvPr id="416" name="Google Shape;416;p24"/>
          <p:cNvSpPr txBox="1"/>
          <p:nvPr>
            <p:ph idx="4294967295" type="dt"/>
          </p:nvPr>
        </p:nvSpPr>
        <p:spPr>
          <a:xfrm>
            <a:off x="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IN"/>
              <a:t>08-09-2024</a:t>
            </a:r>
            <a:endParaRPr/>
          </a:p>
        </p:txBody>
      </p:sp>
      <p:sp>
        <p:nvSpPr>
          <p:cNvPr id="417" name="Google Shape;417;p24"/>
          <p:cNvSpPr txBox="1"/>
          <p:nvPr>
            <p:ph idx="4294967295" type="ftr"/>
          </p:nvPr>
        </p:nvSpPr>
        <p:spPr>
          <a:xfrm>
            <a:off x="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IN"/>
              <a:t>www.infosecawareness.in</a:t>
            </a:r>
            <a:endParaRPr/>
          </a:p>
        </p:txBody>
      </p:sp>
      <p:sp>
        <p:nvSpPr>
          <p:cNvPr id="418" name="Google Shape;418;p24"/>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pic>
        <p:nvPicPr>
          <p:cNvPr id="419" name="Google Shape;419;p24"/>
          <p:cNvPicPr preferRelativeResize="0"/>
          <p:nvPr/>
        </p:nvPicPr>
        <p:blipFill rotWithShape="1">
          <a:blip r:embed="rId4">
            <a:alphaModFix/>
          </a:blip>
          <a:srcRect b="4796" l="0" r="0" t="0"/>
          <a:stretch/>
        </p:blipFill>
        <p:spPr>
          <a:xfrm>
            <a:off x="149536" y="3"/>
            <a:ext cx="11063760" cy="61708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25" name="Google Shape;425;p25"/>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pic>
        <p:nvPicPr>
          <p:cNvPr id="426" name="Google Shape;426;p25"/>
          <p:cNvPicPr preferRelativeResize="0"/>
          <p:nvPr/>
        </p:nvPicPr>
        <p:blipFill rotWithShape="1">
          <a:blip r:embed="rId4">
            <a:alphaModFix/>
          </a:blip>
          <a:srcRect b="0" l="0" r="0" t="0"/>
          <a:stretch/>
        </p:blipFill>
        <p:spPr>
          <a:xfrm>
            <a:off x="4328700" y="0"/>
            <a:ext cx="6891950" cy="61111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2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32" name="Google Shape;432;p26"/>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33" name="Google Shape;433;p26"/>
          <p:cNvSpPr txBox="1"/>
          <p:nvPr/>
        </p:nvSpPr>
        <p:spPr>
          <a:xfrm>
            <a:off x="0" y="1641901"/>
            <a:ext cx="43053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400">
                <a:solidFill>
                  <a:schemeClr val="lt1"/>
                </a:solidFill>
                <a:latin typeface="Calibri"/>
                <a:ea typeface="Calibri"/>
                <a:cs typeface="Calibri"/>
                <a:sym typeface="Calibri"/>
              </a:rPr>
              <a:t>साइबर सुरक्षा के लिए सुझाव </a:t>
            </a:r>
            <a:endParaRPr/>
          </a:p>
          <a:p>
            <a:pPr indent="0" lvl="0" marL="0" marR="0" rtl="0" algn="ctr">
              <a:spcBef>
                <a:spcPts val="0"/>
              </a:spcBef>
              <a:spcAft>
                <a:spcPts val="0"/>
              </a:spcAft>
              <a:buNone/>
            </a:pPr>
            <a:r>
              <a:rPr b="1" lang="en-IN" sz="2400">
                <a:solidFill>
                  <a:schemeClr val="lt1"/>
                </a:solidFill>
                <a:latin typeface="Calibri"/>
                <a:ea typeface="Calibri"/>
                <a:cs typeface="Calibri"/>
                <a:sym typeface="Calibri"/>
              </a:rPr>
              <a:t>(Tips for Cyber Safety)</a:t>
            </a:r>
            <a:endParaRPr/>
          </a:p>
        </p:txBody>
      </p:sp>
      <p:sp>
        <p:nvSpPr>
          <p:cNvPr id="434" name="Google Shape;434;p26"/>
          <p:cNvSpPr txBox="1"/>
          <p:nvPr/>
        </p:nvSpPr>
        <p:spPr>
          <a:xfrm>
            <a:off x="4398475" y="497161"/>
            <a:ext cx="7581900" cy="55104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 मजबूत पासवर्ड का उपयोग करें (Use Strong Passwords)</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गोपनीयता सेटिंग्स की समीक्षा करें (Review Privacy Settings)</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फिशिंग और ऑनलाइन धोखाधड़ी से बचाव (Avoid Phishing and Online Scams)</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एंटी-वायरस और सिक्योरिटी सॉफ़्टवेयर का उपयोग (Use Antivirus and Security Software)</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सोशल मीडिया पर सावधानी (Be Cautious on Social Media)</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सॉफ्टवेयर और एप्स को अपडेट रखें (Keep Software and Apps Updated)</a:t>
            </a:r>
            <a:endParaRPr/>
          </a:p>
          <a:p>
            <a:pPr indent="-285750" lvl="0" marL="285750" marR="0" rtl="0" algn="just">
              <a:lnSpc>
                <a:spcPct val="150000"/>
              </a:lnSpc>
              <a:spcBef>
                <a:spcPts val="0"/>
              </a:spcBef>
              <a:spcAft>
                <a:spcPts val="0"/>
              </a:spcAft>
              <a:buClr>
                <a:schemeClr val="dk1"/>
              </a:buClr>
              <a:buSzPts val="2200"/>
              <a:buFont typeface="Noto Sans Symbols"/>
              <a:buChar char="❑"/>
            </a:pPr>
            <a:r>
              <a:rPr lang="en-IN" sz="2200">
                <a:solidFill>
                  <a:schemeClr val="dk1"/>
                </a:solidFill>
                <a:latin typeface="Calibri"/>
                <a:ea typeface="Calibri"/>
                <a:cs typeface="Calibri"/>
                <a:sym typeface="Calibri"/>
              </a:rPr>
              <a:t>बहु-कारक प्रमाणीकरण का उपयोग करें (Use Multi-Factor Authentication)</a:t>
            </a:r>
            <a:endParaRPr/>
          </a:p>
        </p:txBody>
      </p:sp>
      <p:pic>
        <p:nvPicPr>
          <p:cNvPr id="435" name="Google Shape;435;p26"/>
          <p:cNvPicPr preferRelativeResize="0"/>
          <p:nvPr/>
        </p:nvPicPr>
        <p:blipFill rotWithShape="1">
          <a:blip r:embed="rId4">
            <a:alphaModFix/>
          </a:blip>
          <a:srcRect b="0" l="0" r="0" t="0"/>
          <a:stretch/>
        </p:blipFill>
        <p:spPr>
          <a:xfrm>
            <a:off x="977900" y="2943653"/>
            <a:ext cx="2654300" cy="2654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2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41" name="Google Shape;441;p27"/>
          <p:cNvPicPr preferRelativeResize="0"/>
          <p:nvPr/>
        </p:nvPicPr>
        <p:blipFill rotWithShape="1">
          <a:blip r:embed="rId4">
            <a:alphaModFix/>
          </a:blip>
          <a:srcRect b="0" l="1637" r="0" t="0"/>
          <a:stretch/>
        </p:blipFill>
        <p:spPr>
          <a:xfrm>
            <a:off x="30480" y="1188721"/>
            <a:ext cx="12161520" cy="4250158"/>
          </a:xfrm>
          <a:prstGeom prst="rect">
            <a:avLst/>
          </a:prstGeom>
          <a:noFill/>
          <a:ln>
            <a:noFill/>
          </a:ln>
        </p:spPr>
      </p:pic>
      <p:sp>
        <p:nvSpPr>
          <p:cNvPr id="442" name="Google Shape;442;p27"/>
          <p:cNvSpPr/>
          <p:nvPr/>
        </p:nvSpPr>
        <p:spPr>
          <a:xfrm>
            <a:off x="535608" y="5438887"/>
            <a:ext cx="67401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5000">
                <a:solidFill>
                  <a:schemeClr val="lt1"/>
                </a:solidFill>
                <a:latin typeface="Calibri"/>
                <a:ea typeface="Calibri"/>
                <a:cs typeface="Calibri"/>
                <a:sym typeface="Calibri"/>
              </a:rPr>
              <a:t>https://dn.isea.app/</a:t>
            </a:r>
            <a:endParaRPr sz="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48" name="Google Shape;448;p28"/>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449" name="Google Shape;449;p28"/>
          <p:cNvSpPr txBox="1"/>
          <p:nvPr/>
        </p:nvSpPr>
        <p:spPr>
          <a:xfrm>
            <a:off x="4114800" y="240040"/>
            <a:ext cx="69596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Times New Roman"/>
              <a:buNone/>
            </a:pPr>
            <a:r>
              <a:rPr b="1" i="0" lang="en-IN" sz="2800" u="none" cap="none" strike="noStrike">
                <a:solidFill>
                  <a:srgbClr val="FF0000"/>
                </a:solidFill>
                <a:latin typeface="Times New Roman"/>
                <a:ea typeface="Times New Roman"/>
                <a:cs typeface="Times New Roman"/>
                <a:sym typeface="Times New Roman"/>
              </a:rPr>
              <a:t>To get regular updates follow the pages –</a:t>
            </a:r>
            <a:endParaRPr b="0" i="0" sz="2800" u="none" cap="none" strike="noStrike">
              <a:solidFill>
                <a:srgbClr val="000000"/>
              </a:solidFill>
              <a:latin typeface="Calibri"/>
              <a:ea typeface="Calibri"/>
              <a:cs typeface="Calibri"/>
              <a:sym typeface="Calibri"/>
            </a:endParaRPr>
          </a:p>
        </p:txBody>
      </p:sp>
      <p:sp>
        <p:nvSpPr>
          <p:cNvPr id="450" name="Google Shape;450;p28"/>
          <p:cNvSpPr txBox="1"/>
          <p:nvPr/>
        </p:nvSpPr>
        <p:spPr>
          <a:xfrm>
            <a:off x="228600" y="2197100"/>
            <a:ext cx="345440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4000">
                <a:solidFill>
                  <a:srgbClr val="FF0000"/>
                </a:solidFill>
                <a:latin typeface="Times New Roman"/>
                <a:ea typeface="Times New Roman"/>
                <a:cs typeface="Times New Roman"/>
                <a:sym typeface="Times New Roman"/>
              </a:rPr>
              <a:t>Let’s Connect </a:t>
            </a:r>
            <a:endParaRPr/>
          </a:p>
        </p:txBody>
      </p:sp>
      <p:pic>
        <p:nvPicPr>
          <p:cNvPr id="451" name="Google Shape;451;p28"/>
          <p:cNvPicPr preferRelativeResize="0"/>
          <p:nvPr/>
        </p:nvPicPr>
        <p:blipFill rotWithShape="1">
          <a:blip r:embed="rId4">
            <a:alphaModFix/>
          </a:blip>
          <a:srcRect b="0" l="0" r="0" t="0"/>
          <a:stretch/>
        </p:blipFill>
        <p:spPr>
          <a:xfrm>
            <a:off x="9754609" y="1762780"/>
            <a:ext cx="2208791" cy="2213480"/>
          </a:xfrm>
          <a:prstGeom prst="rect">
            <a:avLst/>
          </a:prstGeom>
          <a:noFill/>
          <a:ln>
            <a:noFill/>
          </a:ln>
        </p:spPr>
      </p:pic>
      <p:sp>
        <p:nvSpPr>
          <p:cNvPr id="452" name="Google Shape;452;p28"/>
          <p:cNvSpPr txBox="1"/>
          <p:nvPr/>
        </p:nvSpPr>
        <p:spPr>
          <a:xfrm>
            <a:off x="9865733" y="4158729"/>
            <a:ext cx="198654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chemeClr val="dk1"/>
                </a:solidFill>
                <a:latin typeface="Times New Roman"/>
                <a:ea typeface="Times New Roman"/>
                <a:cs typeface="Times New Roman"/>
                <a:sym typeface="Times New Roman"/>
              </a:rPr>
              <a:t>Facebook</a:t>
            </a:r>
            <a:endParaRPr/>
          </a:p>
        </p:txBody>
      </p:sp>
      <p:pic>
        <p:nvPicPr>
          <p:cNvPr id="453" name="Google Shape;453;p28"/>
          <p:cNvPicPr preferRelativeResize="0"/>
          <p:nvPr/>
        </p:nvPicPr>
        <p:blipFill rotWithShape="1">
          <a:blip r:embed="rId5">
            <a:alphaModFix/>
          </a:blip>
          <a:srcRect b="0" l="0" r="0" t="0"/>
          <a:stretch/>
        </p:blipFill>
        <p:spPr>
          <a:xfrm>
            <a:off x="4549218" y="1651243"/>
            <a:ext cx="3788966" cy="2507486"/>
          </a:xfrm>
          <a:prstGeom prst="rect">
            <a:avLst/>
          </a:prstGeom>
          <a:noFill/>
          <a:ln>
            <a:noFill/>
          </a:ln>
        </p:spPr>
      </p:pic>
      <p:sp>
        <p:nvSpPr>
          <p:cNvPr id="454" name="Google Shape;454;p28"/>
          <p:cNvSpPr txBox="1"/>
          <p:nvPr/>
        </p:nvSpPr>
        <p:spPr>
          <a:xfrm>
            <a:off x="5397500" y="4158729"/>
            <a:ext cx="22860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chemeClr val="dk1"/>
                </a:solidFill>
                <a:latin typeface="Times New Roman"/>
                <a:ea typeface="Times New Roman"/>
                <a:cs typeface="Times New Roman"/>
                <a:sym typeface="Times New Roman"/>
              </a:rPr>
              <a:t>LinkedIn</a:t>
            </a:r>
            <a:endParaRPr/>
          </a:p>
        </p:txBody>
      </p:sp>
      <p:sp>
        <p:nvSpPr>
          <p:cNvPr id="455" name="Google Shape;455;p28"/>
          <p:cNvSpPr txBox="1"/>
          <p:nvPr/>
        </p:nvSpPr>
        <p:spPr>
          <a:xfrm>
            <a:off x="5226684" y="4961423"/>
            <a:ext cx="6223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Times New Roman"/>
              <a:buNone/>
            </a:pPr>
            <a:r>
              <a:rPr b="1" i="0" lang="en-IN" sz="2000" u="none" cap="none" strike="noStrike">
                <a:solidFill>
                  <a:srgbClr val="000000"/>
                </a:solidFill>
                <a:latin typeface="Times New Roman"/>
                <a:ea typeface="Times New Roman"/>
                <a:cs typeface="Times New Roman"/>
                <a:sym typeface="Times New Roman"/>
              </a:rPr>
              <a:t> Mail – </a:t>
            </a:r>
            <a:endParaRPr/>
          </a:p>
          <a:p>
            <a:pPr indent="0" lvl="0" marL="0" marR="0" rtl="0" algn="ctr">
              <a:lnSpc>
                <a:spcPct val="100000"/>
              </a:lnSpc>
              <a:spcBef>
                <a:spcPts val="0"/>
              </a:spcBef>
              <a:spcAft>
                <a:spcPts val="0"/>
              </a:spcAft>
              <a:buClr>
                <a:srgbClr val="000000"/>
              </a:buClr>
              <a:buSzPts val="2000"/>
              <a:buFont typeface="Times New Roman"/>
              <a:buNone/>
            </a:pPr>
            <a:r>
              <a:rPr b="1" i="0" lang="en-IN" sz="2000" u="sng" cap="none" strike="noStrike">
                <a:solidFill>
                  <a:srgbClr val="000000"/>
                </a:solidFill>
                <a:latin typeface="Times New Roman"/>
                <a:ea typeface="Times New Roman"/>
                <a:cs typeface="Times New Roman"/>
                <a:sym typeface="Times New Roman"/>
                <a:hlinkClick r:id="rId6">
                  <a:extLst>
                    <a:ext uri="{A12FA001-AC4F-418D-AE19-62706E023703}">
                      <ahyp:hlinkClr val="tx"/>
                    </a:ext>
                  </a:extLst>
                </a:hlinkClick>
              </a:rPr>
              <a:t>akashmishra@cdac.in</a:t>
            </a:r>
            <a:endParaRPr b="1" i="0" sz="2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000"/>
              <a:buFont typeface="Times New Roman"/>
              <a:buNone/>
            </a:pPr>
            <a:r>
              <a:rPr b="1" i="0" lang="en-IN" sz="2000" u="sng" cap="none" strike="noStrike">
                <a:solidFill>
                  <a:srgbClr val="000000"/>
                </a:solidFill>
                <a:latin typeface="Times New Roman"/>
                <a:ea typeface="Times New Roman"/>
                <a:cs typeface="Times New Roman"/>
                <a:sym typeface="Times New Roman"/>
                <a:hlinkClick r:id="rId7">
                  <a:extLst>
                    <a:ext uri="{A12FA001-AC4F-418D-AE19-62706E023703}">
                      <ahyp:hlinkClr val="tx"/>
                    </a:ext>
                  </a:extLst>
                </a:hlinkClick>
              </a:rPr>
              <a:t>aaksmishra@gmail.com</a:t>
            </a:r>
            <a:endParaRPr b="1" i="0" sz="2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9"/>
          <p:cNvSpPr txBox="1"/>
          <p:nvPr>
            <p:ph idx="4294967295" type="dt"/>
          </p:nvPr>
        </p:nvSpPr>
        <p:spPr>
          <a:xfrm>
            <a:off x="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IN"/>
              <a:t>08-09-2024</a:t>
            </a:r>
            <a:endParaRPr/>
          </a:p>
        </p:txBody>
      </p:sp>
      <p:sp>
        <p:nvSpPr>
          <p:cNvPr id="461" name="Google Shape;461;p29"/>
          <p:cNvSpPr txBox="1"/>
          <p:nvPr>
            <p:ph idx="4294967295" type="ftr"/>
          </p:nvPr>
        </p:nvSpPr>
        <p:spPr>
          <a:xfrm>
            <a:off x="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IN"/>
              <a:t>www.infosecawareness.in</a:t>
            </a:r>
            <a:endParaRPr/>
          </a:p>
        </p:txBody>
      </p:sp>
      <p:sp>
        <p:nvSpPr>
          <p:cNvPr id="462" name="Google Shape;462;p29"/>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graphicFrame>
        <p:nvGraphicFramePr>
          <p:cNvPr id="463" name="Google Shape;463;p29"/>
          <p:cNvGraphicFramePr/>
          <p:nvPr/>
        </p:nvGraphicFramePr>
        <p:xfrm>
          <a:off x="1330960" y="767041"/>
          <a:ext cx="3000000" cy="3000000"/>
        </p:xfrm>
        <a:graphic>
          <a:graphicData uri="http://schemas.openxmlformats.org/drawingml/2006/table">
            <a:tbl>
              <a:tblPr bandRow="1" firstCol="1" firstRow="1">
                <a:noFill/>
                <a:tableStyleId>{36E95319-0A07-4A5F-9430-8ED0B0C1A248}</a:tableStyleId>
              </a:tblPr>
              <a:tblGrid>
                <a:gridCol w="4011725"/>
                <a:gridCol w="5345650"/>
              </a:tblGrid>
              <a:tr h="698700">
                <a:tc>
                  <a:txBody>
                    <a:bodyPr/>
                    <a:lstStyle/>
                    <a:p>
                      <a:pPr indent="0" lvl="0" marL="0" marR="0" rtl="0" algn="ctr">
                        <a:spcBef>
                          <a:spcPts val="0"/>
                        </a:spcBef>
                        <a:spcAft>
                          <a:spcPts val="0"/>
                        </a:spcAft>
                        <a:buNone/>
                      </a:pPr>
                      <a:r>
                        <a:rPr b="1" lang="en-IN" sz="2800" u="none" cap="none" strike="noStrike"/>
                        <a:t>20 Days before AW</a:t>
                      </a:r>
                      <a:endParaRPr b="1" sz="1800" u="none" cap="none" strike="noStrike">
                        <a:latin typeface="Calibri"/>
                        <a:ea typeface="Calibri"/>
                        <a:cs typeface="Calibri"/>
                        <a:sym typeface="Calibri"/>
                      </a:endParaRPr>
                    </a:p>
                  </a:txBody>
                  <a:tcPr marT="0" marB="0" marR="68575" marL="68575"/>
                </a:tc>
                <a:tc>
                  <a:txBody>
                    <a:bodyPr/>
                    <a:lstStyle/>
                    <a:p>
                      <a:pPr indent="0" lvl="0" marL="0" marR="0" rtl="0" algn="just">
                        <a:spcBef>
                          <a:spcPts val="0"/>
                        </a:spcBef>
                        <a:spcAft>
                          <a:spcPts val="0"/>
                        </a:spcAft>
                        <a:buNone/>
                      </a:pPr>
                      <a:r>
                        <a:rPr lang="en-IN" sz="1600" u="none" cap="none" strike="noStrike"/>
                        <a:t>Planning and conducting Training for Master Trainers and Preparations plan for Awareness Week (AW)</a:t>
                      </a:r>
                      <a:endParaRPr sz="1100" u="none" cap="none" strike="noStrike">
                        <a:latin typeface="Calibri"/>
                        <a:ea typeface="Calibri"/>
                        <a:cs typeface="Calibri"/>
                        <a:sym typeface="Calibri"/>
                      </a:endParaRPr>
                    </a:p>
                  </a:txBody>
                  <a:tcPr marT="0" marB="0" marR="68575" marL="68575"/>
                </a:tc>
              </a:tr>
              <a:tr h="348825">
                <a:tc>
                  <a:txBody>
                    <a:bodyPr/>
                    <a:lstStyle/>
                    <a:p>
                      <a:pPr indent="0" lvl="0" marL="0" marR="0" rtl="0" algn="ctr">
                        <a:spcBef>
                          <a:spcPts val="0"/>
                        </a:spcBef>
                        <a:spcAft>
                          <a:spcPts val="0"/>
                        </a:spcAft>
                        <a:buNone/>
                      </a:pPr>
                      <a:r>
                        <a:rPr b="1" lang="en-IN" sz="2800" u="none" cap="none" strike="noStrike"/>
                        <a:t>7 Days before AW</a:t>
                      </a:r>
                      <a:endParaRPr b="1" sz="1800" u="none" cap="none" strike="noStrike">
                        <a:latin typeface="Calibri"/>
                        <a:ea typeface="Calibri"/>
                        <a:cs typeface="Calibri"/>
                        <a:sym typeface="Calibri"/>
                      </a:endParaRPr>
                    </a:p>
                  </a:txBody>
                  <a:tcPr marT="0" marB="0" marR="68575" marL="68575"/>
                </a:tc>
                <a:tc>
                  <a:txBody>
                    <a:bodyPr/>
                    <a:lstStyle/>
                    <a:p>
                      <a:pPr indent="0" lvl="0" marL="0" marR="0" rtl="0" algn="just">
                        <a:spcBef>
                          <a:spcPts val="0"/>
                        </a:spcBef>
                        <a:spcAft>
                          <a:spcPts val="0"/>
                        </a:spcAft>
                        <a:buNone/>
                      </a:pPr>
                      <a:r>
                        <a:rPr lang="en-IN" sz="1600" u="none" cap="none" strike="noStrike"/>
                        <a:t>Media Plan by Police Department </a:t>
                      </a:r>
                      <a:endParaRPr sz="1100" u="none" cap="none" strike="noStrike">
                        <a:latin typeface="Calibri"/>
                        <a:ea typeface="Calibri"/>
                        <a:cs typeface="Calibri"/>
                        <a:sym typeface="Calibri"/>
                      </a:endParaRPr>
                    </a:p>
                  </a:txBody>
                  <a:tcPr marT="0" marB="0" marR="68575" marL="68575"/>
                </a:tc>
              </a:tr>
              <a:tr h="465800">
                <a:tc rowSpan="7">
                  <a:txBody>
                    <a:bodyPr/>
                    <a:lstStyle/>
                    <a:p>
                      <a:pPr indent="0" lvl="0" marL="0" marR="0" rtl="0" algn="ctr">
                        <a:spcBef>
                          <a:spcPts val="0"/>
                        </a:spcBef>
                        <a:spcAft>
                          <a:spcPts val="0"/>
                        </a:spcAft>
                        <a:buNone/>
                      </a:pPr>
                      <a:r>
                        <a:rPr b="1" lang="en-IN" sz="2800" u="none" cap="none" strike="noStrike"/>
                        <a:t>Proposed</a:t>
                      </a:r>
                      <a:endParaRPr b="1" sz="1800" u="none" cap="none" strike="noStrike"/>
                    </a:p>
                    <a:p>
                      <a:pPr indent="0" lvl="0" marL="0" marR="0" rtl="0" algn="ctr">
                        <a:spcBef>
                          <a:spcPts val="0"/>
                        </a:spcBef>
                        <a:spcAft>
                          <a:spcPts val="0"/>
                        </a:spcAft>
                        <a:buNone/>
                      </a:pPr>
                      <a:r>
                        <a:rPr b="1" lang="en-IN" sz="2800" u="none" cap="none" strike="noStrike"/>
                        <a:t>Parallel Activities</a:t>
                      </a:r>
                      <a:endParaRPr b="1" sz="1800" u="none" cap="none" strike="noStrike"/>
                    </a:p>
                    <a:p>
                      <a:pPr indent="0" lvl="0" marL="0" marR="0" rtl="0" algn="ctr">
                        <a:spcBef>
                          <a:spcPts val="0"/>
                        </a:spcBef>
                        <a:spcAft>
                          <a:spcPts val="0"/>
                        </a:spcAft>
                        <a:buNone/>
                      </a:pPr>
                      <a:r>
                        <a:rPr b="1" lang="en-IN" sz="2800" u="none" cap="none" strike="noStrike"/>
                        <a:t> </a:t>
                      </a:r>
                      <a:endParaRPr b="1" sz="1800" u="none" cap="none" strike="noStrike"/>
                    </a:p>
                    <a:p>
                      <a:pPr indent="0" lvl="0" marL="0" marR="0" rtl="0" algn="ctr">
                        <a:spcBef>
                          <a:spcPts val="0"/>
                        </a:spcBef>
                        <a:spcAft>
                          <a:spcPts val="0"/>
                        </a:spcAft>
                        <a:buNone/>
                      </a:pPr>
                      <a:r>
                        <a:rPr b="1" lang="en-IN" sz="2800" u="none" cap="none" strike="noStrike"/>
                        <a:t> </a:t>
                      </a:r>
                      <a:endParaRPr b="1" sz="1800" u="none" cap="none" strike="noStrike">
                        <a:latin typeface="Calibri"/>
                        <a:ea typeface="Calibri"/>
                        <a:cs typeface="Calibri"/>
                        <a:sym typeface="Calibri"/>
                      </a:endParaRPr>
                    </a:p>
                  </a:txBody>
                  <a:tcPr marT="0" marB="0" marR="68575" marL="68575"/>
                </a:tc>
                <a:tc>
                  <a:txBody>
                    <a:bodyPr/>
                    <a:lstStyle/>
                    <a:p>
                      <a:pPr indent="0" lvl="0" marL="0" marR="0" rtl="0" algn="just">
                        <a:spcBef>
                          <a:spcPts val="0"/>
                        </a:spcBef>
                        <a:spcAft>
                          <a:spcPts val="0"/>
                        </a:spcAft>
                        <a:buNone/>
                      </a:pPr>
                      <a:r>
                        <a:rPr lang="en-IN" sz="1600" u="none" cap="none" strike="noStrike"/>
                        <a:t>Inauguration / General Public Awareness / Media coverage</a:t>
                      </a:r>
                      <a:endParaRPr sz="1100" u="none" cap="none" strike="noStrike">
                        <a:latin typeface="Calibri"/>
                        <a:ea typeface="Calibri"/>
                        <a:cs typeface="Calibri"/>
                        <a:sym typeface="Calibri"/>
                      </a:endParaRPr>
                    </a:p>
                  </a:txBody>
                  <a:tcPr marT="0" marB="0" marR="68575" marL="68575"/>
                </a:tc>
              </a:tr>
              <a:tr h="931600">
                <a:tc vMerge="1"/>
                <a:tc>
                  <a:txBody>
                    <a:bodyPr/>
                    <a:lstStyle/>
                    <a:p>
                      <a:pPr indent="0" lvl="0" marL="0" marR="0" rtl="0" algn="just">
                        <a:spcBef>
                          <a:spcPts val="0"/>
                        </a:spcBef>
                        <a:spcAft>
                          <a:spcPts val="0"/>
                        </a:spcAft>
                        <a:buNone/>
                      </a:pPr>
                      <a:r>
                        <a:rPr lang="en-IN" sz="1600" u="none" cap="none" strike="noStrike"/>
                        <a:t>Awareness Workshops / Schools, colleges, Police, SMEs, CSC VLEs / sharing details to media for coverage in the news paper</a:t>
                      </a:r>
                      <a:endParaRPr sz="1100" u="none" cap="none" strike="noStrike">
                        <a:latin typeface="Calibri"/>
                        <a:ea typeface="Calibri"/>
                        <a:cs typeface="Calibri"/>
                        <a:sym typeface="Calibri"/>
                      </a:endParaRPr>
                    </a:p>
                  </a:txBody>
                  <a:tcPr marT="0" marB="0" marR="68575" marL="68575"/>
                </a:tc>
              </a:tr>
              <a:tr h="698700">
                <a:tc vMerge="1"/>
                <a:tc>
                  <a:txBody>
                    <a:bodyPr/>
                    <a:lstStyle/>
                    <a:p>
                      <a:pPr indent="0" lvl="0" marL="0" marR="0" rtl="0" algn="just">
                        <a:spcBef>
                          <a:spcPts val="0"/>
                        </a:spcBef>
                        <a:spcAft>
                          <a:spcPts val="0"/>
                        </a:spcAft>
                        <a:buNone/>
                      </a:pPr>
                      <a:r>
                        <a:rPr lang="en-IN" sz="1600" u="none" cap="none" strike="noStrike"/>
                        <a:t>Awareness Workshops / Live DD / Private TV channel program – with Police, ISEA representatives</a:t>
                      </a:r>
                      <a:endParaRPr sz="1100" u="none" cap="none" strike="noStrike">
                        <a:latin typeface="Calibri"/>
                        <a:ea typeface="Calibri"/>
                        <a:cs typeface="Calibri"/>
                        <a:sym typeface="Calibri"/>
                      </a:endParaRPr>
                    </a:p>
                  </a:txBody>
                  <a:tcPr marT="0" marB="0" marR="68575" marL="68575"/>
                </a:tc>
              </a:tr>
              <a:tr h="698700">
                <a:tc vMerge="1"/>
                <a:tc>
                  <a:txBody>
                    <a:bodyPr/>
                    <a:lstStyle/>
                    <a:p>
                      <a:pPr indent="0" lvl="0" marL="0" marR="0" rtl="0" algn="just">
                        <a:spcBef>
                          <a:spcPts val="0"/>
                        </a:spcBef>
                        <a:spcAft>
                          <a:spcPts val="0"/>
                        </a:spcAft>
                        <a:buNone/>
                      </a:pPr>
                      <a:r>
                        <a:rPr lang="en-IN" sz="1600" u="none" cap="none" strike="noStrike"/>
                        <a:t>Awareness Workshops / AIR FM Radio live Phone-in program / Community radio programs – Police, ISEA Team </a:t>
                      </a:r>
                      <a:endParaRPr sz="1100" u="none" cap="none" strike="noStrike">
                        <a:latin typeface="Calibri"/>
                        <a:ea typeface="Calibri"/>
                        <a:cs typeface="Calibri"/>
                        <a:sym typeface="Calibri"/>
                      </a:endParaRPr>
                    </a:p>
                  </a:txBody>
                  <a:tcPr marT="0" marB="0" marR="68575" marL="68575"/>
                </a:tc>
              </a:tr>
              <a:tr h="465800">
                <a:tc vMerge="1"/>
                <a:tc>
                  <a:txBody>
                    <a:bodyPr/>
                    <a:lstStyle/>
                    <a:p>
                      <a:pPr indent="0" lvl="0" marL="0" marR="0" rtl="0" algn="just">
                        <a:spcBef>
                          <a:spcPts val="0"/>
                        </a:spcBef>
                        <a:spcAft>
                          <a:spcPts val="0"/>
                        </a:spcAft>
                        <a:buNone/>
                      </a:pPr>
                      <a:r>
                        <a:rPr lang="en-IN" sz="1600" u="none" cap="none" strike="noStrike"/>
                        <a:t>Awareness Workshops / Road shows   - media coverage</a:t>
                      </a:r>
                      <a:endParaRPr sz="1100" u="none" cap="none" strike="noStrike">
                        <a:latin typeface="Calibri"/>
                        <a:ea typeface="Calibri"/>
                        <a:cs typeface="Calibri"/>
                        <a:sym typeface="Calibri"/>
                      </a:endParaRPr>
                    </a:p>
                  </a:txBody>
                  <a:tcPr marT="0" marB="0" marR="68575" marL="68575"/>
                </a:tc>
              </a:tr>
              <a:tr h="698700">
                <a:tc vMerge="1"/>
                <a:tc>
                  <a:txBody>
                    <a:bodyPr/>
                    <a:lstStyle/>
                    <a:p>
                      <a:pPr indent="0" lvl="0" marL="0" marR="0" rtl="0" algn="just">
                        <a:spcBef>
                          <a:spcPts val="0"/>
                        </a:spcBef>
                        <a:spcAft>
                          <a:spcPts val="0"/>
                        </a:spcAft>
                        <a:buNone/>
                      </a:pPr>
                      <a:r>
                        <a:rPr lang="en-IN" sz="1600" u="none" cap="none" strike="noStrike"/>
                        <a:t>Awareness Workshops / Malls, Theatres, crowded public places coverage – media coverage</a:t>
                      </a:r>
                      <a:endParaRPr sz="1100" u="none" cap="none" strike="noStrike">
                        <a:latin typeface="Calibri"/>
                        <a:ea typeface="Calibri"/>
                        <a:cs typeface="Calibri"/>
                        <a:sym typeface="Calibri"/>
                      </a:endParaRPr>
                    </a:p>
                  </a:txBody>
                  <a:tcPr marT="0" marB="0" marR="68575" marL="68575"/>
                </a:tc>
              </a:tr>
              <a:tr h="465800">
                <a:tc vMerge="1"/>
                <a:tc>
                  <a:txBody>
                    <a:bodyPr/>
                    <a:lstStyle/>
                    <a:p>
                      <a:pPr indent="0" lvl="0" marL="0" marR="0" rtl="0" algn="just">
                        <a:spcBef>
                          <a:spcPts val="0"/>
                        </a:spcBef>
                        <a:spcAft>
                          <a:spcPts val="0"/>
                        </a:spcAft>
                        <a:buNone/>
                      </a:pPr>
                      <a:r>
                        <a:rPr lang="en-IN" sz="1600" u="none" cap="none" strike="noStrike"/>
                        <a:t>Awareness workshops / Closing ceremony  - media coverage</a:t>
                      </a:r>
                      <a:endParaRPr sz="1100" u="none" cap="none" strike="noStrike">
                        <a:latin typeface="Calibri"/>
                        <a:ea typeface="Calibri"/>
                        <a:cs typeface="Calibri"/>
                        <a:sym typeface="Calibri"/>
                      </a:endParaRPr>
                    </a:p>
                  </a:txBody>
                  <a:tcPr marT="0" marB="0" marR="68575" marL="68575"/>
                </a:tc>
              </a:tr>
            </a:tbl>
          </a:graphicData>
        </a:graphic>
      </p:graphicFrame>
      <p:sp>
        <p:nvSpPr>
          <p:cNvPr id="464" name="Google Shape;464;p29"/>
          <p:cNvSpPr/>
          <p:nvPr/>
        </p:nvSpPr>
        <p:spPr>
          <a:xfrm>
            <a:off x="1452880" y="166978"/>
            <a:ext cx="4815036" cy="46166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IN" sz="2400">
                <a:solidFill>
                  <a:srgbClr val="C00000"/>
                </a:solidFill>
                <a:latin typeface="Times New Roman"/>
                <a:ea typeface="Times New Roman"/>
                <a:cs typeface="Times New Roman"/>
                <a:sym typeface="Times New Roman"/>
              </a:rPr>
              <a:t>Tentative Plan for Awareness week </a:t>
            </a:r>
            <a:endParaRPr sz="3600">
              <a:solidFill>
                <a:srgbClr val="C00000"/>
              </a:solidFill>
              <a:latin typeface="Arial"/>
              <a:ea typeface="Arial"/>
              <a:cs typeface="Arial"/>
              <a:sym typeface="Arial"/>
            </a:endParaRPr>
          </a:p>
        </p:txBody>
      </p:sp>
      <p:pic>
        <p:nvPicPr>
          <p:cNvPr id="465" name="Google Shape;465;p2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
          <p:cNvPicPr preferRelativeResize="0"/>
          <p:nvPr/>
        </p:nvPicPr>
        <p:blipFill rotWithShape="1">
          <a:blip r:embed="rId3">
            <a:alphaModFix/>
          </a:blip>
          <a:srcRect b="0" l="0" r="0" t="0"/>
          <a:stretch/>
        </p:blipFill>
        <p:spPr>
          <a:xfrm>
            <a:off x="30480" y="0"/>
            <a:ext cx="12192000" cy="6858000"/>
          </a:xfrm>
          <a:prstGeom prst="rect">
            <a:avLst/>
          </a:prstGeom>
          <a:noFill/>
          <a:ln>
            <a:noFill/>
          </a:ln>
        </p:spPr>
      </p:pic>
      <p:sp>
        <p:nvSpPr>
          <p:cNvPr id="221" name="Google Shape;221;p3"/>
          <p:cNvSpPr/>
          <p:nvPr/>
        </p:nvSpPr>
        <p:spPr>
          <a:xfrm>
            <a:off x="217945" y="5138802"/>
            <a:ext cx="65577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3800">
                <a:solidFill>
                  <a:srgbClr val="C00000"/>
                </a:solidFill>
                <a:latin typeface="Calibri"/>
                <a:ea typeface="Calibri"/>
                <a:cs typeface="Calibri"/>
                <a:sym typeface="Calibri"/>
              </a:rPr>
              <a:t>https://dn.isea.app/joinwithus</a:t>
            </a:r>
            <a:endParaRPr sz="1200"/>
          </a:p>
        </p:txBody>
      </p:sp>
      <p:pic>
        <p:nvPicPr>
          <p:cNvPr id="222" name="Google Shape;222;p3"/>
          <p:cNvPicPr preferRelativeResize="0"/>
          <p:nvPr/>
        </p:nvPicPr>
        <p:blipFill rotWithShape="1">
          <a:blip r:embed="rId4">
            <a:alphaModFix/>
          </a:blip>
          <a:srcRect b="0" l="0" r="0" t="0"/>
          <a:stretch/>
        </p:blipFill>
        <p:spPr>
          <a:xfrm>
            <a:off x="30480" y="7"/>
            <a:ext cx="10884457" cy="4819899"/>
          </a:xfrm>
          <a:prstGeom prst="rect">
            <a:avLst/>
          </a:prstGeom>
          <a:noFill/>
          <a:ln>
            <a:noFill/>
          </a:ln>
        </p:spPr>
      </p:pic>
      <p:pic>
        <p:nvPicPr>
          <p:cNvPr id="223" name="Google Shape;223;p3"/>
          <p:cNvPicPr preferRelativeResize="0"/>
          <p:nvPr/>
        </p:nvPicPr>
        <p:blipFill rotWithShape="1">
          <a:blip r:embed="rId5">
            <a:alphaModFix/>
          </a:blip>
          <a:srcRect b="0" l="0" r="0" t="0"/>
          <a:stretch/>
        </p:blipFill>
        <p:spPr>
          <a:xfrm>
            <a:off x="6775775" y="4430550"/>
            <a:ext cx="4937150" cy="2054001"/>
          </a:xfrm>
          <a:prstGeom prst="rect">
            <a:avLst/>
          </a:prstGeom>
          <a:noFill/>
          <a:ln>
            <a:noFill/>
          </a:ln>
        </p:spPr>
      </p:pic>
      <p:sp>
        <p:nvSpPr>
          <p:cNvPr id="224" name="Google Shape;224;p3"/>
          <p:cNvSpPr/>
          <p:nvPr/>
        </p:nvSpPr>
        <p:spPr>
          <a:xfrm>
            <a:off x="9997440" y="467360"/>
            <a:ext cx="1158240" cy="863600"/>
          </a:xfrm>
          <a:prstGeom prst="roundRect">
            <a:avLst>
              <a:gd fmla="val 16667" name="adj"/>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4"/>
          <p:cNvPicPr preferRelativeResize="0"/>
          <p:nvPr/>
        </p:nvPicPr>
        <p:blipFill rotWithShape="1">
          <a:blip r:embed="rId3">
            <a:alphaModFix/>
          </a:blip>
          <a:srcRect b="0" l="0" r="0" t="0"/>
          <a:stretch/>
        </p:blipFill>
        <p:spPr>
          <a:xfrm>
            <a:off x="0" y="-64894"/>
            <a:ext cx="12192000" cy="6858000"/>
          </a:xfrm>
          <a:prstGeom prst="rect">
            <a:avLst/>
          </a:prstGeom>
          <a:noFill/>
          <a:ln>
            <a:noFill/>
          </a:ln>
        </p:spPr>
      </p:pic>
      <p:sp>
        <p:nvSpPr>
          <p:cNvPr id="230" name="Google Shape;230;p4"/>
          <p:cNvSpPr/>
          <p:nvPr/>
        </p:nvSpPr>
        <p:spPr>
          <a:xfrm>
            <a:off x="4338320" y="785418"/>
            <a:ext cx="7528560" cy="54463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IN" sz="2200">
                <a:solidFill>
                  <a:srgbClr val="2F2F2F"/>
                </a:solidFill>
                <a:latin typeface="Lato"/>
                <a:ea typeface="Lato"/>
                <a:cs typeface="Lato"/>
                <a:sym typeface="Lato"/>
              </a:rPr>
              <a:t> </a:t>
            </a:r>
            <a:endParaRPr b="0" i="0" sz="2200" u="none" strike="noStrike">
              <a:solidFill>
                <a:srgbClr val="424242"/>
              </a:solidFill>
              <a:latin typeface="Lato"/>
              <a:ea typeface="Lato"/>
              <a:cs typeface="Lato"/>
              <a:sym typeface="Lato"/>
            </a:endParaRPr>
          </a:p>
        </p:txBody>
      </p:sp>
      <p:sp>
        <p:nvSpPr>
          <p:cNvPr id="231" name="Google Shape;231;p4"/>
          <p:cNvSpPr/>
          <p:nvPr/>
        </p:nvSpPr>
        <p:spPr>
          <a:xfrm>
            <a:off x="5217885" y="64894"/>
            <a:ext cx="576942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FF0000"/>
                </a:solidFill>
                <a:latin typeface="Times New Roman"/>
                <a:ea typeface="Times New Roman"/>
                <a:cs typeface="Times New Roman"/>
                <a:sym typeface="Times New Roman"/>
              </a:rPr>
              <a:t>NCPCR के कुछ महत्वपूर्ण आँकड़े </a:t>
            </a:r>
            <a:endParaRPr b="1" sz="2800">
              <a:solidFill>
                <a:srgbClr val="FF0000"/>
              </a:solidFill>
              <a:latin typeface="Times New Roman"/>
              <a:ea typeface="Times New Roman"/>
              <a:cs typeface="Times New Roman"/>
              <a:sym typeface="Times New Roman"/>
            </a:endParaRPr>
          </a:p>
        </p:txBody>
      </p:sp>
      <p:sp>
        <p:nvSpPr>
          <p:cNvPr id="232" name="Google Shape;232;p4"/>
          <p:cNvSpPr txBox="1"/>
          <p:nvPr/>
        </p:nvSpPr>
        <p:spPr>
          <a:xfrm>
            <a:off x="4586516" y="743031"/>
            <a:ext cx="7184572" cy="559383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Calibri"/>
                <a:ea typeface="Calibri"/>
                <a:cs typeface="Calibri"/>
                <a:sym typeface="Calibri"/>
              </a:rPr>
              <a:t>राष्ट्रीय बाल अधिकार संरक्षण आयोग (NCPCR) के अनुसार, भारत में 80% से अधिक बच्चे इंटरनेट का उपयोग कर रहे हैं, जिनमें से 65% से अधिक स्मार्टफोन और टैबलेट जैसे उपकरणों का नियमित उपयोग करते हैं। यह आँकड़ा बच्चों के डिजिटल उपकरणों पर निर्भरता को दर्शाता है, जिसमें शिक्षा से लेकर मनोरंजन तक, लगभग सभी गतिविधियाँ ऑनलाइन हो चुकी हैं।</a:t>
            </a:r>
            <a:endParaRPr sz="2000">
              <a:solidFill>
                <a:schemeClr val="dk1"/>
              </a:solidFill>
              <a:latin typeface="Calibri"/>
              <a:ea typeface="Calibri"/>
              <a:cs typeface="Calibri"/>
              <a:sym typeface="Calibri"/>
            </a:endParaRPr>
          </a:p>
          <a:p>
            <a:pPr indent="-215900" lvl="0" marL="342900" marR="0" rtl="0" algn="just">
              <a:lnSpc>
                <a:spcPct val="150000"/>
              </a:lnSpc>
              <a:spcBef>
                <a:spcPts val="0"/>
              </a:spcBef>
              <a:spcAft>
                <a:spcPts val="0"/>
              </a:spcAft>
              <a:buClr>
                <a:schemeClr val="dk1"/>
              </a:buClr>
              <a:buSzPts val="2000"/>
              <a:buFont typeface="Noto Sans Symbols"/>
              <a:buNone/>
            </a:pPr>
            <a:r>
              <a:t/>
            </a:r>
            <a:endParaRPr sz="2000">
              <a:solidFill>
                <a:schemeClr val="dk1"/>
              </a:solidFill>
              <a:latin typeface="Calibri"/>
              <a:ea typeface="Calibri"/>
              <a:cs typeface="Calibri"/>
              <a:sym typeface="Calibri"/>
            </a:endParaRPr>
          </a:p>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Calibri"/>
                <a:ea typeface="Calibri"/>
                <a:cs typeface="Calibri"/>
                <a:sym typeface="Calibri"/>
              </a:rPr>
              <a:t>शहरी क्षेत्रों में 55% माता-पिता मानते हैं कि उन्हें अपने बच्चों की डिजिटल गतिविधियों की निगरानी करने के लिए पर्याप्त जानकारी नहीं है। ग्रामीण इलाकों में यह आँकड़ा और अधिक है, जहाँ 82% माता-पिता डिजिटल उपकरणों और प्लेटफार्मों की जटिलताओं से परिचित नहीं हैं।</a:t>
            </a:r>
            <a:endParaRPr/>
          </a:p>
        </p:txBody>
      </p:sp>
      <p:pic>
        <p:nvPicPr>
          <p:cNvPr id="233" name="Google Shape;233;p4"/>
          <p:cNvPicPr preferRelativeResize="0"/>
          <p:nvPr/>
        </p:nvPicPr>
        <p:blipFill rotWithShape="1">
          <a:blip r:embed="rId4">
            <a:alphaModFix/>
          </a:blip>
          <a:srcRect b="0" l="0" r="0" t="0"/>
          <a:stretch/>
        </p:blipFill>
        <p:spPr>
          <a:xfrm>
            <a:off x="480334" y="1962242"/>
            <a:ext cx="3625848" cy="21755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animEffect filter="fade" transition="in">
                                      <p:cBhvr>
                                        <p:cTn dur="1000"/>
                                        <p:tgtEl>
                                          <p:spTgt spid="23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5"/>
          <p:cNvPicPr preferRelativeResize="0"/>
          <p:nvPr/>
        </p:nvPicPr>
        <p:blipFill rotWithShape="1">
          <a:blip r:embed="rId3">
            <a:alphaModFix/>
          </a:blip>
          <a:srcRect b="0" l="0" r="0" t="0"/>
          <a:stretch/>
        </p:blipFill>
        <p:spPr>
          <a:xfrm>
            <a:off x="0" y="-64894"/>
            <a:ext cx="12192000" cy="6858000"/>
          </a:xfrm>
          <a:prstGeom prst="rect">
            <a:avLst/>
          </a:prstGeom>
          <a:noFill/>
          <a:ln>
            <a:noFill/>
          </a:ln>
        </p:spPr>
      </p:pic>
      <p:sp>
        <p:nvSpPr>
          <p:cNvPr id="239" name="Google Shape;239;p5"/>
          <p:cNvSpPr/>
          <p:nvPr/>
        </p:nvSpPr>
        <p:spPr>
          <a:xfrm>
            <a:off x="4338320" y="785418"/>
            <a:ext cx="7528560" cy="54463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IN" sz="2200">
                <a:solidFill>
                  <a:srgbClr val="2F2F2F"/>
                </a:solidFill>
                <a:latin typeface="Lato"/>
                <a:ea typeface="Lato"/>
                <a:cs typeface="Lato"/>
                <a:sym typeface="Lato"/>
              </a:rPr>
              <a:t> </a:t>
            </a:r>
            <a:endParaRPr b="0" i="0" sz="2200" u="none" strike="noStrike">
              <a:solidFill>
                <a:srgbClr val="424242"/>
              </a:solidFill>
              <a:latin typeface="Lato"/>
              <a:ea typeface="Lato"/>
              <a:cs typeface="Lato"/>
              <a:sym typeface="Lato"/>
            </a:endParaRPr>
          </a:p>
        </p:txBody>
      </p:sp>
      <p:sp>
        <p:nvSpPr>
          <p:cNvPr id="240" name="Google Shape;240;p5"/>
          <p:cNvSpPr/>
          <p:nvPr/>
        </p:nvSpPr>
        <p:spPr>
          <a:xfrm>
            <a:off x="5217885" y="64894"/>
            <a:ext cx="576942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N" sz="2800">
                <a:solidFill>
                  <a:srgbClr val="FF0000"/>
                </a:solidFill>
                <a:latin typeface="Times New Roman"/>
                <a:ea typeface="Times New Roman"/>
                <a:cs typeface="Times New Roman"/>
                <a:sym typeface="Times New Roman"/>
              </a:rPr>
              <a:t>NCPCR के कुछ महत्वपूर्ण आँकड़े </a:t>
            </a:r>
            <a:endParaRPr b="1" sz="2800">
              <a:solidFill>
                <a:srgbClr val="FF0000"/>
              </a:solidFill>
              <a:latin typeface="Times New Roman"/>
              <a:ea typeface="Times New Roman"/>
              <a:cs typeface="Times New Roman"/>
              <a:sym typeface="Times New Roman"/>
            </a:endParaRPr>
          </a:p>
        </p:txBody>
      </p:sp>
      <p:sp>
        <p:nvSpPr>
          <p:cNvPr id="241" name="Google Shape;241;p5"/>
          <p:cNvSpPr txBox="1"/>
          <p:nvPr/>
        </p:nvSpPr>
        <p:spPr>
          <a:xfrm>
            <a:off x="4596672" y="1057736"/>
            <a:ext cx="7432768" cy="4233973"/>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chemeClr val="dk1"/>
              </a:buClr>
              <a:buSzPts val="2000"/>
              <a:buFont typeface="Noto Sans Symbols"/>
              <a:buChar char="❑"/>
            </a:pPr>
            <a:r>
              <a:rPr lang="en-IN" sz="2000">
                <a:solidFill>
                  <a:schemeClr val="dk1"/>
                </a:solidFill>
                <a:latin typeface="Times New Roman"/>
                <a:ea typeface="Times New Roman"/>
                <a:cs typeface="Times New Roman"/>
                <a:sym typeface="Times New Roman"/>
              </a:rPr>
              <a:t>2023-24 के आंकड़ों के अनुसार, </a:t>
            </a:r>
            <a:r>
              <a:rPr b="1" lang="en-IN" sz="2000">
                <a:solidFill>
                  <a:schemeClr val="dk1"/>
                </a:solidFill>
                <a:latin typeface="Times New Roman"/>
                <a:ea typeface="Times New Roman"/>
                <a:cs typeface="Times New Roman"/>
                <a:sym typeface="Times New Roman"/>
              </a:rPr>
              <a:t>75% माता-पिता</a:t>
            </a:r>
            <a:r>
              <a:rPr lang="en-IN" sz="2000">
                <a:solidFill>
                  <a:schemeClr val="dk1"/>
                </a:solidFill>
                <a:latin typeface="Times New Roman"/>
                <a:ea typeface="Times New Roman"/>
                <a:cs typeface="Times New Roman"/>
                <a:sym typeface="Times New Roman"/>
              </a:rPr>
              <a:t> अपने बच्चों के इंटरनेट उपयोग के बारे में चिंतित हैं ।</a:t>
            </a:r>
            <a:endParaRPr sz="2000">
              <a:solidFill>
                <a:schemeClr val="dk1"/>
              </a:solidFill>
              <a:latin typeface="Times New Roman"/>
              <a:ea typeface="Times New Roman"/>
              <a:cs typeface="Times New Roman"/>
              <a:sym typeface="Times New Roman"/>
            </a:endParaRPr>
          </a:p>
          <a:p>
            <a:pPr indent="-342900" lvl="0" marL="34290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Times New Roman"/>
                <a:ea typeface="Times New Roman"/>
                <a:cs typeface="Times New Roman"/>
                <a:sym typeface="Times New Roman"/>
              </a:rPr>
              <a:t> </a:t>
            </a:r>
            <a:r>
              <a:rPr lang="en-IN" sz="2000">
                <a:solidFill>
                  <a:schemeClr val="dk1"/>
                </a:solidFill>
                <a:latin typeface="Times New Roman"/>
                <a:ea typeface="Times New Roman"/>
                <a:cs typeface="Times New Roman"/>
                <a:sym typeface="Times New Roman"/>
              </a:rPr>
              <a:t>2023 सर्वेक्षण में पाया गया कि </a:t>
            </a:r>
            <a:r>
              <a:rPr b="1" lang="en-IN" sz="2000">
                <a:solidFill>
                  <a:schemeClr val="dk1"/>
                </a:solidFill>
                <a:latin typeface="Times New Roman"/>
                <a:ea typeface="Times New Roman"/>
                <a:cs typeface="Times New Roman"/>
                <a:sym typeface="Times New Roman"/>
              </a:rPr>
              <a:t>68% माता-पिता</a:t>
            </a:r>
            <a:r>
              <a:rPr lang="en-IN" sz="2000">
                <a:solidFill>
                  <a:schemeClr val="dk1"/>
                </a:solidFill>
                <a:latin typeface="Times New Roman"/>
                <a:ea typeface="Times New Roman"/>
                <a:cs typeface="Times New Roman"/>
                <a:sym typeface="Times New Roman"/>
              </a:rPr>
              <a:t> अब अपने बच्चों की डिजिटल गतिविधियों की निगरानी करने के लिए पैरेंटल कंट्रोल सॉफ़्टवेयर या ऐप्स का उपयोग कर रहे हैं। </a:t>
            </a:r>
            <a:endParaRPr sz="2000">
              <a:solidFill>
                <a:schemeClr val="dk1"/>
              </a:solidFill>
              <a:latin typeface="Times New Roman"/>
              <a:ea typeface="Times New Roman"/>
              <a:cs typeface="Times New Roman"/>
              <a:sym typeface="Times New Roman"/>
            </a:endParaRPr>
          </a:p>
          <a:p>
            <a:pPr indent="-342900" lvl="0" marL="34290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Times New Roman"/>
                <a:ea typeface="Times New Roman"/>
                <a:cs typeface="Times New Roman"/>
                <a:sym typeface="Times New Roman"/>
              </a:rPr>
              <a:t>40% से अधिक</a:t>
            </a:r>
            <a:r>
              <a:rPr lang="en-IN" sz="2000">
                <a:solidFill>
                  <a:schemeClr val="dk1"/>
                </a:solidFill>
                <a:latin typeface="Times New Roman"/>
                <a:ea typeface="Times New Roman"/>
                <a:cs typeface="Times New Roman"/>
                <a:sym typeface="Times New Roman"/>
              </a:rPr>
              <a:t> माता-पिता अपने बच्चों के साथ डिजिटल सुरक्षा और ऑनलाइन खतरों के बारे में नियमित बातचीत नहीं करते।</a:t>
            </a:r>
            <a:endParaRPr sz="2000">
              <a:solidFill>
                <a:schemeClr val="dk1"/>
              </a:solidFill>
              <a:latin typeface="Times New Roman"/>
              <a:ea typeface="Times New Roman"/>
              <a:cs typeface="Times New Roman"/>
              <a:sym typeface="Times New Roman"/>
            </a:endParaRPr>
          </a:p>
          <a:p>
            <a:pPr indent="-342900" lvl="0" marL="342900" marR="0" rtl="0" algn="just">
              <a:lnSpc>
                <a:spcPct val="150000"/>
              </a:lnSpc>
              <a:spcBef>
                <a:spcPts val="0"/>
              </a:spcBef>
              <a:spcAft>
                <a:spcPts val="0"/>
              </a:spcAft>
              <a:buClr>
                <a:schemeClr val="dk1"/>
              </a:buClr>
              <a:buSzPts val="2000"/>
              <a:buFont typeface="Noto Sans Symbols"/>
              <a:buChar char="❑"/>
            </a:pPr>
            <a:r>
              <a:rPr b="1" lang="en-IN" sz="2000">
                <a:solidFill>
                  <a:schemeClr val="dk1"/>
                </a:solidFill>
                <a:latin typeface="Times New Roman"/>
                <a:ea typeface="Times New Roman"/>
                <a:cs typeface="Times New Roman"/>
                <a:sym typeface="Times New Roman"/>
              </a:rPr>
              <a:t>NCPCR</a:t>
            </a:r>
            <a:r>
              <a:rPr lang="en-IN" sz="2000">
                <a:solidFill>
                  <a:schemeClr val="dk1"/>
                </a:solidFill>
                <a:latin typeface="Times New Roman"/>
                <a:ea typeface="Times New Roman"/>
                <a:cs typeface="Times New Roman"/>
                <a:sym typeface="Times New Roman"/>
              </a:rPr>
              <a:t> की एक रिपोर्ट के अनुसार, महामारी के बाद, बच्चों के औसत स्क्रीन टाइम में </a:t>
            </a:r>
            <a:r>
              <a:rPr b="1" lang="en-IN" sz="2000">
                <a:solidFill>
                  <a:schemeClr val="dk1"/>
                </a:solidFill>
                <a:latin typeface="Times New Roman"/>
                <a:ea typeface="Times New Roman"/>
                <a:cs typeface="Times New Roman"/>
                <a:sym typeface="Times New Roman"/>
              </a:rPr>
              <a:t>45% की वृद्धि</a:t>
            </a:r>
            <a:r>
              <a:rPr lang="en-IN" sz="2000">
                <a:solidFill>
                  <a:schemeClr val="dk1"/>
                </a:solidFill>
                <a:latin typeface="Times New Roman"/>
                <a:ea typeface="Times New Roman"/>
                <a:cs typeface="Times New Roman"/>
                <a:sym typeface="Times New Roman"/>
              </a:rPr>
              <a:t> देखी गई है</a:t>
            </a:r>
            <a:endParaRPr sz="2000">
              <a:solidFill>
                <a:schemeClr val="dk1"/>
              </a:solidFill>
              <a:latin typeface="Calibri"/>
              <a:ea typeface="Calibri"/>
              <a:cs typeface="Calibri"/>
              <a:sym typeface="Calibri"/>
            </a:endParaRPr>
          </a:p>
        </p:txBody>
      </p:sp>
      <p:pic>
        <p:nvPicPr>
          <p:cNvPr id="242" name="Google Shape;242;p5"/>
          <p:cNvPicPr preferRelativeResize="0"/>
          <p:nvPr/>
        </p:nvPicPr>
        <p:blipFill rotWithShape="1">
          <a:blip r:embed="rId4">
            <a:alphaModFix/>
          </a:blip>
          <a:srcRect b="0" l="0" r="0" t="0"/>
          <a:stretch/>
        </p:blipFill>
        <p:spPr>
          <a:xfrm>
            <a:off x="480334" y="1962242"/>
            <a:ext cx="3625848" cy="21755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0" st="0"/>
                                            </p:txEl>
                                          </p:spTgt>
                                        </p:tgtEl>
                                        <p:attrNameLst>
                                          <p:attrName>style.visibility</p:attrName>
                                        </p:attrNameLst>
                                      </p:cBhvr>
                                      <p:to>
                                        <p:strVal val="visible"/>
                                      </p:to>
                                    </p:set>
                                    <p:animEffect filter="fade" transition="in">
                                      <p:cBhvr>
                                        <p:cTn dur="1000"/>
                                        <p:tgtEl>
                                          <p:spTgt spid="23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6"/>
          <p:cNvPicPr preferRelativeResize="0"/>
          <p:nvPr/>
        </p:nvPicPr>
        <p:blipFill rotWithShape="1">
          <a:blip r:embed="rId3">
            <a:alphaModFix/>
          </a:blip>
          <a:srcRect b="0" l="0" r="0" t="0"/>
          <a:stretch/>
        </p:blipFill>
        <p:spPr>
          <a:xfrm>
            <a:off x="-2977" y="15321"/>
            <a:ext cx="12194977" cy="6856327"/>
          </a:xfrm>
          <a:prstGeom prst="rect">
            <a:avLst/>
          </a:prstGeom>
          <a:noFill/>
          <a:ln>
            <a:noFill/>
          </a:ln>
        </p:spPr>
      </p:pic>
      <p:sp>
        <p:nvSpPr>
          <p:cNvPr id="248" name="Google Shape;248;p6"/>
          <p:cNvSpPr txBox="1"/>
          <p:nvPr/>
        </p:nvSpPr>
        <p:spPr>
          <a:xfrm>
            <a:off x="2688609" y="313899"/>
            <a:ext cx="69740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2000">
                <a:solidFill>
                  <a:srgbClr val="FF0000"/>
                </a:solidFill>
                <a:latin typeface="Calibri"/>
                <a:ea typeface="Calibri"/>
                <a:cs typeface="Calibri"/>
                <a:sym typeface="Calibri"/>
              </a:rPr>
              <a:t>https://www.google.com/preferences</a:t>
            </a:r>
            <a:endParaRPr/>
          </a:p>
        </p:txBody>
      </p:sp>
      <p:sp>
        <p:nvSpPr>
          <p:cNvPr id="249" name="Google Shape;249;p6"/>
          <p:cNvSpPr txBox="1"/>
          <p:nvPr/>
        </p:nvSpPr>
        <p:spPr>
          <a:xfrm>
            <a:off x="1524000" y="3602038"/>
            <a:ext cx="9144000" cy="490991"/>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1" i="1" lang="en-IN" sz="2800">
                <a:solidFill>
                  <a:schemeClr val="dk1"/>
                </a:solidFill>
                <a:latin typeface="Times New Roman"/>
                <a:ea typeface="Times New Roman"/>
                <a:cs typeface="Times New Roman"/>
                <a:sym typeface="Times New Roman"/>
              </a:rPr>
              <a:t> </a:t>
            </a:r>
            <a:endParaRPr b="1" i="1" sz="2800">
              <a:solidFill>
                <a:schemeClr val="dk1"/>
              </a:solidFill>
              <a:latin typeface="Times New Roman"/>
              <a:ea typeface="Times New Roman"/>
              <a:cs typeface="Times New Roman"/>
              <a:sym typeface="Times New Roman"/>
            </a:endParaRPr>
          </a:p>
        </p:txBody>
      </p:sp>
      <p:pic>
        <p:nvPicPr>
          <p:cNvPr id="250" name="Google Shape;250;p6"/>
          <p:cNvPicPr preferRelativeResize="0"/>
          <p:nvPr/>
        </p:nvPicPr>
        <p:blipFill rotWithShape="1">
          <a:blip r:embed="rId4">
            <a:alphaModFix/>
          </a:blip>
          <a:srcRect b="0" l="0" r="0" t="0"/>
          <a:stretch/>
        </p:blipFill>
        <p:spPr>
          <a:xfrm>
            <a:off x="10515600" y="135395"/>
            <a:ext cx="1413688" cy="998756"/>
          </a:xfrm>
          <a:prstGeom prst="rect">
            <a:avLst/>
          </a:prstGeom>
          <a:noFill/>
          <a:ln>
            <a:noFill/>
          </a:ln>
        </p:spPr>
      </p:pic>
      <p:pic>
        <p:nvPicPr>
          <p:cNvPr id="251" name="Google Shape;251;p6"/>
          <p:cNvPicPr preferRelativeResize="0"/>
          <p:nvPr/>
        </p:nvPicPr>
        <p:blipFill rotWithShape="1">
          <a:blip r:embed="rId5">
            <a:alphaModFix/>
          </a:blip>
          <a:srcRect b="0" l="0" r="0" t="0"/>
          <a:stretch/>
        </p:blipFill>
        <p:spPr>
          <a:xfrm>
            <a:off x="4105782" y="3987683"/>
            <a:ext cx="4547139" cy="2791312"/>
          </a:xfrm>
          <a:prstGeom prst="rect">
            <a:avLst/>
          </a:prstGeom>
          <a:noFill/>
          <a:ln>
            <a:noFill/>
          </a:ln>
        </p:spPr>
      </p:pic>
      <p:pic>
        <p:nvPicPr>
          <p:cNvPr id="252" name="Google Shape;252;p6"/>
          <p:cNvPicPr preferRelativeResize="0"/>
          <p:nvPr/>
        </p:nvPicPr>
        <p:blipFill rotWithShape="1">
          <a:blip r:embed="rId6">
            <a:alphaModFix/>
          </a:blip>
          <a:srcRect b="0" l="0" r="0" t="0"/>
          <a:stretch/>
        </p:blipFill>
        <p:spPr>
          <a:xfrm>
            <a:off x="5065168" y="66608"/>
            <a:ext cx="6987131" cy="2135086"/>
          </a:xfrm>
          <a:prstGeom prst="rect">
            <a:avLst/>
          </a:prstGeom>
          <a:noFill/>
          <a:ln>
            <a:noFill/>
          </a:ln>
        </p:spPr>
      </p:pic>
      <p:pic>
        <p:nvPicPr>
          <p:cNvPr id="253" name="Google Shape;253;p6"/>
          <p:cNvPicPr preferRelativeResize="0"/>
          <p:nvPr/>
        </p:nvPicPr>
        <p:blipFill rotWithShape="1">
          <a:blip r:embed="rId7">
            <a:alphaModFix/>
          </a:blip>
          <a:srcRect b="0" l="0" r="0" t="0"/>
          <a:stretch/>
        </p:blipFill>
        <p:spPr>
          <a:xfrm>
            <a:off x="2733" y="-80121"/>
            <a:ext cx="5062436" cy="3209133"/>
          </a:xfrm>
          <a:prstGeom prst="rect">
            <a:avLst/>
          </a:prstGeom>
          <a:noFill/>
          <a:ln>
            <a:noFill/>
          </a:ln>
        </p:spPr>
      </p:pic>
      <p:pic>
        <p:nvPicPr>
          <p:cNvPr id="254" name="Google Shape;254;p6"/>
          <p:cNvPicPr preferRelativeResize="0"/>
          <p:nvPr/>
        </p:nvPicPr>
        <p:blipFill rotWithShape="1">
          <a:blip r:embed="rId8">
            <a:alphaModFix/>
          </a:blip>
          <a:srcRect b="0" l="0" r="0" t="0"/>
          <a:stretch/>
        </p:blipFill>
        <p:spPr>
          <a:xfrm>
            <a:off x="4474029" y="2289008"/>
            <a:ext cx="7455259" cy="2089966"/>
          </a:xfrm>
          <a:prstGeom prst="rect">
            <a:avLst/>
          </a:prstGeom>
          <a:noFill/>
          <a:ln>
            <a:noFill/>
          </a:ln>
        </p:spPr>
      </p:pic>
      <p:pic>
        <p:nvPicPr>
          <p:cNvPr id="255" name="Google Shape;255;p6"/>
          <p:cNvPicPr preferRelativeResize="0"/>
          <p:nvPr/>
        </p:nvPicPr>
        <p:blipFill rotWithShape="1">
          <a:blip r:embed="rId9">
            <a:alphaModFix/>
          </a:blip>
          <a:srcRect b="0" l="0" r="0" t="0"/>
          <a:stretch/>
        </p:blipFill>
        <p:spPr>
          <a:xfrm>
            <a:off x="8350206" y="4764619"/>
            <a:ext cx="3785720" cy="1933012"/>
          </a:xfrm>
          <a:prstGeom prst="rect">
            <a:avLst/>
          </a:prstGeom>
          <a:noFill/>
          <a:ln>
            <a:noFill/>
          </a:ln>
        </p:spPr>
      </p:pic>
      <p:pic>
        <p:nvPicPr>
          <p:cNvPr id="256" name="Google Shape;256;p6"/>
          <p:cNvPicPr preferRelativeResize="0"/>
          <p:nvPr/>
        </p:nvPicPr>
        <p:blipFill rotWithShape="1">
          <a:blip r:embed="rId10">
            <a:alphaModFix/>
          </a:blip>
          <a:srcRect b="0" l="0" r="0" t="0"/>
          <a:stretch/>
        </p:blipFill>
        <p:spPr>
          <a:xfrm>
            <a:off x="0" y="2722196"/>
            <a:ext cx="4393574" cy="41608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2" name="Google Shape;262;p7"/>
          <p:cNvSpPr/>
          <p:nvPr/>
        </p:nvSpPr>
        <p:spPr>
          <a:xfrm>
            <a:off x="0" y="114300"/>
            <a:ext cx="5661230" cy="138037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en-IN" sz="4000">
                <a:solidFill>
                  <a:schemeClr val="lt1"/>
                </a:solidFill>
                <a:latin typeface="Calibri"/>
                <a:ea typeface="Calibri"/>
                <a:cs typeface="Calibri"/>
                <a:sym typeface="Calibri"/>
              </a:rPr>
              <a:t> डिजिटल युग (Digital Age</a:t>
            </a:r>
            <a:r>
              <a:rPr lang="en-IN" sz="4000">
                <a:solidFill>
                  <a:schemeClr val="lt1"/>
                </a:solidFill>
                <a:latin typeface="Calibri"/>
                <a:ea typeface="Calibri"/>
                <a:cs typeface="Calibri"/>
                <a:sym typeface="Calibri"/>
              </a:rPr>
              <a:t>)</a:t>
            </a:r>
            <a:endParaRPr b="1" sz="4000">
              <a:solidFill>
                <a:schemeClr val="lt1"/>
              </a:solidFill>
              <a:latin typeface="Times New Roman"/>
              <a:ea typeface="Times New Roman"/>
              <a:cs typeface="Times New Roman"/>
              <a:sym typeface="Times New Roman"/>
            </a:endParaRPr>
          </a:p>
          <a:p>
            <a:pPr indent="0" lvl="0" marL="0" marR="0" rtl="0" algn="l">
              <a:lnSpc>
                <a:spcPct val="107000"/>
              </a:lnSpc>
              <a:spcBef>
                <a:spcPts val="0"/>
              </a:spcBef>
              <a:spcAft>
                <a:spcPts val="0"/>
              </a:spcAft>
              <a:buNone/>
            </a:pPr>
            <a:r>
              <a:t/>
            </a:r>
            <a:endParaRPr b="1" sz="4000">
              <a:solidFill>
                <a:schemeClr val="lt1"/>
              </a:solidFill>
              <a:latin typeface="Calibri"/>
              <a:ea typeface="Calibri"/>
              <a:cs typeface="Calibri"/>
              <a:sym typeface="Calibri"/>
            </a:endParaRPr>
          </a:p>
        </p:txBody>
      </p:sp>
      <p:sp>
        <p:nvSpPr>
          <p:cNvPr id="263" name="Google Shape;263;p7"/>
          <p:cNvSpPr/>
          <p:nvPr/>
        </p:nvSpPr>
        <p:spPr>
          <a:xfrm>
            <a:off x="6309360" y="2209800"/>
            <a:ext cx="5666740" cy="1938992"/>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3600"/>
              <a:buFont typeface="Noto Sans Symbols"/>
              <a:buChar char="▪"/>
            </a:pPr>
            <a:r>
              <a:rPr lang="en-IN" sz="3600">
                <a:solidFill>
                  <a:schemeClr val="dk1"/>
                </a:solidFill>
                <a:latin typeface="Calibri"/>
                <a:ea typeface="Calibri"/>
                <a:cs typeface="Calibri"/>
                <a:sym typeface="Calibri"/>
              </a:rPr>
              <a:t> </a:t>
            </a:r>
            <a:r>
              <a:rPr lang="en-IN" sz="2800">
                <a:solidFill>
                  <a:schemeClr val="dk1"/>
                </a:solidFill>
                <a:latin typeface="Calibri"/>
                <a:ea typeface="Calibri"/>
                <a:cs typeface="Calibri"/>
                <a:sym typeface="Calibri"/>
              </a:rPr>
              <a:t>डिजिटल युग (Digital Age) एक ऐसा समय है जिसमें प्रौद्योगिकी और इंटरनेट ने हमारे जीवन के लगभग हर पहलू को बदल दिया है।</a:t>
            </a:r>
            <a:endParaRPr sz="2800">
              <a:solidFill>
                <a:schemeClr val="dk1"/>
              </a:solidFill>
              <a:latin typeface="Times New Roman"/>
              <a:ea typeface="Times New Roman"/>
              <a:cs typeface="Times New Roman"/>
              <a:sym typeface="Times New Roman"/>
            </a:endParaRPr>
          </a:p>
        </p:txBody>
      </p:sp>
      <p:pic>
        <p:nvPicPr>
          <p:cNvPr id="264" name="Google Shape;264;p7"/>
          <p:cNvPicPr preferRelativeResize="0"/>
          <p:nvPr/>
        </p:nvPicPr>
        <p:blipFill rotWithShape="1">
          <a:blip r:embed="rId4">
            <a:alphaModFix/>
          </a:blip>
          <a:srcRect b="0" l="0" r="0" t="0"/>
          <a:stretch/>
        </p:blipFill>
        <p:spPr>
          <a:xfrm>
            <a:off x="540760" y="1829955"/>
            <a:ext cx="5227840" cy="3416320"/>
          </a:xfrm>
          <a:prstGeom prst="rect">
            <a:avLst/>
          </a:prstGeom>
          <a:noFill/>
          <a:ln>
            <a:noFill/>
          </a:ln>
        </p:spPr>
      </p:pic>
      <p:sp>
        <p:nvSpPr>
          <p:cNvPr id="265" name="Google Shape;265;p7"/>
          <p:cNvSpPr/>
          <p:nvPr/>
        </p:nvSpPr>
        <p:spPr>
          <a:xfrm>
            <a:off x="0" y="5505353"/>
            <a:ext cx="23582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1800">
                <a:solidFill>
                  <a:schemeClr val="dk1"/>
                </a:solidFill>
                <a:latin typeface="Calibri"/>
                <a:ea typeface="Calibri"/>
                <a:cs typeface="Calibri"/>
                <a:sym typeface="Calibri"/>
              </a:rPr>
              <a:t>infographicjournal.com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20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Effect filter="fade" transition="in">
                                      <p:cBhvr>
                                        <p:cTn dur="1000"/>
                                        <p:tgtEl>
                                          <p:spTgt spid="26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8"/>
          <p:cNvPicPr preferRelativeResize="0"/>
          <p:nvPr/>
        </p:nvPicPr>
        <p:blipFill rotWithShape="1">
          <a:blip r:embed="rId3">
            <a:alphaModFix/>
          </a:blip>
          <a:srcRect b="0" l="0" r="0" t="0"/>
          <a:stretch/>
        </p:blipFill>
        <p:spPr>
          <a:xfrm>
            <a:off x="10160" y="17660"/>
            <a:ext cx="12192000" cy="6858000"/>
          </a:xfrm>
          <a:prstGeom prst="rect">
            <a:avLst/>
          </a:prstGeom>
          <a:noFill/>
          <a:ln>
            <a:noFill/>
          </a:ln>
        </p:spPr>
      </p:pic>
      <p:sp>
        <p:nvSpPr>
          <p:cNvPr id="271" name="Google Shape;271;p8"/>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72" name="Google Shape;272;p8"/>
          <p:cNvSpPr/>
          <p:nvPr/>
        </p:nvSpPr>
        <p:spPr>
          <a:xfrm>
            <a:off x="10160" y="81895"/>
            <a:ext cx="60960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3200">
                <a:solidFill>
                  <a:srgbClr val="FF0000"/>
                </a:solidFill>
                <a:latin typeface="Open Sans"/>
                <a:ea typeface="Open Sans"/>
                <a:cs typeface="Open Sans"/>
                <a:sym typeface="Open Sans"/>
              </a:rPr>
              <a:t> </a:t>
            </a:r>
            <a:r>
              <a:rPr b="1" lang="en-IN" sz="3200">
                <a:solidFill>
                  <a:srgbClr val="FF0000"/>
                </a:solidFill>
                <a:latin typeface="Times New Roman"/>
                <a:ea typeface="Times New Roman"/>
                <a:cs typeface="Times New Roman"/>
                <a:sym typeface="Times New Roman"/>
              </a:rPr>
              <a:t>परिचय (Introduction)</a:t>
            </a:r>
            <a:endParaRPr/>
          </a:p>
          <a:p>
            <a:pPr indent="0" lvl="0" marL="0" marR="0" rtl="0" algn="l">
              <a:spcBef>
                <a:spcPts val="0"/>
              </a:spcBef>
              <a:spcAft>
                <a:spcPts val="0"/>
              </a:spcAft>
              <a:buNone/>
            </a:pPr>
            <a:r>
              <a:t/>
            </a:r>
            <a:endParaRPr sz="3200">
              <a:solidFill>
                <a:srgbClr val="C00000"/>
              </a:solidFill>
              <a:latin typeface="Calibri"/>
              <a:ea typeface="Calibri"/>
              <a:cs typeface="Calibri"/>
              <a:sym typeface="Calibri"/>
            </a:endParaRPr>
          </a:p>
        </p:txBody>
      </p:sp>
      <p:sp>
        <p:nvSpPr>
          <p:cNvPr id="273" name="Google Shape;273;p8"/>
          <p:cNvSpPr/>
          <p:nvPr/>
        </p:nvSpPr>
        <p:spPr>
          <a:xfrm>
            <a:off x="10160" y="931445"/>
            <a:ext cx="6720840" cy="5109091"/>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50000"/>
              </a:lnSpc>
              <a:spcBef>
                <a:spcPts val="0"/>
              </a:spcBef>
              <a:spcAft>
                <a:spcPts val="0"/>
              </a:spcAft>
              <a:buClr>
                <a:schemeClr val="dk1"/>
              </a:buClr>
              <a:buSzPts val="2500"/>
              <a:buFont typeface="Noto Sans Symbols"/>
              <a:buChar char="❑"/>
            </a:pPr>
            <a:r>
              <a:rPr lang="en-IN" sz="2500">
                <a:solidFill>
                  <a:schemeClr val="dk1"/>
                </a:solidFill>
                <a:latin typeface="Times New Roman"/>
                <a:ea typeface="Times New Roman"/>
                <a:cs typeface="Times New Roman"/>
                <a:sym typeface="Times New Roman"/>
              </a:rPr>
              <a:t>आज का युग तेजी से डिजिटल हो रहा है। </a:t>
            </a:r>
            <a:endParaRPr sz="2500">
              <a:solidFill>
                <a:schemeClr val="dk1"/>
              </a:solidFill>
              <a:latin typeface="Times New Roman"/>
              <a:ea typeface="Times New Roman"/>
              <a:cs typeface="Times New Roman"/>
              <a:sym typeface="Times New Roman"/>
            </a:endParaRPr>
          </a:p>
          <a:p>
            <a:pPr indent="-342900" lvl="0" marL="342900" marR="0" rtl="0" algn="just">
              <a:lnSpc>
                <a:spcPct val="150000"/>
              </a:lnSpc>
              <a:spcBef>
                <a:spcPts val="0"/>
              </a:spcBef>
              <a:spcAft>
                <a:spcPts val="0"/>
              </a:spcAft>
              <a:buClr>
                <a:schemeClr val="dk1"/>
              </a:buClr>
              <a:buSzPts val="2500"/>
              <a:buFont typeface="Noto Sans Symbols"/>
              <a:buChar char="❑"/>
            </a:pPr>
            <a:r>
              <a:rPr lang="en-IN" sz="2500">
                <a:solidFill>
                  <a:schemeClr val="dk1"/>
                </a:solidFill>
                <a:latin typeface="Times New Roman"/>
                <a:ea typeface="Times New Roman"/>
                <a:cs typeface="Times New Roman"/>
                <a:sym typeface="Times New Roman"/>
              </a:rPr>
              <a:t>बच्चे अब छोटी उम्र से ही स्मार्टफोन, टैबलेट, और इंटरनेट का उपयोग कर रहे हैं।</a:t>
            </a:r>
            <a:endParaRPr sz="2500">
              <a:solidFill>
                <a:schemeClr val="dk1"/>
              </a:solidFill>
              <a:latin typeface="Times New Roman"/>
              <a:ea typeface="Times New Roman"/>
              <a:cs typeface="Times New Roman"/>
              <a:sym typeface="Times New Roman"/>
            </a:endParaRPr>
          </a:p>
          <a:p>
            <a:pPr indent="-342900" lvl="0" marL="342900" marR="0" rtl="0" algn="just">
              <a:lnSpc>
                <a:spcPct val="150000"/>
              </a:lnSpc>
              <a:spcBef>
                <a:spcPts val="0"/>
              </a:spcBef>
              <a:spcAft>
                <a:spcPts val="0"/>
              </a:spcAft>
              <a:buClr>
                <a:schemeClr val="dk1"/>
              </a:buClr>
              <a:buSzPts val="2500"/>
              <a:buFont typeface="Noto Sans Symbols"/>
              <a:buChar char="❑"/>
            </a:pPr>
            <a:r>
              <a:rPr lang="en-IN" sz="2500">
                <a:solidFill>
                  <a:schemeClr val="dk1"/>
                </a:solidFill>
                <a:latin typeface="Times New Roman"/>
                <a:ea typeface="Times New Roman"/>
                <a:cs typeface="Times New Roman"/>
                <a:sym typeface="Times New Roman"/>
              </a:rPr>
              <a:t>डिजिटल उपकरणों और इंटरनेट ने बच्चों के सीखने और मनोरंजन के तरीके बदल दिए हैं।</a:t>
            </a:r>
            <a:endParaRPr sz="2500">
              <a:solidFill>
                <a:schemeClr val="dk1"/>
              </a:solidFill>
              <a:latin typeface="Times New Roman"/>
              <a:ea typeface="Times New Roman"/>
              <a:cs typeface="Times New Roman"/>
              <a:sym typeface="Times New Roman"/>
            </a:endParaRPr>
          </a:p>
          <a:p>
            <a:pPr indent="-342900" lvl="0" marL="342900" marR="0" rtl="0" algn="just">
              <a:lnSpc>
                <a:spcPct val="150000"/>
              </a:lnSpc>
              <a:spcBef>
                <a:spcPts val="0"/>
              </a:spcBef>
              <a:spcAft>
                <a:spcPts val="0"/>
              </a:spcAft>
              <a:buClr>
                <a:schemeClr val="dk1"/>
              </a:buClr>
              <a:buSzPts val="2500"/>
              <a:buFont typeface="Noto Sans Symbols"/>
              <a:buChar char="❑"/>
            </a:pPr>
            <a:r>
              <a:rPr lang="en-IN" sz="2500">
                <a:solidFill>
                  <a:schemeClr val="dk1"/>
                </a:solidFill>
                <a:latin typeface="Times New Roman"/>
                <a:ea typeface="Times New Roman"/>
                <a:cs typeface="Times New Roman"/>
                <a:sym typeface="Times New Roman"/>
              </a:rPr>
              <a:t>डिजिटल दुनिया में कई जोखिम और चुनौतियाँ भी हैं, जैसे साइबर बुलिंग, ऑनलाइन धोखाधड़ी, अनुचित सामग्री, और डिजिटल लत।</a:t>
            </a:r>
            <a:endParaRPr sz="25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2600">
              <a:solidFill>
                <a:schemeClr val="dk1"/>
              </a:solidFill>
              <a:latin typeface="Calibri"/>
              <a:ea typeface="Calibri"/>
              <a:cs typeface="Calibri"/>
              <a:sym typeface="Calibri"/>
            </a:endParaRPr>
          </a:p>
        </p:txBody>
      </p:sp>
      <p:sp>
        <p:nvSpPr>
          <p:cNvPr id="274" name="Google Shape;274;p8"/>
          <p:cNvSpPr/>
          <p:nvPr/>
        </p:nvSpPr>
        <p:spPr>
          <a:xfrm>
            <a:off x="7498080" y="781600"/>
            <a:ext cx="4663440"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N" sz="2400">
                <a:solidFill>
                  <a:schemeClr val="lt1"/>
                </a:solidFill>
                <a:latin typeface="Open Sans"/>
                <a:ea typeface="Open Sans"/>
                <a:cs typeface="Open Sans"/>
                <a:sym typeface="Open Sans"/>
              </a:rPr>
              <a:t> </a:t>
            </a:r>
            <a:endParaRPr sz="2400">
              <a:solidFill>
                <a:schemeClr val="lt1"/>
              </a:solidFill>
              <a:latin typeface="Calibri"/>
              <a:ea typeface="Calibri"/>
              <a:cs typeface="Calibri"/>
              <a:sym typeface="Calibri"/>
            </a:endParaRPr>
          </a:p>
        </p:txBody>
      </p:sp>
      <p:pic>
        <p:nvPicPr>
          <p:cNvPr id="275" name="Google Shape;275;p8"/>
          <p:cNvPicPr preferRelativeResize="0"/>
          <p:nvPr/>
        </p:nvPicPr>
        <p:blipFill rotWithShape="1">
          <a:blip r:embed="rId4">
            <a:alphaModFix/>
          </a:blip>
          <a:srcRect b="0" l="0" r="0" t="0"/>
          <a:stretch/>
        </p:blipFill>
        <p:spPr>
          <a:xfrm>
            <a:off x="7747633" y="2123713"/>
            <a:ext cx="4413887" cy="26458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xEl>
                                              <p:pRg end="0" st="0"/>
                                            </p:txEl>
                                          </p:spTgt>
                                        </p:tgtEl>
                                        <p:attrNameLst>
                                          <p:attrName>style.visibility</p:attrName>
                                        </p:attrNameLst>
                                      </p:cBhvr>
                                      <p:to>
                                        <p:strVal val="visible"/>
                                      </p:to>
                                    </p:set>
                                    <p:animEffect filter="fade" transition="in">
                                      <p:cBhvr>
                                        <p:cTn dur="1000"/>
                                        <p:tgtEl>
                                          <p:spTgt spid="27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9"/>
          <p:cNvPicPr preferRelativeResize="0"/>
          <p:nvPr/>
        </p:nvPicPr>
        <p:blipFill rotWithShape="1">
          <a:blip r:embed="rId3">
            <a:alphaModFix/>
          </a:blip>
          <a:srcRect b="0" l="0" r="0" t="0"/>
          <a:stretch/>
        </p:blipFill>
        <p:spPr>
          <a:xfrm>
            <a:off x="-30480" y="0"/>
            <a:ext cx="12192000" cy="6858000"/>
          </a:xfrm>
          <a:prstGeom prst="rect">
            <a:avLst/>
          </a:prstGeom>
          <a:noFill/>
          <a:ln>
            <a:noFill/>
          </a:ln>
        </p:spPr>
      </p:pic>
      <p:sp>
        <p:nvSpPr>
          <p:cNvPr id="281" name="Google Shape;281;p9"/>
          <p:cNvSpPr txBox="1"/>
          <p:nvPr>
            <p:ph idx="4294967295" type="sldNum"/>
          </p:nvPr>
        </p:nvSpPr>
        <p:spPr>
          <a:xfrm>
            <a:off x="94488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
        <p:nvSpPr>
          <p:cNvPr id="282" name="Google Shape;282;p9"/>
          <p:cNvSpPr/>
          <p:nvPr/>
        </p:nvSpPr>
        <p:spPr>
          <a:xfrm>
            <a:off x="10160" y="81895"/>
            <a:ext cx="60960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N" sz="3200">
                <a:solidFill>
                  <a:srgbClr val="FF0000"/>
                </a:solidFill>
                <a:latin typeface="Open Sans"/>
                <a:ea typeface="Open Sans"/>
                <a:cs typeface="Open Sans"/>
                <a:sym typeface="Open Sans"/>
              </a:rPr>
              <a:t> </a:t>
            </a:r>
            <a:r>
              <a:rPr b="1" lang="en-IN" sz="3200">
                <a:solidFill>
                  <a:srgbClr val="FF0000"/>
                </a:solidFill>
                <a:latin typeface="Times New Roman"/>
                <a:ea typeface="Times New Roman"/>
                <a:cs typeface="Times New Roman"/>
                <a:sym typeface="Times New Roman"/>
              </a:rPr>
              <a:t>परिचय (Introduction)</a:t>
            </a:r>
            <a:endParaRPr/>
          </a:p>
          <a:p>
            <a:pPr indent="0" lvl="0" marL="0" marR="0" rtl="0" algn="l">
              <a:spcBef>
                <a:spcPts val="0"/>
              </a:spcBef>
              <a:spcAft>
                <a:spcPts val="0"/>
              </a:spcAft>
              <a:buNone/>
            </a:pPr>
            <a:r>
              <a:t/>
            </a:r>
            <a:endParaRPr sz="3200">
              <a:solidFill>
                <a:srgbClr val="C00000"/>
              </a:solidFill>
              <a:latin typeface="Calibri"/>
              <a:ea typeface="Calibri"/>
              <a:cs typeface="Calibri"/>
              <a:sym typeface="Calibri"/>
            </a:endParaRPr>
          </a:p>
        </p:txBody>
      </p:sp>
      <p:sp>
        <p:nvSpPr>
          <p:cNvPr id="283" name="Google Shape;283;p9"/>
          <p:cNvSpPr/>
          <p:nvPr/>
        </p:nvSpPr>
        <p:spPr>
          <a:xfrm>
            <a:off x="7498080" y="781600"/>
            <a:ext cx="4663440"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N" sz="2400">
                <a:solidFill>
                  <a:schemeClr val="lt1"/>
                </a:solidFill>
                <a:latin typeface="Open Sans"/>
                <a:ea typeface="Open Sans"/>
                <a:cs typeface="Open Sans"/>
                <a:sym typeface="Open Sans"/>
              </a:rPr>
              <a:t> </a:t>
            </a:r>
            <a:endParaRPr sz="2400">
              <a:solidFill>
                <a:schemeClr val="lt1"/>
              </a:solidFill>
              <a:latin typeface="Calibri"/>
              <a:ea typeface="Calibri"/>
              <a:cs typeface="Calibri"/>
              <a:sym typeface="Calibri"/>
            </a:endParaRPr>
          </a:p>
        </p:txBody>
      </p:sp>
      <p:sp>
        <p:nvSpPr>
          <p:cNvPr id="284" name="Google Shape;284;p9"/>
          <p:cNvSpPr txBox="1"/>
          <p:nvPr/>
        </p:nvSpPr>
        <p:spPr>
          <a:xfrm>
            <a:off x="-60960" y="620504"/>
            <a:ext cx="6908800" cy="591123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2400"/>
              <a:buFont typeface="Noto Sans Symbols"/>
              <a:buChar char="❑"/>
            </a:pPr>
            <a:r>
              <a:rPr lang="en-IN" sz="2400">
                <a:solidFill>
                  <a:schemeClr val="dk1"/>
                </a:solidFill>
                <a:latin typeface="Calibri"/>
                <a:ea typeface="Calibri"/>
                <a:cs typeface="Calibri"/>
                <a:sym typeface="Calibri"/>
              </a:rPr>
              <a:t> </a:t>
            </a:r>
            <a:r>
              <a:rPr lang="en-IN" sz="2300">
                <a:solidFill>
                  <a:schemeClr val="dk1"/>
                </a:solidFill>
                <a:latin typeface="Calibri"/>
                <a:ea typeface="Calibri"/>
                <a:cs typeface="Calibri"/>
                <a:sym typeface="Calibri"/>
              </a:rPr>
              <a:t>माता-पिता के लिए यह समझना आवश्यक है कि उनके बच्चे डिजिटल उपकरणों का कैसे उपयोग कर रहे हैं और कैसे उन्हें डिजिटल जोखिमों से बचाया जा सकता है।</a:t>
            </a:r>
            <a:endParaRPr/>
          </a:p>
          <a:p>
            <a:pPr indent="-285750" lvl="0" marL="285750" marR="0" rtl="0" algn="l">
              <a:lnSpc>
                <a:spcPct val="150000"/>
              </a:lnSpc>
              <a:spcBef>
                <a:spcPts val="0"/>
              </a:spcBef>
              <a:spcAft>
                <a:spcPts val="0"/>
              </a:spcAft>
              <a:buClr>
                <a:schemeClr val="dk1"/>
              </a:buClr>
              <a:buSzPts val="2300"/>
              <a:buFont typeface="Noto Sans Symbols"/>
              <a:buChar char="❑"/>
            </a:pPr>
            <a:r>
              <a:rPr lang="en-IN" sz="2300">
                <a:solidFill>
                  <a:schemeClr val="dk1"/>
                </a:solidFill>
                <a:latin typeface="Calibri"/>
                <a:ea typeface="Calibri"/>
                <a:cs typeface="Calibri"/>
                <a:sym typeface="Calibri"/>
              </a:rPr>
              <a:t> इसके लिए माता-पिता को जागरूक, शिक्षित, और सक्रिय होना जरूरी है, ताकि वे बच्चों को डिजिटल दुनिया में सुरक्षित और स्वस्थ बनाए रख सकें।</a:t>
            </a:r>
            <a:endParaRPr/>
          </a:p>
          <a:p>
            <a:pPr indent="-285750" lvl="0" marL="285750" marR="0" rtl="0" algn="l">
              <a:lnSpc>
                <a:spcPct val="150000"/>
              </a:lnSpc>
              <a:spcBef>
                <a:spcPts val="0"/>
              </a:spcBef>
              <a:spcAft>
                <a:spcPts val="0"/>
              </a:spcAft>
              <a:buClr>
                <a:schemeClr val="dk1"/>
              </a:buClr>
              <a:buSzPts val="2300"/>
              <a:buFont typeface="Noto Sans Symbols"/>
              <a:buChar char="❑"/>
            </a:pPr>
            <a:r>
              <a:rPr lang="en-IN" sz="2300">
                <a:solidFill>
                  <a:schemeClr val="dk1"/>
                </a:solidFill>
                <a:latin typeface="Calibri"/>
                <a:ea typeface="Calibri"/>
                <a:cs typeface="Calibri"/>
                <a:sym typeface="Calibri"/>
              </a:rPr>
              <a:t> डिजिटल युग में सफलतापूर्वक मार्गदर्शन करने के लिए, माता-पिता को बच्चों के साथ एक भरोसेमंद संबंध स्थापित करना चाहिए, जिसमें खुली चर्चा और संवाद शामिल हों।</a:t>
            </a:r>
            <a:endParaRPr/>
          </a:p>
        </p:txBody>
      </p:sp>
      <p:pic>
        <p:nvPicPr>
          <p:cNvPr id="285" name="Google Shape;285;p9"/>
          <p:cNvPicPr preferRelativeResize="0"/>
          <p:nvPr/>
        </p:nvPicPr>
        <p:blipFill rotWithShape="1">
          <a:blip r:embed="rId4">
            <a:alphaModFix/>
          </a:blip>
          <a:srcRect b="0" l="0" r="0" t="0"/>
          <a:stretch/>
        </p:blipFill>
        <p:spPr>
          <a:xfrm>
            <a:off x="7688580" y="1647825"/>
            <a:ext cx="4080934" cy="306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animEffect filter="fade" transition="in">
                                      <p:cBhvr>
                                        <p:cTn dur="1000"/>
                                        <p:tgtEl>
                                          <p:spTgt spid="28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SEA_temp">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2021-11-30T10:56:45Z</dcterms:created>
  <dc:creator>akash mishra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1033-11.2.0.9453</vt:lpwstr>
  </property>
</Properties>
</file>