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Oswald" panose="020F0502020204030204" pitchFamily="2" charset="0"/>
      <p:bold r:id="rId32"/>
    </p:embeddedFont>
    <p:embeddedFont>
      <p:font typeface="Times" panose="02020603050405020304" pitchFamily="18"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MCA Skills"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58"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02T04:32:32.071" idx="4">
    <p:pos x="6000" y="0"/>
    <p:text>remove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7-02T04:32:11.953" idx="5">
    <p:pos x="6000" y="0"/>
    <p:text>remove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Google Shape;3;n"/>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301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981393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81;p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4035" name="Google Shape;82;p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77;p1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3251" name="Google Shape;278;p1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298;p1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4275" name="Google Shape;299;p1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319;p1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5299" name="Google Shape;320;p1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339;p1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6323" name="Google Shape;340;p1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361;p17: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7347" name="Google Shape;362;p17: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382;p1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8371" name="Google Shape;383;p1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402;p1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9395" name="Google Shape;403;p1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422;p2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0419" name="Google Shape;423;p2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443;p2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1443" name="Google Shape;444;p2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464;p2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2467" name="Google Shape;465;p2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06;p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5059" name="Google Shape;107;p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484;p2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3491" name="Google Shape;485;p2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506;p3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4515" name="Google Shape;507;p3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527;p3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5539" name="Google Shape;528;p3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547;p3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6563" name="Google Shape;548;p3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567;p36: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7587" name="Google Shape;568;p36: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587;p37: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8611" name="Google Shape;588;p37: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606;p3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9635" name="Google Shape;607;p3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618;p3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0659" name="Google Shape;619;p3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638;p4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1683" name="Google Shape;639;p4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58;p4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2707" name="Google Shape;659;p4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28;p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6083" name="Google Shape;129;p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50;p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7107" name="Google Shape;151;p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74;p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8131" name="Google Shape;175;p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98;p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9155" name="Google Shape;199;p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19;p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0179" name="Google Shape;220;p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38;p1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1203" name="Google Shape;239;p1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57;p1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2227" name="Google Shape;258;p1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2" name="Google Shape;12;p2"/>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3" name="Google Shape;13;p2"/>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4" name="Google Shape;14;p2"/>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3E9D0B58-5426-4891-92FD-077FA0EC7065}" type="slidenum">
              <a:rPr lang="en-US"/>
              <a:pPr>
                <a:defRPr/>
              </a:pPr>
              <a:t>‹#›</a:t>
            </a:fld>
            <a:endParaRPr lang="en-US"/>
          </a:p>
        </p:txBody>
      </p:sp>
    </p:spTree>
    <p:extLst>
      <p:ext uri="{BB962C8B-B14F-4D97-AF65-F5344CB8AC3E}">
        <p14:creationId xmlns:p14="http://schemas.microsoft.com/office/powerpoint/2010/main" val="259968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457200" y="1600200"/>
            <a:ext cx="8229600" cy="4525962"/>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71;p11"/>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72;p11"/>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73;p11"/>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702CD12D-97A4-4EF1-9E9D-4101B630F337}" type="slidenum">
              <a:rPr lang="en-US"/>
              <a:pPr>
                <a:defRPr/>
              </a:pPr>
              <a:t>‹#›</a:t>
            </a:fld>
            <a:endParaRPr lang="en-US"/>
          </a:p>
        </p:txBody>
      </p:sp>
    </p:spTree>
    <p:extLst>
      <p:ext uri="{BB962C8B-B14F-4D97-AF65-F5344CB8AC3E}">
        <p14:creationId xmlns:p14="http://schemas.microsoft.com/office/powerpoint/2010/main" val="388890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2130425"/>
            <a:ext cx="7772400" cy="1470025"/>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3886200"/>
            <a:ext cx="6400800" cy="1752600"/>
          </a:xfrm>
          <a:prstGeom prst="rect">
            <a:avLst/>
          </a:prstGeom>
          <a:noFill/>
          <a:ln>
            <a:noFill/>
          </a:ln>
        </p:spPr>
        <p:txBody>
          <a:bodyPr spcFirstLastPara="1">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 name="Google Shape;77;p12"/>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78;p12"/>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79;p12"/>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F4356F74-95D9-4C17-B4BE-BBCE26AAA8FA}" type="slidenum">
              <a:rPr lang="en-US"/>
              <a:pPr>
                <a:defRPr/>
              </a:pPr>
              <a:t>‹#›</a:t>
            </a:fld>
            <a:endParaRPr lang="en-US"/>
          </a:p>
        </p:txBody>
      </p:sp>
    </p:spTree>
    <p:extLst>
      <p:ext uri="{BB962C8B-B14F-4D97-AF65-F5344CB8AC3E}">
        <p14:creationId xmlns:p14="http://schemas.microsoft.com/office/powerpoint/2010/main" val="393984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rot="5400000">
            <a:off x="4732338" y="2171701"/>
            <a:ext cx="5851525" cy="20574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rot="5400000">
            <a:off x="541338" y="190500"/>
            <a:ext cx="5851525" cy="60198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8;p3"/>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19;p3"/>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20;p3"/>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9BED5193-AF5C-48C9-9F1A-AFB1EB91226A}" type="slidenum">
              <a:rPr lang="en-US"/>
              <a:pPr>
                <a:defRPr/>
              </a:pPr>
              <a:t>‹#›</a:t>
            </a:fld>
            <a:endParaRPr lang="en-US"/>
          </a:p>
        </p:txBody>
      </p:sp>
    </p:spTree>
    <p:extLst>
      <p:ext uri="{BB962C8B-B14F-4D97-AF65-F5344CB8AC3E}">
        <p14:creationId xmlns:p14="http://schemas.microsoft.com/office/powerpoint/2010/main" val="217892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24;p4"/>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25;p4"/>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26;p4"/>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D81348F2-D393-48FA-9835-EE167B2FCB57}" type="slidenum">
              <a:rPr lang="en-US"/>
              <a:pPr>
                <a:defRPr/>
              </a:pPr>
              <a:t>‹#›</a:t>
            </a:fld>
            <a:endParaRPr lang="en-US"/>
          </a:p>
        </p:txBody>
      </p:sp>
    </p:spTree>
    <p:extLst>
      <p:ext uri="{BB962C8B-B14F-4D97-AF65-F5344CB8AC3E}">
        <p14:creationId xmlns:p14="http://schemas.microsoft.com/office/powerpoint/2010/main" val="3898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792288" y="4800600"/>
            <a:ext cx="5486400" cy="566738"/>
          </a:xfrm>
          <a:prstGeom prst="rect">
            <a:avLst/>
          </a:prstGeom>
          <a:noFill/>
          <a:ln>
            <a:noFill/>
          </a:ln>
        </p:spPr>
        <p:txBody>
          <a:bodyPr spcFirstLastPara="1" anchor="b">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a:spLocks noGrp="1"/>
          </p:cNvSpPr>
          <p:nvPr>
            <p:ph type="pic" idx="2"/>
          </p:nvPr>
        </p:nvSpPr>
        <p:spPr>
          <a:xfrm>
            <a:off x="1792288" y="612775"/>
            <a:ext cx="5486400" cy="4114800"/>
          </a:xfrm>
          <a:prstGeom prst="rect">
            <a:avLst/>
          </a:prstGeom>
          <a:noFill/>
          <a:ln>
            <a:noFill/>
          </a:ln>
        </p:spPr>
      </p:sp>
      <p:sp>
        <p:nvSpPr>
          <p:cNvPr id="30" name="Google Shape;30;p5"/>
          <p:cNvSpPr txBox="1">
            <a:spLocks noGrp="1"/>
          </p:cNvSpPr>
          <p:nvPr>
            <p:ph type="body" idx="1"/>
          </p:nvPr>
        </p:nvSpPr>
        <p:spPr>
          <a:xfrm>
            <a:off x="1792288" y="5367338"/>
            <a:ext cx="5486400" cy="804862"/>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31;p5"/>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32;p5"/>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33;p5"/>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81C922DA-7BC0-427D-9C1E-C85DBE535EAD}" type="slidenum">
              <a:rPr lang="en-US"/>
              <a:pPr>
                <a:defRPr/>
              </a:pPr>
              <a:t>‹#›</a:t>
            </a:fld>
            <a:endParaRPr lang="en-US"/>
          </a:p>
        </p:txBody>
      </p:sp>
    </p:spTree>
    <p:extLst>
      <p:ext uri="{BB962C8B-B14F-4D97-AF65-F5344CB8AC3E}">
        <p14:creationId xmlns:p14="http://schemas.microsoft.com/office/powerpoint/2010/main" val="293220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3050"/>
            <a:ext cx="3008313" cy="1162050"/>
          </a:xfrm>
          <a:prstGeom prst="rect">
            <a:avLst/>
          </a:prstGeom>
          <a:noFill/>
          <a:ln>
            <a:noFill/>
          </a:ln>
        </p:spPr>
        <p:txBody>
          <a:bodyPr spcFirstLastPara="1" anchor="b">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3575050" y="273050"/>
            <a:ext cx="5111750" cy="5853113"/>
          </a:xfrm>
          <a:prstGeom prst="rect">
            <a:avLst/>
          </a:prstGeom>
          <a:noFill/>
          <a:ln>
            <a:noFill/>
          </a:ln>
        </p:spPr>
        <p:txBody>
          <a:bodyPr spcFirstLastPara="1">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6"/>
          <p:cNvSpPr txBox="1">
            <a:spLocks noGrp="1"/>
          </p:cNvSpPr>
          <p:nvPr>
            <p:ph type="body" idx="2"/>
          </p:nvPr>
        </p:nvSpPr>
        <p:spPr>
          <a:xfrm>
            <a:off x="457200" y="1435100"/>
            <a:ext cx="3008313" cy="4691063"/>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38;p6"/>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39;p6"/>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40;p6"/>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1DA92238-7AD8-431F-838D-380FBAB035DD}" type="slidenum">
              <a:rPr lang="en-US"/>
              <a:pPr>
                <a:defRPr/>
              </a:pPr>
              <a:t>‹#›</a:t>
            </a:fld>
            <a:endParaRPr lang="en-US"/>
          </a:p>
        </p:txBody>
      </p:sp>
    </p:spTree>
    <p:extLst>
      <p:ext uri="{BB962C8B-B14F-4D97-AF65-F5344CB8AC3E}">
        <p14:creationId xmlns:p14="http://schemas.microsoft.com/office/powerpoint/2010/main" val="7879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43;p7"/>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4" name="Google Shape;44;p7"/>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45;p7"/>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348FBD09-97C5-431E-9C2E-A66F971191DF}" type="slidenum">
              <a:rPr lang="en-US"/>
              <a:pPr>
                <a:defRPr/>
              </a:pPr>
              <a:t>‹#›</a:t>
            </a:fld>
            <a:endParaRPr lang="en-US"/>
          </a:p>
        </p:txBody>
      </p:sp>
    </p:spTree>
    <p:extLst>
      <p:ext uri="{BB962C8B-B14F-4D97-AF65-F5344CB8AC3E}">
        <p14:creationId xmlns:p14="http://schemas.microsoft.com/office/powerpoint/2010/main" val="18505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457200" y="1535113"/>
            <a:ext cx="4040188"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457200" y="2174875"/>
            <a:ext cx="4040188"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8"/>
          <p:cNvSpPr txBox="1">
            <a:spLocks noGrp="1"/>
          </p:cNvSpPr>
          <p:nvPr>
            <p:ph type="body" idx="3"/>
          </p:nvPr>
        </p:nvSpPr>
        <p:spPr>
          <a:xfrm>
            <a:off x="4645025" y="1535113"/>
            <a:ext cx="4041775"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4645025" y="2174875"/>
            <a:ext cx="4041775"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 name="Google Shape;52;p8"/>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8" name="Google Shape;53;p8"/>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9" name="Google Shape;54;p8"/>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ED072F0F-5B3F-4F44-8CA4-ECA90655246D}" type="slidenum">
              <a:rPr lang="en-US"/>
              <a:pPr>
                <a:defRPr/>
              </a:pPr>
              <a:t>‹#›</a:t>
            </a:fld>
            <a:endParaRPr lang="en-US"/>
          </a:p>
        </p:txBody>
      </p:sp>
    </p:spTree>
    <p:extLst>
      <p:ext uri="{BB962C8B-B14F-4D97-AF65-F5344CB8AC3E}">
        <p14:creationId xmlns:p14="http://schemas.microsoft.com/office/powerpoint/2010/main" val="57937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9"/>
          <p:cNvSpPr txBox="1">
            <a:spLocks noGrp="1"/>
          </p:cNvSpPr>
          <p:nvPr>
            <p:ph type="body" idx="2"/>
          </p:nvPr>
        </p:nvSpPr>
        <p:spPr>
          <a:xfrm>
            <a:off x="4648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59;p9"/>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60;p9"/>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61;p9"/>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B9317087-1069-4F7F-A082-71B0D97B7691}" type="slidenum">
              <a:rPr lang="en-US"/>
              <a:pPr>
                <a:defRPr/>
              </a:pPr>
              <a:t>‹#›</a:t>
            </a:fld>
            <a:endParaRPr lang="en-US"/>
          </a:p>
        </p:txBody>
      </p:sp>
    </p:spTree>
    <p:extLst>
      <p:ext uri="{BB962C8B-B14F-4D97-AF65-F5344CB8AC3E}">
        <p14:creationId xmlns:p14="http://schemas.microsoft.com/office/powerpoint/2010/main" val="18083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722313" y="4406900"/>
            <a:ext cx="7772400" cy="1362075"/>
          </a:xfrm>
          <a:prstGeom prst="rect">
            <a:avLst/>
          </a:prstGeom>
          <a:noFill/>
          <a:ln>
            <a:noFill/>
          </a:ln>
        </p:spPr>
        <p:txBody>
          <a:bodyPr spcFirstLastPara="1" anchor="t">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722313" y="2906713"/>
            <a:ext cx="7772400" cy="1500187"/>
          </a:xfrm>
          <a:prstGeom prst="rect">
            <a:avLst/>
          </a:prstGeom>
          <a:noFill/>
          <a:ln>
            <a:noFill/>
          </a:ln>
        </p:spPr>
        <p:txBody>
          <a:bodyPr spcFirstLastPara="1" anchor="b">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 name="Google Shape;65;p10"/>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66;p10"/>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67;p10"/>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C29DFEEF-1064-4151-90C5-ADA9217E649E}" type="slidenum">
              <a:rPr lang="en-US"/>
              <a:pPr>
                <a:defRPr/>
              </a:pPr>
              <a:t>‹#›</a:t>
            </a:fld>
            <a:endParaRPr lang="en-US"/>
          </a:p>
        </p:txBody>
      </p:sp>
    </p:spTree>
    <p:extLst>
      <p:ext uri="{BB962C8B-B14F-4D97-AF65-F5344CB8AC3E}">
        <p14:creationId xmlns:p14="http://schemas.microsoft.com/office/powerpoint/2010/main" val="40517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sym typeface="Arial" charset="0"/>
            </a:endParaRPr>
          </a:p>
        </p:txBody>
      </p:sp>
      <p:sp>
        <p:nvSpPr>
          <p:cNvPr id="1027" name="Google Shape;7;p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sym typeface="Arial" charset="0"/>
            </a:endParaRPr>
          </a:p>
        </p:txBody>
      </p:sp>
      <p:sp>
        <p:nvSpPr>
          <p:cNvPr id="1028" name="Google Shape;8;p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1029" name="Google Shape;9;p1"/>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1030" name="Google Shape;10;p1"/>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898989"/>
              </a:buClr>
              <a:buSzPts val="1200"/>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42B07276-3960-4E94-8357-B694363C0788}" type="slidenum">
              <a:rPr lang="en-US"/>
              <a:pPr>
                <a:defRPr/>
              </a:pPr>
              <a:t>‹#›</a:t>
            </a:fld>
            <a:endParaRPr lang="en-US" sz="1400">
              <a:solidFill>
                <a:srgbClr val="000000"/>
              </a:solidFill>
              <a:latin typeface="Arial" charset="0"/>
              <a:cs typeface="Arial" charset="0"/>
              <a:sym typeface="Arial" charset="0"/>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libguides.umgc.edu/home" TargetMode="External"/><Relationship Id="rId13" Type="http://schemas.openxmlformats.org/officeDocument/2006/relationships/hyperlink" Target="https://oer.suny.edu/" TargetMode="External"/><Relationship Id="rId18" Type="http://schemas.openxmlformats.org/officeDocument/2006/relationships/hyperlink" Target="https://pressbooks.bccampus.ca/facultyoertoolkit/" TargetMode="External"/><Relationship Id="rId3" Type="http://schemas.openxmlformats.org/officeDocument/2006/relationships/image" Target="../media/image3.png"/><Relationship Id="rId21" Type="http://schemas.openxmlformats.org/officeDocument/2006/relationships/hyperlink" Target="https://oercollective.caul.edu.au/caul-open-educational-resources-professional-development-program/" TargetMode="External"/><Relationship Id="rId7" Type="http://schemas.openxmlformats.org/officeDocument/2006/relationships/hyperlink" Target="https://libguides.umgc.edu/c.php?g=23404&amp;p=138771" TargetMode="External"/><Relationship Id="rId12" Type="http://schemas.openxmlformats.org/officeDocument/2006/relationships/hyperlink" Target="https://courses.lumenlearning.com/suny-oercommunitycourse-understandingoer/chapter/leveraging-the-benefits-of-oer/" TargetMode="External"/><Relationship Id="rId17" Type="http://schemas.openxmlformats.org/officeDocument/2006/relationships/hyperlink" Target="http://creativecommons.org/licenses/by-sa/4.0" TargetMode="External"/><Relationship Id="rId2" Type="http://schemas.openxmlformats.org/officeDocument/2006/relationships/notesSlide" Target="../notesSlides/notesSlide26.xml"/><Relationship Id="rId16" Type="http://schemas.openxmlformats.org/officeDocument/2006/relationships/hyperlink" Target="https://oercollective.caul.edu.au/caul-open-educational-resources-professional-development-program/chapter/benefits-of-oer/" TargetMode="External"/><Relationship Id="rId20" Type="http://schemas.openxmlformats.org/officeDocument/2006/relationships/hyperlink" Target="https://open.ocolearnok.org/learnoer/" TargetMode="External"/><Relationship Id="rId1" Type="http://schemas.openxmlformats.org/officeDocument/2006/relationships/slideLayout" Target="../slideLayouts/slideLayout1.xml"/><Relationship Id="rId6" Type="http://schemas.openxmlformats.org/officeDocument/2006/relationships/hyperlink" Target="http://creativecommons.org/licenses/by-nc-sa/4.0" TargetMode="External"/><Relationship Id="rId11" Type="http://schemas.openxmlformats.org/officeDocument/2006/relationships/hyperlink" Target="http://creativecommons.org/licenses/by/4.0" TargetMode="External"/><Relationship Id="rId5" Type="http://schemas.openxmlformats.org/officeDocument/2006/relationships/hyperlink" Target="https://www.adelaide.edu.au/about" TargetMode="External"/><Relationship Id="rId15" Type="http://schemas.openxmlformats.org/officeDocument/2006/relationships/hyperlink" Target="https://open.ocolearnok.org/" TargetMode="External"/><Relationship Id="rId10" Type="http://schemas.openxmlformats.org/officeDocument/2006/relationships/hyperlink" Target="https://www.oerafrica.org/" TargetMode="External"/><Relationship Id="rId19" Type="http://schemas.openxmlformats.org/officeDocument/2006/relationships/hyperlink" Target="https://opentextbc.ca/studenttoolkit/" TargetMode="External"/><Relationship Id="rId4" Type="http://schemas.openxmlformats.org/officeDocument/2006/relationships/hyperlink" Target="https://libguides.adelaide.edu.au/OER/benefits" TargetMode="External"/><Relationship Id="rId9" Type="http://schemas.openxmlformats.org/officeDocument/2006/relationships/hyperlink" Target="https://www.oerafrica.org/understanding-oer/1-benefits-and-challenges-oer" TargetMode="External"/><Relationship Id="rId14" Type="http://schemas.openxmlformats.org/officeDocument/2006/relationships/hyperlink" Target="https://open.ocolearnok.org/learnoer/chapter/chapter-2-why-oer/"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it.libguides.com/c.php?g=681869&amp;p=4865180" TargetMode="External"/><Relationship Id="rId3" Type="http://schemas.openxmlformats.org/officeDocument/2006/relationships/image" Target="../media/image3.png"/><Relationship Id="rId7" Type="http://schemas.openxmlformats.org/officeDocument/2006/relationships/hyperlink" Target="https://ait.libguides.com/c.php?g=681869&amp;p=4930249"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scholarlycommons.pacific.edu/oer/pro-con-oer" TargetMode="External"/><Relationship Id="rId5" Type="http://schemas.openxmlformats.org/officeDocument/2006/relationships/hyperlink" Target="https://elearningindustry.com/utilizing-open-educational-resources-advance-online-learning-sub-saharan-africa" TargetMode="External"/><Relationship Id="rId4" Type="http://schemas.openxmlformats.org/officeDocument/2006/relationships/hyperlink" Target="https://www.rcampus.com/rubricshowc.cfm?code=G2X5W4X&amp;sp=yes&amp;" TargetMode="External"/><Relationship Id="rId9" Type="http://schemas.openxmlformats.org/officeDocument/2006/relationships/hyperlink" Target="about:bla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doi.org/10.19173/irrodl.v19i2.343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creativecommons.org/licenses/by/4.0" TargetMode="External"/><Relationship Id="rId4" Type="http://schemas.openxmlformats.org/officeDocument/2006/relationships/hyperlink" Target="https://pressbooks.bccampus.ca/facultyoertool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Google Shape;103;p13"/>
          <p:cNvSpPr txBox="1">
            <a:spLocks noChangeArrowheads="1"/>
          </p:cNvSpPr>
          <p:nvPr/>
        </p:nvSpPr>
        <p:spPr bwMode="auto">
          <a:xfrm>
            <a:off x="1028700" y="3589338"/>
            <a:ext cx="8115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19000"/>
              </a:lnSpc>
              <a:buClr>
                <a:srgbClr val="000000"/>
              </a:buClr>
              <a:buSzPts val="1100"/>
              <a:buFont typeface="Arial" charset="0"/>
              <a:buNone/>
            </a:pPr>
            <a:r>
              <a:rPr lang="en-US" sz="7300" b="1">
                <a:solidFill>
                  <a:srgbClr val="051D64"/>
                </a:solidFill>
                <a:latin typeface="Oswald" charset="0"/>
                <a:sym typeface="Oswald" charset="0"/>
              </a:rPr>
              <a:t>OER for achieving educational goals</a:t>
            </a:r>
          </a:p>
          <a:p>
            <a:pPr eaLnBrk="1" hangingPunct="1">
              <a:lnSpc>
                <a:spcPct val="119000"/>
              </a:lnSpc>
              <a:buClr>
                <a:srgbClr val="000000"/>
              </a:buClr>
              <a:buSzPts val="1100"/>
              <a:buFont typeface="Arial" charset="0"/>
              <a:buNone/>
            </a:pPr>
            <a:endParaRPr lang="en-US" sz="7300" b="1">
              <a:solidFill>
                <a:srgbClr val="051D64"/>
              </a:solidFill>
              <a:latin typeface="Oswald" charset="0"/>
              <a:sym typeface="Oswald" charset="0"/>
            </a:endParaRPr>
          </a:p>
          <a:p>
            <a:pPr eaLnBrk="1" hangingPunct="1">
              <a:lnSpc>
                <a:spcPct val="119000"/>
              </a:lnSpc>
              <a:buClr>
                <a:srgbClr val="051D64"/>
              </a:buClr>
              <a:buSzPts val="7300"/>
              <a:buFont typeface="Oswald" charset="0"/>
              <a:buNone/>
            </a:pPr>
            <a:endParaRPr lang="en-US" sz="7300" b="1">
              <a:solidFill>
                <a:srgbClr val="051D64"/>
              </a:solidFill>
              <a:latin typeface="Oswald" charset="0"/>
              <a:sym typeface="Oswald" charset="0"/>
            </a:endParaRPr>
          </a:p>
        </p:txBody>
      </p:sp>
      <p:sp>
        <p:nvSpPr>
          <p:cNvPr id="13316" name="Google Shape;104;p13"/>
          <p:cNvSpPr txBox="1">
            <a:spLocks noChangeArrowheads="1"/>
          </p:cNvSpPr>
          <p:nvPr/>
        </p:nvSpPr>
        <p:spPr bwMode="auto">
          <a:xfrm>
            <a:off x="1028700" y="7172325"/>
            <a:ext cx="81661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23000"/>
              </a:lnSpc>
              <a:buClr>
                <a:srgbClr val="03060B"/>
              </a:buClr>
              <a:buSzPts val="3900"/>
              <a:buFont typeface="Arial" charset="0"/>
              <a:buNone/>
            </a:pPr>
            <a:r>
              <a:rPr lang="en-US" sz="3900">
                <a:solidFill>
                  <a:srgbClr val="03060B"/>
                </a:solidFill>
              </a:rPr>
              <a:t>Dr. Papiya Upadhyay</a:t>
            </a:r>
            <a:endParaRPr lang="en-US"/>
          </a:p>
          <a:p>
            <a:pPr eaLnBrk="1" hangingPunct="1">
              <a:lnSpc>
                <a:spcPct val="123000"/>
              </a:lnSpc>
              <a:buClr>
                <a:srgbClr val="03060B"/>
              </a:buClr>
              <a:buSzPts val="3900"/>
              <a:buFont typeface="Arial" charset="0"/>
              <a:buNone/>
            </a:pPr>
            <a:r>
              <a:rPr lang="en-US" sz="3900">
                <a:solidFill>
                  <a:srgbClr val="03060B"/>
                </a:solidFill>
              </a:rPr>
              <a:t>Netaji Subhas Open University Kolkata, West Bengal</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2530"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Google Shape;294;p22"/>
          <p:cNvSpPr txBox="1">
            <a:spLocks noChangeArrowheads="1"/>
          </p:cNvSpPr>
          <p:nvPr/>
        </p:nvSpPr>
        <p:spPr bwMode="auto">
          <a:xfrm>
            <a:off x="1368425" y="2141538"/>
            <a:ext cx="155511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New Roman" pitchFamily="18" charset="0"/>
              <a:buNone/>
            </a:pPr>
            <a:r>
              <a:rPr lang="en-US" sz="3200">
                <a:solidFill>
                  <a:srgbClr val="051D64"/>
                </a:solidFill>
                <a:latin typeface="Times New Roman" pitchFamily="18" charset="0"/>
                <a:cs typeface="Times New Roman" pitchFamily="18" charset="0"/>
                <a:sym typeface="Times New Roman" pitchFamily="18" charset="0"/>
              </a:rPr>
              <a:t>Dr Sarah Lambert (2018) identifies three main ways in which OER provide social justice:</a:t>
            </a:r>
            <a:endParaRPr lang="en-US"/>
          </a:p>
          <a:p>
            <a:pPr algn="just" eaLnBrk="1" hangingPunct="1">
              <a:lnSpc>
                <a:spcPct val="150000"/>
              </a:lnSpc>
              <a:buClr>
                <a:srgbClr val="000000"/>
              </a:buClr>
              <a:buSzPts val="3200"/>
              <a:buFont typeface="Calibri" pitchFamily="34" charset="0"/>
              <a:buNone/>
            </a:pPr>
            <a:endParaRPr lang="en-US" sz="1600">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en-US" sz="3200" b="1">
                <a:solidFill>
                  <a:srgbClr val="051D64"/>
                </a:solidFill>
                <a:latin typeface="Times New Roman" pitchFamily="18" charset="0"/>
                <a:cs typeface="Times New Roman" pitchFamily="18" charset="0"/>
                <a:sym typeface="Times New Roman" pitchFamily="18" charset="0"/>
              </a:rPr>
              <a:t>Redistributive justice - </a:t>
            </a:r>
            <a:r>
              <a:rPr lang="en-US" sz="3200">
                <a:solidFill>
                  <a:srgbClr val="051D64"/>
                </a:solidFill>
                <a:latin typeface="Times New Roman" pitchFamily="18" charset="0"/>
                <a:cs typeface="Times New Roman" pitchFamily="18" charset="0"/>
                <a:sym typeface="Times New Roman" pitchFamily="18" charset="0"/>
              </a:rPr>
              <a:t>OER reduce the cost barrier to people from lower socioeconomic circumstances who struggle to afford educational materials.</a:t>
            </a:r>
          </a:p>
          <a:p>
            <a:pPr lvl="1" algn="just" eaLnBrk="1" hangingPunct="1">
              <a:lnSpc>
                <a:spcPct val="150000"/>
              </a:lnSpc>
              <a:buClr>
                <a:srgbClr val="051D64"/>
              </a:buClr>
              <a:buSzPts val="3200"/>
              <a:buFont typeface="Arial" charset="0"/>
              <a:buChar char="•"/>
            </a:pPr>
            <a:endParaRPr lang="en-US">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en-US" sz="3200" b="1">
                <a:solidFill>
                  <a:srgbClr val="051D64"/>
                </a:solidFill>
                <a:latin typeface="Times New Roman" pitchFamily="18" charset="0"/>
                <a:cs typeface="Times New Roman" pitchFamily="18" charset="0"/>
                <a:sym typeface="Times New Roman" pitchFamily="18" charset="0"/>
              </a:rPr>
              <a:t>Recognitive justice - </a:t>
            </a:r>
            <a:r>
              <a:rPr lang="en-US" sz="3200">
                <a:solidFill>
                  <a:srgbClr val="051D64"/>
                </a:solidFill>
                <a:latin typeface="Times New Roman" pitchFamily="18" charset="0"/>
                <a:cs typeface="Times New Roman" pitchFamily="18" charset="0"/>
                <a:sym typeface="Times New Roman" pitchFamily="18" charset="0"/>
              </a:rPr>
              <a:t>OER allow the recognition of groups and individuals often excluded from the academic sphere.</a:t>
            </a:r>
          </a:p>
          <a:p>
            <a:pPr lvl="1" algn="just" eaLnBrk="1" hangingPunct="1">
              <a:lnSpc>
                <a:spcPct val="150000"/>
              </a:lnSpc>
              <a:buClr>
                <a:srgbClr val="051D64"/>
              </a:buClr>
              <a:buSzPts val="3200"/>
              <a:buFont typeface="Arial" charset="0"/>
              <a:buChar char="•"/>
            </a:pPr>
            <a:endParaRPr lang="en-US">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en-US" sz="3200" b="1">
                <a:solidFill>
                  <a:srgbClr val="051D64"/>
                </a:solidFill>
                <a:latin typeface="Times New Roman" pitchFamily="18" charset="0"/>
                <a:cs typeface="Times New Roman" pitchFamily="18" charset="0"/>
                <a:sym typeface="Times New Roman" pitchFamily="18" charset="0"/>
              </a:rPr>
              <a:t>Representational justice - </a:t>
            </a:r>
            <a:r>
              <a:rPr lang="en-US" sz="3200">
                <a:solidFill>
                  <a:srgbClr val="051D64"/>
                </a:solidFill>
                <a:latin typeface="Times New Roman" pitchFamily="18" charset="0"/>
                <a:cs typeface="Times New Roman" pitchFamily="18" charset="0"/>
                <a:sym typeface="Times New Roman" pitchFamily="18" charset="0"/>
              </a:rPr>
              <a:t>Representational justice allows marginalised groups to tell their own stories.</a:t>
            </a:r>
            <a:endParaRPr lang="en-US"/>
          </a:p>
        </p:txBody>
      </p:sp>
      <p:sp>
        <p:nvSpPr>
          <p:cNvPr id="22532" name="Google Shape;296;p22"/>
          <p:cNvSpPr txBox="1">
            <a:spLocks noChangeArrowheads="1"/>
          </p:cNvSpPr>
          <p:nvPr/>
        </p:nvSpPr>
        <p:spPr bwMode="auto">
          <a:xfrm>
            <a:off x="1401763" y="1179513"/>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OER: social justice and equity</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355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Google Shape;315;p23"/>
          <p:cNvSpPr>
            <a:spLocks/>
          </p:cNvSpPr>
          <p:nvPr/>
        </p:nvSpPr>
        <p:spPr bwMode="auto">
          <a:xfrm>
            <a:off x="14225588" y="6135688"/>
            <a:ext cx="3454400" cy="3122612"/>
          </a:xfrm>
          <a:custGeom>
            <a:avLst/>
            <a:gdLst>
              <a:gd name="T0" fmla="*/ 0 w 3454923"/>
              <a:gd name="T1" fmla="*/ 0 h 3122387"/>
              <a:gd name="T2" fmla="*/ 3454401 w 3454923"/>
              <a:gd name="T3" fmla="*/ 0 h 3122387"/>
              <a:gd name="T4" fmla="*/ 3454401 w 3454923"/>
              <a:gd name="T5" fmla="*/ 3122612 h 3122387"/>
              <a:gd name="T6" fmla="*/ 0 w 3454923"/>
              <a:gd name="T7" fmla="*/ 3122612 h 3122387"/>
              <a:gd name="T8" fmla="*/ 0 w 3454923"/>
              <a:gd name="T9" fmla="*/ 0 h 312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4923" h="3122387" extrusionOk="0">
                <a:moveTo>
                  <a:pt x="0" y="0"/>
                </a:moveTo>
                <a:lnTo>
                  <a:pt x="3454924" y="0"/>
                </a:lnTo>
                <a:lnTo>
                  <a:pt x="3454924" y="3122387"/>
                </a:lnTo>
                <a:lnTo>
                  <a:pt x="0" y="312238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23556" name="Google Shape;316;p23"/>
          <p:cNvSpPr txBox="1">
            <a:spLocks noChangeArrowheads="1"/>
          </p:cNvSpPr>
          <p:nvPr/>
        </p:nvSpPr>
        <p:spPr bwMode="auto">
          <a:xfrm>
            <a:off x="1401763" y="1873250"/>
            <a:ext cx="820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The flexibility of OER</a:t>
            </a:r>
            <a:endParaRPr lang="en-US"/>
          </a:p>
        </p:txBody>
      </p:sp>
      <p:sp>
        <p:nvSpPr>
          <p:cNvPr id="23557" name="Google Shape;317;p23"/>
          <p:cNvSpPr txBox="1">
            <a:spLocks noChangeArrowheads="1"/>
          </p:cNvSpPr>
          <p:nvPr/>
        </p:nvSpPr>
        <p:spPr bwMode="auto">
          <a:xfrm>
            <a:off x="1401763" y="2809875"/>
            <a:ext cx="15551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44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The ease with which many OER can be edited and maintained gives educators a lot of flexibility. </a:t>
            </a:r>
            <a:endParaRPr lang="en-US"/>
          </a:p>
          <a:p>
            <a:pPr algn="just" eaLnBrk="1" hangingPunct="1">
              <a:lnSpc>
                <a:spcPct val="78000"/>
              </a:lnSpc>
              <a:buClr>
                <a:srgbClr val="000000"/>
              </a:buClr>
              <a:buSzPts val="3200"/>
              <a:buFont typeface="Calibri" pitchFamily="34" charset="0"/>
              <a:buNone/>
            </a:pPr>
            <a:endParaRPr lang="en-US" sz="3200" b="1">
              <a:solidFill>
                <a:srgbClr val="051D64"/>
              </a:solidFill>
              <a:latin typeface="Times" pitchFamily="18" charset="0"/>
              <a:cs typeface="Times" pitchFamily="18" charset="0"/>
              <a:sym typeface="Times" pitchFamily="18" charset="0"/>
            </a:endParaRPr>
          </a:p>
          <a:p>
            <a:pPr lvl="1" algn="just" eaLnBrk="1" hangingPunct="1">
              <a:lnSpc>
                <a:spcPct val="22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Continual improvement of OER content</a:t>
            </a:r>
            <a:endParaRPr lang="en-US"/>
          </a:p>
          <a:p>
            <a:pPr lvl="1" algn="just" eaLnBrk="1" hangingPunct="1">
              <a:lnSpc>
                <a:spcPct val="22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Incorporating local perspectives</a:t>
            </a:r>
            <a:endParaRPr lang="en-US"/>
          </a:p>
          <a:p>
            <a:pPr lvl="1" algn="just" eaLnBrk="1" hangingPunct="1">
              <a:lnSpc>
                <a:spcPct val="22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Partnership with students</a:t>
            </a:r>
            <a:endParaRPr lang="en-US"/>
          </a:p>
          <a:p>
            <a:pPr eaLnBrk="1" hangingPunct="1">
              <a:buClr>
                <a:srgbClr val="000000"/>
              </a:buClr>
              <a:buFont typeface="Arial" charset="0"/>
              <a:buNone/>
            </a:pPr>
            <a:endParaRPr lang="en-US" sz="3200" b="1">
              <a:solidFill>
                <a:srgbClr val="051D64"/>
              </a:solidFill>
              <a:latin typeface="Times" pitchFamily="18" charset="0"/>
              <a:cs typeface="Times" pitchFamily="18" charset="0"/>
              <a:sym typeface="Times"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457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Google Shape;336;p24"/>
          <p:cNvSpPr txBox="1">
            <a:spLocks noChangeArrowheads="1"/>
          </p:cNvSpPr>
          <p:nvPr/>
        </p:nvSpPr>
        <p:spPr bwMode="auto">
          <a:xfrm>
            <a:off x="1371600" y="1673225"/>
            <a:ext cx="820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Global OER contexts</a:t>
            </a:r>
            <a:endParaRPr lang="en-US"/>
          </a:p>
        </p:txBody>
      </p:sp>
      <p:sp>
        <p:nvSpPr>
          <p:cNvPr id="24580" name="Google Shape;337;p24"/>
          <p:cNvSpPr txBox="1">
            <a:spLocks noChangeArrowheads="1"/>
          </p:cNvSpPr>
          <p:nvPr/>
        </p:nvSpPr>
        <p:spPr bwMode="auto">
          <a:xfrm>
            <a:off x="1366838" y="2484438"/>
            <a:ext cx="15806737"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OER offer some important benefits to global education. Unlike proprietary teaching materials and textbooks, OER can be:</a:t>
            </a:r>
            <a:endParaRPr lang="en-US"/>
          </a:p>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freely translated into other languages;</a:t>
            </a:r>
            <a:endParaRPr lang="en-US"/>
          </a:p>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adapted to suit local national contexts and histories; or</a:t>
            </a:r>
            <a:endParaRPr lang="en-US"/>
          </a:p>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enhanced with culturally relevant examples.</a:t>
            </a:r>
          </a:p>
          <a:p>
            <a:pPr algn="just" eaLnBrk="1" hangingPunct="1">
              <a:lnSpc>
                <a:spcPct val="150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Perhaps most importantly, OER can be used freely by institutions with limited financial resources, including those in developing countries, while opening up education to more students.</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5602"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Google Shape;356;p25"/>
          <p:cNvSpPr>
            <a:spLocks/>
          </p:cNvSpPr>
          <p:nvPr/>
        </p:nvSpPr>
        <p:spPr bwMode="auto">
          <a:xfrm>
            <a:off x="14446250" y="5762625"/>
            <a:ext cx="3368675" cy="4114800"/>
          </a:xfrm>
          <a:custGeom>
            <a:avLst/>
            <a:gdLst>
              <a:gd name="T0" fmla="*/ 0 w 3368992"/>
              <a:gd name="T1" fmla="*/ 0 h 4114800"/>
              <a:gd name="T2" fmla="*/ 3368676 w 3368992"/>
              <a:gd name="T3" fmla="*/ 0 h 4114800"/>
              <a:gd name="T4" fmla="*/ 3368676 w 3368992"/>
              <a:gd name="T5" fmla="*/ 4114800 h 4114800"/>
              <a:gd name="T6" fmla="*/ 0 w 3368992"/>
              <a:gd name="T7" fmla="*/ 4114800 h 4114800"/>
              <a:gd name="T8" fmla="*/ 0 w 3368992"/>
              <a:gd name="T9" fmla="*/ 0 h 4114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8992" h="4114800" extrusionOk="0">
                <a:moveTo>
                  <a:pt x="0" y="0"/>
                </a:moveTo>
                <a:lnTo>
                  <a:pt x="3368993" y="0"/>
                </a:lnTo>
                <a:lnTo>
                  <a:pt x="3368993"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25604" name="Google Shape;357;p25"/>
          <p:cNvSpPr txBox="1">
            <a:spLocks noChangeArrowheads="1"/>
          </p:cNvSpPr>
          <p:nvPr/>
        </p:nvSpPr>
        <p:spPr bwMode="auto">
          <a:xfrm>
            <a:off x="1060450" y="1919288"/>
            <a:ext cx="17227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en-US" sz="3600" b="1">
                <a:solidFill>
                  <a:srgbClr val="051D64"/>
                </a:solidFill>
                <a:latin typeface="Oswald" charset="0"/>
                <a:sym typeface="Oswald" charset="0"/>
              </a:rPr>
              <a:t>SNIPPETS OF OER-PROS &amp; CONS</a:t>
            </a:r>
            <a:endParaRPr lang="en-US"/>
          </a:p>
        </p:txBody>
      </p:sp>
      <p:sp>
        <p:nvSpPr>
          <p:cNvPr id="25605" name="Google Shape;358;p25"/>
          <p:cNvSpPr txBox="1">
            <a:spLocks noChangeArrowheads="1"/>
          </p:cNvSpPr>
          <p:nvPr/>
        </p:nvSpPr>
        <p:spPr bwMode="auto">
          <a:xfrm>
            <a:off x="1065213" y="3106738"/>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Benefits for Students</a:t>
            </a:r>
            <a:endParaRPr lang="en-US"/>
          </a:p>
        </p:txBody>
      </p:sp>
      <p:sp>
        <p:nvSpPr>
          <p:cNvPr id="25606" name="Google Shape;359;p25"/>
          <p:cNvSpPr txBox="1">
            <a:spLocks noChangeArrowheads="1"/>
          </p:cNvSpPr>
          <p:nvPr/>
        </p:nvSpPr>
        <p:spPr bwMode="auto">
          <a:xfrm>
            <a:off x="1065213" y="3843338"/>
            <a:ext cx="1338103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Using OER can both provide tremendous </a:t>
            </a:r>
            <a:r>
              <a:rPr lang="en-US" sz="3200" b="1">
                <a:solidFill>
                  <a:srgbClr val="832322"/>
                </a:solidFill>
                <a:latin typeface="Times" pitchFamily="18" charset="0"/>
                <a:cs typeface="Times" pitchFamily="18" charset="0"/>
                <a:sym typeface="Times" pitchFamily="18" charset="0"/>
              </a:rPr>
              <a:t>cost savings</a:t>
            </a:r>
            <a:r>
              <a:rPr lang="en-US" sz="3200" b="1">
                <a:solidFill>
                  <a:srgbClr val="051D64"/>
                </a:solidFill>
                <a:latin typeface="Times" pitchFamily="18" charset="0"/>
                <a:cs typeface="Times" pitchFamily="18" charset="0"/>
                <a:sym typeface="Times" pitchFamily="18" charset="0"/>
              </a:rPr>
              <a:t> for students and impact student success and completion rates. </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Student</a:t>
            </a:r>
            <a:r>
              <a:rPr lang="en-US" sz="3200" b="1">
                <a:solidFill>
                  <a:srgbClr val="832322"/>
                </a:solidFill>
                <a:latin typeface="Times" pitchFamily="18" charset="0"/>
                <a:cs typeface="Times" pitchFamily="18" charset="0"/>
                <a:sym typeface="Times" pitchFamily="18" charset="0"/>
              </a:rPr>
              <a:t> engagement and advocacy</a:t>
            </a:r>
            <a:r>
              <a:rPr lang="en-US" sz="3200" b="1">
                <a:solidFill>
                  <a:srgbClr val="051D64"/>
                </a:solidFill>
                <a:latin typeface="Times" pitchFamily="18" charset="0"/>
                <a:cs typeface="Times" pitchFamily="18" charset="0"/>
                <a:sym typeface="Times" pitchFamily="18" charset="0"/>
              </a:rPr>
              <a:t> are another key benefit to OER. </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Immediate and continued </a:t>
            </a:r>
            <a:r>
              <a:rPr lang="en-US" sz="3200" b="1">
                <a:solidFill>
                  <a:srgbClr val="832322"/>
                </a:solidFill>
                <a:latin typeface="Times" pitchFamily="18" charset="0"/>
                <a:cs typeface="Times" pitchFamily="18" charset="0"/>
                <a:sym typeface="Times" pitchFamily="18" charset="0"/>
              </a:rPr>
              <a:t>access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662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Google Shape;379;p26"/>
          <p:cNvSpPr txBox="1">
            <a:spLocks noChangeArrowheads="1"/>
          </p:cNvSpPr>
          <p:nvPr/>
        </p:nvSpPr>
        <p:spPr bwMode="auto">
          <a:xfrm>
            <a:off x="1366838" y="1611313"/>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Benefits for Faculty</a:t>
            </a:r>
            <a:endParaRPr lang="en-US"/>
          </a:p>
        </p:txBody>
      </p:sp>
      <p:sp>
        <p:nvSpPr>
          <p:cNvPr id="26628" name="Google Shape;380;p26"/>
          <p:cNvSpPr txBox="1">
            <a:spLocks noChangeArrowheads="1"/>
          </p:cNvSpPr>
          <p:nvPr/>
        </p:nvSpPr>
        <p:spPr bwMode="auto">
          <a:xfrm>
            <a:off x="1027113" y="2324100"/>
            <a:ext cx="14517687"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Faculty using OER enjoy great </a:t>
            </a:r>
            <a:r>
              <a:rPr lang="en-US" sz="3200" b="1">
                <a:solidFill>
                  <a:srgbClr val="832322"/>
                </a:solidFill>
                <a:latin typeface="Times" pitchFamily="18" charset="0"/>
                <a:cs typeface="Times" pitchFamily="18" charset="0"/>
                <a:sym typeface="Times" pitchFamily="18" charset="0"/>
              </a:rPr>
              <a:t>freedom </a:t>
            </a:r>
            <a:r>
              <a:rPr lang="en-US" sz="3200" b="1">
                <a:solidFill>
                  <a:srgbClr val="051D64"/>
                </a:solidFill>
                <a:latin typeface="Times" pitchFamily="18" charset="0"/>
                <a:cs typeface="Times" pitchFamily="18" charset="0"/>
                <a:sym typeface="Times" pitchFamily="18" charset="0"/>
              </a:rPr>
              <a:t>in selecting course materials that they customize to fit the specific needs of their students and the goals of their classes. </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Open educational resources also provide increased opportunities for faculty to engage in </a:t>
            </a:r>
            <a:r>
              <a:rPr lang="en-US" sz="3200" b="1">
                <a:solidFill>
                  <a:srgbClr val="832322"/>
                </a:solidFill>
                <a:latin typeface="Times" pitchFamily="18" charset="0"/>
                <a:cs typeface="Times" pitchFamily="18" charset="0"/>
                <a:sym typeface="Times" pitchFamily="18" charset="0"/>
              </a:rPr>
              <a:t>open pedagogical practices </a:t>
            </a:r>
            <a:r>
              <a:rPr lang="en-US" sz="3200" b="1">
                <a:solidFill>
                  <a:srgbClr val="051D64"/>
                </a:solidFill>
                <a:latin typeface="Times" pitchFamily="18" charset="0"/>
                <a:cs typeface="Times" pitchFamily="18" charset="0"/>
                <a:sym typeface="Times" pitchFamily="18" charset="0"/>
              </a:rPr>
              <a:t>with their students. </a:t>
            </a:r>
            <a:endParaRPr lang="en-US"/>
          </a:p>
          <a:p>
            <a:pPr lvl="1" algn="just" eaLnBrk="1" hangingPunct="1">
              <a:lnSpc>
                <a:spcPct val="197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Save time and energy</a:t>
            </a:r>
            <a:r>
              <a:rPr lang="en-US" sz="3200" b="1">
                <a:solidFill>
                  <a:srgbClr val="051D64"/>
                </a:solidFill>
                <a:latin typeface="Times" pitchFamily="18" charset="0"/>
                <a:cs typeface="Times" pitchFamily="18" charset="0"/>
                <a:sym typeface="Times" pitchFamily="18" charset="0"/>
              </a:rPr>
              <a:t> by adapting or revising resources that have already been created</a:t>
            </a:r>
            <a:endParaRPr lang="en-US"/>
          </a:p>
        </p:txBody>
      </p:sp>
      <p:sp>
        <p:nvSpPr>
          <p:cNvPr id="26629" name="Freeform 16"/>
          <p:cNvSpPr>
            <a:spLocks/>
          </p:cNvSpPr>
          <p:nvPr/>
        </p:nvSpPr>
        <p:spPr bwMode="auto">
          <a:xfrm>
            <a:off x="15946438" y="6267450"/>
            <a:ext cx="2147887" cy="3305175"/>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765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Google Shape;400;p27"/>
          <p:cNvSpPr txBox="1">
            <a:spLocks noChangeArrowheads="1"/>
          </p:cNvSpPr>
          <p:nvPr/>
        </p:nvSpPr>
        <p:spPr bwMode="auto">
          <a:xfrm>
            <a:off x="1060450" y="1971675"/>
            <a:ext cx="133810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Tailor resources</a:t>
            </a:r>
            <a:r>
              <a:rPr lang="en-US" sz="3200" b="1">
                <a:solidFill>
                  <a:srgbClr val="051D64"/>
                </a:solidFill>
                <a:latin typeface="Times" pitchFamily="18" charset="0"/>
                <a:cs typeface="Times" pitchFamily="18" charset="0"/>
                <a:sym typeface="Times" pitchFamily="18" charset="0"/>
              </a:rPr>
              <a:t> to fit specific context within your courses and research</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Expand </a:t>
            </a:r>
            <a:r>
              <a:rPr lang="en-US" sz="3200" b="1">
                <a:solidFill>
                  <a:srgbClr val="832322"/>
                </a:solidFill>
                <a:latin typeface="Times" pitchFamily="18" charset="0"/>
                <a:cs typeface="Times" pitchFamily="18" charset="0"/>
                <a:sym typeface="Times" pitchFamily="18" charset="0"/>
              </a:rPr>
              <a:t>interdisciplinary teaching</a:t>
            </a:r>
            <a:r>
              <a:rPr lang="en-US" sz="3200" b="1">
                <a:solidFill>
                  <a:srgbClr val="051D64"/>
                </a:solidFill>
                <a:latin typeface="Times" pitchFamily="18" charset="0"/>
                <a:cs typeface="Times" pitchFamily="18" charset="0"/>
                <a:sym typeface="Times" pitchFamily="18" charset="0"/>
              </a:rPr>
              <a:t> by integrating resources from multiple disciplines</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Access educational resources that have been </a:t>
            </a:r>
            <a:r>
              <a:rPr lang="en-US" sz="3200" b="1">
                <a:solidFill>
                  <a:srgbClr val="832322"/>
                </a:solidFill>
                <a:latin typeface="Times" pitchFamily="18" charset="0"/>
                <a:cs typeface="Times" pitchFamily="18" charset="0"/>
                <a:sym typeface="Times" pitchFamily="18" charset="0"/>
              </a:rPr>
              <a:t>peer-reviewed </a:t>
            </a:r>
            <a:r>
              <a:rPr lang="en-US" sz="3200" b="1">
                <a:solidFill>
                  <a:srgbClr val="051D64"/>
                </a:solidFill>
                <a:latin typeface="Times" pitchFamily="18" charset="0"/>
                <a:cs typeface="Times" pitchFamily="18" charset="0"/>
                <a:sym typeface="Times" pitchFamily="18" charset="0"/>
              </a:rPr>
              <a:t>by other experts in your field</a:t>
            </a:r>
            <a:endParaRPr lang="en-US"/>
          </a:p>
        </p:txBody>
      </p:sp>
      <p:sp>
        <p:nvSpPr>
          <p:cNvPr id="27652" name="Freeform 16"/>
          <p:cNvSpPr>
            <a:spLocks/>
          </p:cNvSpPr>
          <p:nvPr/>
        </p:nvSpPr>
        <p:spPr bwMode="auto">
          <a:xfrm>
            <a:off x="15544800" y="5799138"/>
            <a:ext cx="2549525" cy="3773487"/>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8674"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Google Shape;420;p28"/>
          <p:cNvSpPr txBox="1">
            <a:spLocks noChangeArrowheads="1"/>
          </p:cNvSpPr>
          <p:nvPr/>
        </p:nvSpPr>
        <p:spPr bwMode="auto">
          <a:xfrm>
            <a:off x="1060450" y="1608138"/>
            <a:ext cx="1522095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Explore reviews and annotations that provide more </a:t>
            </a:r>
            <a:r>
              <a:rPr lang="en-US" sz="3200" b="1">
                <a:solidFill>
                  <a:srgbClr val="832322"/>
                </a:solidFill>
                <a:latin typeface="Times" pitchFamily="18" charset="0"/>
                <a:cs typeface="Times" pitchFamily="18" charset="0"/>
                <a:sym typeface="Times" pitchFamily="18" charset="0"/>
              </a:rPr>
              <a:t>in-depth knowledge</a:t>
            </a:r>
            <a:r>
              <a:rPr lang="en-US" sz="3200" b="1">
                <a:solidFill>
                  <a:srgbClr val="051D64"/>
                </a:solidFill>
                <a:latin typeface="Times" pitchFamily="18" charset="0"/>
                <a:cs typeface="Times" pitchFamily="18" charset="0"/>
                <a:sym typeface="Times" pitchFamily="18" charset="0"/>
              </a:rPr>
              <a:t> of the resource</a:t>
            </a:r>
            <a:endParaRPr lang="en-US"/>
          </a:p>
          <a:p>
            <a:pPr lvl="1" algn="just" eaLnBrk="1" hangingPunct="1">
              <a:lnSpc>
                <a:spcPct val="197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Collaborate</a:t>
            </a:r>
            <a:r>
              <a:rPr lang="en-US" sz="3200" b="1">
                <a:solidFill>
                  <a:srgbClr val="051D64"/>
                </a:solidFill>
                <a:latin typeface="Times" pitchFamily="18" charset="0"/>
                <a:cs typeface="Times" pitchFamily="18" charset="0"/>
                <a:sym typeface="Times" pitchFamily="18" charset="0"/>
              </a:rPr>
              <a:t> on creating new resources that can be used within or across disciplines</a:t>
            </a:r>
            <a:endParaRPr lang="en-US"/>
          </a:p>
          <a:p>
            <a:pPr lvl="1" algn="just" eaLnBrk="1" hangingPunct="1">
              <a:lnSpc>
                <a:spcPct val="197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Reduce the cost</a:t>
            </a:r>
            <a:r>
              <a:rPr lang="en-US" sz="3200" b="1">
                <a:solidFill>
                  <a:srgbClr val="051D64"/>
                </a:solidFill>
                <a:latin typeface="Times" pitchFamily="18" charset="0"/>
                <a:cs typeface="Times" pitchFamily="18" charset="0"/>
                <a:sym typeface="Times" pitchFamily="18" charset="0"/>
              </a:rPr>
              <a:t> of course materials</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Enable all students to have </a:t>
            </a:r>
            <a:r>
              <a:rPr lang="en-US" sz="3200" b="1">
                <a:solidFill>
                  <a:srgbClr val="832322"/>
                </a:solidFill>
                <a:latin typeface="Times" pitchFamily="18" charset="0"/>
                <a:cs typeface="Times" pitchFamily="18" charset="0"/>
                <a:sym typeface="Times" pitchFamily="18" charset="0"/>
              </a:rPr>
              <a:t>equal access</a:t>
            </a:r>
            <a:r>
              <a:rPr lang="en-US" sz="3200" b="1">
                <a:solidFill>
                  <a:srgbClr val="051D64"/>
                </a:solidFill>
                <a:latin typeface="Times" pitchFamily="18" charset="0"/>
                <a:cs typeface="Times" pitchFamily="18" charset="0"/>
                <a:sym typeface="Times" pitchFamily="18" charset="0"/>
              </a:rPr>
              <a:t> to course materials</a:t>
            </a:r>
            <a:endParaRPr lang="en-US"/>
          </a:p>
          <a:p>
            <a:pPr lvl="1" algn="just" eaLnBrk="1" hangingPunct="1">
              <a:lnSpc>
                <a:spcPct val="197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Provide students with the opportunity to </a:t>
            </a:r>
            <a:r>
              <a:rPr lang="en-US" sz="3200" b="1">
                <a:solidFill>
                  <a:srgbClr val="832322"/>
                </a:solidFill>
                <a:latin typeface="Times" pitchFamily="18" charset="0"/>
                <a:cs typeface="Times" pitchFamily="18" charset="0"/>
                <a:sym typeface="Times" pitchFamily="18" charset="0"/>
              </a:rPr>
              <a:t>explore course content</a:t>
            </a:r>
            <a:r>
              <a:rPr lang="en-US" sz="3200" b="1">
                <a:solidFill>
                  <a:srgbClr val="051D64"/>
                </a:solidFill>
                <a:latin typeface="Times" pitchFamily="18" charset="0"/>
                <a:cs typeface="Times" pitchFamily="18" charset="0"/>
                <a:sym typeface="Times" pitchFamily="18" charset="0"/>
              </a:rPr>
              <a:t> fully before enrolling</a:t>
            </a:r>
            <a:endParaRPr lang="en-US"/>
          </a:p>
        </p:txBody>
      </p:sp>
      <p:sp>
        <p:nvSpPr>
          <p:cNvPr id="28676" name="Freeform 16"/>
          <p:cNvSpPr>
            <a:spLocks/>
          </p:cNvSpPr>
          <p:nvPr/>
        </p:nvSpPr>
        <p:spPr bwMode="auto">
          <a:xfrm>
            <a:off x="16281400" y="6489700"/>
            <a:ext cx="1812925" cy="3082925"/>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969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Google Shape;439;p29"/>
          <p:cNvSpPr txBox="1">
            <a:spLocks noChangeArrowheads="1"/>
          </p:cNvSpPr>
          <p:nvPr/>
        </p:nvSpPr>
        <p:spPr bwMode="auto">
          <a:xfrm>
            <a:off x="1027113" y="2544763"/>
            <a:ext cx="157448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1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OER can increase </a:t>
            </a:r>
            <a:r>
              <a:rPr lang="en-US" sz="3200" b="1">
                <a:solidFill>
                  <a:srgbClr val="832322"/>
                </a:solidFill>
                <a:latin typeface="Times" pitchFamily="18" charset="0"/>
                <a:cs typeface="Times" pitchFamily="18" charset="0"/>
                <a:sym typeface="Times" pitchFamily="18" charset="0"/>
              </a:rPr>
              <a:t>student retention, progress, and completion</a:t>
            </a:r>
            <a:r>
              <a:rPr lang="en-US" sz="3200" b="1">
                <a:solidFill>
                  <a:srgbClr val="051D64"/>
                </a:solidFill>
                <a:latin typeface="Times" pitchFamily="18" charset="0"/>
                <a:cs typeface="Times" pitchFamily="18" charset="0"/>
                <a:sym typeface="Times" pitchFamily="18" charset="0"/>
              </a:rPr>
              <a:t> by decreasing student costs.</a:t>
            </a:r>
            <a:endParaRPr lang="en-US"/>
          </a:p>
          <a:p>
            <a:pPr lvl="1" algn="just" eaLnBrk="1" hangingPunct="1">
              <a:lnSpc>
                <a:spcPct val="191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When institutions strategically support and provide OER courses for students there is opportunity for </a:t>
            </a:r>
            <a:r>
              <a:rPr lang="en-US" sz="3200" b="1">
                <a:solidFill>
                  <a:srgbClr val="832322"/>
                </a:solidFill>
                <a:latin typeface="Times" pitchFamily="18" charset="0"/>
                <a:cs typeface="Times" pitchFamily="18" charset="0"/>
                <a:sym typeface="Times" pitchFamily="18" charset="0"/>
              </a:rPr>
              <a:t>financial return</a:t>
            </a:r>
            <a:r>
              <a:rPr lang="en-US" sz="3200" b="1">
                <a:solidFill>
                  <a:srgbClr val="051D64"/>
                </a:solidFill>
                <a:latin typeface="Times" pitchFamily="18" charset="0"/>
                <a:cs typeface="Times" pitchFamily="18" charset="0"/>
                <a:sym typeface="Times" pitchFamily="18" charset="0"/>
              </a:rPr>
              <a:t> on investment for the institution.</a:t>
            </a:r>
            <a:endParaRPr lang="en-US"/>
          </a:p>
          <a:p>
            <a:pPr lvl="1" algn="just" eaLnBrk="1" hangingPunct="1">
              <a:lnSpc>
                <a:spcPct val="191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Students who enrolled in OER courses tended to enroll in more course credits than students who enrolled in non-OER courses, thus generating </a:t>
            </a:r>
            <a:r>
              <a:rPr lang="en-US" sz="3200" b="1">
                <a:solidFill>
                  <a:srgbClr val="832322"/>
                </a:solidFill>
                <a:latin typeface="Times" pitchFamily="18" charset="0"/>
                <a:cs typeface="Times" pitchFamily="18" charset="0"/>
                <a:sym typeface="Times" pitchFamily="18" charset="0"/>
              </a:rPr>
              <a:t>additional tuition revenue</a:t>
            </a:r>
            <a:r>
              <a:rPr lang="en-US" sz="3200" b="1">
                <a:solidFill>
                  <a:srgbClr val="051D64"/>
                </a:solidFill>
                <a:latin typeface="Times" pitchFamily="18" charset="0"/>
                <a:cs typeface="Times" pitchFamily="18" charset="0"/>
                <a:sym typeface="Times" pitchFamily="18" charset="0"/>
              </a:rPr>
              <a:t>.</a:t>
            </a:r>
            <a:endParaRPr lang="en-US"/>
          </a:p>
        </p:txBody>
      </p:sp>
      <p:sp>
        <p:nvSpPr>
          <p:cNvPr id="29700" name="Google Shape;441;p29"/>
          <p:cNvSpPr txBox="1">
            <a:spLocks noChangeArrowheads="1"/>
          </p:cNvSpPr>
          <p:nvPr/>
        </p:nvSpPr>
        <p:spPr bwMode="auto">
          <a:xfrm>
            <a:off x="1366838" y="1611313"/>
            <a:ext cx="8204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Benefits to Institutions</a:t>
            </a:r>
            <a:endParaRPr lang="en-US"/>
          </a:p>
        </p:txBody>
      </p:sp>
      <p:sp>
        <p:nvSpPr>
          <p:cNvPr id="29701" name="Freeform 17"/>
          <p:cNvSpPr>
            <a:spLocks/>
          </p:cNvSpPr>
          <p:nvPr/>
        </p:nvSpPr>
        <p:spPr bwMode="auto">
          <a:xfrm>
            <a:off x="16102013" y="7894638"/>
            <a:ext cx="1976437" cy="1831975"/>
          </a:xfrm>
          <a:custGeom>
            <a:avLst/>
            <a:gdLst>
              <a:gd name="T0" fmla="*/ 0 w 2683856"/>
              <a:gd name="T1" fmla="*/ 0 h 2749148"/>
              <a:gd name="T2" fmla="*/ 2683856 w 2683856"/>
              <a:gd name="T3" fmla="*/ 0 h 2749148"/>
              <a:gd name="T4" fmla="*/ 2683856 w 2683856"/>
              <a:gd name="T5" fmla="*/ 2749148 h 2749148"/>
              <a:gd name="T6" fmla="*/ 0 w 2683856"/>
              <a:gd name="T7" fmla="*/ 2749148 h 2749148"/>
              <a:gd name="T8" fmla="*/ 0 w 2683856"/>
              <a:gd name="T9" fmla="*/ 0 h 2749148"/>
            </a:gdLst>
            <a:ahLst/>
            <a:cxnLst>
              <a:cxn ang="0">
                <a:pos x="T0" y="T1"/>
              </a:cxn>
              <a:cxn ang="0">
                <a:pos x="T2" y="T3"/>
              </a:cxn>
              <a:cxn ang="0">
                <a:pos x="T4" y="T5"/>
              </a:cxn>
              <a:cxn ang="0">
                <a:pos x="T6" y="T7"/>
              </a:cxn>
              <a:cxn ang="0">
                <a:pos x="T8" y="T9"/>
              </a:cxn>
            </a:cxnLst>
            <a:rect l="0" t="0" r="r" b="b"/>
            <a:pathLst>
              <a:path w="2683856" h="2749148">
                <a:moveTo>
                  <a:pt x="0" y="0"/>
                </a:moveTo>
                <a:lnTo>
                  <a:pt x="2683856" y="0"/>
                </a:lnTo>
                <a:lnTo>
                  <a:pt x="2683856" y="2749148"/>
                </a:lnTo>
                <a:lnTo>
                  <a:pt x="0" y="274914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0722"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Google Shape;460;p30"/>
          <p:cNvSpPr txBox="1">
            <a:spLocks noChangeArrowheads="1"/>
          </p:cNvSpPr>
          <p:nvPr/>
        </p:nvSpPr>
        <p:spPr bwMode="auto">
          <a:xfrm>
            <a:off x="1027113" y="2544763"/>
            <a:ext cx="82962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Immediate and continued access</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Enhancement of regular course content</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Adaptability</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Increased diversity</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Continual improvement</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Scalability</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Augmentation of class materials</a:t>
            </a:r>
            <a:endParaRPr lang="en-US"/>
          </a:p>
        </p:txBody>
      </p:sp>
      <p:sp>
        <p:nvSpPr>
          <p:cNvPr id="30724" name="Google Shape;461;p30"/>
          <p:cNvSpPr txBox="1">
            <a:spLocks noChangeArrowheads="1"/>
          </p:cNvSpPr>
          <p:nvPr/>
        </p:nvSpPr>
        <p:spPr bwMode="auto">
          <a:xfrm>
            <a:off x="1366838" y="1611313"/>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Advantages at a glance</a:t>
            </a:r>
            <a:endParaRPr lang="en-US"/>
          </a:p>
        </p:txBody>
      </p:sp>
      <p:sp>
        <p:nvSpPr>
          <p:cNvPr id="30725" name="Google Shape;462;p30"/>
          <p:cNvSpPr txBox="1">
            <a:spLocks noChangeArrowheads="1"/>
          </p:cNvSpPr>
          <p:nvPr/>
        </p:nvSpPr>
        <p:spPr bwMode="auto">
          <a:xfrm>
            <a:off x="9032875" y="2393950"/>
            <a:ext cx="8366125"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Modify course resources to better align with learning outcomes</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Increase student interaction with course resources</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Quick circulation</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Less expense for students</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Showcasing of innovation and talent</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Ties for alumni</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Continually improved resources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174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Google Shape;481;p31"/>
          <p:cNvSpPr txBox="1">
            <a:spLocks noChangeArrowheads="1"/>
          </p:cNvSpPr>
          <p:nvPr/>
        </p:nvSpPr>
        <p:spPr bwMode="auto">
          <a:xfrm>
            <a:off x="1027113" y="2384425"/>
            <a:ext cx="1601787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Bunda College of Agriculture</a:t>
            </a:r>
            <a:r>
              <a:rPr lang="en-US" sz="3200" b="1">
                <a:solidFill>
                  <a:srgbClr val="051D64"/>
                </a:solidFill>
                <a:latin typeface="Times" pitchFamily="18" charset="0"/>
                <a:cs typeface="Times" pitchFamily="18" charset="0"/>
                <a:sym typeface="Times" pitchFamily="18" charset="0"/>
              </a:rPr>
              <a:t> Communication Skills textbook, created by adapting and combining a number of OER to produce a free student textbook.</a:t>
            </a:r>
            <a:endParaRPr lang="en-US"/>
          </a:p>
          <a:p>
            <a:pPr algn="just" eaLnBrk="1" hangingPunct="1">
              <a:lnSpc>
                <a:spcPct val="150000"/>
              </a:lnSpc>
              <a:buClr>
                <a:srgbClr val="000000"/>
              </a:buClr>
              <a:buSzPts val="3200"/>
              <a:buFont typeface="Calibri" pitchFamily="34" charset="0"/>
              <a:buNone/>
            </a:pPr>
            <a:endParaRPr lang="en-US" sz="1600" b="1">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Kamuzu College of Nursing</a:t>
            </a:r>
            <a:r>
              <a:rPr lang="en-US" sz="3200" b="1">
                <a:solidFill>
                  <a:srgbClr val="051D64"/>
                </a:solidFill>
                <a:latin typeface="Times" pitchFamily="18" charset="0"/>
                <a:cs typeface="Times" pitchFamily="18" charset="0"/>
                <a:sym typeface="Times" pitchFamily="18" charset="0"/>
              </a:rPr>
              <a:t> Counseling by Caregivers, Nurses and Midwives, a course developed by adapting OER to work for a Malawian context.</a:t>
            </a:r>
            <a:endParaRPr lang="en-US"/>
          </a:p>
          <a:p>
            <a:pPr algn="just" eaLnBrk="1" hangingPunct="1">
              <a:lnSpc>
                <a:spcPct val="150000"/>
              </a:lnSpc>
              <a:buClr>
                <a:srgbClr val="000000"/>
              </a:buClr>
              <a:buSzPts val="3200"/>
              <a:buFont typeface="Calibri" pitchFamily="34" charset="0"/>
              <a:buNone/>
            </a:pPr>
            <a:endParaRPr lang="en-US" sz="1600" b="1">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United States International University (USIU)</a:t>
            </a:r>
            <a:r>
              <a:rPr lang="en-US" sz="3200" b="1">
                <a:solidFill>
                  <a:srgbClr val="051D64"/>
                </a:solidFill>
                <a:latin typeface="Times" pitchFamily="18" charset="0"/>
                <a:cs typeface="Times" pitchFamily="18" charset="0"/>
                <a:sym typeface="Times" pitchFamily="18" charset="0"/>
              </a:rPr>
              <a:t> Agribusiness Course, created by different faculties pooling their expertise to support Kenyan farmers in becoming entrepreneurs by openly licensing their various contributions.</a:t>
            </a:r>
            <a:endParaRPr lang="en-US"/>
          </a:p>
        </p:txBody>
      </p:sp>
      <p:sp>
        <p:nvSpPr>
          <p:cNvPr id="31748" name="Google Shape;482;p31"/>
          <p:cNvSpPr txBox="1">
            <a:spLocks noChangeArrowheads="1"/>
          </p:cNvSpPr>
          <p:nvPr/>
        </p:nvSpPr>
        <p:spPr bwMode="auto">
          <a:xfrm>
            <a:off x="1366838" y="1611313"/>
            <a:ext cx="1245076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Examples of the potential benefits offered by OER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Google Shape;125;p14"/>
          <p:cNvSpPr txBox="1">
            <a:spLocks noChangeArrowheads="1"/>
          </p:cNvSpPr>
          <p:nvPr/>
        </p:nvSpPr>
        <p:spPr bwMode="auto">
          <a:xfrm>
            <a:off x="7834313" y="2257425"/>
            <a:ext cx="97440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211000"/>
              </a:lnSpc>
              <a:buClr>
                <a:srgbClr val="051D64"/>
              </a:buClr>
              <a:buSzPts val="3600"/>
              <a:buFont typeface="Oswald" charset="0"/>
              <a:buNone/>
            </a:pPr>
            <a:r>
              <a:rPr lang="en-US" sz="3600" b="1">
                <a:solidFill>
                  <a:srgbClr val="051D64"/>
                </a:solidFill>
                <a:latin typeface="Oswald" charset="0"/>
                <a:sym typeface="Oswald" charset="0"/>
              </a:rPr>
              <a:t>FOCUS AREAS</a:t>
            </a:r>
            <a:endParaRPr lang="en-US"/>
          </a:p>
        </p:txBody>
      </p:sp>
      <p:sp>
        <p:nvSpPr>
          <p:cNvPr id="14340" name="Google Shape;126;p14"/>
          <p:cNvSpPr txBox="1">
            <a:spLocks noChangeArrowheads="1"/>
          </p:cNvSpPr>
          <p:nvPr/>
        </p:nvSpPr>
        <p:spPr bwMode="auto">
          <a:xfrm>
            <a:off x="7281863" y="3182938"/>
            <a:ext cx="9942512"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96925" indent="-39687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81000"/>
              </a:lnSpc>
              <a:buClr>
                <a:srgbClr val="03060B"/>
              </a:buClr>
              <a:buSzPts val="3200"/>
              <a:buFont typeface="Arial" charset="0"/>
              <a:buChar char="•"/>
            </a:pPr>
            <a:r>
              <a:rPr lang="en-US" sz="3600" b="1">
                <a:latin typeface="Times New Roman" pitchFamily="18" charset="0"/>
                <a:cs typeface="Times New Roman" pitchFamily="18" charset="0"/>
                <a:sym typeface="Times" pitchFamily="18" charset="0"/>
              </a:rPr>
              <a:t>Relevance of OER in Education</a:t>
            </a:r>
          </a:p>
          <a:p>
            <a:pPr lvl="1" eaLnBrk="1" hangingPunct="1">
              <a:lnSpc>
                <a:spcPct val="181000"/>
              </a:lnSpc>
              <a:buClr>
                <a:srgbClr val="03060B"/>
              </a:buClr>
              <a:buSzPts val="3200"/>
              <a:buFont typeface="Arial" charset="0"/>
              <a:buChar char="•"/>
            </a:pPr>
            <a:r>
              <a:rPr lang="en-US" sz="3600" b="1">
                <a:latin typeface="Times New Roman" pitchFamily="18" charset="0"/>
                <a:cs typeface="Times New Roman" pitchFamily="18" charset="0"/>
                <a:sym typeface="Times" pitchFamily="18" charset="0"/>
              </a:rPr>
              <a:t>Integrating OER with teaching, learning and assessment</a:t>
            </a:r>
          </a:p>
          <a:p>
            <a:pPr lvl="1" eaLnBrk="1" hangingPunct="1">
              <a:lnSpc>
                <a:spcPct val="181000"/>
              </a:lnSpc>
              <a:buClr>
                <a:srgbClr val="03060B"/>
              </a:buClr>
              <a:buSzPts val="3200"/>
              <a:buFont typeface="Arial" charset="0"/>
              <a:buChar char="•"/>
            </a:pPr>
            <a:r>
              <a:rPr lang="en-US" sz="3600" b="1">
                <a:latin typeface="Times New Roman" pitchFamily="18" charset="0"/>
                <a:cs typeface="Times New Roman" pitchFamily="18" charset="0"/>
                <a:sym typeface="Times" pitchFamily="18" charset="0"/>
              </a:rPr>
              <a:t>Effective utilization of OER to achieve best outcomes</a:t>
            </a:r>
            <a:endParaRPr lang="en-US" sz="3600" b="1">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277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Google Shape;502;p32"/>
          <p:cNvSpPr txBox="1">
            <a:spLocks noChangeArrowheads="1"/>
          </p:cNvSpPr>
          <p:nvPr/>
        </p:nvSpPr>
        <p:spPr bwMode="auto">
          <a:xfrm>
            <a:off x="1027113" y="2030413"/>
            <a:ext cx="8116887"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03250" indent="-3016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Quality issues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Extra effort required to adopt OERs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Lack of human interaction between teachers and students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Language and/or cultural barriers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Technological issues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Static formats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Intellectual property/copyright concerns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Lack of awareness and lack of understanding</a:t>
            </a:r>
            <a:endParaRPr lang="en-US"/>
          </a:p>
        </p:txBody>
      </p:sp>
      <p:sp>
        <p:nvSpPr>
          <p:cNvPr id="32772" name="Google Shape;503;p32"/>
          <p:cNvSpPr txBox="1">
            <a:spLocks noChangeArrowheads="1"/>
          </p:cNvSpPr>
          <p:nvPr/>
        </p:nvSpPr>
        <p:spPr bwMode="auto">
          <a:xfrm>
            <a:off x="1366838" y="1228725"/>
            <a:ext cx="1245076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Barriers to using OER</a:t>
            </a:r>
            <a:endParaRPr lang="en-US"/>
          </a:p>
        </p:txBody>
      </p:sp>
      <p:sp>
        <p:nvSpPr>
          <p:cNvPr id="32773" name="Google Shape;504;p32"/>
          <p:cNvSpPr txBox="1">
            <a:spLocks noChangeArrowheads="1"/>
          </p:cNvSpPr>
          <p:nvPr/>
        </p:nvSpPr>
        <p:spPr bwMode="auto">
          <a:xfrm>
            <a:off x="9323388" y="1946275"/>
            <a:ext cx="8424862"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03250" indent="-3016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Sustainability issues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Sourcing appropriate OER </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Adaptation of OER requires new skills </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Understanding open licences </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Traditional mindsets </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Access to ICT </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Incentives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Student readiness and willingness</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Lack of time and motivation</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Lack of discoverability</a:t>
            </a:r>
            <a:endParaRPr lang="en-US"/>
          </a:p>
          <a:p>
            <a:pPr lvl="1" algn="just" eaLnBrk="1" hangingPunct="1">
              <a:lnSpc>
                <a:spcPct val="150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Lack of institution wide policy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379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Google Shape;523;p33"/>
          <p:cNvSpPr txBox="1">
            <a:spLocks noChangeArrowheads="1"/>
          </p:cNvSpPr>
          <p:nvPr/>
        </p:nvSpPr>
        <p:spPr bwMode="auto">
          <a:xfrm>
            <a:off x="1060450" y="1185863"/>
            <a:ext cx="17227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en-US" sz="3600" b="1">
                <a:solidFill>
                  <a:srgbClr val="051D64"/>
                </a:solidFill>
                <a:latin typeface="Oswald" charset="0"/>
                <a:sym typeface="Oswald" charset="0"/>
              </a:rPr>
              <a:t>FACTS</a:t>
            </a:r>
            <a:endParaRPr lang="en-US"/>
          </a:p>
        </p:txBody>
      </p:sp>
      <p:sp>
        <p:nvSpPr>
          <p:cNvPr id="33796" name="Google Shape;524;p33"/>
          <p:cNvSpPr txBox="1">
            <a:spLocks noChangeArrowheads="1"/>
          </p:cNvSpPr>
          <p:nvPr/>
        </p:nvSpPr>
        <p:spPr bwMode="auto">
          <a:xfrm>
            <a:off x="1060450" y="2293938"/>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OER cost savings in action</a:t>
            </a:r>
            <a:endParaRPr lang="en-US"/>
          </a:p>
        </p:txBody>
      </p:sp>
      <p:sp>
        <p:nvSpPr>
          <p:cNvPr id="33797" name="Google Shape;525;p33"/>
          <p:cNvSpPr txBox="1">
            <a:spLocks noChangeArrowheads="1"/>
          </p:cNvSpPr>
          <p:nvPr/>
        </p:nvSpPr>
        <p:spPr bwMode="auto">
          <a:xfrm>
            <a:off x="1408113" y="3224213"/>
            <a:ext cx="159654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7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The </a:t>
            </a:r>
            <a:r>
              <a:rPr lang="en-US" sz="3200" b="1">
                <a:solidFill>
                  <a:srgbClr val="832322"/>
                </a:solidFill>
                <a:latin typeface="Times" pitchFamily="18" charset="0"/>
                <a:cs typeface="Times" pitchFamily="18" charset="0"/>
                <a:sym typeface="Times" pitchFamily="18" charset="0"/>
              </a:rPr>
              <a:t>BCcampus Open Textbook Project</a:t>
            </a:r>
            <a:r>
              <a:rPr lang="en-US" sz="3200" b="1">
                <a:solidFill>
                  <a:srgbClr val="051D64"/>
                </a:solidFill>
                <a:latin typeface="Times" pitchFamily="18" charset="0"/>
                <a:cs typeface="Times" pitchFamily="18" charset="0"/>
                <a:sym typeface="Times" pitchFamily="18" charset="0"/>
              </a:rPr>
              <a:t> saved students over $350,000 in its first two years. As of 2022, savings have surpassed $31 million</a:t>
            </a:r>
            <a:endParaRPr lang="en-US"/>
          </a:p>
          <a:p>
            <a:pPr lvl="1" algn="just" eaLnBrk="1" hangingPunct="1">
              <a:lnSpc>
                <a:spcPct val="17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Introductory Physics students at the </a:t>
            </a:r>
            <a:r>
              <a:rPr lang="en-US" sz="3200" b="1">
                <a:solidFill>
                  <a:srgbClr val="832322"/>
                </a:solidFill>
                <a:latin typeface="Times" pitchFamily="18" charset="0"/>
                <a:cs typeface="Times" pitchFamily="18" charset="0"/>
                <a:sym typeface="Times" pitchFamily="18" charset="0"/>
              </a:rPr>
              <a:t>University of British Columbia</a:t>
            </a:r>
            <a:r>
              <a:rPr lang="en-US" sz="3200" b="1">
                <a:solidFill>
                  <a:srgbClr val="051D64"/>
                </a:solidFill>
                <a:latin typeface="Times" pitchFamily="18" charset="0"/>
                <a:cs typeface="Times" pitchFamily="18" charset="0"/>
                <a:sym typeface="Times" pitchFamily="18" charset="0"/>
              </a:rPr>
              <a:t> saved $90,000 in one year</a:t>
            </a:r>
            <a:endParaRPr lang="en-US"/>
          </a:p>
          <a:p>
            <a:pPr lvl="1" algn="just" eaLnBrk="1" hangingPunct="1">
              <a:lnSpc>
                <a:spcPct val="175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 its first year, the </a:t>
            </a:r>
            <a:r>
              <a:rPr lang="en-US" sz="3200" b="1">
                <a:solidFill>
                  <a:srgbClr val="832322"/>
                </a:solidFill>
                <a:latin typeface="Times" pitchFamily="18" charset="0"/>
                <a:cs typeface="Times" pitchFamily="18" charset="0"/>
                <a:sym typeface="Times" pitchFamily="18" charset="0"/>
              </a:rPr>
              <a:t>UC Davis ChemWiki</a:t>
            </a:r>
            <a:r>
              <a:rPr lang="en-US" sz="3200" b="1">
                <a:solidFill>
                  <a:srgbClr val="051D64"/>
                </a:solidFill>
                <a:latin typeface="Times" pitchFamily="18" charset="0"/>
                <a:cs typeface="Times" pitchFamily="18" charset="0"/>
                <a:sym typeface="Times" pitchFamily="18" charset="0"/>
              </a:rPr>
              <a:t> (now part of Chemistry LibreTexts) replaced traditional textbooks to save students $500,000 across four U.S. campuses</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48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Google Shape;544;p34"/>
          <p:cNvSpPr txBox="1">
            <a:spLocks noChangeArrowheads="1"/>
          </p:cNvSpPr>
          <p:nvPr/>
        </p:nvSpPr>
        <p:spPr bwMode="auto">
          <a:xfrm>
            <a:off x="1366838" y="2159000"/>
            <a:ext cx="820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Open pedagogy in action</a:t>
            </a:r>
            <a:endParaRPr lang="en-US"/>
          </a:p>
        </p:txBody>
      </p:sp>
      <p:sp>
        <p:nvSpPr>
          <p:cNvPr id="34820" name="Google Shape;545;p34"/>
          <p:cNvSpPr txBox="1">
            <a:spLocks noChangeArrowheads="1"/>
          </p:cNvSpPr>
          <p:nvPr/>
        </p:nvSpPr>
        <p:spPr bwMode="auto">
          <a:xfrm>
            <a:off x="1060450" y="3116263"/>
            <a:ext cx="1591468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0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University of British Columbia</a:t>
            </a:r>
            <a:r>
              <a:rPr lang="en-US" sz="3200" b="1">
                <a:solidFill>
                  <a:srgbClr val="051D64"/>
                </a:solidFill>
                <a:latin typeface="Times" pitchFamily="18" charset="0"/>
                <a:cs typeface="Times" pitchFamily="18" charset="0"/>
                <a:sym typeface="Times" pitchFamily="18" charset="0"/>
              </a:rPr>
              <a:t> students created and contributed to Wikipedia articles on Latin American literature and reached audiences in the hundreds of thousands</a:t>
            </a:r>
            <a:endParaRPr lang="en-US"/>
          </a:p>
          <a:p>
            <a:pPr lvl="1" algn="just" eaLnBrk="1" hangingPunct="1">
              <a:lnSpc>
                <a:spcPct val="20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Students at </a:t>
            </a:r>
            <a:r>
              <a:rPr lang="en-US" sz="3200" b="1">
                <a:solidFill>
                  <a:srgbClr val="832322"/>
                </a:solidFill>
                <a:latin typeface="Times" pitchFamily="18" charset="0"/>
                <a:cs typeface="Times" pitchFamily="18" charset="0"/>
                <a:sym typeface="Times" pitchFamily="18" charset="0"/>
              </a:rPr>
              <a:t>NC State University</a:t>
            </a:r>
            <a:r>
              <a:rPr lang="en-US" sz="3200" b="1">
                <a:solidFill>
                  <a:srgbClr val="051D64"/>
                </a:solidFill>
                <a:latin typeface="Times" pitchFamily="18" charset="0"/>
                <a:cs typeface="Times" pitchFamily="18" charset="0"/>
                <a:sym typeface="Times" pitchFamily="18" charset="0"/>
              </a:rPr>
              <a:t> created instructional chemistry videos for other students, resulting in better lab performance than students instructed by TAs</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584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Google Shape;564;p35"/>
          <p:cNvSpPr txBox="1">
            <a:spLocks noChangeArrowheads="1"/>
          </p:cNvSpPr>
          <p:nvPr/>
        </p:nvSpPr>
        <p:spPr bwMode="auto">
          <a:xfrm>
            <a:off x="1366838" y="2159000"/>
            <a:ext cx="820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Open knowledge in action</a:t>
            </a:r>
            <a:endParaRPr lang="en-US"/>
          </a:p>
        </p:txBody>
      </p:sp>
      <p:sp>
        <p:nvSpPr>
          <p:cNvPr id="35844" name="Google Shape;565;p35"/>
          <p:cNvSpPr txBox="1">
            <a:spLocks noChangeArrowheads="1"/>
          </p:cNvSpPr>
          <p:nvPr/>
        </p:nvSpPr>
        <p:spPr bwMode="auto">
          <a:xfrm>
            <a:off x="1060450" y="3116263"/>
            <a:ext cx="161718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0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 </a:t>
            </a:r>
            <a:r>
              <a:rPr lang="en-US" sz="3200" b="1">
                <a:solidFill>
                  <a:srgbClr val="832322"/>
                </a:solidFill>
                <a:latin typeface="Times" pitchFamily="18" charset="0"/>
                <a:cs typeface="Times" pitchFamily="18" charset="0"/>
                <a:sym typeface="Times" pitchFamily="18" charset="0"/>
              </a:rPr>
              <a:t>UBC video game law course</a:t>
            </a:r>
            <a:r>
              <a:rPr lang="en-US" sz="3200" b="1">
                <a:solidFill>
                  <a:srgbClr val="051D64"/>
                </a:solidFill>
                <a:latin typeface="Times" pitchFamily="18" charset="0"/>
                <a:cs typeface="Times" pitchFamily="18" charset="0"/>
                <a:sym typeface="Times" pitchFamily="18" charset="0"/>
              </a:rPr>
              <a:t> invited members of the outside community to join in course discussions through an open course website</a:t>
            </a:r>
            <a:endParaRPr lang="en-US"/>
          </a:p>
          <a:p>
            <a:pPr lvl="1" algn="just" eaLnBrk="1" hangingPunct="1">
              <a:lnSpc>
                <a:spcPct val="200000"/>
              </a:lnSpc>
              <a:buClr>
                <a:srgbClr val="832322"/>
              </a:buClr>
              <a:buSzPts val="3200"/>
              <a:buFont typeface="Arial" charset="0"/>
              <a:buChar char="•"/>
            </a:pPr>
            <a:r>
              <a:rPr lang="en-US" sz="3200" b="1">
                <a:solidFill>
                  <a:srgbClr val="832322"/>
                </a:solidFill>
                <a:latin typeface="Times" pitchFamily="18" charset="0"/>
                <a:cs typeface="Times" pitchFamily="18" charset="0"/>
                <a:sym typeface="Times" pitchFamily="18" charset="0"/>
              </a:rPr>
              <a:t>Open data sets</a:t>
            </a:r>
            <a:r>
              <a:rPr lang="en-US" sz="3200" b="1">
                <a:solidFill>
                  <a:srgbClr val="051D64"/>
                </a:solidFill>
                <a:latin typeface="Times" pitchFamily="18" charset="0"/>
                <a:cs typeface="Times" pitchFamily="18" charset="0"/>
                <a:sym typeface="Times" pitchFamily="18" charset="0"/>
              </a:rPr>
              <a:t> from governments, universities, businesses, and other organizations allow anyone to access and analyze information traditionally restricted to professional researchers</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686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Google Shape;584;p36"/>
          <p:cNvSpPr txBox="1">
            <a:spLocks noChangeArrowheads="1"/>
          </p:cNvSpPr>
          <p:nvPr/>
        </p:nvSpPr>
        <p:spPr bwMode="auto">
          <a:xfrm>
            <a:off x="1366838" y="1939925"/>
            <a:ext cx="820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en-US" sz="3600" b="1">
                <a:solidFill>
                  <a:srgbClr val="051D64"/>
                </a:solidFill>
                <a:latin typeface="Oswald" charset="0"/>
                <a:sym typeface="Oswald" charset="0"/>
              </a:rPr>
              <a:t>Researches</a:t>
            </a:r>
            <a:endParaRPr lang="en-US"/>
          </a:p>
        </p:txBody>
      </p:sp>
      <p:sp>
        <p:nvSpPr>
          <p:cNvPr id="36868" name="Google Shape;585;p36"/>
          <p:cNvSpPr txBox="1">
            <a:spLocks noChangeArrowheads="1"/>
          </p:cNvSpPr>
          <p:nvPr/>
        </p:nvSpPr>
        <p:spPr bwMode="auto">
          <a:xfrm>
            <a:off x="1208088" y="2751138"/>
            <a:ext cx="164004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88975" indent="-3429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32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Blomgren, C. (2018) highlighted that although there are numerous differences between the Higher Education (HE) and K-12 levels of education, there are commonalties in the perceptions of the purpose, practical uses, and challenges that abide in the use of Open Educational Resources (OER).</a:t>
            </a:r>
            <a:endParaRPr lang="en-US"/>
          </a:p>
          <a:p>
            <a:pPr lvl="1" algn="just" eaLnBrk="1" hangingPunct="1">
              <a:buClr>
                <a:srgbClr val="000000"/>
              </a:buClr>
              <a:buSzPts val="2800"/>
              <a:buFont typeface="Calibri" pitchFamily="34" charset="0"/>
              <a:buNone/>
            </a:pPr>
            <a:endParaRPr lang="en-US" sz="2800" b="1">
              <a:solidFill>
                <a:srgbClr val="051D64"/>
              </a:solidFill>
              <a:latin typeface="Times" pitchFamily="18" charset="0"/>
              <a:cs typeface="Times" pitchFamily="18" charset="0"/>
              <a:sym typeface="Times" pitchFamily="18" charset="0"/>
            </a:endParaRPr>
          </a:p>
          <a:p>
            <a:pPr lvl="1" algn="just" eaLnBrk="1" hangingPunct="1">
              <a:lnSpc>
                <a:spcPct val="232000"/>
              </a:lnSpc>
              <a:buClr>
                <a:srgbClr val="051D64"/>
              </a:buClr>
              <a:buSzPts val="2800"/>
              <a:buFont typeface="Arial" charset="0"/>
              <a:buChar char="•"/>
            </a:pPr>
            <a:r>
              <a:rPr lang="en-US" sz="2800" b="1">
                <a:solidFill>
                  <a:srgbClr val="051D64"/>
                </a:solidFill>
                <a:latin typeface="Times" pitchFamily="18" charset="0"/>
                <a:cs typeface="Times" pitchFamily="18" charset="0"/>
                <a:sym typeface="Times" pitchFamily="18" charset="0"/>
              </a:rPr>
              <a:t>Christoforidou, A., &amp; Georgiadou, E. (2021) found that awareness is low, especially among undergraduate students, despite the fact that educators are aware of OER in Greece.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789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Google Shape;604;p37"/>
          <p:cNvSpPr txBox="1">
            <a:spLocks noChangeArrowheads="1"/>
          </p:cNvSpPr>
          <p:nvPr/>
        </p:nvSpPr>
        <p:spPr bwMode="auto">
          <a:xfrm>
            <a:off x="1401763" y="1589088"/>
            <a:ext cx="163703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88975" indent="-3429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Peregrino, L. P., Caballes, D. G., &amp; Javillonar, M. G. (2020) showed the secondary teachers’ awareness level of open educational resources is approaching awareness in Philippines.</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Itasanmi, S. A. (2020) found that OER awareness among ODL students was on the average while OER usage was high in Nigeria.</a:t>
            </a:r>
            <a:endParaRPr lang="en-US"/>
          </a:p>
          <a:p>
            <a:pPr lvl="1" algn="just" eaLnBrk="1" hangingPunct="1">
              <a:lnSpc>
                <a:spcPct val="150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Bansal, T., &amp; Joshi, D. (2015) revealed a high degree of uncertainty about OER among teacher educators and; also identified a lack of knowledge about finding and using OER to be the main barrier in the success of OER in India.</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89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Google Shape;615;p38"/>
          <p:cNvSpPr txBox="1">
            <a:spLocks noChangeArrowheads="1"/>
          </p:cNvSpPr>
          <p:nvPr/>
        </p:nvSpPr>
        <p:spPr bwMode="auto">
          <a:xfrm>
            <a:off x="773113" y="1649413"/>
            <a:ext cx="16905287"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558800" indent="-277813">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4"/>
              </a:rPr>
              <a:t>"Benefits of OERs"</a:t>
            </a:r>
            <a:r>
              <a:rPr lang="en-US" sz="2400" b="1">
                <a:solidFill>
                  <a:srgbClr val="051D64"/>
                </a:solidFill>
                <a:latin typeface="Times" pitchFamily="18" charset="0"/>
                <a:cs typeface="Times" pitchFamily="18" charset="0"/>
                <a:sym typeface="Times" pitchFamily="18" charset="0"/>
              </a:rPr>
              <a:t> by </a:t>
            </a:r>
            <a:r>
              <a:rPr lang="en-US" sz="2400" u="sng">
                <a:solidFill>
                  <a:srgbClr val="051D64"/>
                </a:solidFill>
                <a:latin typeface="Calibri" pitchFamily="34" charset="0"/>
                <a:cs typeface="Calibri" pitchFamily="34" charset="0"/>
                <a:sym typeface="Calibri" pitchFamily="34" charset="0"/>
                <a:hlinkClick r:id="rId5"/>
              </a:rPr>
              <a:t>The University of Adelaide</a:t>
            </a:r>
            <a:r>
              <a:rPr lang="en-US" sz="2400" b="1">
                <a:solidFill>
                  <a:srgbClr val="051D64"/>
                </a:solidFill>
                <a:latin typeface="Times" pitchFamily="18" charset="0"/>
                <a:cs typeface="Times" pitchFamily="18" charset="0"/>
                <a:sym typeface="Times" pitchFamily="18" charset="0"/>
              </a:rPr>
              <a:t> is licensed under </a:t>
            </a:r>
            <a:r>
              <a:rPr lang="en-US" sz="2400" u="sng">
                <a:solidFill>
                  <a:srgbClr val="051D64"/>
                </a:solidFill>
                <a:latin typeface="Calibri" pitchFamily="34" charset="0"/>
                <a:cs typeface="Calibri" pitchFamily="34" charset="0"/>
                <a:sym typeface="Calibri" pitchFamily="34" charset="0"/>
                <a:hlinkClick r:id="rId6"/>
              </a:rPr>
              <a:t>CC BY-NC-SA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7"/>
              </a:rPr>
              <a:t>"Pros and Cons of Using OERs for Instruction"</a:t>
            </a:r>
            <a:r>
              <a:rPr lang="en-US" sz="2400" b="1">
                <a:solidFill>
                  <a:srgbClr val="051D64"/>
                </a:solidFill>
                <a:latin typeface="Times" pitchFamily="18" charset="0"/>
                <a:cs typeface="Times" pitchFamily="18" charset="0"/>
                <a:sym typeface="Times" pitchFamily="18" charset="0"/>
              </a:rPr>
              <a:t> by </a:t>
            </a:r>
            <a:r>
              <a:rPr lang="en-US" sz="2400" u="sng">
                <a:solidFill>
                  <a:srgbClr val="051D64"/>
                </a:solidFill>
                <a:latin typeface="Calibri" pitchFamily="34" charset="0"/>
                <a:cs typeface="Calibri" pitchFamily="34" charset="0"/>
                <a:sym typeface="Calibri" pitchFamily="34" charset="0"/>
                <a:hlinkClick r:id="rId8"/>
              </a:rPr>
              <a:t>UMGC Library</a:t>
            </a:r>
            <a:r>
              <a:rPr lang="en-US" sz="2400" b="1">
                <a:solidFill>
                  <a:srgbClr val="051D64"/>
                </a:solidFill>
                <a:latin typeface="Times" pitchFamily="18" charset="0"/>
                <a:cs typeface="Times" pitchFamily="18" charset="0"/>
                <a:sym typeface="Times" pitchFamily="18" charset="0"/>
              </a:rPr>
              <a:t> is licensed under </a:t>
            </a:r>
            <a:r>
              <a:rPr lang="en-US" sz="2400" u="sng">
                <a:solidFill>
                  <a:srgbClr val="051D64"/>
                </a:solidFill>
                <a:latin typeface="Calibri" pitchFamily="34" charset="0"/>
                <a:cs typeface="Calibri" pitchFamily="34" charset="0"/>
                <a:sym typeface="Calibri" pitchFamily="34" charset="0"/>
                <a:hlinkClick r:id="rId6"/>
              </a:rPr>
              <a:t>CC BY-NC-SA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9"/>
              </a:rPr>
              <a:t>"Benefits and Challenges of OER"</a:t>
            </a:r>
            <a:r>
              <a:rPr lang="en-US" sz="2400" b="1">
                <a:solidFill>
                  <a:srgbClr val="051D64"/>
                </a:solidFill>
                <a:latin typeface="Times" pitchFamily="18" charset="0"/>
                <a:cs typeface="Times" pitchFamily="18" charset="0"/>
                <a:sym typeface="Times" pitchFamily="18" charset="0"/>
              </a:rPr>
              <a:t> by </a:t>
            </a:r>
            <a:r>
              <a:rPr lang="en-US" sz="2400" u="sng">
                <a:solidFill>
                  <a:srgbClr val="051D64"/>
                </a:solidFill>
                <a:latin typeface="Calibri" pitchFamily="34" charset="0"/>
                <a:cs typeface="Calibri" pitchFamily="34" charset="0"/>
                <a:sym typeface="Calibri" pitchFamily="34" charset="0"/>
                <a:hlinkClick r:id="rId10"/>
              </a:rPr>
              <a:t>OER Africa</a:t>
            </a:r>
            <a:r>
              <a:rPr lang="en-US" sz="2400" b="1">
                <a:solidFill>
                  <a:srgbClr val="051D64"/>
                </a:solidFill>
                <a:latin typeface="Times" pitchFamily="18" charset="0"/>
                <a:cs typeface="Times" pitchFamily="18" charset="0"/>
                <a:sym typeface="Times" pitchFamily="18" charset="0"/>
              </a:rPr>
              <a:t>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12"/>
              </a:rPr>
              <a:t>"Leveraging the Benefits of OER"</a:t>
            </a:r>
            <a:r>
              <a:rPr lang="en-US" sz="2400" b="1">
                <a:solidFill>
                  <a:srgbClr val="051D64"/>
                </a:solidFill>
                <a:latin typeface="Times" pitchFamily="18" charset="0"/>
                <a:cs typeface="Times" pitchFamily="18" charset="0"/>
                <a:sym typeface="Times" pitchFamily="18" charset="0"/>
              </a:rPr>
              <a:t> by </a:t>
            </a:r>
            <a:r>
              <a:rPr lang="en-US" sz="2400" u="sng">
                <a:solidFill>
                  <a:srgbClr val="051D64"/>
                </a:solidFill>
                <a:latin typeface="Calibri" pitchFamily="34" charset="0"/>
                <a:cs typeface="Calibri" pitchFamily="34" charset="0"/>
                <a:sym typeface="Calibri" pitchFamily="34" charset="0"/>
                <a:hlinkClick r:id="rId13"/>
              </a:rPr>
              <a:t>SUNY OER Services</a:t>
            </a:r>
            <a:r>
              <a:rPr lang="en-US" sz="2400" b="1">
                <a:solidFill>
                  <a:srgbClr val="051D64"/>
                </a:solidFill>
                <a:latin typeface="Times" pitchFamily="18" charset="0"/>
                <a:cs typeface="Times" pitchFamily="18" charset="0"/>
                <a:sym typeface="Times" pitchFamily="18" charset="0"/>
              </a:rPr>
              <a:t>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14"/>
              </a:rPr>
              <a:t>"WHY OER?"</a:t>
            </a:r>
            <a:r>
              <a:rPr lang="en-US" sz="2400" b="1">
                <a:solidFill>
                  <a:srgbClr val="051D64"/>
                </a:solidFill>
                <a:latin typeface="Times" pitchFamily="18" charset="0"/>
                <a:cs typeface="Times" pitchFamily="18" charset="0"/>
                <a:sym typeface="Times" pitchFamily="18" charset="0"/>
              </a:rPr>
              <a:t> by </a:t>
            </a:r>
            <a:r>
              <a:rPr lang="en-US" sz="2400" u="sng">
                <a:solidFill>
                  <a:srgbClr val="051D64"/>
                </a:solidFill>
                <a:latin typeface="Calibri" pitchFamily="34" charset="0"/>
                <a:cs typeface="Calibri" pitchFamily="34" charset="0"/>
                <a:sym typeface="Calibri" pitchFamily="34" charset="0"/>
                <a:hlinkClick r:id="rId15"/>
              </a:rPr>
              <a:t>OPEN OCO (Pressbooks)</a:t>
            </a:r>
            <a:r>
              <a:rPr lang="en-US" sz="2400" b="1">
                <a:solidFill>
                  <a:srgbClr val="051D64"/>
                </a:solidFill>
                <a:latin typeface="Times" pitchFamily="18" charset="0"/>
                <a:cs typeface="Times" pitchFamily="18" charset="0"/>
                <a:sym typeface="Times" pitchFamily="18" charset="0"/>
              </a:rPr>
              <a:t>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16"/>
              </a:rPr>
              <a:t>"BENEFITS OF OER"</a:t>
            </a:r>
            <a:r>
              <a:rPr lang="en-US" sz="2400" b="1">
                <a:solidFill>
                  <a:srgbClr val="051D64"/>
                </a:solidFill>
                <a:latin typeface="Times" pitchFamily="18" charset="0"/>
                <a:cs typeface="Times" pitchFamily="18" charset="0"/>
                <a:sym typeface="Times" pitchFamily="18" charset="0"/>
              </a:rPr>
              <a:t> by Council of Australian University Librarians is licensed under </a:t>
            </a:r>
            <a:r>
              <a:rPr lang="en-US" sz="2400" u="sng">
                <a:solidFill>
                  <a:srgbClr val="051D64"/>
                </a:solidFill>
                <a:latin typeface="Calibri" pitchFamily="34" charset="0"/>
                <a:cs typeface="Calibri" pitchFamily="34" charset="0"/>
                <a:sym typeface="Calibri" pitchFamily="34" charset="0"/>
                <a:hlinkClick r:id="rId17"/>
              </a:rPr>
              <a:t>CC BY-SA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18"/>
              </a:rPr>
              <a:t>"Faculty OER Toolkit"</a:t>
            </a:r>
            <a:r>
              <a:rPr lang="en-US" sz="2400" b="1">
                <a:solidFill>
                  <a:srgbClr val="051D64"/>
                </a:solidFill>
                <a:latin typeface="Times" pitchFamily="18" charset="0"/>
                <a:cs typeface="Times" pitchFamily="18" charset="0"/>
                <a:sym typeface="Times" pitchFamily="18" charset="0"/>
              </a:rPr>
              <a:t> by Shannon Moist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19"/>
              </a:rPr>
              <a:t>"OER Student Toolkit"</a:t>
            </a:r>
            <a:r>
              <a:rPr lang="en-US" sz="2400" b="1">
                <a:solidFill>
                  <a:srgbClr val="051D64"/>
                </a:solidFill>
                <a:latin typeface="Times" pitchFamily="18" charset="0"/>
                <a:cs typeface="Times" pitchFamily="18" charset="0"/>
                <a:sym typeface="Times" pitchFamily="18" charset="0"/>
              </a:rPr>
              <a:t> by Daniel Munro; Jenna Omassi; and Brady Yano, BCcampus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20"/>
              </a:rPr>
              <a:t>"Open Educational Resources: Basics &amp; Beyond"</a:t>
            </a:r>
            <a:r>
              <a:rPr lang="en-US" sz="2400" b="1">
                <a:solidFill>
                  <a:srgbClr val="051D64"/>
                </a:solidFill>
                <a:latin typeface="Times" pitchFamily="18" charset="0"/>
                <a:cs typeface="Times" pitchFamily="18" charset="0"/>
                <a:sym typeface="Times" pitchFamily="18" charset="0"/>
              </a:rPr>
              <a:t> by Oklahoma Council for Online Learning Excellence (COLE) is licensed under </a:t>
            </a:r>
            <a:r>
              <a:rPr lang="en-US" sz="2400" u="sng">
                <a:solidFill>
                  <a:srgbClr val="051D64"/>
                </a:solidFill>
                <a:latin typeface="Calibri" pitchFamily="34" charset="0"/>
                <a:cs typeface="Calibri" pitchFamily="34" charset="0"/>
                <a:sym typeface="Calibri" pitchFamily="34" charset="0"/>
                <a:hlinkClick r:id="rId11"/>
              </a:rPr>
              <a:t>CC BY 4.0</a:t>
            </a:r>
            <a:endParaRPr lang="en-US"/>
          </a:p>
          <a:p>
            <a:pPr lvl="1" eaLnBrk="1" hangingPunct="1">
              <a:lnSpc>
                <a:spcPct val="15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21"/>
              </a:rPr>
              <a:t>"CAUL Open Educational Resources Professional Development Program: Foundations"</a:t>
            </a:r>
            <a:r>
              <a:rPr lang="en-US" sz="2400" b="1">
                <a:solidFill>
                  <a:srgbClr val="051D64"/>
                </a:solidFill>
                <a:latin typeface="Times" pitchFamily="18" charset="0"/>
                <a:cs typeface="Times" pitchFamily="18" charset="0"/>
                <a:sym typeface="Times" pitchFamily="18" charset="0"/>
              </a:rPr>
              <a:t> by Council of Australian University Librarians is licensed under </a:t>
            </a:r>
            <a:r>
              <a:rPr lang="en-US" sz="2400" u="sng">
                <a:solidFill>
                  <a:srgbClr val="051D64"/>
                </a:solidFill>
                <a:latin typeface="Calibri" pitchFamily="34" charset="0"/>
                <a:cs typeface="Calibri" pitchFamily="34" charset="0"/>
                <a:sym typeface="Calibri" pitchFamily="34" charset="0"/>
                <a:hlinkClick r:id="rId17"/>
              </a:rPr>
              <a:t>CC BY-SA 4.0</a:t>
            </a:r>
            <a:endParaRPr lang="en-US"/>
          </a:p>
        </p:txBody>
      </p:sp>
      <p:sp>
        <p:nvSpPr>
          <p:cNvPr id="38916" name="Google Shape;616;p38"/>
          <p:cNvSpPr txBox="1">
            <a:spLocks noChangeArrowheads="1"/>
          </p:cNvSpPr>
          <p:nvPr/>
        </p:nvSpPr>
        <p:spPr bwMode="auto">
          <a:xfrm>
            <a:off x="773113" y="833438"/>
            <a:ext cx="5657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en-US" sz="3600" b="1">
                <a:solidFill>
                  <a:srgbClr val="051D64"/>
                </a:solidFill>
                <a:latin typeface="Oswald" charset="0"/>
                <a:sym typeface="Oswald" charset="0"/>
              </a:rPr>
              <a:t>ATTRIBUTION</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993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Google Shape;635;p39"/>
          <p:cNvSpPr txBox="1">
            <a:spLocks noChangeArrowheads="1"/>
          </p:cNvSpPr>
          <p:nvPr/>
        </p:nvSpPr>
        <p:spPr bwMode="auto">
          <a:xfrm>
            <a:off x="1060450" y="2808288"/>
            <a:ext cx="157797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25475" indent="-3111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20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4"/>
              </a:rPr>
              <a:t>https://www.rcampus.com/rubricshowc.cfm?code=G2X5W4X&amp;sp=yes&amp;</a:t>
            </a:r>
            <a:r>
              <a:rPr lang="en-US"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5"/>
              </a:rPr>
              <a:t>https://elearningindustry.com/utilizing-open-educational-resources-advance-online-learning-sub-saharan-africa</a:t>
            </a:r>
            <a:r>
              <a:rPr lang="en-US"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6"/>
              </a:rPr>
              <a:t>https://scholarlycommons.pacific.edu/oer/pro-con-oer</a:t>
            </a:r>
            <a:endParaRPr lang="en-US"/>
          </a:p>
          <a:p>
            <a:pPr lvl="1" eaLnBrk="1" hangingPunct="1">
              <a:lnSpc>
                <a:spcPct val="200000"/>
              </a:lnSpc>
              <a:buClr>
                <a:srgbClr val="051D64"/>
              </a:buClr>
              <a:buSzPts val="2400"/>
              <a:buFont typeface="Arial" charset="0"/>
              <a:buChar char="•"/>
            </a:pPr>
            <a:r>
              <a:rPr lang="en-US" sz="2400" b="1">
                <a:solidFill>
                  <a:srgbClr val="051D64"/>
                </a:solidFill>
                <a:latin typeface="Times" pitchFamily="18" charset="0"/>
                <a:cs typeface="Times" pitchFamily="18" charset="0"/>
                <a:sym typeface="Times" pitchFamily="18" charset="0"/>
              </a:rPr>
              <a:t> </a:t>
            </a:r>
            <a:r>
              <a:rPr lang="en-US" sz="2400" u="sng">
                <a:solidFill>
                  <a:srgbClr val="051D64"/>
                </a:solidFill>
                <a:latin typeface="Calibri" pitchFamily="34" charset="0"/>
                <a:cs typeface="Calibri" pitchFamily="34" charset="0"/>
                <a:sym typeface="Calibri" pitchFamily="34" charset="0"/>
                <a:hlinkClick r:id="rId7"/>
              </a:rPr>
              <a:t>https://ait.libguides.com/c.php?g=681869&amp;p=4930249</a:t>
            </a:r>
            <a:r>
              <a:rPr lang="en-US"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8"/>
              </a:rPr>
              <a:t>https://ait.libguides.com/c.php?g=681869&amp;p=4865180</a:t>
            </a:r>
            <a:r>
              <a:rPr lang="en-US"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en-US" sz="2400" u="sng">
                <a:solidFill>
                  <a:srgbClr val="051D64"/>
                </a:solidFill>
                <a:latin typeface="Calibri" pitchFamily="34" charset="0"/>
                <a:cs typeface="Calibri" pitchFamily="34" charset="0"/>
                <a:sym typeface="Calibri" pitchFamily="34" charset="0"/>
                <a:hlinkClick r:id="rId9"/>
              </a:rPr>
              <a:t>https://quickcampus.online/blog/benefits-limitations-of-open-educational-resources-oer#:~:text=OERs%20can%20help%20reduce%20the,and%20appropriate%20for%20their%20students</a:t>
            </a:r>
            <a:r>
              <a:rPr lang="en-US" sz="2400" b="1">
                <a:solidFill>
                  <a:srgbClr val="051D64"/>
                </a:solidFill>
                <a:latin typeface="Times" pitchFamily="18" charset="0"/>
                <a:cs typeface="Times" pitchFamily="18" charset="0"/>
                <a:sym typeface="Times" pitchFamily="18" charset="0"/>
              </a:rPr>
              <a:t>  </a:t>
            </a:r>
            <a:endParaRPr lang="en-US"/>
          </a:p>
        </p:txBody>
      </p:sp>
      <p:sp>
        <p:nvSpPr>
          <p:cNvPr id="39940" name="Google Shape;636;p39"/>
          <p:cNvSpPr txBox="1">
            <a:spLocks noChangeArrowheads="1"/>
          </p:cNvSpPr>
          <p:nvPr/>
        </p:nvSpPr>
        <p:spPr bwMode="auto">
          <a:xfrm>
            <a:off x="1401763" y="1909763"/>
            <a:ext cx="13382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5000"/>
              </a:lnSpc>
              <a:buClr>
                <a:srgbClr val="051D64"/>
              </a:buClr>
              <a:buSzPts val="3600"/>
              <a:buFont typeface="Oswald" charset="0"/>
              <a:buNone/>
            </a:pPr>
            <a:r>
              <a:rPr lang="en-US" sz="3600" b="1">
                <a:solidFill>
                  <a:srgbClr val="051D64"/>
                </a:solidFill>
                <a:latin typeface="Oswald" charset="0"/>
                <a:sym typeface="Oswald" charset="0"/>
              </a:rPr>
              <a:t>OTHER WEB LINKS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4096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Google Shape;655;p40"/>
          <p:cNvSpPr txBox="1">
            <a:spLocks noChangeArrowheads="1"/>
          </p:cNvSpPr>
          <p:nvPr/>
        </p:nvSpPr>
        <p:spPr bwMode="auto">
          <a:xfrm>
            <a:off x="1060450" y="2395538"/>
            <a:ext cx="1659413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517525" indent="-25717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50000"/>
              </a:lnSpc>
              <a:buClr>
                <a:srgbClr val="051D64"/>
              </a:buClr>
              <a:buSzPts val="2400"/>
              <a:buFont typeface="Arial" charset="0"/>
              <a:buChar char="•"/>
            </a:pPr>
            <a:r>
              <a:rPr lang="en-US" sz="2400" b="1">
                <a:solidFill>
                  <a:srgbClr val="051D64"/>
                </a:solidFill>
                <a:latin typeface="Times New Roman" pitchFamily="18" charset="0"/>
                <a:cs typeface="Times New Roman" pitchFamily="18" charset="0"/>
                <a:sym typeface="Times" pitchFamily="18" charset="0"/>
              </a:rPr>
              <a:t>Bansal, T., &amp; Joshi, D. (2015). OER &amp; teacher educators: Awareness and barriers. Indian Journal of Open Learning, 24(1), 59-68.</a:t>
            </a:r>
            <a:endParaRPr lang="en-US" sz="240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a:solidFill>
                  <a:srgbClr val="051D64"/>
                </a:solidFill>
                <a:latin typeface="Times New Roman" pitchFamily="18" charset="0"/>
                <a:cs typeface="Times New Roman" pitchFamily="18" charset="0"/>
                <a:sym typeface="Times" pitchFamily="18" charset="0"/>
              </a:rPr>
              <a:t>Blomgren, C. (2018). OER Awareness and Use: The Affinity Between Higher Education and K-12. The International Review of Research in Open and Distributed Learning, 19(2). </a:t>
            </a:r>
            <a:r>
              <a:rPr lang="en-US" sz="2400" u="sng">
                <a:solidFill>
                  <a:srgbClr val="051D64"/>
                </a:solidFill>
                <a:latin typeface="Times New Roman" pitchFamily="18" charset="0"/>
                <a:cs typeface="Times New Roman" pitchFamily="18" charset="0"/>
                <a:sym typeface="Calibri" pitchFamily="34" charset="0"/>
                <a:hlinkClick r:id="rId4"/>
              </a:rPr>
              <a:t>https://doi.org/10.19173/irrodl.v19i2.3431</a:t>
            </a:r>
            <a:endParaRPr lang="en-US" sz="240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a:solidFill>
                  <a:srgbClr val="051D64"/>
                </a:solidFill>
                <a:latin typeface="Times New Roman" pitchFamily="18" charset="0"/>
                <a:cs typeface="Times New Roman" pitchFamily="18" charset="0"/>
                <a:sym typeface="Times" pitchFamily="18" charset="0"/>
              </a:rPr>
              <a:t>Itasanmi, S. A. (2020). OER awareness and usage among open and distance learning students in South-Western Nigeria. IJIET (International Journal of Indonesian Education and Teaching), 4(2), 343-357.</a:t>
            </a:r>
            <a:endParaRPr lang="en-US" sz="240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a:solidFill>
                  <a:srgbClr val="051D64"/>
                </a:solidFill>
                <a:latin typeface="Times New Roman" pitchFamily="18" charset="0"/>
                <a:cs typeface="Times New Roman" pitchFamily="18" charset="0"/>
                <a:sym typeface="Times" pitchFamily="18" charset="0"/>
              </a:rPr>
              <a:t>Christoforidou, A., &amp; Georgiadou, E. (2021). Awareness and use of OER by higher education students and educators within the graphic arts discipline in Greece. Education Sciences, 12(1),16. </a:t>
            </a:r>
            <a:endParaRPr lang="en-US" sz="240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a:solidFill>
                  <a:srgbClr val="051D64"/>
                </a:solidFill>
                <a:latin typeface="Times New Roman" pitchFamily="18" charset="0"/>
                <a:cs typeface="Times New Roman" pitchFamily="18" charset="0"/>
                <a:sym typeface="Times" pitchFamily="18" charset="0"/>
              </a:rPr>
              <a:t>Peregrino, L. P., Caballes, D. G., &amp; Javillonar, M. G. (2020). Public secondary school teachers’ awareness of open educational resources (OER). CiiT International Journal of Programmable Device Circuits and Systems, 12(4), 76-80. </a:t>
            </a:r>
            <a:endParaRPr lang="en-US" sz="2400">
              <a:latin typeface="Times New Roman" pitchFamily="18" charset="0"/>
              <a:cs typeface="Times New Roman" pitchFamily="18" charset="0"/>
            </a:endParaRPr>
          </a:p>
        </p:txBody>
      </p:sp>
      <p:sp>
        <p:nvSpPr>
          <p:cNvPr id="40964" name="Google Shape;656;p40"/>
          <p:cNvSpPr txBox="1">
            <a:spLocks noChangeArrowheads="1"/>
          </p:cNvSpPr>
          <p:nvPr/>
        </p:nvSpPr>
        <p:spPr bwMode="auto">
          <a:xfrm>
            <a:off x="1401763" y="1268413"/>
            <a:ext cx="13382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5000"/>
              </a:lnSpc>
              <a:buClr>
                <a:srgbClr val="051D64"/>
              </a:buClr>
              <a:buSzPts val="3600"/>
              <a:buFont typeface="Oswald" charset="0"/>
              <a:buNone/>
            </a:pPr>
            <a:r>
              <a:rPr lang="en-US" sz="3600" b="1">
                <a:solidFill>
                  <a:srgbClr val="051D64"/>
                </a:solidFill>
                <a:latin typeface="Oswald" charset="0"/>
                <a:sym typeface="Oswald" charset="0"/>
              </a:rPr>
              <a:t>REFERENCES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Google Shape;667;p41"/>
          <p:cNvSpPr txBox="1">
            <a:spLocks noChangeArrowheads="1"/>
          </p:cNvSpPr>
          <p:nvPr/>
        </p:nvSpPr>
        <p:spPr bwMode="auto">
          <a:xfrm>
            <a:off x="1111250" y="3743325"/>
            <a:ext cx="60515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20000"/>
              </a:lnSpc>
              <a:buClr>
                <a:srgbClr val="051D64"/>
              </a:buClr>
              <a:buSzPts val="9200"/>
              <a:buFont typeface="Oswald" charset="0"/>
              <a:buNone/>
            </a:pPr>
            <a:r>
              <a:rPr lang="en-US" sz="9200" b="1">
                <a:solidFill>
                  <a:srgbClr val="051D64"/>
                </a:solidFill>
                <a:latin typeface="Oswald" charset="0"/>
                <a:sym typeface="Oswald" charset="0"/>
              </a:rPr>
              <a:t>THANK YOU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Google Shape;146;p15"/>
          <p:cNvSpPr txBox="1">
            <a:spLocks noChangeArrowheads="1"/>
          </p:cNvSpPr>
          <p:nvPr/>
        </p:nvSpPr>
        <p:spPr bwMode="auto">
          <a:xfrm>
            <a:off x="1060450" y="1919288"/>
            <a:ext cx="17227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en-US" sz="3600" b="1">
                <a:solidFill>
                  <a:srgbClr val="051D64"/>
                </a:solidFill>
                <a:latin typeface="Oswald" charset="0"/>
                <a:sym typeface="Oswald" charset="0"/>
              </a:rPr>
              <a:t>THE PRECINCTS OF ONLINE TEACHING-LEARNING</a:t>
            </a:r>
            <a:endParaRPr lang="en-US"/>
          </a:p>
        </p:txBody>
      </p:sp>
      <p:sp>
        <p:nvSpPr>
          <p:cNvPr id="15364" name="Google Shape;147;p15"/>
          <p:cNvSpPr txBox="1">
            <a:spLocks noChangeArrowheads="1"/>
          </p:cNvSpPr>
          <p:nvPr/>
        </p:nvSpPr>
        <p:spPr bwMode="auto">
          <a:xfrm>
            <a:off x="1101725" y="3200400"/>
            <a:ext cx="85725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en-US" sz="3200" b="1">
                <a:solidFill>
                  <a:srgbClr val="051D64"/>
                </a:solidFill>
                <a:latin typeface="Oswald" charset="0"/>
                <a:sym typeface="Oswald" charset="0"/>
              </a:rPr>
              <a:t>Precinct 1: Technology Infrastructure</a:t>
            </a:r>
            <a:endParaRPr lang="en-US"/>
          </a:p>
        </p:txBody>
      </p:sp>
      <p:sp>
        <p:nvSpPr>
          <p:cNvPr id="15365" name="Google Shape;148;p15"/>
          <p:cNvSpPr txBox="1">
            <a:spLocks noChangeArrowheads="1"/>
          </p:cNvSpPr>
          <p:nvPr/>
        </p:nvSpPr>
        <p:spPr bwMode="auto">
          <a:xfrm>
            <a:off x="1101725" y="4070350"/>
            <a:ext cx="12663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Learning Management Systems (LMS)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Video conferencing tools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Collaboration tools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Open Educational Resources</a:t>
            </a:r>
            <a:endParaRPr lang="en-US"/>
          </a:p>
        </p:txBody>
      </p:sp>
      <p:sp>
        <p:nvSpPr>
          <p:cNvPr id="15366" name="Freeform 16"/>
          <p:cNvSpPr>
            <a:spLocks/>
          </p:cNvSpPr>
          <p:nvPr/>
        </p:nvSpPr>
        <p:spPr bwMode="auto">
          <a:xfrm>
            <a:off x="12888913" y="5148263"/>
            <a:ext cx="4943475" cy="4114800"/>
          </a:xfrm>
          <a:custGeom>
            <a:avLst/>
            <a:gdLst>
              <a:gd name="T0" fmla="*/ 0 w 4942703"/>
              <a:gd name="T1" fmla="*/ 0 h 4114800"/>
              <a:gd name="T2" fmla="*/ 4942703 w 4942703"/>
              <a:gd name="T3" fmla="*/ 0 h 4114800"/>
              <a:gd name="T4" fmla="*/ 4942703 w 4942703"/>
              <a:gd name="T5" fmla="*/ 4114800 h 4114800"/>
              <a:gd name="T6" fmla="*/ 0 w 4942703"/>
              <a:gd name="T7" fmla="*/ 4114800 h 4114800"/>
              <a:gd name="T8" fmla="*/ 0 w 4942703"/>
              <a:gd name="T9" fmla="*/ 0 h 4114800"/>
            </a:gdLst>
            <a:ahLst/>
            <a:cxnLst>
              <a:cxn ang="0">
                <a:pos x="T0" y="T1"/>
              </a:cxn>
              <a:cxn ang="0">
                <a:pos x="T2" y="T3"/>
              </a:cxn>
              <a:cxn ang="0">
                <a:pos x="T4" y="T5"/>
              </a:cxn>
              <a:cxn ang="0">
                <a:pos x="T6" y="T7"/>
              </a:cxn>
              <a:cxn ang="0">
                <a:pos x="T8" y="T9"/>
              </a:cxn>
            </a:cxnLst>
            <a:rect l="0" t="0" r="r" b="b"/>
            <a:pathLst>
              <a:path w="4942703" h="4114800">
                <a:moveTo>
                  <a:pt x="0" y="0"/>
                </a:moveTo>
                <a:lnTo>
                  <a:pt x="4942703" y="0"/>
                </a:lnTo>
                <a:lnTo>
                  <a:pt x="4942703"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6386"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Google Shape;168;p16"/>
          <p:cNvSpPr>
            <a:spLocks/>
          </p:cNvSpPr>
          <p:nvPr/>
        </p:nvSpPr>
        <p:spPr bwMode="auto">
          <a:xfrm>
            <a:off x="2049463" y="6116638"/>
            <a:ext cx="3057525" cy="2162175"/>
          </a:xfrm>
          <a:custGeom>
            <a:avLst/>
            <a:gdLst>
              <a:gd name="T0" fmla="*/ 0 w 3359212"/>
              <a:gd name="T1" fmla="*/ 0 h 2162493"/>
              <a:gd name="T2" fmla="*/ 3057796 w 3359212"/>
              <a:gd name="T3" fmla="*/ 0 h 2162493"/>
              <a:gd name="T4" fmla="*/ 3057796 w 3359212"/>
              <a:gd name="T5" fmla="*/ 2162175 h 2162493"/>
              <a:gd name="T6" fmla="*/ 0 w 3359212"/>
              <a:gd name="T7" fmla="*/ 2162175 h 2162493"/>
              <a:gd name="T8" fmla="*/ 0 w 3359212"/>
              <a:gd name="T9" fmla="*/ 0 h 2162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9212" h="2162493" extrusionOk="0">
                <a:moveTo>
                  <a:pt x="0" y="0"/>
                </a:moveTo>
                <a:lnTo>
                  <a:pt x="3359212" y="0"/>
                </a:lnTo>
                <a:lnTo>
                  <a:pt x="3359212" y="2162493"/>
                </a:lnTo>
                <a:lnTo>
                  <a:pt x="0" y="216249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16388" name="Google Shape;169;p16"/>
          <p:cNvSpPr txBox="1">
            <a:spLocks noChangeArrowheads="1"/>
          </p:cNvSpPr>
          <p:nvPr/>
        </p:nvSpPr>
        <p:spPr bwMode="auto">
          <a:xfrm>
            <a:off x="1060450" y="1844675"/>
            <a:ext cx="89074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en-US" sz="3200" b="1">
                <a:solidFill>
                  <a:srgbClr val="051D64"/>
                </a:solidFill>
                <a:latin typeface="Oswald" charset="0"/>
                <a:sym typeface="Oswald" charset="0"/>
              </a:rPr>
              <a:t>Precinct 2: Course Design and Delivery</a:t>
            </a:r>
            <a:endParaRPr lang="en-US"/>
          </a:p>
        </p:txBody>
      </p:sp>
      <p:sp>
        <p:nvSpPr>
          <p:cNvPr id="16389" name="Google Shape;170;p16"/>
          <p:cNvSpPr txBox="1">
            <a:spLocks noChangeArrowheads="1"/>
          </p:cNvSpPr>
          <p:nvPr/>
        </p:nvSpPr>
        <p:spPr bwMode="auto">
          <a:xfrm>
            <a:off x="1066800" y="2733675"/>
            <a:ext cx="10123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Asynchronous vs. Synchronous Learning</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Interactive Content</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Accessibility</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Assessment Strategies</a:t>
            </a:r>
            <a:endParaRPr lang="en-US"/>
          </a:p>
        </p:txBody>
      </p:sp>
      <p:sp>
        <p:nvSpPr>
          <p:cNvPr id="16390" name="Google Shape;171;p16"/>
          <p:cNvSpPr txBox="1">
            <a:spLocks noChangeArrowheads="1"/>
          </p:cNvSpPr>
          <p:nvPr/>
        </p:nvSpPr>
        <p:spPr bwMode="auto">
          <a:xfrm>
            <a:off x="7300913" y="5400675"/>
            <a:ext cx="103282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en-US" sz="3200" b="1">
                <a:solidFill>
                  <a:srgbClr val="051D64"/>
                </a:solidFill>
                <a:latin typeface="Oswald" charset="0"/>
                <a:sym typeface="Oswald" charset="0"/>
              </a:rPr>
              <a:t>Precinct 3: Student Engagement and Support</a:t>
            </a:r>
            <a:endParaRPr lang="en-US"/>
          </a:p>
        </p:txBody>
      </p:sp>
      <p:sp>
        <p:nvSpPr>
          <p:cNvPr id="16391" name="Google Shape;172;p16"/>
          <p:cNvSpPr txBox="1">
            <a:spLocks noChangeArrowheads="1"/>
          </p:cNvSpPr>
          <p:nvPr/>
        </p:nvSpPr>
        <p:spPr bwMode="auto">
          <a:xfrm>
            <a:off x="7507288" y="6288088"/>
            <a:ext cx="101219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Online Discussion Forums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Virtual Office Hours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Online Learning Communities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Technical Support</a:t>
            </a:r>
            <a:endParaRPr lang="en-US"/>
          </a:p>
        </p:txBody>
      </p:sp>
      <p:sp>
        <p:nvSpPr>
          <p:cNvPr id="16392" name="Freeform 16"/>
          <p:cNvSpPr>
            <a:spLocks/>
          </p:cNvSpPr>
          <p:nvPr/>
        </p:nvSpPr>
        <p:spPr bwMode="auto">
          <a:xfrm>
            <a:off x="13865225" y="1704975"/>
            <a:ext cx="2930525" cy="2924175"/>
          </a:xfrm>
          <a:custGeom>
            <a:avLst/>
            <a:gdLst>
              <a:gd name="T0" fmla="*/ 0 w 2930254"/>
              <a:gd name="T1" fmla="*/ 0 h 2922928"/>
              <a:gd name="T2" fmla="*/ 2930254 w 2930254"/>
              <a:gd name="T3" fmla="*/ 0 h 2922928"/>
              <a:gd name="T4" fmla="*/ 2930254 w 2930254"/>
              <a:gd name="T5" fmla="*/ 2922928 h 2922928"/>
              <a:gd name="T6" fmla="*/ 0 w 2930254"/>
              <a:gd name="T7" fmla="*/ 2922928 h 2922928"/>
              <a:gd name="T8" fmla="*/ 0 w 2930254"/>
              <a:gd name="T9" fmla="*/ 0 h 2922928"/>
            </a:gdLst>
            <a:ahLst/>
            <a:cxnLst>
              <a:cxn ang="0">
                <a:pos x="T0" y="T1"/>
              </a:cxn>
              <a:cxn ang="0">
                <a:pos x="T2" y="T3"/>
              </a:cxn>
              <a:cxn ang="0">
                <a:pos x="T4" y="T5"/>
              </a:cxn>
              <a:cxn ang="0">
                <a:pos x="T6" y="T7"/>
              </a:cxn>
              <a:cxn ang="0">
                <a:pos x="T8" y="T9"/>
              </a:cxn>
            </a:cxnLst>
            <a:rect l="0" t="0" r="r" b="b"/>
            <a:pathLst>
              <a:path w="2930254" h="2922928">
                <a:moveTo>
                  <a:pt x="0" y="0"/>
                </a:moveTo>
                <a:lnTo>
                  <a:pt x="2930254" y="0"/>
                </a:lnTo>
                <a:lnTo>
                  <a:pt x="2930254" y="2922928"/>
                </a:lnTo>
                <a:lnTo>
                  <a:pt x="0" y="292292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7410"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Google Shape;193;p17"/>
          <p:cNvSpPr txBox="1">
            <a:spLocks noChangeArrowheads="1"/>
          </p:cNvSpPr>
          <p:nvPr/>
        </p:nvSpPr>
        <p:spPr bwMode="auto">
          <a:xfrm>
            <a:off x="1098550" y="1844675"/>
            <a:ext cx="88312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en-US" sz="3200" b="1">
                <a:solidFill>
                  <a:srgbClr val="051D64"/>
                </a:solidFill>
                <a:latin typeface="Oswald" charset="0"/>
                <a:sym typeface="Oswald" charset="0"/>
              </a:rPr>
              <a:t>Precinct 4: Assessment and Evaluation</a:t>
            </a:r>
            <a:endParaRPr lang="en-US"/>
          </a:p>
        </p:txBody>
      </p:sp>
      <p:sp>
        <p:nvSpPr>
          <p:cNvPr id="17412" name="Google Shape;194;p17"/>
          <p:cNvSpPr txBox="1">
            <a:spLocks noChangeArrowheads="1"/>
          </p:cNvSpPr>
          <p:nvPr/>
        </p:nvSpPr>
        <p:spPr bwMode="auto">
          <a:xfrm>
            <a:off x="1066800" y="2733675"/>
            <a:ext cx="1012348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Developing online assessments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Evaluating student progress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Evaluating the online course</a:t>
            </a:r>
            <a:endParaRPr lang="en-US"/>
          </a:p>
        </p:txBody>
      </p:sp>
      <p:sp>
        <p:nvSpPr>
          <p:cNvPr id="17413" name="Google Shape;195;p17"/>
          <p:cNvSpPr txBox="1">
            <a:spLocks noChangeArrowheads="1"/>
          </p:cNvSpPr>
          <p:nvPr/>
        </p:nvSpPr>
        <p:spPr bwMode="auto">
          <a:xfrm>
            <a:off x="7735888" y="5429250"/>
            <a:ext cx="88074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en-US" sz="3200" b="1">
                <a:solidFill>
                  <a:srgbClr val="051D64"/>
                </a:solidFill>
                <a:latin typeface="Oswald" charset="0"/>
                <a:sym typeface="Oswald" charset="0"/>
              </a:rPr>
              <a:t>Precinct 5: Equity and Inclusion</a:t>
            </a:r>
            <a:endParaRPr lang="en-US"/>
          </a:p>
        </p:txBody>
      </p:sp>
      <p:sp>
        <p:nvSpPr>
          <p:cNvPr id="17414" name="Google Shape;196;p17"/>
          <p:cNvSpPr txBox="1">
            <a:spLocks noChangeArrowheads="1"/>
          </p:cNvSpPr>
          <p:nvPr/>
        </p:nvSpPr>
        <p:spPr bwMode="auto">
          <a:xfrm>
            <a:off x="7507288" y="6288088"/>
            <a:ext cx="101219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Bridging the digital divide</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Diverse learning styles</a:t>
            </a:r>
            <a:endParaRPr lang="en-US"/>
          </a:p>
          <a:p>
            <a:pPr lvl="1" eaLnBrk="1" hangingPunct="1">
              <a:lnSpc>
                <a:spcPct val="169000"/>
              </a:lnSpc>
              <a:buClr>
                <a:srgbClr val="051D64"/>
              </a:buClr>
              <a:buSzPts val="3200"/>
              <a:buFont typeface="Arial" charset="0"/>
              <a:buChar char="•"/>
            </a:pPr>
            <a:r>
              <a:rPr lang="en-US" sz="3200" b="1">
                <a:solidFill>
                  <a:srgbClr val="051D64"/>
                </a:solidFill>
                <a:latin typeface="Times" pitchFamily="18" charset="0"/>
                <a:cs typeface="Times" pitchFamily="18" charset="0"/>
                <a:sym typeface="Times" pitchFamily="18" charset="0"/>
              </a:rPr>
              <a:t>Support for students with disabilities</a:t>
            </a:r>
            <a:endParaRPr lang="en-US"/>
          </a:p>
        </p:txBody>
      </p:sp>
      <p:sp>
        <p:nvSpPr>
          <p:cNvPr id="17415" name="Freeform 17"/>
          <p:cNvSpPr>
            <a:spLocks/>
          </p:cNvSpPr>
          <p:nvPr/>
        </p:nvSpPr>
        <p:spPr bwMode="auto">
          <a:xfrm>
            <a:off x="1098550" y="5740400"/>
            <a:ext cx="4214813" cy="2376488"/>
          </a:xfrm>
          <a:custGeom>
            <a:avLst/>
            <a:gdLst>
              <a:gd name="T0" fmla="*/ 0 w 4216015"/>
              <a:gd name="T1" fmla="*/ 0 h 2376779"/>
              <a:gd name="T2" fmla="*/ 4216015 w 4216015"/>
              <a:gd name="T3" fmla="*/ 0 h 2376779"/>
              <a:gd name="T4" fmla="*/ 4216015 w 4216015"/>
              <a:gd name="T5" fmla="*/ 2376779 h 2376779"/>
              <a:gd name="T6" fmla="*/ 0 w 4216015"/>
              <a:gd name="T7" fmla="*/ 2376779 h 2376779"/>
              <a:gd name="T8" fmla="*/ 0 w 4216015"/>
              <a:gd name="T9" fmla="*/ 0 h 2376779"/>
            </a:gdLst>
            <a:ahLst/>
            <a:cxnLst>
              <a:cxn ang="0">
                <a:pos x="T0" y="T1"/>
              </a:cxn>
              <a:cxn ang="0">
                <a:pos x="T2" y="T3"/>
              </a:cxn>
              <a:cxn ang="0">
                <a:pos x="T4" y="T5"/>
              </a:cxn>
              <a:cxn ang="0">
                <a:pos x="T6" y="T7"/>
              </a:cxn>
              <a:cxn ang="0">
                <a:pos x="T8" y="T9"/>
              </a:cxn>
            </a:cxnLst>
            <a:rect l="0" t="0" r="r" b="b"/>
            <a:pathLst>
              <a:path w="4216015" h="2376779">
                <a:moveTo>
                  <a:pt x="0" y="0"/>
                </a:moveTo>
                <a:lnTo>
                  <a:pt x="4216015" y="0"/>
                </a:lnTo>
                <a:lnTo>
                  <a:pt x="4216015" y="2376779"/>
                </a:lnTo>
                <a:lnTo>
                  <a:pt x="0" y="2376779"/>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7416" name="Freeform 16"/>
          <p:cNvSpPr>
            <a:spLocks/>
          </p:cNvSpPr>
          <p:nvPr/>
        </p:nvSpPr>
        <p:spPr bwMode="auto">
          <a:xfrm>
            <a:off x="13809663" y="1987550"/>
            <a:ext cx="3819525" cy="3752850"/>
          </a:xfrm>
          <a:custGeom>
            <a:avLst/>
            <a:gdLst>
              <a:gd name="T0" fmla="*/ 0 w 3819938"/>
              <a:gd name="T1" fmla="*/ 0 h 3753090"/>
              <a:gd name="T2" fmla="*/ 3819939 w 3819938"/>
              <a:gd name="T3" fmla="*/ 0 h 3753090"/>
              <a:gd name="T4" fmla="*/ 3819939 w 3819938"/>
              <a:gd name="T5" fmla="*/ 3753089 h 3753090"/>
              <a:gd name="T6" fmla="*/ 0 w 3819938"/>
              <a:gd name="T7" fmla="*/ 3753089 h 3753090"/>
              <a:gd name="T8" fmla="*/ 0 w 3819938"/>
              <a:gd name="T9" fmla="*/ 0 h 3753090"/>
            </a:gdLst>
            <a:ahLst/>
            <a:cxnLst>
              <a:cxn ang="0">
                <a:pos x="T0" y="T1"/>
              </a:cxn>
              <a:cxn ang="0">
                <a:pos x="T2" y="T3"/>
              </a:cxn>
              <a:cxn ang="0">
                <a:pos x="T4" y="T5"/>
              </a:cxn>
              <a:cxn ang="0">
                <a:pos x="T6" y="T7"/>
              </a:cxn>
              <a:cxn ang="0">
                <a:pos x="T8" y="T9"/>
              </a:cxn>
            </a:cxnLst>
            <a:rect l="0" t="0" r="r" b="b"/>
            <a:pathLst>
              <a:path w="3819938" h="3753090">
                <a:moveTo>
                  <a:pt x="0" y="0"/>
                </a:moveTo>
                <a:lnTo>
                  <a:pt x="3819939" y="0"/>
                </a:lnTo>
                <a:lnTo>
                  <a:pt x="3819939" y="3753089"/>
                </a:lnTo>
                <a:lnTo>
                  <a:pt x="0" y="3753089"/>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843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Google Shape;216;p18"/>
          <p:cNvSpPr txBox="1">
            <a:spLocks noChangeArrowheads="1"/>
          </p:cNvSpPr>
          <p:nvPr/>
        </p:nvSpPr>
        <p:spPr bwMode="auto">
          <a:xfrm>
            <a:off x="1060450" y="1919288"/>
            <a:ext cx="17227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en-US" sz="3600" b="1">
                <a:solidFill>
                  <a:srgbClr val="051D64"/>
                </a:solidFill>
                <a:latin typeface="Oswald" charset="0"/>
                <a:sym typeface="Oswald" charset="0"/>
              </a:rPr>
              <a:t>WHY OER IS GAINING POPULARITY IN THE ACADEMIA</a:t>
            </a:r>
            <a:endParaRPr lang="en-US"/>
          </a:p>
        </p:txBody>
      </p:sp>
      <p:sp>
        <p:nvSpPr>
          <p:cNvPr id="18436" name="Google Shape;217;p18"/>
          <p:cNvSpPr txBox="1">
            <a:spLocks noChangeArrowheads="1"/>
          </p:cNvSpPr>
          <p:nvPr/>
        </p:nvSpPr>
        <p:spPr bwMode="auto">
          <a:xfrm>
            <a:off x="10493375" y="8324850"/>
            <a:ext cx="71342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44000"/>
              </a:lnSpc>
              <a:buClr>
                <a:srgbClr val="051D64"/>
              </a:buClr>
              <a:buSzPts val="1600"/>
              <a:buFont typeface="Calibri" pitchFamily="34" charset="0"/>
              <a:buNone/>
            </a:pPr>
            <a:r>
              <a:rPr lang="en-US" sz="1600" u="sng">
                <a:solidFill>
                  <a:srgbClr val="051D64"/>
                </a:solidFill>
                <a:latin typeface="Calibri" pitchFamily="34" charset="0"/>
                <a:cs typeface="Calibri" pitchFamily="34" charset="0"/>
                <a:sym typeface="Calibri" pitchFamily="34" charset="0"/>
                <a:hlinkClick r:id="rId4"/>
              </a:rPr>
              <a:t>"Faculty OER Toolkit"</a:t>
            </a:r>
            <a:r>
              <a:rPr lang="en-US" sz="1600">
                <a:solidFill>
                  <a:srgbClr val="051D64"/>
                </a:solidFill>
              </a:rPr>
              <a:t> by Shannon Moist is licensed under </a:t>
            </a:r>
            <a:r>
              <a:rPr lang="en-US" sz="1600" u="sng">
                <a:solidFill>
                  <a:srgbClr val="051D64"/>
                </a:solidFill>
                <a:latin typeface="Calibri" pitchFamily="34" charset="0"/>
                <a:cs typeface="Calibri" pitchFamily="34" charset="0"/>
                <a:sym typeface="Calibri" pitchFamily="34" charset="0"/>
                <a:hlinkClick r:id="rId5"/>
              </a:rPr>
              <a:t>CC BY 4.0</a:t>
            </a:r>
            <a:endParaRPr lang="en-US"/>
          </a:p>
        </p:txBody>
      </p:sp>
      <p:sp>
        <p:nvSpPr>
          <p:cNvPr id="19" name="Freeform 16"/>
          <p:cNvSpPr/>
          <p:nvPr/>
        </p:nvSpPr>
        <p:spPr>
          <a:xfrm>
            <a:off x="1060204" y="2931784"/>
            <a:ext cx="16519158" cy="5155400"/>
          </a:xfrm>
          <a:custGeom>
            <a:avLst/>
            <a:gdLst/>
            <a:ahLst/>
            <a:cxnLst/>
            <a:rect l="l" t="t" r="r" b="b"/>
            <a:pathLst>
              <a:path w="16519158" h="5155400">
                <a:moveTo>
                  <a:pt x="0" y="0"/>
                </a:moveTo>
                <a:lnTo>
                  <a:pt x="16519157" y="0"/>
                </a:lnTo>
                <a:lnTo>
                  <a:pt x="16519157" y="5155400"/>
                </a:lnTo>
                <a:lnTo>
                  <a:pt x="0" y="5155400"/>
                </a:lnTo>
                <a:lnTo>
                  <a:pt x="0" y="0"/>
                </a:lnTo>
                <a:close/>
              </a:path>
            </a:pathLst>
          </a:custGeom>
          <a:blipFill>
            <a:blip r:embed="rId6"/>
            <a:stretch>
              <a:fillRect b="-12714"/>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945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236;p19"/>
          <p:cNvSpPr txBox="1">
            <a:spLocks noChangeArrowheads="1"/>
          </p:cNvSpPr>
          <p:nvPr/>
        </p:nvSpPr>
        <p:spPr bwMode="auto">
          <a:xfrm>
            <a:off x="1401763" y="1536700"/>
            <a:ext cx="16082962"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832322"/>
              </a:buClr>
              <a:buSzPts val="2800"/>
              <a:buFont typeface="Times" pitchFamily="18" charset="0"/>
              <a:buNone/>
            </a:pPr>
            <a:r>
              <a:rPr lang="en-US" sz="2800" b="1">
                <a:solidFill>
                  <a:srgbClr val="832322"/>
                </a:solidFill>
                <a:latin typeface="Times" pitchFamily="18" charset="0"/>
                <a:cs typeface="Times" pitchFamily="18" charset="0"/>
                <a:sym typeface="Times" pitchFamily="18" charset="0"/>
              </a:rPr>
              <a:t>Open Educational Practices (OEP) </a:t>
            </a:r>
            <a:r>
              <a:rPr lang="en-US" sz="2800" b="1">
                <a:solidFill>
                  <a:srgbClr val="051D64"/>
                </a:solidFill>
                <a:latin typeface="Times" pitchFamily="18" charset="0"/>
                <a:cs typeface="Times" pitchFamily="18" charset="0"/>
                <a:sym typeface="Times" pitchFamily="18" charset="0"/>
              </a:rPr>
              <a:t>are often discussed in relation to OER and the open education ecosystem. OEP are defined as practices which support the (re)use and production of OER through institutional policies, promote innovative pedagogical models, and respect and empower learners as co-producers on their lifelong learning path.</a:t>
            </a:r>
            <a:endParaRPr lang="en-US"/>
          </a:p>
          <a:p>
            <a:pPr algn="just" eaLnBrk="1" hangingPunct="1">
              <a:lnSpc>
                <a:spcPct val="150000"/>
              </a:lnSpc>
              <a:buClr>
                <a:srgbClr val="832322"/>
              </a:buClr>
              <a:buSzPts val="2800"/>
              <a:buFont typeface="Times" pitchFamily="18" charset="0"/>
              <a:buNone/>
            </a:pPr>
            <a:endParaRPr lang="en-US" sz="18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2800"/>
              <a:buFont typeface="Times" pitchFamily="18" charset="0"/>
              <a:buNone/>
            </a:pPr>
            <a:r>
              <a:rPr lang="en-US" sz="2800" b="1">
                <a:solidFill>
                  <a:srgbClr val="051D64"/>
                </a:solidFill>
                <a:latin typeface="Times" pitchFamily="18" charset="0"/>
                <a:cs typeface="Times" pitchFamily="18" charset="0"/>
                <a:sym typeface="Times" pitchFamily="18" charset="0"/>
              </a:rPr>
              <a:t>OEP thus supports and draws on high quality OER for collaborative and flexible learning. Beyond content production, they provide an environment where open access to educational content and services are the accepted norm.</a:t>
            </a:r>
          </a:p>
          <a:p>
            <a:pPr algn="just" eaLnBrk="1" hangingPunct="1">
              <a:lnSpc>
                <a:spcPct val="150000"/>
              </a:lnSpc>
              <a:buClr>
                <a:srgbClr val="051D64"/>
              </a:buClr>
              <a:buSzPts val="2800"/>
              <a:buFont typeface="Times" pitchFamily="18" charset="0"/>
              <a:buNone/>
            </a:pPr>
            <a:endParaRPr lang="en-US" sz="28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2800"/>
              <a:buFont typeface="Times" pitchFamily="18" charset="0"/>
              <a:buNone/>
            </a:pPr>
            <a:r>
              <a:rPr lang="en-US" sz="2800" b="1">
                <a:solidFill>
                  <a:srgbClr val="051D64"/>
                </a:solidFill>
                <a:latin typeface="Times" pitchFamily="18" charset="0"/>
                <a:cs typeface="Times" pitchFamily="18" charset="0"/>
                <a:sym typeface="Times" pitchFamily="18" charset="0"/>
              </a:rPr>
              <a:t>Such practices may include open pedagogies, the development and use of OER, sharing a range of materials and knowledge, and integrating openness throughout the classroom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0482"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Google Shape;255;p20"/>
          <p:cNvSpPr txBox="1">
            <a:spLocks noChangeArrowheads="1"/>
          </p:cNvSpPr>
          <p:nvPr/>
        </p:nvSpPr>
        <p:spPr bwMode="auto">
          <a:xfrm>
            <a:off x="1366838" y="1747838"/>
            <a:ext cx="16140112"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The open education movement was originally inspired by the open source community, with a focus on broadening access to information through the use of free, open content. The William and Flora Hewlett and Andrew W Mellon foundations are credited with starting the OER movement in 2001 when they co-funded </a:t>
            </a:r>
            <a:r>
              <a:rPr lang="en-US" sz="3200" b="1">
                <a:solidFill>
                  <a:srgbClr val="832322"/>
                </a:solidFill>
                <a:latin typeface="Times" pitchFamily="18" charset="0"/>
                <a:cs typeface="Times" pitchFamily="18" charset="0"/>
                <a:sym typeface="Times" pitchFamily="18" charset="0"/>
              </a:rPr>
              <a:t>MIT’s OpenCourseWare (OCW) initiative</a:t>
            </a:r>
            <a:r>
              <a:rPr lang="en-US" sz="3200" b="1">
                <a:solidFill>
                  <a:srgbClr val="051D64"/>
                </a:solidFill>
                <a:latin typeface="Times" pitchFamily="18" charset="0"/>
                <a:cs typeface="Times" pitchFamily="18" charset="0"/>
                <a:sym typeface="Times" pitchFamily="18" charset="0"/>
              </a:rPr>
              <a:t>.</a:t>
            </a:r>
          </a:p>
          <a:p>
            <a:pPr algn="just" eaLnBrk="1" hangingPunct="1">
              <a:lnSpc>
                <a:spcPct val="150000"/>
              </a:lnSpc>
              <a:buClr>
                <a:srgbClr val="051D64"/>
              </a:buClr>
              <a:buSzPts val="3200"/>
              <a:buFont typeface="Times" pitchFamily="18" charset="0"/>
              <a:buNone/>
            </a:pPr>
            <a:endParaRPr lang="en-US" sz="32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The following year in 2002, participants at </a:t>
            </a:r>
            <a:r>
              <a:rPr lang="en-US" sz="3200" b="1">
                <a:solidFill>
                  <a:srgbClr val="832322"/>
                </a:solidFill>
                <a:latin typeface="Times" pitchFamily="18" charset="0"/>
                <a:cs typeface="Times" pitchFamily="18" charset="0"/>
                <a:sym typeface="Times" pitchFamily="18" charset="0"/>
              </a:rPr>
              <a:t>UNESCO’s Forum</a:t>
            </a:r>
            <a:r>
              <a:rPr lang="en-US" sz="3200" b="1">
                <a:solidFill>
                  <a:srgbClr val="051D64"/>
                </a:solidFill>
                <a:latin typeface="Times" pitchFamily="18" charset="0"/>
                <a:cs typeface="Times" pitchFamily="18" charset="0"/>
                <a:sym typeface="Times" pitchFamily="18" charset="0"/>
              </a:rPr>
              <a:t> on the Impact of Open Courseware for Higher Education in Developing Countries expressed their “wish to develop together a universal education resource available for the whole of humanity, to be referred to henceforth as Open Educational Resources”.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150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Google Shape;275;p21"/>
          <p:cNvSpPr txBox="1">
            <a:spLocks noChangeArrowheads="1"/>
          </p:cNvSpPr>
          <p:nvPr/>
        </p:nvSpPr>
        <p:spPr bwMode="auto">
          <a:xfrm>
            <a:off x="1366838" y="2189163"/>
            <a:ext cx="1555273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44000"/>
              </a:lnSpc>
              <a:buClr>
                <a:srgbClr val="051D64"/>
              </a:buClr>
              <a:buSzPts val="3200"/>
              <a:buFont typeface="Times" pitchFamily="18" charset="0"/>
              <a:buNone/>
            </a:pPr>
            <a:r>
              <a:rPr lang="en-US" sz="3200" b="1">
                <a:solidFill>
                  <a:srgbClr val="051D64"/>
                </a:solidFill>
                <a:latin typeface="Times" pitchFamily="18" charset="0"/>
                <a:cs typeface="Times" pitchFamily="18" charset="0"/>
                <a:sym typeface="Times" pitchFamily="18" charset="0"/>
              </a:rPr>
              <a:t>Following the rise of open education in the early 2000s, growing interest in </a:t>
            </a:r>
            <a:r>
              <a:rPr lang="en-US" sz="3200" b="1">
                <a:solidFill>
                  <a:srgbClr val="832322"/>
                </a:solidFill>
                <a:latin typeface="Times" pitchFamily="18" charset="0"/>
                <a:cs typeface="Times" pitchFamily="18" charset="0"/>
                <a:sym typeface="Times" pitchFamily="18" charset="0"/>
              </a:rPr>
              <a:t>Massive Open Online Courses (MOOCs)</a:t>
            </a:r>
            <a:r>
              <a:rPr lang="en-US" sz="3200" b="1">
                <a:solidFill>
                  <a:srgbClr val="051D64"/>
                </a:solidFill>
                <a:latin typeface="Times" pitchFamily="18" charset="0"/>
                <a:cs typeface="Times" pitchFamily="18" charset="0"/>
                <a:sym typeface="Times" pitchFamily="18" charset="0"/>
              </a:rPr>
              <a:t>, </a:t>
            </a:r>
            <a:r>
              <a:rPr lang="en-US" sz="3200" b="1">
                <a:solidFill>
                  <a:srgbClr val="832322"/>
                </a:solidFill>
                <a:latin typeface="Times" pitchFamily="18" charset="0"/>
                <a:cs typeface="Times" pitchFamily="18" charset="0"/>
                <a:sym typeface="Times" pitchFamily="18" charset="0"/>
              </a:rPr>
              <a:t>open courseware</a:t>
            </a:r>
            <a:r>
              <a:rPr lang="en-US" sz="3200" b="1">
                <a:solidFill>
                  <a:srgbClr val="051D64"/>
                </a:solidFill>
                <a:latin typeface="Times" pitchFamily="18" charset="0"/>
                <a:cs typeface="Times" pitchFamily="18" charset="0"/>
                <a:sym typeface="Times" pitchFamily="18" charset="0"/>
              </a:rPr>
              <a:t>, and particularly </a:t>
            </a:r>
            <a:r>
              <a:rPr lang="en-US" sz="3200" b="1">
                <a:solidFill>
                  <a:srgbClr val="832322"/>
                </a:solidFill>
                <a:latin typeface="Times" pitchFamily="18" charset="0"/>
                <a:cs typeface="Times" pitchFamily="18" charset="0"/>
                <a:sym typeface="Times" pitchFamily="18" charset="0"/>
              </a:rPr>
              <a:t>open textbooks</a:t>
            </a:r>
            <a:r>
              <a:rPr lang="en-US" sz="3200" b="1">
                <a:solidFill>
                  <a:srgbClr val="051D64"/>
                </a:solidFill>
                <a:latin typeface="Times" pitchFamily="18" charset="0"/>
                <a:cs typeface="Times" pitchFamily="18" charset="0"/>
                <a:sym typeface="Times" pitchFamily="18" charset="0"/>
              </a:rPr>
              <a:t>, catapulted the movement to new heights. Thousands of organizations across the world have joined the movement and contributed their own OER; however, there are still many instructors who have never heard of OER today.</a:t>
            </a:r>
          </a:p>
          <a:p>
            <a:pPr algn="just" eaLnBrk="1" hangingPunct="1">
              <a:lnSpc>
                <a:spcPct val="144000"/>
              </a:lnSpc>
              <a:buClr>
                <a:srgbClr val="051D64"/>
              </a:buClr>
              <a:buSzPts val="3200"/>
              <a:buFont typeface="Times" pitchFamily="18" charset="0"/>
              <a:buNone/>
            </a:pPr>
            <a:endParaRPr lang="en-US"/>
          </a:p>
        </p:txBody>
      </p:sp>
      <p:sp>
        <p:nvSpPr>
          <p:cNvPr id="21508" name="Freeform 16"/>
          <p:cNvSpPr>
            <a:spLocks/>
          </p:cNvSpPr>
          <p:nvPr/>
        </p:nvSpPr>
        <p:spPr bwMode="auto">
          <a:xfrm>
            <a:off x="14554200" y="6362700"/>
            <a:ext cx="3217863" cy="3209925"/>
          </a:xfrm>
          <a:custGeom>
            <a:avLst/>
            <a:gdLst>
              <a:gd name="T0" fmla="*/ 0 w 2777720"/>
              <a:gd name="T1" fmla="*/ 0 h 2732582"/>
              <a:gd name="T2" fmla="*/ 2777721 w 2777720"/>
              <a:gd name="T3" fmla="*/ 0 h 2732582"/>
              <a:gd name="T4" fmla="*/ 2777721 w 2777720"/>
              <a:gd name="T5" fmla="*/ 2732583 h 2732582"/>
              <a:gd name="T6" fmla="*/ 0 w 2777720"/>
              <a:gd name="T7" fmla="*/ 2732583 h 2732582"/>
              <a:gd name="T8" fmla="*/ 0 w 2777720"/>
              <a:gd name="T9" fmla="*/ 0 h 2732582"/>
            </a:gdLst>
            <a:ahLst/>
            <a:cxnLst>
              <a:cxn ang="0">
                <a:pos x="T0" y="T1"/>
              </a:cxn>
              <a:cxn ang="0">
                <a:pos x="T2" y="T3"/>
              </a:cxn>
              <a:cxn ang="0">
                <a:pos x="T4" y="T5"/>
              </a:cxn>
              <a:cxn ang="0">
                <a:pos x="T6" y="T7"/>
              </a:cxn>
              <a:cxn ang="0">
                <a:pos x="T8" y="T9"/>
              </a:cxn>
            </a:cxnLst>
            <a:rect l="0" t="0" r="r" b="b"/>
            <a:pathLst>
              <a:path w="2777720" h="2732582">
                <a:moveTo>
                  <a:pt x="0" y="0"/>
                </a:moveTo>
                <a:lnTo>
                  <a:pt x="2777721" y="0"/>
                </a:lnTo>
                <a:lnTo>
                  <a:pt x="2777721" y="2732583"/>
                </a:lnTo>
                <a:lnTo>
                  <a:pt x="0" y="273258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2001</Words>
  <Application>Microsoft Office PowerPoint</Application>
  <PresentationFormat>Custom</PresentationFormat>
  <Paragraphs>167</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Times</vt:lpstr>
      <vt:lpstr>Oswald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Papia  Madam</dc:creator>
  <cp:lastModifiedBy>Papiya Upadhyay</cp:lastModifiedBy>
  <cp:revision>6</cp:revision>
  <dcterms:modified xsi:type="dcterms:W3CDTF">2024-07-03T18:58:51Z</dcterms:modified>
</cp:coreProperties>
</file>