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9" r:id="rId1"/>
  </p:sldMasterIdLst>
  <p:notesMasterIdLst>
    <p:notesMasterId r:id="rId19"/>
  </p:notesMasterIdLst>
  <p:sldIdLst>
    <p:sldId id="256" r:id="rId2"/>
    <p:sldId id="257" r:id="rId3"/>
    <p:sldId id="269" r:id="rId4"/>
    <p:sldId id="258" r:id="rId5"/>
    <p:sldId id="259" r:id="rId6"/>
    <p:sldId id="260" r:id="rId7"/>
    <p:sldId id="271" r:id="rId8"/>
    <p:sldId id="272" r:id="rId9"/>
    <p:sldId id="261" r:id="rId10"/>
    <p:sldId id="262" r:id="rId11"/>
    <p:sldId id="263" r:id="rId12"/>
    <p:sldId id="264" r:id="rId13"/>
    <p:sldId id="265" r:id="rId14"/>
    <p:sldId id="270" r:id="rId15"/>
    <p:sldId id="266" r:id="rId16"/>
    <p:sldId id="267" r:id="rId17"/>
    <p:sldId id="268"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121977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9494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2e85426ca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e2e85426c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373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217005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2e85426c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e2e85426c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6247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e2e85426ca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e2e85426ca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774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e2e85426ca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e2e85426ca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34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e2bcfbda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e2bcfbda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496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e2bcfbdab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e2bcfbda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4592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e2e85426c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e2e85426c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8825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e2bcfbdab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e2bcfbdab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3407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2e85426c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e2e85426c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473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e2e85426c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e2e85426c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849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2e85426c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e2e85426c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7666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e2e85426ca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e2e85426c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5205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lumMod val="60000"/>
                    <a:lumOff val="4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9037706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17875691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0141556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0" y="1085850"/>
            <a:ext cx="5999486" cy="1742531"/>
          </a:xfrm>
        </p:spPr>
        <p:txBody>
          <a:bodyPr/>
          <a:lstStyle>
            <a:lvl1pPr>
              <a:defRPr sz="36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050" b="0" i="0" kern="1200" cap="small" dirty="0">
                <a:solidFill>
                  <a:schemeClr val="accent1">
                    <a:lumMod val="60000"/>
                    <a:lumOff val="4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2" name="TextBox 11"/>
          <p:cNvSpPr txBox="1"/>
          <p:nvPr/>
        </p:nvSpPr>
        <p:spPr>
          <a:xfrm>
            <a:off x="673721" y="728440"/>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
        <p:nvSpPr>
          <p:cNvPr id="11" name="TextBox 10"/>
          <p:cNvSpPr txBox="1"/>
          <p:nvPr/>
        </p:nvSpPr>
        <p:spPr>
          <a:xfrm>
            <a:off x="6997868" y="1960341"/>
            <a:ext cx="601434" cy="1500411"/>
          </a:xfrm>
          <a:prstGeom prst="rect">
            <a:avLst/>
          </a:prstGeom>
          <a:noFill/>
        </p:spPr>
        <p:txBody>
          <a:bodyPr wrap="square" rtlCol="0">
            <a:spAutoFit/>
          </a:bodyPr>
          <a:lstStyle/>
          <a:p>
            <a:pPr algn="r"/>
            <a:r>
              <a:rPr lang="en-US" sz="915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7445639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4" cy="123988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3606463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935183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328661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50884939"/>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8304864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1214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525395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lumMod val="60000"/>
                    <a:lumOff val="4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6/12/2024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6367393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1545432"/>
            <a:ext cx="3297254" cy="314682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1542069"/>
            <a:ext cx="3297256" cy="315018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470766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lumMod val="60000"/>
                    <a:lumOff val="4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6/12/2024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3641055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04423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7024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7" cy="1085850"/>
          </a:xfrm>
        </p:spPr>
        <p:txBody>
          <a:bodyPr anchor="b"/>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651258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032750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44"/>
          <a:stretch/>
        </p:blipFill>
        <p:spPr>
          <a:xfrm>
            <a:off x="0" y="2002264"/>
            <a:ext cx="3026752" cy="3141236"/>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484" y="1539689"/>
            <a:ext cx="6709906" cy="3146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4AAD347D-5ACD-4C99-B74B-A9C85AD731AF}" type="datetimeFigureOut">
              <a:rPr lang="en-US" smtClean="0"/>
              <a:t>6/12/2024</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4406" y="221797"/>
            <a:ext cx="628649" cy="575765"/>
          </a:xfrm>
          <a:prstGeom prst="rect">
            <a:avLst/>
          </a:prstGeom>
        </p:spPr>
        <p:txBody>
          <a:bodyPr vert="horz" lIns="91440" tIns="45720" rIns="91440" bIns="45720" rtlCol="0" anchor="b"/>
          <a:lstStyle>
            <a:lvl1pPr algn="ctr">
              <a:defRPr sz="2100" b="0" i="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4280094"/>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hf sldNum="0" hdr="0" ftr="0" dt="0"/>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lumMod val="60000"/>
            <a:lumOff val="4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rmAutofit/>
          </a:bodyPr>
          <a:lstStyle/>
          <a:p>
            <a:pPr lvl="0" algn="ctr">
              <a:spcBef>
                <a:spcPts val="0"/>
              </a:spcBef>
            </a:pPr>
            <a:r>
              <a:rPr lang="hi-IN" sz="8000" dirty="0"/>
              <a:t>मैलवेयर</a:t>
            </a:r>
            <a:r>
              <a:rPr lang="hi-IN" dirty="0" smtClean="0"/>
              <a:t/>
            </a:r>
            <a:br>
              <a:rPr lang="hi-IN" dirty="0" smtClean="0"/>
            </a:br>
            <a:r>
              <a:rPr lang="en" dirty="0" smtClean="0"/>
              <a:t>(Malwares)</a:t>
            </a:r>
            <a:endParaRPr dirty="0"/>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a:t>रूटकिट क्या </a:t>
            </a:r>
            <a:r>
              <a:rPr lang="hi-IN" dirty="0" smtClean="0"/>
              <a:t>है</a:t>
            </a:r>
            <a:r>
              <a:rPr lang="en-GB" dirty="0" smtClean="0"/>
              <a:t> ? </a:t>
            </a:r>
            <a:endParaRPr dirty="0"/>
          </a:p>
        </p:txBody>
      </p:sp>
      <p:sp>
        <p:nvSpPr>
          <p:cNvPr id="91" name="Google Shape;91;p19"/>
          <p:cNvSpPr txBox="1">
            <a:spLocks noGrp="1"/>
          </p:cNvSpPr>
          <p:nvPr>
            <p:ph type="body" idx="1"/>
          </p:nvPr>
        </p:nvSpPr>
        <p:spPr>
          <a:prstGeom prst="rect">
            <a:avLst/>
          </a:prstGeom>
        </p:spPr>
        <p:txBody>
          <a:bodyPr spcFirstLastPara="1" wrap="square" lIns="91425" tIns="91425" rIns="91425" bIns="91425" anchor="t" anchorCtr="0">
            <a:normAutofit/>
          </a:bodyPr>
          <a:lstStyle/>
          <a:p>
            <a:pPr lvl="0"/>
            <a:endParaRPr lang="hi-IN" dirty="0"/>
          </a:p>
          <a:p>
            <a:pPr lvl="0">
              <a:lnSpc>
                <a:spcPct val="150000"/>
              </a:lnSpc>
            </a:pPr>
            <a:r>
              <a:rPr lang="hi-IN" dirty="0"/>
              <a:t>रूटकिट एक प्रकार का दुर्भावनापूर्ण सॉफ़्टवेयर है जो हमलावर को अपनी उपस्थिति छिपाते हुए कंप्यूटर तक विशेषाधिकार प्राप्त पहुंच प्रदान करता है</a:t>
            </a:r>
            <a:r>
              <a:rPr lang="hi-IN" dirty="0" smtClean="0"/>
              <a:t>।</a:t>
            </a:r>
            <a:endParaRPr lang="en-GB" dirty="0" smtClean="0"/>
          </a:p>
          <a:p>
            <a:pPr lvl="0">
              <a:lnSpc>
                <a:spcPct val="150000"/>
              </a:lnSpc>
            </a:pPr>
            <a:endParaRPr lang="en-GB" dirty="0"/>
          </a:p>
          <a:p>
            <a:pPr lvl="0">
              <a:lnSpc>
                <a:spcPct val="150000"/>
              </a:lnSpc>
            </a:pPr>
            <a:endParaRPr lang="hi-IN" dirty="0"/>
          </a:p>
          <a:p>
            <a:pPr lvl="0">
              <a:lnSpc>
                <a:spcPct val="150000"/>
              </a:lnSpc>
            </a:pPr>
            <a:r>
              <a:rPr lang="hi-IN" dirty="0"/>
              <a:t>शब्द "रूटकिट" शब्द "रूट" और "किट" का संयोजन है, जिसमें "रूट" यूनिक्स और लिनक्स सिस्टम पर व्यवस्थापक खाते को संदर्भित करता है, और "किट" टूल को लागू करने वाले सॉफ़्टवेयर घटकों को संदर्भित करता है।</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smtClean="0"/>
              <a:t>स्पाइवेयर </a:t>
            </a:r>
            <a:r>
              <a:rPr lang="hi-IN" dirty="0"/>
              <a:t>क्या है</a:t>
            </a:r>
            <a:r>
              <a:rPr lang="en" dirty="0" smtClean="0"/>
              <a:t>? </a:t>
            </a:r>
            <a:endParaRPr dirty="0"/>
          </a:p>
        </p:txBody>
      </p:sp>
      <p:sp>
        <p:nvSpPr>
          <p:cNvPr id="97" name="Google Shape;97;p20"/>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nSpc>
                <a:spcPct val="150000"/>
              </a:lnSpc>
              <a:buNone/>
            </a:pPr>
            <a:r>
              <a:rPr lang="hi-IN" dirty="0"/>
              <a:t>स्पाइवेयर एक प्रकार का दुर्भावनापूर्ण सॉफ़्टवेयर है जो गुप्त रूप से उपयोगकर्ता के डिवाइस में प्रवेश करता है, डेटा एकत्र करता है, और उनकी सहमति के बिना इसे तीसरे पक्ष को भेजता है। यह उपयोगकर्ता की गोपनीयता का उल्लंघन करके, उनके डिवाइस की सुरक्षा को खतरे में डालकर या अन्य तरीकों से नुकसान पहुंचा सकता है</a:t>
            </a:r>
            <a:endParaRPr dirty="0"/>
          </a:p>
          <a:p>
            <a:pPr marL="0" lvl="0" indent="0">
              <a:lnSpc>
                <a:spcPct val="150000"/>
              </a:lnSpc>
              <a:spcBef>
                <a:spcPts val="1200"/>
              </a:spcBef>
              <a:buNone/>
            </a:pPr>
            <a:r>
              <a:rPr lang="hi-IN" dirty="0"/>
              <a:t>कैसे जांचें कि आपके पीसी/फोन में स्पाइवेयर है या नहीं</a:t>
            </a:r>
            <a:r>
              <a:rPr lang="hi-IN" dirty="0" smtClean="0"/>
              <a:t>:</a:t>
            </a:r>
            <a:endParaRPr lang="en-GB" dirty="0" smtClean="0"/>
          </a:p>
          <a:p>
            <a:pPr>
              <a:lnSpc>
                <a:spcPct val="150000"/>
              </a:lnSpc>
            </a:pPr>
            <a:r>
              <a:rPr lang="hi-IN" dirty="0"/>
              <a:t>असामान्य धीमापन, क्रैश या </a:t>
            </a:r>
            <a:r>
              <a:rPr lang="hi-IN" dirty="0" smtClean="0"/>
              <a:t>अस्थिरता</a:t>
            </a:r>
            <a:endParaRPr lang="en-GB" dirty="0" smtClean="0"/>
          </a:p>
          <a:p>
            <a:pPr>
              <a:lnSpc>
                <a:spcPct val="150000"/>
              </a:lnSpc>
            </a:pPr>
            <a:r>
              <a:rPr lang="hi-IN" dirty="0"/>
              <a:t>ज़्यादा गरम होना, असामान्य बैटरी ख़त्म होना, कॉल के दौरान अजीब आवाज़ें आना, या कैमरा या माइक का बेतरतीब ढंग से चालू होना</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a:t>कीलॉगर क्या </a:t>
            </a:r>
            <a:r>
              <a:rPr lang="hi-IN" dirty="0" smtClean="0"/>
              <a:t>है</a:t>
            </a:r>
            <a:r>
              <a:rPr lang="en-US" dirty="0" smtClean="0"/>
              <a:t>? </a:t>
            </a:r>
            <a:endParaRPr sz="3100" dirty="0"/>
          </a:p>
        </p:txBody>
      </p:sp>
      <p:sp>
        <p:nvSpPr>
          <p:cNvPr id="103" name="Google Shape;103;p21"/>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nSpc>
                <a:spcPct val="150000"/>
              </a:lnSpc>
              <a:buNone/>
            </a:pPr>
            <a:r>
              <a:rPr lang="hi-IN" dirty="0"/>
              <a:t>कीलॉगर एक प्रकार का स्पाइवेयर है जो हार्डवेयर या सॉफ्टवेयर दोनों आधारित हो सकता है। यह आपके कंप्यूटर या मोबाइल डिवाइस पर आपके द्वारा टाइप की गई हर चीज़ को गुप्त रूप से रिकॉर्ड करता है। इसमें पासवर्ड, क्रेडिट कार्ड नंबर और संदेश जैसी संवेदनशील जानकारी शामिल हो सकती है</a:t>
            </a:r>
            <a:r>
              <a:rPr lang="hi-IN" dirty="0" smtClean="0"/>
              <a:t>।</a:t>
            </a:r>
            <a:endParaRPr lang="en-GB" dirty="0" smtClean="0"/>
          </a:p>
          <a:p>
            <a:r>
              <a:rPr lang="hi-IN" dirty="0"/>
              <a:t>कीस्ट्रोक्स रिकॉर्ड करता </a:t>
            </a:r>
            <a:r>
              <a:rPr lang="hi-IN" dirty="0" smtClean="0"/>
              <a:t>है</a:t>
            </a:r>
            <a:endParaRPr lang="en-GB" dirty="0" smtClean="0"/>
          </a:p>
          <a:p>
            <a:endParaRPr lang="hi-IN" dirty="0"/>
          </a:p>
          <a:p>
            <a:pPr>
              <a:lnSpc>
                <a:spcPct val="150000"/>
              </a:lnSpc>
            </a:pPr>
            <a:r>
              <a:rPr lang="hi-IN" dirty="0"/>
              <a:t>इस रिकॉर्ड किए गए डेटा को डिवाइस पर ही संग्रहीत किया जा सकता है या रिमोट सर्वर पर भेजा जा सकता है</a:t>
            </a:r>
            <a:r>
              <a:rPr lang="hi-IN" dirty="0" smtClean="0"/>
              <a:t>।</a:t>
            </a:r>
            <a:endParaRPr lang="en-GB" dirty="0" smtClean="0"/>
          </a:p>
          <a:p>
            <a:pPr>
              <a:lnSpc>
                <a:spcPct val="150000"/>
              </a:lnSpc>
            </a:pPr>
            <a:r>
              <a:rPr lang="hi-IN" dirty="0"/>
              <a:t>इसके बाद हमलावर इस चोरी की गई जानकारी का उपयोग विभिन्न दुर्भावनापूर्ण उद्देश्यों के लिए कर सकते हैं, जैसे पहचान की चोरी, वित्तीय धोखाधड़ी, या आपके ऑनलाइन खातों को हाईजैक करना।</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smtClean="0"/>
              <a:t>रैंसमवेयर </a:t>
            </a:r>
            <a:r>
              <a:rPr lang="hi-IN" dirty="0"/>
              <a:t>क्या है?</a:t>
            </a:r>
            <a:endParaRPr dirty="0"/>
          </a:p>
        </p:txBody>
      </p:sp>
      <p:sp>
        <p:nvSpPr>
          <p:cNvPr id="109" name="Google Shape;109;p22"/>
          <p:cNvSpPr txBox="1">
            <a:spLocks noGrp="1"/>
          </p:cNvSpPr>
          <p:nvPr>
            <p:ph type="body" idx="1"/>
          </p:nvPr>
        </p:nvSpPr>
        <p:spPr>
          <a:prstGeom prst="rect">
            <a:avLst/>
          </a:prstGeom>
        </p:spPr>
        <p:txBody>
          <a:bodyPr spcFirstLastPara="1" wrap="square" lIns="91425" tIns="91425" rIns="91425" bIns="91425" anchor="t" anchorCtr="0">
            <a:normAutofit/>
          </a:bodyPr>
          <a:lstStyle/>
          <a:p>
            <a:pPr lvl="0">
              <a:lnSpc>
                <a:spcPct val="150000"/>
              </a:lnSpc>
            </a:pPr>
            <a:r>
              <a:rPr lang="hi-IN" dirty="0"/>
              <a:t>रैनसमवेयर एक प्रकार का मैलवेयर है जो उपयोगकर्ता को उनके डिवाइस या डेटा तक पहुंचने से तब तक रोकता है जब तक वे फिरौती नहीं देते</a:t>
            </a:r>
            <a:r>
              <a:rPr lang="hi-IN" dirty="0" smtClean="0"/>
              <a:t>।</a:t>
            </a:r>
            <a:endParaRPr lang="en-GB" dirty="0" smtClean="0"/>
          </a:p>
          <a:p>
            <a:pPr lvl="0">
              <a:lnSpc>
                <a:spcPct val="150000"/>
              </a:lnSpc>
            </a:pPr>
            <a:r>
              <a:rPr lang="hi-IN" dirty="0"/>
              <a:t>यह दुर्भावनापूर्ण लिंक, अटैचमेंट या फ़िशिंग या हटाने योग्य यूएसबी ड्राइव जैसे अन्य माध्यमों से किसी डिवाइस को संक्रमित कर सकता है</a:t>
            </a:r>
            <a:r>
              <a:rPr lang="hi-IN" dirty="0" smtClean="0"/>
              <a:t>।</a:t>
            </a:r>
            <a:endParaRPr lang="en-GB" dirty="0" smtClean="0"/>
          </a:p>
          <a:p>
            <a:pPr lvl="0">
              <a:lnSpc>
                <a:spcPct val="150000"/>
              </a:lnSpc>
            </a:pPr>
            <a:r>
              <a:rPr lang="hi-IN" dirty="0" smtClean="0"/>
              <a:t>एक </a:t>
            </a:r>
            <a:r>
              <a:rPr lang="hi-IN" dirty="0"/>
              <a:t>बार जब कोई डिवाइस संक्रमित हो जाता है, तो रैंसमवेयर कंप्यूटर को लॉक कर सकता है, डेटा एन्क्रिप्ट कर सकता है, या उसे चुरा सकता है या हटा सकता है</a:t>
            </a:r>
            <a:r>
              <a:rPr lang="hi-IN" dirty="0" smtClean="0"/>
              <a:t>।</a:t>
            </a:r>
            <a:endParaRPr lang="en-GB" dirty="0" smtClean="0"/>
          </a:p>
          <a:p>
            <a:pPr lvl="0">
              <a:lnSpc>
                <a:spcPct val="150000"/>
              </a:lnSpc>
            </a:pPr>
            <a:r>
              <a:rPr lang="hi-IN" dirty="0"/>
              <a:t>हमलावर चुराए गए डेटा को लीक करने की धमकी भी दे सकते हैं।</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a:t>रैंसमवेयर हमले </a:t>
            </a:r>
            <a:r>
              <a:rPr lang="hi-IN" dirty="0" smtClean="0"/>
              <a:t>से कैसे निपटा जाये?</a:t>
            </a:r>
            <a:endParaRPr lang="en-IN" dirty="0"/>
          </a:p>
        </p:txBody>
      </p:sp>
      <p:sp>
        <p:nvSpPr>
          <p:cNvPr id="3" name="Text Placeholder 2"/>
          <p:cNvSpPr>
            <a:spLocks noGrp="1"/>
          </p:cNvSpPr>
          <p:nvPr>
            <p:ph type="body" idx="1"/>
          </p:nvPr>
        </p:nvSpPr>
        <p:spPr/>
        <p:txBody>
          <a:bodyPr/>
          <a:lstStyle/>
          <a:p>
            <a:pPr>
              <a:lnSpc>
                <a:spcPct val="150000"/>
              </a:lnSpc>
            </a:pPr>
            <a:r>
              <a:rPr lang="hi-IN" dirty="0"/>
              <a:t>घटना की रिपोर्ट साइबर अपराध इकाई/सेल या स्थानीय पुलिस को करें।</a:t>
            </a:r>
          </a:p>
          <a:p>
            <a:pPr>
              <a:lnSpc>
                <a:spcPct val="150000"/>
              </a:lnSpc>
            </a:pPr>
            <a:r>
              <a:rPr lang="hi-IN" dirty="0"/>
              <a:t>डिक्रिप्शन विकल्पों का अन्वेषण करें</a:t>
            </a:r>
          </a:p>
          <a:p>
            <a:pPr>
              <a:lnSpc>
                <a:spcPct val="150000"/>
              </a:lnSpc>
            </a:pPr>
            <a:r>
              <a:rPr lang="hi-IN" dirty="0"/>
              <a:t>अपने सिस्टम को हाल के बैकअप से पुनर्प्राप्त करें।</a:t>
            </a:r>
          </a:p>
          <a:p>
            <a:pPr>
              <a:lnSpc>
                <a:spcPct val="150000"/>
              </a:lnSpc>
            </a:pPr>
            <a:r>
              <a:rPr lang="hi-IN" dirty="0"/>
              <a:t>क्लाउड या अन्य बैकअप स्टोरेज से अपनी फ़ाइलें पुनर्प्राप्त करें।</a:t>
            </a:r>
          </a:p>
          <a:p>
            <a:pPr>
              <a:lnSpc>
                <a:spcPct val="150000"/>
              </a:lnSpc>
            </a:pPr>
            <a:r>
              <a:rPr lang="hi-IN" dirty="0"/>
              <a:t>हमलावर के सामने आत्मसमर्पण न करें और उसे कोई राशि न दें। </a:t>
            </a:r>
          </a:p>
          <a:p>
            <a:pPr>
              <a:lnSpc>
                <a:spcPct val="150000"/>
              </a:lnSpc>
            </a:pPr>
            <a:r>
              <a:rPr lang="hi-IN" dirty="0"/>
              <a:t>घटना के बाद की समीक्षा करें।</a:t>
            </a:r>
            <a:endParaRPr lang="en-IN" dirty="0" smtClean="0"/>
          </a:p>
          <a:p>
            <a:endParaRPr lang="en-IN" dirty="0"/>
          </a:p>
        </p:txBody>
      </p:sp>
    </p:spTree>
    <p:extLst>
      <p:ext uri="{BB962C8B-B14F-4D97-AF65-F5344CB8AC3E}">
        <p14:creationId xmlns:p14="http://schemas.microsoft.com/office/powerpoint/2010/main" val="2237107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prstGeom prst="rect">
            <a:avLst/>
          </a:prstGeom>
        </p:spPr>
        <p:txBody>
          <a:bodyPr spcFirstLastPara="1" wrap="square" lIns="91425" tIns="91425" rIns="91425" bIns="91425" anchor="t" anchorCtr="0">
            <a:noAutofit/>
          </a:bodyPr>
          <a:lstStyle/>
          <a:p>
            <a:pPr lvl="0"/>
            <a:r>
              <a:rPr lang="hi-IN" sz="2400" dirty="0"/>
              <a:t>कैसे पता करें कि </a:t>
            </a:r>
            <a:r>
              <a:rPr lang="hi-IN" sz="2400" dirty="0" smtClean="0"/>
              <a:t>हमारे कंप्यूटर या डाटा की सुरक्षाम में कोई कमी हैं?</a:t>
            </a:r>
            <a:endParaRPr sz="2400" dirty="0"/>
          </a:p>
        </p:txBody>
      </p:sp>
      <p:sp>
        <p:nvSpPr>
          <p:cNvPr id="115" name="Google Shape;115;p23"/>
          <p:cNvSpPr txBox="1">
            <a:spLocks noGrp="1"/>
          </p:cNvSpPr>
          <p:nvPr>
            <p:ph type="body" idx="1"/>
          </p:nvPr>
        </p:nvSpPr>
        <p:spPr>
          <a:xfrm>
            <a:off x="311700" y="1159402"/>
            <a:ext cx="8520600" cy="3416400"/>
          </a:xfrm>
          <a:prstGeom prst="rect">
            <a:avLst/>
          </a:prstGeom>
        </p:spPr>
        <p:txBody>
          <a:bodyPr spcFirstLastPara="1" wrap="square" lIns="91425" tIns="91425" rIns="91425" bIns="91425" anchor="t" anchorCtr="0">
            <a:normAutofit/>
          </a:bodyPr>
          <a:lstStyle/>
          <a:p>
            <a:pPr lvl="0">
              <a:lnSpc>
                <a:spcPct val="150000"/>
              </a:lnSpc>
            </a:pPr>
            <a:r>
              <a:rPr lang="hi-IN" dirty="0"/>
              <a:t>असामान्य डिवाइस गतिविधि</a:t>
            </a:r>
          </a:p>
          <a:p>
            <a:pPr lvl="0">
              <a:lnSpc>
                <a:spcPct val="150000"/>
              </a:lnSpc>
            </a:pPr>
            <a:r>
              <a:rPr lang="hi-IN" dirty="0"/>
              <a:t>डिवाइस गर्म हो </a:t>
            </a:r>
            <a:r>
              <a:rPr lang="hi-IN" dirty="0" smtClean="0"/>
              <a:t>रही हो </a:t>
            </a:r>
            <a:endParaRPr lang="hi-IN" dirty="0"/>
          </a:p>
          <a:p>
            <a:pPr lvl="0">
              <a:lnSpc>
                <a:spcPct val="150000"/>
              </a:lnSpc>
            </a:pPr>
            <a:r>
              <a:rPr lang="hi-IN" dirty="0"/>
              <a:t>धीमा प्रदर्शन</a:t>
            </a:r>
          </a:p>
          <a:p>
            <a:pPr lvl="0">
              <a:lnSpc>
                <a:spcPct val="150000"/>
              </a:lnSpc>
            </a:pPr>
            <a:r>
              <a:rPr lang="hi-IN" dirty="0" smtClean="0"/>
              <a:t>ईमेल या अन्य </a:t>
            </a:r>
            <a:r>
              <a:rPr lang="hi-IN" dirty="0"/>
              <a:t>खातो के </a:t>
            </a:r>
            <a:r>
              <a:rPr lang="hi-IN" dirty="0" smtClean="0"/>
              <a:t>संचालन में समस्या</a:t>
            </a:r>
            <a:endParaRPr lang="hi-IN" dirty="0"/>
          </a:p>
          <a:p>
            <a:pPr lvl="0">
              <a:lnSpc>
                <a:spcPct val="150000"/>
              </a:lnSpc>
            </a:pPr>
            <a:r>
              <a:rPr lang="hi-IN" dirty="0"/>
              <a:t>सुरक्षा सॉफ़्टवेयर अलर्ट</a:t>
            </a:r>
          </a:p>
          <a:p>
            <a:pPr lvl="0">
              <a:lnSpc>
                <a:spcPct val="150000"/>
              </a:lnSpc>
            </a:pPr>
            <a:r>
              <a:rPr lang="hi-IN" dirty="0"/>
              <a:t>फ़िशिंग </a:t>
            </a:r>
            <a:r>
              <a:rPr lang="hi-IN" dirty="0" smtClean="0"/>
              <a:t>(</a:t>
            </a:r>
            <a:r>
              <a:rPr lang="en-US" dirty="0"/>
              <a:t>P</a:t>
            </a:r>
            <a:r>
              <a:rPr lang="en-US" dirty="0" smtClean="0"/>
              <a:t>hishing) </a:t>
            </a:r>
            <a:r>
              <a:rPr lang="hi-IN" dirty="0" smtClean="0"/>
              <a:t>हमला </a:t>
            </a:r>
            <a:r>
              <a:rPr lang="hi-IN" dirty="0"/>
              <a:t>या अपरिचित प्रेषकों से पुनः लॉगिन आदि के लिए पूछने वाले ई-मेल। </a:t>
            </a:r>
          </a:p>
          <a:p>
            <a:pPr lvl="0">
              <a:lnSpc>
                <a:spcPct val="150000"/>
              </a:lnSpc>
            </a:pPr>
            <a:r>
              <a:rPr lang="hi-IN" dirty="0"/>
              <a:t>डेस्कटॉप पर अपरिचित </a:t>
            </a:r>
            <a:r>
              <a:rPr lang="hi-IN" dirty="0" smtClean="0"/>
              <a:t>चिह्न</a:t>
            </a:r>
            <a:r>
              <a:rPr lang="en-US" dirty="0" smtClean="0"/>
              <a:t> (unidentified icons)</a:t>
            </a:r>
            <a:endParaRPr lang="hi-IN" dirty="0"/>
          </a:p>
          <a:p>
            <a:pPr lvl="0">
              <a:lnSpc>
                <a:spcPct val="150000"/>
              </a:lnSpc>
            </a:pPr>
            <a:r>
              <a:rPr lang="hi-IN" dirty="0"/>
              <a:t>आपके ब्राउज़र में नए प्लगइन या </a:t>
            </a:r>
            <a:r>
              <a:rPr lang="hi-IN" dirty="0" smtClean="0"/>
              <a:t>एक्सटेंशन</a:t>
            </a:r>
            <a:r>
              <a:rPr lang="en-US" dirty="0" smtClean="0"/>
              <a:t> (plugins or Extensions)</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a:t>मैलवेयर से सावधानियां</a:t>
            </a:r>
            <a:endParaRPr dirty="0"/>
          </a:p>
        </p:txBody>
      </p:sp>
      <p:sp>
        <p:nvSpPr>
          <p:cNvPr id="121" name="Google Shape;121;p24"/>
          <p:cNvSpPr txBox="1">
            <a:spLocks noGrp="1"/>
          </p:cNvSpPr>
          <p:nvPr>
            <p:ph type="body" idx="1"/>
          </p:nvPr>
        </p:nvSpPr>
        <p:spPr>
          <a:prstGeom prst="rect">
            <a:avLst/>
          </a:prstGeom>
        </p:spPr>
        <p:txBody>
          <a:bodyPr spcFirstLastPara="1" wrap="square" lIns="91425" tIns="91425" rIns="91425" bIns="91425" anchor="t" anchorCtr="0">
            <a:normAutofit/>
          </a:bodyPr>
          <a:lstStyle/>
          <a:p>
            <a:pPr lvl="0">
              <a:lnSpc>
                <a:spcPct val="150000"/>
              </a:lnSpc>
            </a:pPr>
            <a:r>
              <a:rPr lang="hi-IN" dirty="0"/>
              <a:t>एक अच्छा सुरक्षा सॉफ़्टवेयर (</a:t>
            </a:r>
            <a:r>
              <a:rPr lang="hi-IN" dirty="0" smtClean="0"/>
              <a:t>एंटीवायरस</a:t>
            </a:r>
            <a:r>
              <a:rPr lang="en-US" dirty="0" smtClean="0"/>
              <a:t>/Antivirus</a:t>
            </a:r>
            <a:r>
              <a:rPr lang="hi-IN" dirty="0" smtClean="0"/>
              <a:t>) </a:t>
            </a:r>
            <a:r>
              <a:rPr lang="hi-IN" dirty="0"/>
              <a:t>स्थापित करें </a:t>
            </a:r>
          </a:p>
          <a:p>
            <a:pPr lvl="0">
              <a:lnSpc>
                <a:spcPct val="150000"/>
              </a:lnSpc>
            </a:pPr>
            <a:r>
              <a:rPr lang="hi-IN" dirty="0"/>
              <a:t>अपने एंटीवायरस को अपडेट रखें</a:t>
            </a:r>
          </a:p>
          <a:p>
            <a:pPr lvl="0">
              <a:lnSpc>
                <a:spcPct val="150000"/>
              </a:lnSpc>
            </a:pPr>
            <a:r>
              <a:rPr lang="hi-IN" dirty="0"/>
              <a:t>फ़ायरवॉल </a:t>
            </a:r>
            <a:r>
              <a:rPr lang="en-US" dirty="0" smtClean="0"/>
              <a:t>(Firewall) </a:t>
            </a:r>
            <a:r>
              <a:rPr lang="hi-IN" dirty="0" smtClean="0"/>
              <a:t>का </a:t>
            </a:r>
            <a:r>
              <a:rPr lang="hi-IN" dirty="0"/>
              <a:t>उपयोग करें</a:t>
            </a:r>
          </a:p>
          <a:p>
            <a:pPr lvl="0">
              <a:lnSpc>
                <a:spcPct val="150000"/>
              </a:lnSpc>
            </a:pPr>
            <a:r>
              <a:rPr lang="hi-IN" dirty="0" smtClean="0"/>
              <a:t>किसी भी अनजाने लिंक पर क्लिक करने से पूर्व पूर्ण सावधानी बरते </a:t>
            </a:r>
            <a:endParaRPr lang="hi-IN" dirty="0"/>
          </a:p>
          <a:p>
            <a:pPr lvl="0">
              <a:lnSpc>
                <a:spcPct val="150000"/>
              </a:lnSpc>
            </a:pPr>
            <a:r>
              <a:rPr lang="hi-IN" dirty="0"/>
              <a:t>एक मजबूत पासवर्ड का प्रयोग करें</a:t>
            </a:r>
          </a:p>
          <a:p>
            <a:pPr lvl="0">
              <a:lnSpc>
                <a:spcPct val="150000"/>
              </a:lnSpc>
            </a:pPr>
            <a:r>
              <a:rPr lang="hi-IN" dirty="0"/>
              <a:t>मुफ़्त सॉफ़्टवेयर से सावधान रहें</a:t>
            </a:r>
          </a:p>
          <a:p>
            <a:pPr lvl="0">
              <a:lnSpc>
                <a:spcPct val="150000"/>
              </a:lnSpc>
            </a:pPr>
            <a:r>
              <a:rPr lang="hi-IN" dirty="0" smtClean="0"/>
              <a:t>अप्रयुक्त(</a:t>
            </a:r>
            <a:r>
              <a:rPr lang="en-US" dirty="0" smtClean="0"/>
              <a:t>unused)</a:t>
            </a:r>
            <a:r>
              <a:rPr lang="hi-IN" dirty="0" smtClean="0"/>
              <a:t> </a:t>
            </a:r>
            <a:r>
              <a:rPr lang="hi-IN" dirty="0"/>
              <a:t>सुविधाओं को </a:t>
            </a:r>
            <a:r>
              <a:rPr lang="hi-IN" dirty="0" smtClean="0"/>
              <a:t>अक्षम</a:t>
            </a:r>
            <a:r>
              <a:rPr lang="en-US" dirty="0" smtClean="0"/>
              <a:t> (uninstall / disable)</a:t>
            </a:r>
            <a:r>
              <a:rPr lang="hi-IN" dirty="0" smtClean="0"/>
              <a:t> करें</a:t>
            </a:r>
            <a:r>
              <a:rPr lang="en-US" dirty="0" smtClean="0"/>
              <a:t> </a:t>
            </a:r>
            <a:r>
              <a:rPr lang="hi-IN" dirty="0" smtClean="0"/>
              <a:t>दे </a:t>
            </a:r>
            <a:endParaRPr lang="hi-IN" dirty="0"/>
          </a:p>
          <a:p>
            <a:pPr lvl="0">
              <a:lnSpc>
                <a:spcPct val="150000"/>
              </a:lnSpc>
            </a:pPr>
            <a:r>
              <a:rPr lang="hi-IN" dirty="0"/>
              <a:t>साइबर सुरक्षा पर अपना ज्ञान बढ़ाते रहें</a:t>
            </a:r>
            <a:endParaRPr lang="en-US" dirty="0" smtClean="0"/>
          </a:p>
          <a:p>
            <a:pPr lvl="0">
              <a:lnSpc>
                <a:spcPct val="150000"/>
              </a:lnSpc>
            </a:pPr>
            <a:r>
              <a:rPr lang="hi-IN" dirty="0" smtClean="0"/>
              <a:t>अपने </a:t>
            </a:r>
            <a:r>
              <a:rPr lang="hi-IN" dirty="0"/>
              <a:t>डेटा का </a:t>
            </a:r>
            <a:r>
              <a:rPr lang="hi-IN" dirty="0" smtClean="0"/>
              <a:t>समय-समय पे बैकअप आवश्य लें</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699" y="445025"/>
            <a:ext cx="8693755" cy="572700"/>
          </a:xfrm>
          <a:prstGeom prst="rect">
            <a:avLst/>
          </a:prstGeom>
        </p:spPr>
        <p:txBody>
          <a:bodyPr spcFirstLastPara="1" wrap="square" lIns="91425" tIns="91425" rIns="91425" bIns="91425" anchor="t" anchorCtr="0">
            <a:normAutofit/>
          </a:bodyPr>
          <a:lstStyle/>
          <a:p>
            <a:pPr lvl="0"/>
            <a:r>
              <a:rPr lang="hi-IN" sz="2400" dirty="0"/>
              <a:t>अगर हमारा सिस्टम मैलवेयर से प्रभावित हो जाए </a:t>
            </a:r>
            <a:r>
              <a:rPr lang="hi-IN" sz="2400" dirty="0" smtClean="0"/>
              <a:t>तो</a:t>
            </a:r>
            <a:r>
              <a:rPr lang="en-GB" sz="2400" dirty="0" smtClean="0"/>
              <a:t>, </a:t>
            </a:r>
            <a:r>
              <a:rPr lang="hi-IN" sz="2400" dirty="0" smtClean="0"/>
              <a:t>इस से  </a:t>
            </a:r>
            <a:r>
              <a:rPr lang="hi-IN" sz="2400" dirty="0"/>
              <a:t>कैसे निपटें?</a:t>
            </a:r>
            <a:endParaRPr sz="2400" dirty="0"/>
          </a:p>
        </p:txBody>
      </p:sp>
      <p:sp>
        <p:nvSpPr>
          <p:cNvPr id="127" name="Google Shape;127;p25"/>
          <p:cNvSpPr txBox="1">
            <a:spLocks noGrp="1"/>
          </p:cNvSpPr>
          <p:nvPr>
            <p:ph type="body" idx="1"/>
          </p:nvPr>
        </p:nvSpPr>
        <p:spPr>
          <a:xfrm>
            <a:off x="207791" y="1484984"/>
            <a:ext cx="8520600" cy="3416400"/>
          </a:xfrm>
          <a:prstGeom prst="rect">
            <a:avLst/>
          </a:prstGeom>
        </p:spPr>
        <p:txBody>
          <a:bodyPr spcFirstLastPara="1" wrap="square" lIns="91425" tIns="91425" rIns="91425" bIns="91425" anchor="t" anchorCtr="0">
            <a:normAutofit/>
          </a:bodyPr>
          <a:lstStyle/>
          <a:p>
            <a:pPr lvl="0">
              <a:lnSpc>
                <a:spcPct val="150000"/>
              </a:lnSpc>
            </a:pPr>
            <a:r>
              <a:rPr lang="hi-IN" dirty="0"/>
              <a:t>इंटरनेट से डिस्कनेक्ट करें</a:t>
            </a:r>
          </a:p>
          <a:p>
            <a:pPr lvl="0">
              <a:lnSpc>
                <a:spcPct val="150000"/>
              </a:lnSpc>
            </a:pPr>
            <a:r>
              <a:rPr lang="hi-IN" dirty="0"/>
              <a:t>संक्रमित डिवाइस को अलग करें</a:t>
            </a:r>
          </a:p>
          <a:p>
            <a:pPr lvl="0">
              <a:lnSpc>
                <a:spcPct val="150000"/>
              </a:lnSpc>
            </a:pPr>
            <a:r>
              <a:rPr lang="hi-IN" dirty="0"/>
              <a:t>एक सुरक्षा स्कैन चलाएँ</a:t>
            </a:r>
          </a:p>
          <a:p>
            <a:pPr lvl="0">
              <a:lnSpc>
                <a:spcPct val="150000"/>
              </a:lnSpc>
            </a:pPr>
            <a:r>
              <a:rPr lang="hi-IN" dirty="0"/>
              <a:t>एक गहन स्कैन पर विचार करें</a:t>
            </a:r>
          </a:p>
          <a:p>
            <a:pPr lvl="0">
              <a:lnSpc>
                <a:spcPct val="150000"/>
              </a:lnSpc>
            </a:pPr>
            <a:r>
              <a:rPr lang="hi-IN" dirty="0"/>
              <a:t>पासवर्ड बदलें</a:t>
            </a:r>
          </a:p>
          <a:p>
            <a:pPr lvl="0">
              <a:lnSpc>
                <a:spcPct val="150000"/>
              </a:lnSpc>
            </a:pPr>
            <a:r>
              <a:rPr lang="hi-IN" dirty="0"/>
              <a:t>एक साफ़ पुनर्स्थापना </a:t>
            </a:r>
            <a:r>
              <a:rPr lang="hi-IN" dirty="0" smtClean="0"/>
              <a:t>(</a:t>
            </a:r>
            <a:r>
              <a:rPr lang="en-US" dirty="0" smtClean="0"/>
              <a:t>Reinstall) </a:t>
            </a:r>
            <a:r>
              <a:rPr lang="hi-IN" dirty="0" smtClean="0"/>
              <a:t>पर </a:t>
            </a:r>
            <a:r>
              <a:rPr lang="hi-IN" dirty="0"/>
              <a:t>विचार करें (यदि आवश्यक हो)</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sz="4000" dirty="0"/>
              <a:t>मैलवेयर क्या है?</a:t>
            </a:r>
            <a:endParaRPr lang="hi-IN" dirty="0"/>
          </a:p>
        </p:txBody>
      </p:sp>
      <p:sp>
        <p:nvSpPr>
          <p:cNvPr id="61" name="Google Shape;61;p14"/>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buNone/>
            </a:pPr>
            <a:r>
              <a:rPr lang="hi-IN" dirty="0" smtClean="0"/>
              <a:t>सॉफ़्टवेयर एक है,   </a:t>
            </a:r>
            <a:r>
              <a:rPr lang="hi-IN" dirty="0"/>
              <a:t>जो विशेष रूप से किसी कंप्यूटर सिस्टम को परेशान करने, क्षति पहुंचाने या उस तक अनधिकृत पहुंच प्राप्त करने के </a:t>
            </a:r>
            <a:r>
              <a:rPr lang="hi-IN" dirty="0" smtClean="0"/>
              <a:t>लिए बनाया किय  जाता  </a:t>
            </a:r>
            <a:r>
              <a:rPr lang="hi-IN" dirty="0"/>
              <a:t>है</a:t>
            </a:r>
            <a:r>
              <a:rPr lang="hi-IN" dirty="0" smtClean="0"/>
              <a:t>।</a:t>
            </a:r>
          </a:p>
          <a:p>
            <a:pPr marL="0" lvl="0" indent="0">
              <a:buNone/>
            </a:pPr>
            <a:endParaRPr lang="hi-IN" dirty="0" smtClean="0"/>
          </a:p>
          <a:p>
            <a:pPr marL="0" lvl="0" indent="0">
              <a:lnSpc>
                <a:spcPct val="150000"/>
              </a:lnSpc>
              <a:buNone/>
            </a:pPr>
            <a:r>
              <a:rPr lang="hi-IN" dirty="0"/>
              <a:t>ये सॉफ़्टवेयर आम तौर पर </a:t>
            </a:r>
            <a:r>
              <a:rPr lang="hi-IN" dirty="0" smtClean="0"/>
              <a:t>निम्न  उद्देश्य से  </a:t>
            </a:r>
            <a:r>
              <a:rPr lang="hi-IN" dirty="0"/>
              <a:t>बनाए जाते हैं:</a:t>
            </a:r>
          </a:p>
          <a:p>
            <a:pPr marL="285750" indent="-285750">
              <a:lnSpc>
                <a:spcPct val="150000"/>
              </a:lnSpc>
            </a:pPr>
            <a:r>
              <a:rPr lang="hi-IN" dirty="0"/>
              <a:t>डेटा चुराना, </a:t>
            </a:r>
            <a:r>
              <a:rPr lang="hi-IN" dirty="0" smtClean="0"/>
              <a:t>उसे एन्क्रिप्ट करने  </a:t>
            </a:r>
            <a:r>
              <a:rPr lang="hi-IN" dirty="0"/>
              <a:t>या </a:t>
            </a:r>
            <a:r>
              <a:rPr lang="hi-IN" dirty="0" smtClean="0"/>
              <a:t>डाटा डिलीट करने के लिए </a:t>
            </a:r>
            <a:endParaRPr lang="hi-IN" dirty="0"/>
          </a:p>
          <a:p>
            <a:pPr marL="285750" indent="-285750">
              <a:lnSpc>
                <a:spcPct val="150000"/>
              </a:lnSpc>
            </a:pPr>
            <a:r>
              <a:rPr lang="hi-IN" dirty="0"/>
              <a:t>कंप्यूटिंग फ़ंक्शंस को बदलना या </a:t>
            </a:r>
            <a:r>
              <a:rPr lang="hi-IN" dirty="0" smtClean="0"/>
              <a:t>हाईजै करने  के लिए </a:t>
            </a:r>
            <a:endParaRPr lang="hi-IN" dirty="0"/>
          </a:p>
          <a:p>
            <a:pPr marL="285750" indent="-285750">
              <a:lnSpc>
                <a:spcPct val="150000"/>
              </a:lnSpc>
            </a:pPr>
            <a:r>
              <a:rPr lang="hi-IN" dirty="0"/>
              <a:t>कंप्यूटर गतिविधि की निगरानी </a:t>
            </a:r>
            <a:r>
              <a:rPr lang="hi-IN" dirty="0" smtClean="0"/>
              <a:t>करने के लिए </a:t>
            </a:r>
            <a:endParaRPr lang="hi-IN" dirty="0"/>
          </a:p>
          <a:p>
            <a:pPr marL="285750" indent="-285750">
              <a:lnSpc>
                <a:spcPct val="150000"/>
              </a:lnSpc>
            </a:pPr>
            <a:r>
              <a:rPr lang="hi-IN" dirty="0"/>
              <a:t>स्वचालित रूप से </a:t>
            </a:r>
            <a:r>
              <a:rPr lang="hi-IN" dirty="0" smtClean="0"/>
              <a:t>कंप्यूटर के अंदर या एक कंप्यूटर से दुसरे कंप्यूटर </a:t>
            </a:r>
            <a:r>
              <a:rPr lang="en-US" dirty="0" smtClean="0"/>
              <a:t> </a:t>
            </a:r>
            <a:r>
              <a:rPr lang="hi-IN" dirty="0"/>
              <a:t>तक </a:t>
            </a:r>
            <a:r>
              <a:rPr lang="hi-IN" dirty="0" smtClean="0"/>
              <a:t>फैलने के लिए </a:t>
            </a:r>
          </a:p>
          <a:p>
            <a:pPr marL="0" lvl="0" indent="0">
              <a:lnSpc>
                <a:spcPct val="150000"/>
              </a:lnSpc>
              <a:buNone/>
            </a:pPr>
            <a:endParaRPr lang="hi-IN" dirty="0"/>
          </a:p>
          <a:p>
            <a:pPr marL="457200" lvl="0" indent="0" algn="l" rtl="0">
              <a:spcBef>
                <a:spcPts val="1200"/>
              </a:spcBef>
              <a:spcAft>
                <a:spcPts val="12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679900" cy="572700"/>
          </a:xfrm>
        </p:spPr>
        <p:txBody>
          <a:bodyPr>
            <a:normAutofit fontScale="90000"/>
          </a:bodyPr>
          <a:lstStyle/>
          <a:p>
            <a:r>
              <a:rPr lang="hi-IN" dirty="0"/>
              <a:t>मैलवेयर हमारे कंप्यूटर या मोबाइल तक कैसे पहुंचते हैं?</a:t>
            </a:r>
            <a:r>
              <a:rPr lang="en-GB" dirty="0" smtClean="0"/>
              <a:t>? </a:t>
            </a:r>
            <a:r>
              <a:rPr lang="en-GB" dirty="0"/>
              <a:t>  </a:t>
            </a:r>
            <a:br>
              <a:rPr lang="en-GB" dirty="0"/>
            </a:br>
            <a:r>
              <a:rPr lang="en-GB" dirty="0"/>
              <a:t/>
            </a:r>
            <a:br>
              <a:rPr lang="en-GB" dirty="0"/>
            </a:br>
            <a:endParaRPr lang="en-IN" dirty="0"/>
          </a:p>
        </p:txBody>
      </p:sp>
      <p:sp>
        <p:nvSpPr>
          <p:cNvPr id="3" name="Text Placeholder 2"/>
          <p:cNvSpPr>
            <a:spLocks noGrp="1"/>
          </p:cNvSpPr>
          <p:nvPr>
            <p:ph type="body" idx="1"/>
          </p:nvPr>
        </p:nvSpPr>
        <p:spPr/>
        <p:txBody>
          <a:bodyPr/>
          <a:lstStyle/>
          <a:p>
            <a:pPr marL="114300" indent="0">
              <a:buNone/>
            </a:pPr>
            <a:r>
              <a:rPr lang="hi-IN" sz="2000" dirty="0" smtClean="0"/>
              <a:t>मैलवेयर हमारे उपकरणों तक निम्न तरीको से पहुंच सकते हैं : - </a:t>
            </a:r>
            <a:endParaRPr lang="en-GB" sz="2000" dirty="0" smtClean="0"/>
          </a:p>
          <a:p>
            <a:pPr>
              <a:lnSpc>
                <a:spcPct val="150000"/>
              </a:lnSpc>
            </a:pPr>
            <a:r>
              <a:rPr lang="hi-IN" dirty="0"/>
              <a:t>ईमेल में किसी दुर्भावनापूर्ण लिंक पर </a:t>
            </a:r>
            <a:r>
              <a:rPr lang="hi-IN" dirty="0" smtClean="0"/>
              <a:t>क्लिक  करने से, </a:t>
            </a:r>
            <a:endParaRPr lang="hi-IN" dirty="0"/>
          </a:p>
          <a:p>
            <a:pPr>
              <a:lnSpc>
                <a:spcPct val="150000"/>
              </a:lnSpc>
            </a:pPr>
            <a:r>
              <a:rPr lang="hi-IN" dirty="0"/>
              <a:t>किसी अविश्वसनीय स्रोत से फ़ाइल डाउनलोड करने </a:t>
            </a:r>
            <a:r>
              <a:rPr lang="hi-IN" dirty="0" smtClean="0"/>
              <a:t>से, </a:t>
            </a:r>
            <a:endParaRPr lang="hi-IN" dirty="0"/>
          </a:p>
          <a:p>
            <a:pPr>
              <a:lnSpc>
                <a:spcPct val="150000"/>
              </a:lnSpc>
            </a:pPr>
            <a:r>
              <a:rPr lang="hi-IN" dirty="0"/>
              <a:t>संक्रमित </a:t>
            </a:r>
            <a:r>
              <a:rPr lang="hi-IN" dirty="0" smtClean="0"/>
              <a:t>अनुलग्नक खोलने से ,</a:t>
            </a:r>
            <a:endParaRPr lang="hi-IN" dirty="0"/>
          </a:p>
          <a:p>
            <a:pPr>
              <a:lnSpc>
                <a:spcPct val="150000"/>
              </a:lnSpc>
            </a:pPr>
            <a:r>
              <a:rPr lang="hi-IN" dirty="0"/>
              <a:t>हमारे सिस्टम पर संक्रमित पोर्टेबल स्टोरेज डिवाइस जैसे पेन ड्राइव, सीडी/डीवीडी, रिमूवेबल एचडीडी आदि का उपयोग करने </a:t>
            </a:r>
            <a:r>
              <a:rPr lang="hi-IN" dirty="0" smtClean="0"/>
              <a:t>से|  आदि </a:t>
            </a:r>
            <a:endParaRPr lang="en-GB" dirty="0"/>
          </a:p>
          <a:p>
            <a:pPr marL="114300" indent="0">
              <a:buNone/>
            </a:pPr>
            <a:r>
              <a:rPr lang="en-GB" dirty="0"/>
              <a:t/>
            </a:r>
            <a:br>
              <a:rPr lang="en-GB" dirty="0"/>
            </a:br>
            <a:endParaRPr lang="en-IN" dirty="0"/>
          </a:p>
        </p:txBody>
      </p:sp>
    </p:spTree>
    <p:extLst>
      <p:ext uri="{BB962C8B-B14F-4D97-AF65-F5344CB8AC3E}">
        <p14:creationId xmlns:p14="http://schemas.microsoft.com/office/powerpoint/2010/main" val="428041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a:t>मैलवेयर के प्रकार</a:t>
            </a:r>
            <a:endParaRPr dirty="0"/>
          </a:p>
        </p:txBody>
      </p:sp>
      <p:sp>
        <p:nvSpPr>
          <p:cNvPr id="67" name="Google Shape;67;p15"/>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lnSpcReduction="10000"/>
          </a:bodyPr>
          <a:lstStyle/>
          <a:p>
            <a:pPr lvl="0">
              <a:spcAft>
                <a:spcPts val="1200"/>
              </a:spcAft>
              <a:buAutoNum type="arabicPeriod"/>
            </a:pPr>
            <a:r>
              <a:rPr lang="hi-IN" dirty="0" smtClean="0"/>
              <a:t>वायरस (</a:t>
            </a:r>
            <a:r>
              <a:rPr lang="en-US" dirty="0" smtClean="0"/>
              <a:t>Virus)</a:t>
            </a:r>
            <a:endParaRPr lang="hi-IN" dirty="0"/>
          </a:p>
          <a:p>
            <a:pPr lvl="0">
              <a:spcAft>
                <a:spcPts val="1200"/>
              </a:spcAft>
              <a:buAutoNum type="arabicPeriod"/>
            </a:pPr>
            <a:r>
              <a:rPr lang="hi-IN" dirty="0" smtClean="0"/>
              <a:t>वर्म </a:t>
            </a:r>
            <a:r>
              <a:rPr lang="en-US" dirty="0" smtClean="0"/>
              <a:t> (Worm)</a:t>
            </a:r>
            <a:endParaRPr lang="hi-IN" dirty="0"/>
          </a:p>
          <a:p>
            <a:pPr lvl="0">
              <a:spcAft>
                <a:spcPts val="1200"/>
              </a:spcAft>
              <a:buAutoNum type="arabicPeriod"/>
            </a:pPr>
            <a:r>
              <a:rPr lang="hi-IN" dirty="0" smtClean="0"/>
              <a:t>ट्रोजन</a:t>
            </a:r>
            <a:r>
              <a:rPr lang="en-US" dirty="0" smtClean="0"/>
              <a:t> (Trojan )</a:t>
            </a:r>
            <a:endParaRPr lang="hi-IN" dirty="0"/>
          </a:p>
          <a:p>
            <a:pPr lvl="0">
              <a:spcAft>
                <a:spcPts val="1200"/>
              </a:spcAft>
              <a:buAutoNum type="arabicPeriod"/>
            </a:pPr>
            <a:r>
              <a:rPr lang="hi-IN" dirty="0" smtClean="0"/>
              <a:t>रैंसमवेयर</a:t>
            </a:r>
            <a:r>
              <a:rPr lang="en-US" dirty="0" smtClean="0"/>
              <a:t> (Ransomware )</a:t>
            </a:r>
            <a:endParaRPr lang="hi-IN" dirty="0"/>
          </a:p>
          <a:p>
            <a:pPr lvl="0">
              <a:spcAft>
                <a:spcPts val="1200"/>
              </a:spcAft>
              <a:buAutoNum type="arabicPeriod"/>
            </a:pPr>
            <a:r>
              <a:rPr lang="hi-IN" dirty="0" smtClean="0"/>
              <a:t>एडवेयर </a:t>
            </a:r>
            <a:r>
              <a:rPr lang="en-US" dirty="0" smtClean="0"/>
              <a:t>(Adware )</a:t>
            </a:r>
            <a:endParaRPr lang="hi-IN" dirty="0"/>
          </a:p>
          <a:p>
            <a:pPr lvl="0">
              <a:spcAft>
                <a:spcPts val="1200"/>
              </a:spcAft>
              <a:buAutoNum type="arabicPeriod"/>
            </a:pPr>
            <a:r>
              <a:rPr lang="hi-IN" dirty="0" smtClean="0"/>
              <a:t>रूटकिट</a:t>
            </a:r>
            <a:r>
              <a:rPr lang="en-US" dirty="0" smtClean="0"/>
              <a:t> (Rootkit)</a:t>
            </a:r>
            <a:endParaRPr lang="hi-IN" dirty="0"/>
          </a:p>
          <a:p>
            <a:pPr lvl="0">
              <a:spcAft>
                <a:spcPts val="1200"/>
              </a:spcAft>
              <a:buAutoNum type="arabicPeriod"/>
            </a:pPr>
            <a:r>
              <a:rPr lang="hi-IN" dirty="0" smtClean="0"/>
              <a:t>कीलॉगर्स</a:t>
            </a:r>
            <a:r>
              <a:rPr lang="en-US" dirty="0" smtClean="0"/>
              <a:t> ( Key Loggers)</a:t>
            </a:r>
            <a:endParaRPr lang="hi-IN" dirty="0"/>
          </a:p>
          <a:p>
            <a:pPr lvl="0">
              <a:spcAft>
                <a:spcPts val="1200"/>
              </a:spcAft>
              <a:buAutoNum type="arabicPeriod"/>
            </a:pPr>
            <a:r>
              <a:rPr lang="hi-IN" dirty="0"/>
              <a:t>फ़ाइलरहित </a:t>
            </a:r>
            <a:r>
              <a:rPr lang="hi-IN" dirty="0" smtClean="0"/>
              <a:t>मैलवेयर</a:t>
            </a:r>
            <a:r>
              <a:rPr lang="en-US" dirty="0" smtClean="0"/>
              <a:t>  (</a:t>
            </a:r>
            <a:r>
              <a:rPr lang="en-GB" dirty="0" err="1" smtClean="0"/>
              <a:t>Fileless</a:t>
            </a:r>
            <a:r>
              <a:rPr lang="en-GB" dirty="0" smtClean="0"/>
              <a:t> Malware)</a:t>
            </a:r>
            <a:endParaRPr lang="en-GB" dirty="0"/>
          </a:p>
          <a:p>
            <a:pPr>
              <a:spcAft>
                <a:spcPts val="1200"/>
              </a:spcAft>
              <a:buFont typeface="Wingdings 3" charset="2"/>
              <a:buAutoNum type="arabicPeriod"/>
            </a:pPr>
            <a:r>
              <a:rPr lang="hi-IN" dirty="0" smtClean="0"/>
              <a:t>क्रिप्टोजैकिंग</a:t>
            </a:r>
            <a:r>
              <a:rPr lang="en-US" dirty="0" smtClean="0"/>
              <a:t> (</a:t>
            </a:r>
            <a:r>
              <a:rPr lang="en-GB" dirty="0" err="1" smtClean="0"/>
              <a:t>Cryptojacking</a:t>
            </a:r>
            <a:r>
              <a:rPr lang="en-GB" dirty="0" smtClean="0"/>
              <a:t>)</a:t>
            </a:r>
            <a:endParaRPr lang="hi-IN" dirty="0"/>
          </a:p>
          <a:p>
            <a:pPr>
              <a:spcAft>
                <a:spcPts val="1200"/>
              </a:spcAft>
              <a:buFont typeface="Wingdings 3" charset="2"/>
              <a:buAutoNum type="arabicPeriod"/>
            </a:pPr>
            <a:r>
              <a:rPr lang="hi-IN" dirty="0"/>
              <a:t>हाइब्रिड </a:t>
            </a:r>
            <a:r>
              <a:rPr lang="hi-IN" dirty="0" smtClean="0"/>
              <a:t>मैलवेयर</a:t>
            </a:r>
            <a:r>
              <a:rPr lang="en-US" dirty="0" smtClean="0"/>
              <a:t>  (</a:t>
            </a:r>
            <a:r>
              <a:rPr lang="en-GB" dirty="0" smtClean="0"/>
              <a:t>Hybrid Malware)</a:t>
            </a:r>
            <a:endParaRPr lang="hi-IN" dirty="0"/>
          </a:p>
          <a:p>
            <a:pPr lvl="0">
              <a:spcAft>
                <a:spcPts val="600"/>
              </a:spcAft>
              <a:buAutoNum type="arabicPeriod"/>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a:t>वायरस</a:t>
            </a:r>
            <a:endParaRPr dirty="0"/>
          </a:p>
        </p:txBody>
      </p:sp>
      <p:sp>
        <p:nvSpPr>
          <p:cNvPr id="73" name="Google Shape;73;p16"/>
          <p:cNvSpPr txBox="1">
            <a:spLocks noGrp="1"/>
          </p:cNvSpPr>
          <p:nvPr>
            <p:ph type="body" idx="1"/>
          </p:nvPr>
        </p:nvSpPr>
        <p:spPr>
          <a:xfrm>
            <a:off x="311700" y="1152475"/>
            <a:ext cx="8520600" cy="3720000"/>
          </a:xfrm>
          <a:prstGeom prst="rect">
            <a:avLst/>
          </a:prstGeom>
        </p:spPr>
        <p:txBody>
          <a:bodyPr spcFirstLastPara="1" wrap="square" lIns="91425" tIns="91425" rIns="91425" bIns="91425" anchor="t" anchorCtr="0">
            <a:normAutofit/>
          </a:bodyPr>
          <a:lstStyle/>
          <a:p>
            <a:pPr lvl="0"/>
            <a:r>
              <a:rPr lang="hi-IN" dirty="0"/>
              <a:t>वायरस एक कंप्यूटर प्रोग्राम या सॉफ्टवेयर है जो कंप्यूटर सिस्टम को नुकसान पहुंचाने के लिए खुद को दूसरे सॉफ्टवेयर या कंप्यूटर प्रोग्राम से </a:t>
            </a:r>
            <a:r>
              <a:rPr lang="hi-IN" dirty="0" smtClean="0"/>
              <a:t>जोड़ </a:t>
            </a:r>
            <a:r>
              <a:rPr lang="hi-IN" dirty="0"/>
              <a:t>लेता है। </a:t>
            </a:r>
            <a:endParaRPr lang="en-US" dirty="0" smtClean="0"/>
          </a:p>
          <a:p>
            <a:pPr lvl="0"/>
            <a:endParaRPr lang="en-US" dirty="0"/>
          </a:p>
          <a:p>
            <a:pPr lvl="0"/>
            <a:r>
              <a:rPr lang="hi-IN" dirty="0" smtClean="0"/>
              <a:t>जब </a:t>
            </a:r>
            <a:r>
              <a:rPr lang="hi-IN" dirty="0"/>
              <a:t>कंप्यूटर प्रोग्राम वायरस से जुड़ा हुआ चलता है तो यह कुछ कार्य करता है जैसे कंप्यूटर सिस्टम से किसी फ़ाइल को हटाना। </a:t>
            </a:r>
            <a:endParaRPr lang="en-US" dirty="0" smtClean="0"/>
          </a:p>
          <a:p>
            <a:pPr lvl="0"/>
            <a:endParaRPr lang="en-US" dirty="0"/>
          </a:p>
          <a:p>
            <a:pPr lvl="0"/>
            <a:r>
              <a:rPr lang="hi-IN" dirty="0" smtClean="0"/>
              <a:t>वायरस </a:t>
            </a:r>
            <a:r>
              <a:rPr lang="hi-IN" dirty="0"/>
              <a:t>को रिमोट से नियंत्रित नहीं किया जा सकता.</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en" dirty="0" smtClean="0"/>
              <a:t> </a:t>
            </a:r>
            <a:r>
              <a:rPr lang="hi-IN" dirty="0"/>
              <a:t>क्या सभी मैलवेयर वायरस </a:t>
            </a:r>
            <a:r>
              <a:rPr lang="hi-IN" dirty="0" smtClean="0"/>
              <a:t>होते हैं</a:t>
            </a:r>
            <a:r>
              <a:rPr lang="en" dirty="0" smtClean="0"/>
              <a:t>?  </a:t>
            </a:r>
            <a:endParaRPr dirty="0"/>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nSpc>
                <a:spcPct val="150000"/>
              </a:lnSpc>
              <a:spcAft>
                <a:spcPts val="1200"/>
              </a:spcAft>
              <a:buNone/>
            </a:pPr>
            <a:r>
              <a:rPr lang="hi-IN" dirty="0"/>
              <a:t>नहीं, सभी मैलवेयर </a:t>
            </a:r>
            <a:r>
              <a:rPr lang="hi-IN" dirty="0" smtClean="0"/>
              <a:t>वायरस </a:t>
            </a:r>
            <a:r>
              <a:rPr lang="hi-IN" dirty="0"/>
              <a:t>नहीं </a:t>
            </a:r>
            <a:r>
              <a:rPr lang="hi-IN" dirty="0" smtClean="0"/>
              <a:t>होते, परन्तु  </a:t>
            </a:r>
            <a:r>
              <a:rPr lang="hi-IN" dirty="0"/>
              <a:t>प्रत्येक वायरस एक प्रकार का मैलवेयर है</a:t>
            </a:r>
            <a:r>
              <a:rPr lang="hi-IN" dirty="0" smtClean="0"/>
              <a:t>।</a:t>
            </a:r>
          </a:p>
          <a:p>
            <a:pPr marL="0" lvl="0" indent="0">
              <a:lnSpc>
                <a:spcPct val="150000"/>
              </a:lnSpc>
              <a:spcAft>
                <a:spcPts val="1200"/>
              </a:spcAft>
              <a:buNone/>
            </a:pPr>
            <a:r>
              <a:rPr lang="hi-IN" dirty="0" smtClean="0"/>
              <a:t>मैलवेयर </a:t>
            </a:r>
            <a:r>
              <a:rPr lang="hi-IN" dirty="0"/>
              <a:t>किसी भी दुर्भावनापूर्ण सॉफ़्टवेयर के लिए एक सामान्य शब्द है जो कंप्यूटर वायरस सहित आपके डिवाइस को नुकसान पहुंचा सकता है।</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वर्म्स </a:t>
            </a:r>
            <a:endParaRPr lang="en-IN" dirty="0"/>
          </a:p>
        </p:txBody>
      </p:sp>
      <p:sp>
        <p:nvSpPr>
          <p:cNvPr id="3" name="Text Placeholder 2"/>
          <p:cNvSpPr>
            <a:spLocks noGrp="1"/>
          </p:cNvSpPr>
          <p:nvPr>
            <p:ph type="body" idx="1"/>
          </p:nvPr>
        </p:nvSpPr>
        <p:spPr/>
        <p:txBody>
          <a:bodyPr/>
          <a:lstStyle/>
          <a:p>
            <a:r>
              <a:rPr lang="hi-IN" dirty="0" smtClean="0"/>
              <a:t>वॉर्म्स </a:t>
            </a:r>
            <a:r>
              <a:rPr lang="hi-IN" dirty="0"/>
              <a:t>भी वायरस की तरह एक कंप्यूटर प्रोग्राम है लेकिन यह प्रोग्राम को संशोधित नहीं करता है। यह कंप्यूटर सिस्टम को धीमा करने के लिए खुद को अधिक से अधिक दोहराता है। </a:t>
            </a:r>
            <a:endParaRPr lang="en-US" dirty="0" smtClean="0"/>
          </a:p>
          <a:p>
            <a:endParaRPr lang="en-US" dirty="0"/>
          </a:p>
          <a:p>
            <a:r>
              <a:rPr lang="hi-IN" dirty="0" smtClean="0"/>
              <a:t>रिमोट </a:t>
            </a:r>
            <a:r>
              <a:rPr lang="hi-IN" dirty="0"/>
              <a:t>से वॉर्म्स</a:t>
            </a:r>
            <a:r>
              <a:rPr lang="hi-IN" dirty="0" smtClean="0"/>
              <a:t> </a:t>
            </a:r>
            <a:r>
              <a:rPr lang="hi-IN" dirty="0"/>
              <a:t>को नियंत्रित किया जा सकता है।</a:t>
            </a:r>
            <a:endParaRPr lang="en-GB" dirty="0"/>
          </a:p>
          <a:p>
            <a:endParaRPr lang="en-IN" dirty="0"/>
          </a:p>
        </p:txBody>
      </p:sp>
    </p:spTree>
    <p:extLst>
      <p:ext uri="{BB962C8B-B14F-4D97-AF65-F5344CB8AC3E}">
        <p14:creationId xmlns:p14="http://schemas.microsoft.com/office/powerpoint/2010/main" val="288990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a:t>ट्रोजन</a:t>
            </a:r>
            <a:endParaRPr lang="en-IN" dirty="0"/>
          </a:p>
        </p:txBody>
      </p:sp>
      <p:sp>
        <p:nvSpPr>
          <p:cNvPr id="3" name="Text Placeholder 2"/>
          <p:cNvSpPr>
            <a:spLocks noGrp="1"/>
          </p:cNvSpPr>
          <p:nvPr>
            <p:ph type="body" idx="1"/>
          </p:nvPr>
        </p:nvSpPr>
        <p:spPr/>
        <p:txBody>
          <a:bodyPr/>
          <a:lstStyle/>
          <a:p>
            <a:r>
              <a:rPr lang="en-GB" dirty="0"/>
              <a:t>Trojan is a hidden piece of code which steal the important information of user. For example, Trojan horse software observe the e-mail ID and password while entering in web browser for logging.</a:t>
            </a:r>
          </a:p>
          <a:p>
            <a:endParaRPr lang="en-IN" dirty="0"/>
          </a:p>
        </p:txBody>
      </p:sp>
    </p:spTree>
    <p:extLst>
      <p:ext uri="{BB962C8B-B14F-4D97-AF65-F5344CB8AC3E}">
        <p14:creationId xmlns:p14="http://schemas.microsoft.com/office/powerpoint/2010/main" val="3699287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lvl="0"/>
            <a:r>
              <a:rPr lang="hi-IN" dirty="0" smtClean="0"/>
              <a:t>एडवेयर </a:t>
            </a:r>
            <a:r>
              <a:rPr lang="hi-IN" dirty="0"/>
              <a:t>क्या है</a:t>
            </a:r>
            <a:r>
              <a:rPr lang="en" dirty="0" smtClean="0"/>
              <a:t>?</a:t>
            </a:r>
            <a:endParaRPr dirty="0"/>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just">
              <a:lnSpc>
                <a:spcPct val="150000"/>
              </a:lnSpc>
              <a:spcAft>
                <a:spcPts val="1200"/>
              </a:spcAft>
              <a:buNone/>
            </a:pPr>
            <a:r>
              <a:rPr lang="hi-IN" dirty="0"/>
              <a:t>एडवेयर एक प्रकार का मैलवेयर है जो किसी डिवाइस पर अवांछित विज्ञापन प्रदर्शित करता है। यह बैनर विज्ञापन, वीडियो, पॉप-अप और फ़ुल-स्क्रीन विज्ञापन सहित कई रूपों में दिखाई दे सकता है। एडवेयर को अक्सर अन्य सॉफ़्टवेयर के साथ बंडल किया जाता है और उपयोगकर्ता की जानकारी या सहमति के बिना इंस्टॉल किया जाता है। इसका उद्देश्य इंटरनेट उपयोगकर्ताओं को विज्ञापन प्रदान करके निर्माता के लिए राजस्व उत्पन्न करना है।</a:t>
            </a:r>
            <a:endParaRP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609</TotalTime>
  <Words>1150</Words>
  <Application>Microsoft Office PowerPoint</Application>
  <PresentationFormat>On-screen Show (16:9)</PresentationFormat>
  <Paragraphs>99</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Mangal</vt:lpstr>
      <vt:lpstr>Wingdings 3</vt:lpstr>
      <vt:lpstr>Ion</vt:lpstr>
      <vt:lpstr>मैलवेयर (Malwares)</vt:lpstr>
      <vt:lpstr>मैलवेयर क्या है?</vt:lpstr>
      <vt:lpstr>मैलवेयर हमारे कंप्यूटर या मोबाइल तक कैसे पहुंचते हैं??     </vt:lpstr>
      <vt:lpstr>मैलवेयर के प्रकार</vt:lpstr>
      <vt:lpstr>वायरस</vt:lpstr>
      <vt:lpstr> क्या सभी मैलवेयर वायरस होते हैं?  </vt:lpstr>
      <vt:lpstr>वर्म्स </vt:lpstr>
      <vt:lpstr>ट्रोजन</vt:lpstr>
      <vt:lpstr>एडवेयर क्या है?</vt:lpstr>
      <vt:lpstr>रूटकिट क्या है ? </vt:lpstr>
      <vt:lpstr>स्पाइवेयर क्या है? </vt:lpstr>
      <vt:lpstr>कीलॉगर क्या है? </vt:lpstr>
      <vt:lpstr>रैंसमवेयर क्या है?</vt:lpstr>
      <vt:lpstr>रैंसमवेयर हमले से कैसे निपटा जाये?</vt:lpstr>
      <vt:lpstr>कैसे पता करें कि हमारे कंप्यूटर या डाटा की सुरक्षाम में कोई कमी हैं?</vt:lpstr>
      <vt:lpstr>मैलवेयर से सावधानियां</vt:lpstr>
      <vt:lpstr>अगर हमारा सिस्टम मैलवेयर से प्रभावित हो जाए तो, इस से  कैसे निपटें?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Malwares</dc:title>
  <dc:creator>LENOVO</dc:creator>
  <cp:lastModifiedBy>LENOVO</cp:lastModifiedBy>
  <cp:revision>31</cp:revision>
  <dcterms:modified xsi:type="dcterms:W3CDTF">2024-06-12T14:24:49Z</dcterms:modified>
</cp:coreProperties>
</file>