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35"/>
  </p:notesMasterIdLst>
  <p:sldIdLst>
    <p:sldId id="256" r:id="rId3"/>
    <p:sldId id="278" r:id="rId4"/>
    <p:sldId id="257" r:id="rId5"/>
    <p:sldId id="281" r:id="rId6"/>
    <p:sldId id="282" r:id="rId7"/>
    <p:sldId id="283" r:id="rId8"/>
    <p:sldId id="284" r:id="rId9"/>
    <p:sldId id="285" r:id="rId10"/>
    <p:sldId id="288" r:id="rId11"/>
    <p:sldId id="289" r:id="rId12"/>
    <p:sldId id="290" r:id="rId13"/>
    <p:sldId id="291" r:id="rId14"/>
    <p:sldId id="292" r:id="rId15"/>
    <p:sldId id="280" r:id="rId16"/>
    <p:sldId id="260" r:id="rId17"/>
    <p:sldId id="261" r:id="rId18"/>
    <p:sldId id="274" r:id="rId19"/>
    <p:sldId id="275" r:id="rId20"/>
    <p:sldId id="298" r:id="rId21"/>
    <p:sldId id="299" r:id="rId22"/>
    <p:sldId id="300" r:id="rId23"/>
    <p:sldId id="301" r:id="rId24"/>
    <p:sldId id="303" r:id="rId25"/>
    <p:sldId id="304" r:id="rId26"/>
    <p:sldId id="305" r:id="rId27"/>
    <p:sldId id="306" r:id="rId28"/>
    <p:sldId id="294" r:id="rId29"/>
    <p:sldId id="295" r:id="rId30"/>
    <p:sldId id="296" r:id="rId31"/>
    <p:sldId id="297" r:id="rId32"/>
    <p:sldId id="276" r:id="rId33"/>
    <p:sldId id="277" r:id="rId34"/>
  </p:sldIdLst>
  <p:sldSz cx="9144000" cy="5143500" type="screen16x9"/>
  <p:notesSz cx="6858000" cy="9144000"/>
  <p:embeddedFontLst>
    <p:embeddedFont>
      <p:font typeface="Oswald" panose="020B0604020202020204" charset="0"/>
      <p:regular r:id="rId36"/>
      <p:bold r:id="rId37"/>
    </p:embeddedFont>
    <p:embeddedFont>
      <p:font typeface="Playfair Display" panose="020B0604020202020204" charset="0"/>
      <p:regular r:id="rId38"/>
      <p:bold r:id="rId39"/>
      <p:italic r:id="rId40"/>
      <p:boldItalic r:id="rId41"/>
    </p:embeddedFont>
    <p:embeddedFont>
      <p:font typeface="Georgia" panose="02040502050405020303" pitchFamily="18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Lexend Deca" panose="020B0604020202020204" charset="0"/>
      <p:regular r:id="rId50"/>
      <p:bold r:id="rId51"/>
    </p:embeddedFont>
    <p:embeddedFont>
      <p:font typeface="Montserrat" panose="020B060402020202020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hSeMdu8GlALV4hqT9mbH4wLAZ1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customschemas.google.com/relationships/presentationmetadata" Target="meta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42280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3e8a9a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2383e8a9a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1549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2075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3497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407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288bc6c04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288bc6c04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2836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288bc6c04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288bc6c04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904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2383c56b9f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22383c56b9f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8333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2383c56b9f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22383c56b9f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947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fb0e6a50ac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fb0e6a50ac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980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7749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288bc6c04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2288bc6c04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4644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fb0e6a50ac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gfb0e6a50ac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452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743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619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497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0557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4605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42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2383e8a9ad_0_9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g22383e8a9ad_0_9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22383e8a9ad_0_9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g22383e8a9ad_0_9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2383e8a9ad_0_9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22383e8a9ad_0_9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g22383e8a9ad_0_9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g22383e8a9ad_0_9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22383e8a9ad_0_9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2383e8a9ad_0_10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22383e8a9ad_0_102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g22383e8a9ad_0_10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g22383e8a9ad_0_10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22383e8a9ad_0_10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2383e8a9ad_0_108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g22383e8a9ad_0_10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g22383e8a9ad_0_10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g22383e8a9ad_0_10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22383e8a9ad_0_10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2383e8a9ad_0_1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22383e8a9ad_0_1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g22383e8a9ad_0_11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g22383e8a9ad_0_1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22383e8a9ad_0_1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22383e8a9ad_0_1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2383e8a9ad_0_12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22383e8a9ad_0_121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9" name="Google Shape;99;g22383e8a9ad_0_121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g22383e8a9ad_0_12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1" name="Google Shape;101;g22383e8a9ad_0_12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g22383e8a9ad_0_1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22383e8a9ad_0_1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22383e8a9ad_0_1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2383e8a9ad_0_1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22383e8a9ad_0_1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22383e8a9ad_0_1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2383e8a9ad_0_1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22383e8a9ad_0_13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2" name="Google Shape;112;g22383e8a9ad_0_13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3" name="Google Shape;113;g22383e8a9ad_0_1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22383e8a9ad_0_1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g22383e8a9ad_0_1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2383e8a9ad_0_14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22383e8a9ad_0_14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g22383e8a9ad_0_14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0" name="Google Shape;120;g22383e8a9ad_0_1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22383e8a9ad_0_1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22383e8a9ad_0_1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2383e8a9ad_0_1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22383e8a9ad_0_148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g22383e8a9ad_0_1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22383e8a9ad_0_1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22383e8a9ad_0_1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2383e8a9ad_0_154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22383e8a9ad_0_15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g22383e8a9ad_0_15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22383e8a9ad_0_1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22383e8a9ad_0_1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⬡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∙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∙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dt" idx="10"/>
          </p:nvPr>
        </p:nvSpPr>
        <p:spPr>
          <a:xfrm>
            <a:off x="628650" y="4767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ftr" idx="11"/>
          </p:nvPr>
        </p:nvSpPr>
        <p:spPr>
          <a:xfrm>
            <a:off x="3028950" y="476767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sldNum" idx="12"/>
          </p:nvPr>
        </p:nvSpPr>
        <p:spPr>
          <a:xfrm>
            <a:off x="6457950" y="4767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5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43" name="Google Shape;43;p3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0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" name="Google Shape;46;p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p40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8" name="Google Shape;48;p40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" name="Google Shape;49;p4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50" name="Google Shape;50;p4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2383e8a9ad_0_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g22383e8a9ad_0_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g22383e8a9ad_0_8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g22383e8a9ad_0_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g22383e8a9ad_0_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jaaduipitara.ncert.gov.in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iksha.gov.in/adult-education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iksha.gov.in/virtuallabs.htm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iksha.gov.in/vocational-education.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iksha.gov.in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3e8a9ad_0_80"/>
          <p:cNvSpPr/>
          <p:nvPr/>
        </p:nvSpPr>
        <p:spPr>
          <a:xfrm flipH="1">
            <a:off x="6675008" y="2436463"/>
            <a:ext cx="2469000" cy="2400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g22383e8a9ad_0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175" y="254422"/>
            <a:ext cx="682208" cy="103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2383e8a9ad_0_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0164" y="254422"/>
            <a:ext cx="865220" cy="96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2383e8a9ad_0_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5000" y="286675"/>
            <a:ext cx="1408875" cy="74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22383e8a9ad_0_80"/>
          <p:cNvSpPr txBox="1"/>
          <p:nvPr/>
        </p:nvSpPr>
        <p:spPr>
          <a:xfrm>
            <a:off x="732925" y="1948100"/>
            <a:ext cx="78441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Demystifying ‘Focus Areas’ of DIKSHA 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5" name="Google Shape;145;g22383e8a9ad_0_80"/>
          <p:cNvPicPr preferRelativeResize="0"/>
          <p:nvPr/>
        </p:nvPicPr>
        <p:blipFill rotWithShape="1">
          <a:blip r:embed="rId6">
            <a:alphaModFix/>
          </a:blip>
          <a:srcRect l="-5218"/>
          <a:stretch/>
        </p:blipFill>
        <p:spPr>
          <a:xfrm>
            <a:off x="258775" y="3426850"/>
            <a:ext cx="7662778" cy="74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6"/>
          <p:cNvPicPr preferRelativeResize="0"/>
          <p:nvPr/>
        </p:nvPicPr>
        <p:blipFill rotWithShape="1">
          <a:blip r:embed="rId3">
            <a:alphaModFix/>
          </a:blip>
          <a:srcRect l="-1200" t="-13719" r="1197" b="13718"/>
          <a:stretch/>
        </p:blipFill>
        <p:spPr>
          <a:xfrm>
            <a:off x="311699" y="143961"/>
            <a:ext cx="8559675" cy="454646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6"/>
          <p:cNvSpPr txBox="1">
            <a:spLocks noGrp="1"/>
          </p:cNvSpPr>
          <p:nvPr>
            <p:ph type="title"/>
          </p:nvPr>
        </p:nvSpPr>
        <p:spPr>
          <a:xfrm>
            <a:off x="311699" y="0"/>
            <a:ext cx="8540138" cy="40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7315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8205"/>
              <a:buNone/>
            </a:pPr>
            <a:r>
              <a:rPr lang="en" sz="2600" dirty="0">
                <a:highlight>
                  <a:srgbClr val="FFFF00"/>
                </a:highlight>
              </a:rPr>
              <a:t>(Contd.)</a:t>
            </a:r>
            <a:endParaRPr dirty="0"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026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41" name="Google Shape;24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275" y="566025"/>
            <a:ext cx="8599448" cy="451244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7"/>
          <p:cNvSpPr txBox="1">
            <a:spLocks noGrp="1"/>
          </p:cNvSpPr>
          <p:nvPr>
            <p:ph type="title"/>
          </p:nvPr>
        </p:nvSpPr>
        <p:spPr>
          <a:xfrm>
            <a:off x="311700" y="58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7315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8205"/>
              <a:buNone/>
            </a:pPr>
            <a:r>
              <a:rPr lang="en" sz="2600">
                <a:highlight>
                  <a:srgbClr val="FFFF00"/>
                </a:highlight>
              </a:rPr>
              <a:t>(Contd.)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843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50" y="693825"/>
            <a:ext cx="8208899" cy="4304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8"/>
          <p:cNvSpPr txBox="1">
            <a:spLocks noGrp="1"/>
          </p:cNvSpPr>
          <p:nvPr>
            <p:ph type="title"/>
          </p:nvPr>
        </p:nvSpPr>
        <p:spPr>
          <a:xfrm>
            <a:off x="311700" y="58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7315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8205"/>
              <a:buNone/>
            </a:pPr>
            <a:r>
              <a:rPr lang="en" sz="2600"/>
              <a:t>(</a:t>
            </a:r>
            <a:r>
              <a:rPr lang="en" sz="2600">
                <a:highlight>
                  <a:srgbClr val="FFFF00"/>
                </a:highlight>
              </a:rPr>
              <a:t>Contd</a:t>
            </a:r>
            <a:r>
              <a:rPr lang="en" sz="2600"/>
              <a:t>.)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5621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7315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42307"/>
              <a:buFont typeface="Arial"/>
              <a:buNone/>
            </a:pPr>
            <a:r>
              <a:rPr lang="en" sz="2600"/>
              <a:t>(</a:t>
            </a:r>
            <a:r>
              <a:rPr lang="en" sz="2600">
                <a:highlight>
                  <a:srgbClr val="FFFF00"/>
                </a:highlight>
              </a:rPr>
              <a:t>Contd</a:t>
            </a:r>
            <a:r>
              <a:rPr lang="en" sz="2600"/>
              <a:t>.)</a:t>
            </a:r>
            <a:endParaRPr/>
          </a:p>
        </p:txBody>
      </p:sp>
      <p:sp>
        <p:nvSpPr>
          <p:cNvPr id="254" name="Google Shape;254;p29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55" name="Google Shape;25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338" y="1131475"/>
            <a:ext cx="7969324" cy="3875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766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05" y="182281"/>
            <a:ext cx="8569795" cy="4024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62247" y="4717717"/>
            <a:ext cx="2770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https://ejaaduipitara.ncert.gov.in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451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288bc6c042_0_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586" y="141676"/>
            <a:ext cx="6295504" cy="50665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288bc6c042_0_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3" y="173183"/>
            <a:ext cx="8986410" cy="44888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2383c56b9f_0_296"/>
          <p:cNvSpPr txBox="1">
            <a:spLocks noGrp="1"/>
          </p:cNvSpPr>
          <p:nvPr>
            <p:ph type="title"/>
          </p:nvPr>
        </p:nvSpPr>
        <p:spPr>
          <a:xfrm>
            <a:off x="125100" y="91650"/>
            <a:ext cx="88938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2B4B8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Cruciality of Adult Education &amp; Lifelong Learning</a:t>
            </a:r>
            <a:endParaRPr sz="3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600" b="1">
              <a:highlight>
                <a:srgbClr val="FFFF00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1" name="Google Shape;261;g22383c56b9f_0_296"/>
          <p:cNvSpPr txBox="1">
            <a:spLocks noGrp="1"/>
          </p:cNvSpPr>
          <p:nvPr>
            <p:ph type="body" idx="1"/>
          </p:nvPr>
        </p:nvSpPr>
        <p:spPr>
          <a:xfrm>
            <a:off x="256200" y="749825"/>
            <a:ext cx="8631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India has the largest population of illiterate adults in the world – </a:t>
            </a:r>
            <a:r>
              <a:rPr lang="en" sz="2400" b="1">
                <a:latin typeface="Times New Roman"/>
                <a:ea typeface="Times New Roman"/>
                <a:cs typeface="Times New Roman"/>
                <a:sym typeface="Times New Roman"/>
              </a:rPr>
              <a:t>257 million</a:t>
            </a: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, which is approximately 37% of the global total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52"/>
              <a:buFont typeface="Arial"/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The NEP-2020 envisions that the opportunity to attain foundational literacy, obtain an education, and pursue a livelihood must be viewed as basic rights of every citizen.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52"/>
              <a:buFont typeface="Arial"/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Literacy and basic education open up whole new worlds of personal, civic, economic, and lifelong-learning opportunities for individuals that enable them to progress personally and professionally.</a:t>
            </a:r>
            <a:endParaRPr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2383c56b9f_0_301"/>
          <p:cNvSpPr txBox="1">
            <a:spLocks noGrp="1"/>
          </p:cNvSpPr>
          <p:nvPr>
            <p:ph type="title"/>
          </p:nvPr>
        </p:nvSpPr>
        <p:spPr>
          <a:xfrm>
            <a:off x="125100" y="91650"/>
            <a:ext cx="8893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100" b="1">
                <a:solidFill>
                  <a:srgbClr val="2B4B8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Digital Resources for ‘Education for All’</a:t>
            </a:r>
            <a:endParaRPr sz="2600" b="1">
              <a:highlight>
                <a:srgbClr val="FFFF00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7" name="Google Shape;267;g22383c56b9f_0_301"/>
          <p:cNvSpPr txBox="1">
            <a:spLocks noGrp="1"/>
          </p:cNvSpPr>
          <p:nvPr>
            <p:ph type="body" idx="1"/>
          </p:nvPr>
        </p:nvSpPr>
        <p:spPr>
          <a:xfrm>
            <a:off x="125100" y="676350"/>
            <a:ext cx="8631600" cy="40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Times New Roman"/>
              <a:buChar char="●"/>
            </a:pPr>
            <a:r>
              <a:rPr lang="en" sz="1900">
                <a:latin typeface="Times New Roman"/>
                <a:ea typeface="Times New Roman"/>
                <a:cs typeface="Times New Roman"/>
                <a:sym typeface="Times New Roman"/>
              </a:rPr>
              <a:t>Stakeholders can explore resources on DIKSHA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00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Times New Roman"/>
              <a:buChar char="●"/>
            </a:pPr>
            <a:r>
              <a:rPr lang="en" sz="1900">
                <a:latin typeface="Times New Roman"/>
                <a:ea typeface="Times New Roman"/>
                <a:cs typeface="Times New Roman"/>
                <a:sym typeface="Times New Roman"/>
              </a:rPr>
              <a:t>DIKSHA houses variety of digital resources based on various focus areas for Adult Education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2B4B8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683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0F00"/>
              </a:buClr>
              <a:buSzPts val="2200"/>
              <a:buFont typeface="Times New Roman"/>
              <a:buChar char="○"/>
            </a:pPr>
            <a:r>
              <a:rPr lang="en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Documents (PDF), </a:t>
            </a:r>
            <a:endParaRPr sz="220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2200"/>
              <a:buFont typeface="Times New Roman"/>
              <a:buChar char="○"/>
            </a:pPr>
            <a:r>
              <a:rPr lang="en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Worksheets</a:t>
            </a:r>
            <a:endParaRPr sz="220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2200"/>
              <a:buFont typeface="Times New Roman"/>
              <a:buChar char="○"/>
            </a:pPr>
            <a:r>
              <a:rPr lang="en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Assessment Sheets</a:t>
            </a:r>
            <a:endParaRPr sz="220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2200"/>
              <a:buFont typeface="Times New Roman"/>
              <a:buChar char="○"/>
            </a:pPr>
            <a:r>
              <a:rPr lang="en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Videos, </a:t>
            </a:r>
            <a:endParaRPr sz="220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2200"/>
              <a:buFont typeface="Times New Roman"/>
              <a:buChar char="○"/>
            </a:pPr>
            <a:r>
              <a:rPr lang="en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Audios </a:t>
            </a:r>
            <a:endParaRPr sz="220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2200"/>
              <a:buFont typeface="Times New Roman"/>
              <a:buChar char="○"/>
            </a:pPr>
            <a:r>
              <a:rPr lang="en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Interactives </a:t>
            </a:r>
            <a:endParaRPr sz="2200">
              <a:solidFill>
                <a:srgbClr val="2B4B8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08" y="401783"/>
            <a:ext cx="8060183" cy="37780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8902" y="4655371"/>
            <a:ext cx="3727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https://</a:t>
            </a:r>
            <a:r>
              <a:rPr lang="en-US" b="1" dirty="0" smtClean="0">
                <a:hlinkClick r:id="rId3"/>
              </a:rPr>
              <a:t>diksha.gov.in/adult-education.html</a:t>
            </a:r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2124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Areas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DIKSHA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08655"/>
            <a:ext cx="7886700" cy="3263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Foundational Literacy and Numeracy under NIPUN Bharat Mission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eJaadui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Pitara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for All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Labs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Vocational Education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90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90" y="1568474"/>
            <a:ext cx="8271180" cy="211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10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354F0F"/>
                </a:solidFill>
              </a:rPr>
              <a:t>IDEA BEHIND SETTING UP OF VIRTUAL LABS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55600" algn="just">
              <a:lnSpc>
                <a:spcPct val="130000"/>
              </a:lnSpc>
              <a:spcBef>
                <a:spcPts val="1200"/>
              </a:spcBef>
              <a:buClr>
                <a:srgbClr val="0C343D"/>
              </a:buClr>
              <a:buSzPts val="2000"/>
            </a:pPr>
            <a:r>
              <a:rPr lang="en-US" dirty="0">
                <a:solidFill>
                  <a:schemeClr val="bg2"/>
                </a:solidFill>
              </a:rPr>
              <a:t>The virtual labs are based on the idea that lab experiments can be taught using internet more efficiently in a cost-effective manner.</a:t>
            </a:r>
          </a:p>
          <a:p>
            <a:pPr lvl="0" indent="-355600" algn="just">
              <a:lnSpc>
                <a:spcPct val="130000"/>
              </a:lnSpc>
              <a:buClr>
                <a:srgbClr val="0C343D"/>
              </a:buClr>
              <a:buSzPts val="2000"/>
            </a:pPr>
            <a:r>
              <a:rPr lang="en-US" dirty="0">
                <a:solidFill>
                  <a:schemeClr val="bg2"/>
                </a:solidFill>
              </a:rPr>
              <a:t>They will also benefit the students who do not have access to physical labs or schools where </a:t>
            </a:r>
            <a:r>
              <a:rPr lang="en-US" dirty="0" err="1">
                <a:solidFill>
                  <a:schemeClr val="bg2"/>
                </a:solidFill>
              </a:rPr>
              <a:t>equipments</a:t>
            </a:r>
            <a:r>
              <a:rPr lang="en-US" dirty="0">
                <a:solidFill>
                  <a:schemeClr val="bg2"/>
                </a:solidFill>
              </a:rPr>
              <a:t> are not available. </a:t>
            </a:r>
          </a:p>
          <a:p>
            <a:pPr lvl="0" indent="-355600" algn="just">
              <a:lnSpc>
                <a:spcPct val="130000"/>
              </a:lnSpc>
              <a:buClr>
                <a:srgbClr val="0C343D"/>
              </a:buClr>
              <a:buSzPts val="2000"/>
            </a:pPr>
            <a:r>
              <a:rPr lang="en-US" dirty="0">
                <a:solidFill>
                  <a:schemeClr val="bg2"/>
                </a:solidFill>
              </a:rPr>
              <a:t>Experiments can be accessed anytime and anywhere.</a:t>
            </a:r>
          </a:p>
          <a:p>
            <a:pPr lvl="0" indent="-355600" algn="just">
              <a:lnSpc>
                <a:spcPct val="130000"/>
              </a:lnSpc>
              <a:buClr>
                <a:srgbClr val="0C343D"/>
              </a:buClr>
              <a:buSzPts val="2000"/>
            </a:pPr>
            <a:r>
              <a:rPr lang="en-US" dirty="0">
                <a:solidFill>
                  <a:schemeClr val="bg2"/>
                </a:solidFill>
              </a:rPr>
              <a:t>Virtual labs overcome the constraints of time as physical labs are available only during school hours.</a:t>
            </a:r>
          </a:p>
          <a:p>
            <a:pPr marL="114300" indent="0">
              <a:buNone/>
            </a:pP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58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>
                <a:solidFill>
                  <a:schemeClr val="accent2"/>
                </a:solidFill>
              </a:rPr>
              <a:t>WHAT WILL YOU EXPERIENCE?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5000"/>
              </a:lnSpc>
              <a:buNone/>
            </a:pPr>
            <a:r>
              <a:rPr lang="en-US" dirty="0">
                <a:solidFill>
                  <a:schemeClr val="bg2"/>
                </a:solidFill>
              </a:rPr>
              <a:t>Following resources are available on Virtual Labs on DIKSHA to enhance your learning experience:</a:t>
            </a:r>
          </a:p>
          <a:p>
            <a:pPr lvl="0" indent="-355600">
              <a:lnSpc>
                <a:spcPct val="105000"/>
              </a:lnSpc>
              <a:spcBef>
                <a:spcPts val="1200"/>
              </a:spcBef>
              <a:buClr>
                <a:srgbClr val="0C343D"/>
              </a:buClr>
              <a:buSzPts val="2000"/>
            </a:pPr>
            <a:r>
              <a:rPr lang="en-US" b="1" u="sng" dirty="0">
                <a:solidFill>
                  <a:schemeClr val="bg2"/>
                </a:solidFill>
              </a:rPr>
              <a:t>Theory and Procedure</a:t>
            </a:r>
            <a:r>
              <a:rPr lang="en-US" dirty="0">
                <a:solidFill>
                  <a:schemeClr val="bg2"/>
                </a:solidFill>
              </a:rPr>
              <a:t> provide information of the concept related to the experiment.</a:t>
            </a:r>
          </a:p>
          <a:p>
            <a:pPr lvl="0" indent="-355600">
              <a:lnSpc>
                <a:spcPct val="105000"/>
              </a:lnSpc>
              <a:buClr>
                <a:srgbClr val="0C343D"/>
              </a:buClr>
              <a:buSzPts val="2000"/>
            </a:pPr>
            <a:r>
              <a:rPr lang="en-US" b="1" u="sng" dirty="0">
                <a:solidFill>
                  <a:schemeClr val="bg2"/>
                </a:solidFill>
              </a:rPr>
              <a:t>Animation and Video</a:t>
            </a:r>
            <a:r>
              <a:rPr lang="en-US" dirty="0">
                <a:solidFill>
                  <a:schemeClr val="bg2"/>
                </a:solidFill>
              </a:rPr>
              <a:t> help in visualizing theoretical concepts.</a:t>
            </a:r>
          </a:p>
          <a:p>
            <a:pPr lvl="0" indent="-355600">
              <a:lnSpc>
                <a:spcPct val="105000"/>
              </a:lnSpc>
              <a:buClr>
                <a:srgbClr val="0C343D"/>
              </a:buClr>
              <a:buSzPts val="2000"/>
            </a:pPr>
            <a:r>
              <a:rPr lang="en-US" b="1" u="sng" dirty="0">
                <a:solidFill>
                  <a:schemeClr val="bg2"/>
                </a:solidFill>
              </a:rPr>
              <a:t>Simulation</a:t>
            </a:r>
            <a:r>
              <a:rPr lang="en-US" dirty="0">
                <a:solidFill>
                  <a:schemeClr val="bg2"/>
                </a:solidFill>
              </a:rPr>
              <a:t> provides real time experience of performing experiments.</a:t>
            </a:r>
          </a:p>
          <a:p>
            <a:pPr lvl="0" indent="-355600">
              <a:lnSpc>
                <a:spcPct val="105000"/>
              </a:lnSpc>
              <a:buClr>
                <a:srgbClr val="0C343D"/>
              </a:buClr>
              <a:buSzPts val="2000"/>
            </a:pPr>
            <a:r>
              <a:rPr lang="en-US" b="1" u="sng" dirty="0">
                <a:solidFill>
                  <a:schemeClr val="bg2"/>
                </a:solidFill>
              </a:rPr>
              <a:t>Viva voce</a:t>
            </a:r>
            <a:r>
              <a:rPr lang="en-US" dirty="0">
                <a:solidFill>
                  <a:schemeClr val="bg2"/>
                </a:solidFill>
              </a:rPr>
              <a:t> is for self evaluation, you can assess how much you have grasped the concept.</a:t>
            </a:r>
          </a:p>
          <a:p>
            <a:pPr lvl="0" indent="-355600">
              <a:lnSpc>
                <a:spcPct val="105000"/>
              </a:lnSpc>
              <a:buClr>
                <a:srgbClr val="0C343D"/>
              </a:buClr>
              <a:buSzPts val="2000"/>
            </a:pPr>
            <a:r>
              <a:rPr lang="en-US" b="1" u="sng" dirty="0">
                <a:solidFill>
                  <a:schemeClr val="bg2"/>
                </a:solidFill>
              </a:rPr>
              <a:t>Feedback</a:t>
            </a:r>
            <a:r>
              <a:rPr lang="en-US" dirty="0">
                <a:solidFill>
                  <a:schemeClr val="bg2"/>
                </a:solidFill>
              </a:rPr>
              <a:t> is meant for improving the resources from user’s perspective.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70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948452"/>
            <a:ext cx="8867161" cy="33678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2146" y="4511918"/>
            <a:ext cx="3292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https://</a:t>
            </a:r>
            <a:r>
              <a:rPr lang="en-US" b="1" dirty="0" smtClean="0">
                <a:hlinkClick r:id="rId3"/>
              </a:rPr>
              <a:t>diksha.gov.in/virtuallabs.html</a:t>
            </a:r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8584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50" y="1219848"/>
            <a:ext cx="8644700" cy="25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62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oogle Shape;220;p12"/>
          <p:cNvPicPr preferRelativeResize="0"/>
          <p:nvPr/>
        </p:nvPicPr>
        <p:blipFill rotWithShape="1">
          <a:blip r:embed="rId2">
            <a:alphaModFix/>
          </a:blip>
          <a:srcRect l="19731" t="10334" r="20907" b="4953"/>
          <a:stretch/>
        </p:blipFill>
        <p:spPr>
          <a:xfrm>
            <a:off x="1219200" y="211499"/>
            <a:ext cx="6342139" cy="4357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5767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27;p13"/>
          <p:cNvPicPr preferRelativeResize="0"/>
          <p:nvPr/>
        </p:nvPicPr>
        <p:blipFill rotWithShape="1">
          <a:blip r:embed="rId2">
            <a:alphaModFix/>
          </a:blip>
          <a:srcRect l="3950" t="14185" r="27111" b="5032"/>
          <a:stretch/>
        </p:blipFill>
        <p:spPr>
          <a:xfrm>
            <a:off x="125818" y="263236"/>
            <a:ext cx="6365038" cy="395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6;p13"/>
          <p:cNvPicPr preferRelativeResize="0"/>
          <p:nvPr/>
        </p:nvPicPr>
        <p:blipFill rotWithShape="1">
          <a:blip r:embed="rId3">
            <a:alphaModFix/>
          </a:blip>
          <a:srcRect l="72773" t="14483" r="6516" b="4241"/>
          <a:stretch/>
        </p:blipFill>
        <p:spPr>
          <a:xfrm>
            <a:off x="6558818" y="263236"/>
            <a:ext cx="1679358" cy="39554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8;p13"/>
          <p:cNvSpPr/>
          <p:nvPr/>
        </p:nvSpPr>
        <p:spPr>
          <a:xfrm>
            <a:off x="6659747" y="2232990"/>
            <a:ext cx="1477500" cy="494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733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" y="295058"/>
            <a:ext cx="9131949" cy="36465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5128" y="4696935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https://</a:t>
            </a:r>
            <a:r>
              <a:rPr lang="en-US" b="1" dirty="0" smtClean="0">
                <a:hlinkClick r:id="rId3"/>
              </a:rPr>
              <a:t>diksha.gov.in/vocational-education.html</a:t>
            </a:r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9406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27" y="731375"/>
            <a:ext cx="8160546" cy="386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57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43" y="193531"/>
            <a:ext cx="8642257" cy="452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21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288bc6c042_0_20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88938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00" b="1" dirty="0">
                <a:highlight>
                  <a:srgbClr val="FFFF00"/>
                </a:highlight>
                <a:latin typeface="Georgia"/>
                <a:ea typeface="Georgia"/>
                <a:cs typeface="Georgia"/>
                <a:sym typeface="Georgia"/>
              </a:rPr>
              <a:t>Cruciality of Foundational Literacy </a:t>
            </a:r>
            <a:r>
              <a:rPr lang="en" sz="2800" b="1" dirty="0" smtClean="0">
                <a:highlight>
                  <a:srgbClr val="FFFF00"/>
                </a:highlight>
                <a:latin typeface="Georgia"/>
                <a:ea typeface="Georgia"/>
                <a:cs typeface="Georgia"/>
                <a:sym typeface="Georgia"/>
              </a:rPr>
              <a:t>and        </a:t>
            </a:r>
            <a:r>
              <a:rPr lang="en" sz="2800" b="1" dirty="0">
                <a:highlight>
                  <a:srgbClr val="FFFF00"/>
                </a:highlight>
                <a:latin typeface="Georgia"/>
                <a:ea typeface="Georgia"/>
                <a:cs typeface="Georgia"/>
                <a:sym typeface="Georgia"/>
              </a:rPr>
              <a:t>Numeracy(FLN</a:t>
            </a:r>
            <a:r>
              <a:rPr lang="en" sz="2600" b="1" dirty="0">
                <a:highlight>
                  <a:srgbClr val="FFFF00"/>
                </a:highlight>
                <a:latin typeface="Georgia"/>
                <a:ea typeface="Georgia"/>
                <a:cs typeface="Georgia"/>
                <a:sym typeface="Georgia"/>
              </a:rPr>
              <a:t>)</a:t>
            </a:r>
            <a:endParaRPr sz="2600" b="1" dirty="0">
              <a:highlight>
                <a:srgbClr val="FFFF00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1" name="Google Shape;151;g2288bc6c042_0_20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1945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Education Policy -2020 states “The ability to read and write, and perform basic operations with numbers, is a necessary foundation and an indispensable prerequisite for all future schooling and Lifelong learning”</a:t>
            </a:r>
            <a:r>
              <a:rPr lang="en" sz="25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0" y="879179"/>
            <a:ext cx="8856940" cy="336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fb0e6a50ac_2_15"/>
          <p:cNvSpPr txBox="1">
            <a:spLocks noGrp="1"/>
          </p:cNvSpPr>
          <p:nvPr>
            <p:ph type="title"/>
          </p:nvPr>
        </p:nvSpPr>
        <p:spPr>
          <a:xfrm>
            <a:off x="311700" y="1592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42307"/>
              <a:buFont typeface="Arial"/>
              <a:buNone/>
            </a:pPr>
            <a:r>
              <a:rPr lang="en" sz="2600" b="1">
                <a:latin typeface="Playfair Display"/>
                <a:ea typeface="Playfair Display"/>
                <a:cs typeface="Playfair Display"/>
                <a:sym typeface="Playfair Display"/>
              </a:rPr>
              <a:t>DIKSHA URL</a:t>
            </a:r>
            <a:endParaRPr sz="26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8205"/>
              <a:buNone/>
            </a:pPr>
            <a:endParaRPr sz="26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3" name="Google Shape;273;gfb0e6a50ac_2_15"/>
          <p:cNvSpPr txBox="1">
            <a:spLocks noGrp="1"/>
          </p:cNvSpPr>
          <p:nvPr>
            <p:ph type="body" idx="1"/>
          </p:nvPr>
        </p:nvSpPr>
        <p:spPr>
          <a:xfrm>
            <a:off x="311700" y="2690750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600" u="sng" dirty="0">
                <a:solidFill>
                  <a:schemeClr val="hlink"/>
                </a:solidFill>
                <a:hlinkClick r:id="rId3"/>
              </a:rPr>
              <a:t>https://diksha.gov.in</a:t>
            </a:r>
            <a:r>
              <a:rPr lang="en" sz="2600" u="sng" dirty="0" smtClean="0">
                <a:solidFill>
                  <a:schemeClr val="hlink"/>
                </a:solidFill>
                <a:hlinkClick r:id="rId3"/>
              </a:rPr>
              <a:t>/</a:t>
            </a:r>
            <a:endParaRPr lang="en" sz="2600" u="sng" dirty="0" smtClean="0">
              <a:solidFill>
                <a:schemeClr val="hlink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6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"/>
          <p:cNvSpPr txBox="1">
            <a:spLocks noGrp="1"/>
          </p:cNvSpPr>
          <p:nvPr>
            <p:ph type="body" idx="1"/>
          </p:nvPr>
        </p:nvSpPr>
        <p:spPr>
          <a:xfrm>
            <a:off x="0" y="1775500"/>
            <a:ext cx="8520600" cy="18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25"/>
              <a:buNone/>
            </a:pPr>
            <a:r>
              <a:rPr lang="en" sz="6137" b="1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    </a:t>
            </a:r>
            <a:r>
              <a:rPr lang="en" sz="6941" b="1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 THANK YOU</a:t>
            </a:r>
            <a:endParaRPr sz="6941" b="1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125"/>
              <a:buNone/>
            </a:pPr>
            <a:endParaRPr sz="4437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b0e6a50ac_2_10"/>
          <p:cNvSpPr txBox="1">
            <a:spLocks noGrp="1"/>
          </p:cNvSpPr>
          <p:nvPr>
            <p:ph type="body" idx="1"/>
          </p:nvPr>
        </p:nvSpPr>
        <p:spPr>
          <a:xfrm>
            <a:off x="311700" y="1063275"/>
            <a:ext cx="8402100" cy="3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●"/>
            </a:pPr>
            <a:r>
              <a:rPr lang="en" sz="200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Stakeholders can Explore FLN resources on DIKSHA</a:t>
            </a:r>
            <a:endParaRPr sz="2000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●"/>
            </a:pPr>
            <a:r>
              <a:rPr lang="en" sz="200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Developmental goal wise learning outcomes from preschool to grade three need to be covered for developing FLN resources</a:t>
            </a:r>
            <a:endParaRPr sz="2000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●"/>
            </a:pPr>
            <a:r>
              <a:rPr lang="en" sz="200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DIKSHA houses digital resources such as Infographics, Worksheets, Assessment Sheets, Byte size videos and gamified assessment and Learning content for FLN.</a:t>
            </a:r>
            <a:endParaRPr sz="2000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●"/>
            </a:pPr>
            <a:r>
              <a:rPr lang="en" sz="200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Online Professional Development of Teachers for building understanding of FLN has also been addressed.</a:t>
            </a:r>
            <a:endParaRPr sz="2000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u="sng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81" name="Google Shape;181;gfb0e6a50ac_2_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>
                <a:highlight>
                  <a:srgbClr val="FFFF00"/>
                </a:highlight>
                <a:latin typeface="Georgia"/>
                <a:ea typeface="Georgia"/>
                <a:cs typeface="Georgia"/>
                <a:sym typeface="Georgia"/>
              </a:rPr>
              <a:t> Digital Resources for FLN </a:t>
            </a:r>
            <a:endParaRPr>
              <a:highlight>
                <a:srgbClr val="FFFF00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53568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title"/>
          </p:nvPr>
        </p:nvSpPr>
        <p:spPr>
          <a:xfrm>
            <a:off x="311700" y="483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74998"/>
              <a:buNone/>
            </a:pPr>
            <a:r>
              <a:rPr lang="en">
                <a:highlight>
                  <a:srgbClr val="FFFF00"/>
                </a:highlight>
              </a:rPr>
              <a:t>How to Explore FLN resources on DIKSHA</a:t>
            </a:r>
            <a:endParaRPr sz="2000">
              <a:solidFill>
                <a:srgbClr val="222222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pic>
        <p:nvPicPr>
          <p:cNvPr id="187" name="Google Shape;18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450" y="621075"/>
            <a:ext cx="7925926" cy="40299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9"/>
          <p:cNvSpPr txBox="1"/>
          <p:nvPr/>
        </p:nvSpPr>
        <p:spPr>
          <a:xfrm>
            <a:off x="906300" y="4728000"/>
            <a:ext cx="7926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2"/>
                </a:solidFill>
                <a:highlight>
                  <a:srgbClr val="FFFF00"/>
                </a:highlight>
                <a:latin typeface="Oswald"/>
                <a:ea typeface="Oswald"/>
                <a:cs typeface="Oswald"/>
                <a:sym typeface="Oswald"/>
              </a:rPr>
              <a:t>DIKSHA-FLN URL- diksha.gov.in</a:t>
            </a:r>
            <a:endParaRPr sz="1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715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5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" sz="2600">
                <a:highlight>
                  <a:srgbClr val="FFFF00"/>
                </a:highlight>
              </a:rPr>
              <a:t>How to Explore FLN resources on DIKSHA (Contd.)</a:t>
            </a:r>
            <a:endParaRPr sz="1700">
              <a:solidFill>
                <a:srgbClr val="222222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2700"/>
          </a:p>
        </p:txBody>
      </p:sp>
      <p:sp>
        <p:nvSpPr>
          <p:cNvPr id="194" name="Google Shape;194;p20"/>
          <p:cNvSpPr txBox="1"/>
          <p:nvPr/>
        </p:nvSpPr>
        <p:spPr>
          <a:xfrm>
            <a:off x="775638" y="4638800"/>
            <a:ext cx="7592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2"/>
                </a:solidFill>
                <a:highlight>
                  <a:srgbClr val="FFFF00"/>
                </a:highlight>
                <a:latin typeface="Oswald"/>
                <a:ea typeface="Oswald"/>
                <a:cs typeface="Oswald"/>
                <a:sym typeface="Oswald"/>
              </a:rPr>
              <a:t>Page URL-https://diksha.gov.in/fln.html</a:t>
            </a:r>
            <a:endParaRPr sz="1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55325"/>
            <a:ext cx="8839199" cy="3651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06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7315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5383"/>
              <a:buFont typeface="Arial"/>
              <a:buNone/>
            </a:pPr>
            <a:r>
              <a:rPr lang="en" sz="2600"/>
              <a:t>(</a:t>
            </a:r>
            <a:r>
              <a:rPr lang="en" sz="2600">
                <a:highlight>
                  <a:srgbClr val="FFFF00"/>
                </a:highlight>
              </a:rPr>
              <a:t>Contd</a:t>
            </a:r>
            <a:r>
              <a:rPr lang="en" sz="2600"/>
              <a:t>.)</a:t>
            </a:r>
            <a:endParaRPr/>
          </a:p>
        </p:txBody>
      </p:sp>
      <p:pic>
        <p:nvPicPr>
          <p:cNvPr id="201" name="Google Shape;20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025" y="655325"/>
            <a:ext cx="6810802" cy="3831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839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"/>
          <p:cNvSpPr txBox="1">
            <a:spLocks noGrp="1"/>
          </p:cNvSpPr>
          <p:nvPr>
            <p:ph type="title"/>
          </p:nvPr>
        </p:nvSpPr>
        <p:spPr>
          <a:xfrm>
            <a:off x="311700" y="7867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7315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5383"/>
              <a:buFont typeface="Arial"/>
              <a:buNone/>
            </a:pPr>
            <a:r>
              <a:rPr lang="en" sz="2600" dirty="0">
                <a:highlight>
                  <a:srgbClr val="FFFF00"/>
                </a:highlight>
              </a:rPr>
              <a:t>(Contd.)</a:t>
            </a:r>
            <a:endParaRPr dirty="0"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dirty="0"/>
          </a:p>
        </p:txBody>
      </p:sp>
      <p:sp>
        <p:nvSpPr>
          <p:cNvPr id="207" name="Google Shape;207;p22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08" name="Google Shape;20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96" y="651374"/>
            <a:ext cx="8826050" cy="3917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575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>
            <a:spLocks noGrp="1"/>
          </p:cNvSpPr>
          <p:nvPr>
            <p:ph type="title"/>
          </p:nvPr>
        </p:nvSpPr>
        <p:spPr>
          <a:xfrm>
            <a:off x="311700" y="58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7315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8205"/>
              <a:buNone/>
            </a:pPr>
            <a:r>
              <a:rPr lang="en" sz="2600">
                <a:highlight>
                  <a:srgbClr val="FFFF00"/>
                </a:highlight>
              </a:rPr>
              <a:t>(Contd.)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29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631000"/>
            <a:ext cx="8520601" cy="4349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871255"/>
      </p:ext>
    </p:extLst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495</Words>
  <Application>Microsoft Office PowerPoint</Application>
  <PresentationFormat>On-screen Show (16:9)</PresentationFormat>
  <Paragraphs>66</Paragraphs>
  <Slides>32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Oswald</vt:lpstr>
      <vt:lpstr>Playfair Display</vt:lpstr>
      <vt:lpstr>Georgia</vt:lpstr>
      <vt:lpstr>Calibri</vt:lpstr>
      <vt:lpstr>Lexend Deca</vt:lpstr>
      <vt:lpstr>Times New Roman</vt:lpstr>
      <vt:lpstr>Wingdings</vt:lpstr>
      <vt:lpstr>Montserrat</vt:lpstr>
      <vt:lpstr>Arial</vt:lpstr>
      <vt:lpstr>Pop</vt:lpstr>
      <vt:lpstr>Office Theme</vt:lpstr>
      <vt:lpstr>PowerPoint Presentation</vt:lpstr>
      <vt:lpstr>Focus Areas of DIKSHA</vt:lpstr>
      <vt:lpstr>Cruciality of Foundational Literacy and        Numeracy(FLN)</vt:lpstr>
      <vt:lpstr> Digital Resources for FLN </vt:lpstr>
      <vt:lpstr>How to Explore FLN resources on DIKSHA </vt:lpstr>
      <vt:lpstr>How to Explore FLN resources on DIKSHA (Contd.) </vt:lpstr>
      <vt:lpstr>(Contd.)</vt:lpstr>
      <vt:lpstr>(Contd.) </vt:lpstr>
      <vt:lpstr>(Contd.) </vt:lpstr>
      <vt:lpstr>(Contd.) </vt:lpstr>
      <vt:lpstr>(Contd.) </vt:lpstr>
      <vt:lpstr>(Contd.) </vt:lpstr>
      <vt:lpstr>(Contd.)</vt:lpstr>
      <vt:lpstr>PowerPoint Presentation</vt:lpstr>
      <vt:lpstr>PowerPoint Presentation</vt:lpstr>
      <vt:lpstr>PowerPoint Presentation</vt:lpstr>
      <vt:lpstr>Cruciality of Adult Education &amp; Lifelong Learning </vt:lpstr>
      <vt:lpstr>Digital Resources for ‘Education for All’</vt:lpstr>
      <vt:lpstr>PowerPoint Presentation</vt:lpstr>
      <vt:lpstr>PowerPoint Presentation</vt:lpstr>
      <vt:lpstr>IDEA BEHIND SETTING UP OF VIRTUAL LABS</vt:lpstr>
      <vt:lpstr>WHAT WILL YOU EXPERIENCE?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DIKSHA URL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CIET</cp:lastModifiedBy>
  <cp:revision>23</cp:revision>
  <dcterms:modified xsi:type="dcterms:W3CDTF">2024-06-13T07:57:00Z</dcterms:modified>
</cp:coreProperties>
</file>