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</p:sldMasterIdLst>
  <p:notesMasterIdLst>
    <p:notesMasterId r:id="rId21"/>
  </p:notesMasterIdLst>
  <p:handoutMasterIdLst>
    <p:handoutMasterId r:id="rId22"/>
  </p:handoutMasterIdLst>
  <p:sldIdLst>
    <p:sldId id="3825" r:id="rId5"/>
    <p:sldId id="3826" r:id="rId6"/>
    <p:sldId id="3827" r:id="rId7"/>
    <p:sldId id="3846" r:id="rId8"/>
    <p:sldId id="3847" r:id="rId9"/>
    <p:sldId id="3835" r:id="rId10"/>
    <p:sldId id="3836" r:id="rId11"/>
    <p:sldId id="3845" r:id="rId12"/>
    <p:sldId id="3843" r:id="rId13"/>
    <p:sldId id="3838" r:id="rId14"/>
    <p:sldId id="3844" r:id="rId15"/>
    <p:sldId id="3839" r:id="rId16"/>
    <p:sldId id="3840" r:id="rId17"/>
    <p:sldId id="3841" r:id="rId18"/>
    <p:sldId id="3842" r:id="rId19"/>
    <p:sldId id="383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" y="456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A7DE1D-C9E2-47F4-9E25-2E0E5E78BCC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A8FD189-D394-4B76-96CE-5D0AF7BE32A4}">
      <dgm:prSet/>
      <dgm:spPr>
        <a:solidFill>
          <a:schemeClr val="tx1">
            <a:lumMod val="95000"/>
            <a:lumOff val="5000"/>
          </a:schemeClr>
        </a:solidFill>
      </dgm:spPr>
      <dgm:t>
        <a:bodyPr tIns="0" anchor="t" anchorCtr="0"/>
        <a:lstStyle/>
        <a:p>
          <a:pPr algn="ctr">
            <a:buNone/>
          </a:pPr>
          <a:endParaRPr lang="en-US" dirty="0">
            <a:cs typeface="Helvetica" panose="020B0604020202020204" pitchFamily="34" charset="0"/>
          </a:endParaRPr>
        </a:p>
        <a:p>
          <a:pPr algn="just">
            <a:buNone/>
          </a:pPr>
          <a:r>
            <a:rPr lang="en-US" sz="1600" b="1" dirty="0">
              <a:solidFill>
                <a:srgbClr val="FFFF00"/>
              </a:solidFill>
              <a:cs typeface="Helvetica" panose="020B0604020202020204" pitchFamily="34" charset="0"/>
            </a:rPr>
            <a:t>The integration of </a:t>
          </a:r>
          <a:r>
            <a:rPr lang="en-US" sz="1600" b="1" dirty="0" err="1">
              <a:solidFill>
                <a:srgbClr val="FFFF00"/>
              </a:solidFill>
              <a:cs typeface="Helvetica" panose="020B0604020202020204" pitchFamily="34" charset="0"/>
            </a:rPr>
            <a:t>CollabGEO</a:t>
          </a:r>
          <a:r>
            <a:rPr lang="en-US" sz="1600" b="1" dirty="0">
              <a:solidFill>
                <a:srgbClr val="FFFF00"/>
              </a:solidFill>
              <a:cs typeface="Helvetica" panose="020B0604020202020204" pitchFamily="34" charset="0"/>
            </a:rPr>
            <a:t>, an innovative online </a:t>
          </a:r>
          <a:r>
            <a:rPr lang="en-US" sz="1600" b="1" dirty="0" err="1">
              <a:solidFill>
                <a:srgbClr val="FFFF00"/>
              </a:solidFill>
              <a:cs typeface="Helvetica" panose="020B0604020202020204" pitchFamily="34" charset="0"/>
            </a:rPr>
            <a:t>2D</a:t>
          </a:r>
          <a:r>
            <a:rPr lang="en-US" sz="1600" b="1" dirty="0">
              <a:solidFill>
                <a:srgbClr val="FFFF00"/>
              </a:solidFill>
              <a:cs typeface="Helvetica" panose="020B0604020202020204" pitchFamily="34" charset="0"/>
            </a:rPr>
            <a:t> geometry creation tool, with </a:t>
          </a:r>
          <a:r>
            <a:rPr lang="en-US" sz="1600" b="1" dirty="0" err="1">
              <a:solidFill>
                <a:srgbClr val="FFFF00"/>
              </a:solidFill>
              <a:cs typeface="Helvetica" panose="020B0604020202020204" pitchFamily="34" charset="0"/>
            </a:rPr>
            <a:t>DIKSHA</a:t>
          </a:r>
          <a:r>
            <a:rPr lang="en-US" sz="1600" b="1" dirty="0">
              <a:solidFill>
                <a:srgbClr val="FFFF00"/>
              </a:solidFill>
              <a:cs typeface="Helvetica" panose="020B0604020202020204" pitchFamily="34" charset="0"/>
            </a:rPr>
            <a:t> marks a significant advancement in digital education. </a:t>
          </a:r>
        </a:p>
        <a:p>
          <a:pPr algn="just">
            <a:buNone/>
          </a:pPr>
          <a:endParaRPr lang="en-US" sz="1600" b="1" dirty="0">
            <a:solidFill>
              <a:schemeClr val="bg1"/>
            </a:solidFill>
            <a:cs typeface="Helvetica" panose="020B0604020202020204" pitchFamily="34" charset="0"/>
          </a:endParaRPr>
        </a:p>
        <a:p>
          <a:pPr algn="just">
            <a:buNone/>
          </a:pPr>
          <a:r>
            <a:rPr lang="en-US" sz="1600" b="1" dirty="0">
              <a:solidFill>
                <a:schemeClr val="bg1"/>
              </a:solidFill>
              <a:cs typeface="Helvetica" panose="020B0604020202020204" pitchFamily="34" charset="0"/>
            </a:rPr>
            <a:t>This collaboration empowers educators and students alike to utilize </a:t>
          </a:r>
          <a:r>
            <a:rPr lang="en-US" sz="1600" b="1" dirty="0" err="1">
              <a:solidFill>
                <a:schemeClr val="bg1"/>
              </a:solidFill>
              <a:cs typeface="Helvetica" panose="020B0604020202020204" pitchFamily="34" charset="0"/>
            </a:rPr>
            <a:t>CollabGEO's</a:t>
          </a:r>
          <a:r>
            <a:rPr lang="en-US" sz="1600" b="1" dirty="0">
              <a:solidFill>
                <a:schemeClr val="bg1"/>
              </a:solidFill>
              <a:cs typeface="Helvetica" panose="020B0604020202020204" pitchFamily="34" charset="0"/>
            </a:rPr>
            <a:t> interactive features directly within the DIKSHA knowledge sharing digital platform. </a:t>
          </a:r>
        </a:p>
        <a:p>
          <a:pPr algn="just">
            <a:buNone/>
          </a:pPr>
          <a:endParaRPr lang="en-US" sz="1600" b="1" dirty="0">
            <a:solidFill>
              <a:schemeClr val="bg1"/>
            </a:solidFill>
            <a:cs typeface="Helvetica" panose="020B0604020202020204" pitchFamily="34" charset="0"/>
          </a:endParaRPr>
        </a:p>
        <a:p>
          <a:pPr algn="just">
            <a:buNone/>
          </a:pPr>
          <a:r>
            <a:rPr lang="en-US" sz="1600" b="1" dirty="0">
              <a:solidFill>
                <a:srgbClr val="00B0F0"/>
              </a:solidFill>
              <a:cs typeface="Helvetica" panose="020B0604020202020204" pitchFamily="34" charset="0"/>
            </a:rPr>
            <a:t>Teachers, educators  gain the ability to create dynamic geometry diagrams effortlessly, enhancing their teaching materials with engaging visualizations.</a:t>
          </a:r>
          <a:r>
            <a:rPr lang="en-US" sz="1600" b="1" dirty="0">
              <a:solidFill>
                <a:schemeClr val="bg1"/>
              </a:solidFill>
              <a:cs typeface="Helvetica" panose="020B0604020202020204" pitchFamily="34" charset="0"/>
            </a:rPr>
            <a:t> </a:t>
          </a:r>
        </a:p>
        <a:p>
          <a:pPr algn="just">
            <a:buNone/>
          </a:pPr>
          <a:endParaRPr lang="en-US" sz="1600" b="1" dirty="0">
            <a:solidFill>
              <a:schemeClr val="bg1"/>
            </a:solidFill>
            <a:cs typeface="Helvetica" panose="020B0604020202020204" pitchFamily="34" charset="0"/>
          </a:endParaRPr>
        </a:p>
        <a:p>
          <a:pPr algn="just">
            <a:buNone/>
          </a:pPr>
          <a:r>
            <a:rPr lang="en-US" sz="1600" b="1" dirty="0">
              <a:solidFill>
                <a:schemeClr val="bg2">
                  <a:lumMod val="50000"/>
                </a:schemeClr>
              </a:solidFill>
              <a:cs typeface="Helvetica" panose="020B0604020202020204" pitchFamily="34" charset="0"/>
            </a:rPr>
            <a:t>Students benefit from interactive learning experiences, enabling them to explore geometric concepts actively. </a:t>
          </a:r>
        </a:p>
        <a:p>
          <a:pPr algn="just">
            <a:buNone/>
          </a:pPr>
          <a:endParaRPr lang="en-US" sz="1600" b="1" dirty="0">
            <a:solidFill>
              <a:schemeClr val="bg1"/>
            </a:solidFill>
            <a:cs typeface="Helvetica" panose="020B0604020202020204" pitchFamily="34" charset="0"/>
          </a:endParaRPr>
        </a:p>
        <a:p>
          <a:pPr algn="just">
            <a:buNone/>
          </a:pPr>
          <a:r>
            <a:rPr lang="en-US" sz="1600" b="1" dirty="0">
              <a:solidFill>
                <a:schemeClr val="accent4">
                  <a:lumMod val="60000"/>
                  <a:lumOff val="40000"/>
                </a:schemeClr>
              </a:solidFill>
              <a:cs typeface="Helvetica" panose="020B0604020202020204" pitchFamily="34" charset="0"/>
            </a:rPr>
            <a:t>This integration of </a:t>
          </a:r>
          <a:r>
            <a:rPr lang="en-US" sz="1600" b="1" dirty="0" err="1">
              <a:solidFill>
                <a:schemeClr val="accent4">
                  <a:lumMod val="60000"/>
                  <a:lumOff val="40000"/>
                </a:schemeClr>
              </a:solidFill>
              <a:cs typeface="Helvetica" panose="020B0604020202020204" pitchFamily="34" charset="0"/>
            </a:rPr>
            <a:t>CollabGEO</a:t>
          </a:r>
          <a:r>
            <a:rPr lang="en-US" sz="1600" b="1" dirty="0">
              <a:solidFill>
                <a:schemeClr val="accent4">
                  <a:lumMod val="60000"/>
                  <a:lumOff val="40000"/>
                </a:schemeClr>
              </a:solidFill>
              <a:cs typeface="Helvetica" panose="020B0604020202020204" pitchFamily="34" charset="0"/>
            </a:rPr>
            <a:t> with </a:t>
          </a:r>
          <a:r>
            <a:rPr lang="en-US" sz="1600" b="1" dirty="0" err="1">
              <a:solidFill>
                <a:schemeClr val="accent4">
                  <a:lumMod val="60000"/>
                  <a:lumOff val="40000"/>
                </a:schemeClr>
              </a:solidFill>
              <a:cs typeface="Helvetica" panose="020B0604020202020204" pitchFamily="34" charset="0"/>
            </a:rPr>
            <a:t>DIKSHA</a:t>
          </a:r>
          <a:r>
            <a:rPr lang="en-US" sz="1600" b="1" dirty="0">
              <a:solidFill>
                <a:schemeClr val="accent4">
                  <a:lumMod val="60000"/>
                  <a:lumOff val="40000"/>
                </a:schemeClr>
              </a:solidFill>
              <a:cs typeface="Helvetica" panose="020B0604020202020204" pitchFamily="34" charset="0"/>
            </a:rPr>
            <a:t> enhances the educational landscape by providing collaborative and interactive tools that foster deeper learning in mathematics.</a:t>
          </a:r>
        </a:p>
      </dgm:t>
    </dgm:pt>
    <dgm:pt modelId="{A64CE9C8-55A5-4F0F-B292-F5E4E02CDC1A}" type="parTrans" cxnId="{B0891053-AD07-42E6-8D3C-CBE83D02D510}">
      <dgm:prSet/>
      <dgm:spPr/>
      <dgm:t>
        <a:bodyPr/>
        <a:lstStyle/>
        <a:p>
          <a:endParaRPr lang="en-US"/>
        </a:p>
      </dgm:t>
    </dgm:pt>
    <dgm:pt modelId="{7812C8DD-31FF-4E0F-BF34-234AACE25BAB}" type="sibTrans" cxnId="{B0891053-AD07-42E6-8D3C-CBE83D02D510}">
      <dgm:prSet/>
      <dgm:spPr/>
      <dgm:t>
        <a:bodyPr/>
        <a:lstStyle/>
        <a:p>
          <a:endParaRPr lang="en-US"/>
        </a:p>
      </dgm:t>
    </dgm:pt>
    <dgm:pt modelId="{9116B2AD-B4CC-4C21-B3FF-3BC97A45DC3F}" type="pres">
      <dgm:prSet presAssocID="{14A7DE1D-C9E2-47F4-9E25-2E0E5E78BCC6}" presName="linearFlow" presStyleCnt="0">
        <dgm:presLayoutVars>
          <dgm:dir/>
          <dgm:resizeHandles val="exact"/>
        </dgm:presLayoutVars>
      </dgm:prSet>
      <dgm:spPr/>
    </dgm:pt>
    <dgm:pt modelId="{ADC19078-A571-4BB3-8A96-4535BFDF7001}" type="pres">
      <dgm:prSet presAssocID="{BA8FD189-D394-4B76-96CE-5D0AF7BE32A4}" presName="composite" presStyleCnt="0"/>
      <dgm:spPr/>
    </dgm:pt>
    <dgm:pt modelId="{40E4C263-0818-4362-BFB5-083AF9A9E382}" type="pres">
      <dgm:prSet presAssocID="{BA8FD189-D394-4B76-96CE-5D0AF7BE32A4}" presName="imgShp" presStyleLbl="fgImgPlace1" presStyleIdx="0" presStyleCnt="1" custLinFactNeighborX="-3753" custLinFactNeighborY="-6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>
          <a:solidFill>
            <a:schemeClr val="tx2"/>
          </a:solidFill>
        </a:ln>
      </dgm:spPr>
    </dgm:pt>
    <dgm:pt modelId="{E063E543-C388-4B6F-8DE0-E6717BD6ED81}" type="pres">
      <dgm:prSet presAssocID="{BA8FD189-D394-4B76-96CE-5D0AF7BE32A4}" presName="txShp" presStyleLbl="node1" presStyleIdx="0" presStyleCnt="1" custScaleX="116035" custLinFactNeighborY="-948">
        <dgm:presLayoutVars>
          <dgm:bulletEnabled val="1"/>
        </dgm:presLayoutVars>
      </dgm:prSet>
      <dgm:spPr/>
    </dgm:pt>
  </dgm:ptLst>
  <dgm:cxnLst>
    <dgm:cxn modelId="{9B0FBD13-FF8A-4B33-B224-ACC316CB42DA}" type="presOf" srcId="{BA8FD189-D394-4B76-96CE-5D0AF7BE32A4}" destId="{E063E543-C388-4B6F-8DE0-E6717BD6ED81}" srcOrd="0" destOrd="0" presId="urn:microsoft.com/office/officeart/2005/8/layout/vList3"/>
    <dgm:cxn modelId="{5DD5186C-16C8-4759-9EAB-7402EC926217}" type="presOf" srcId="{14A7DE1D-C9E2-47F4-9E25-2E0E5E78BCC6}" destId="{9116B2AD-B4CC-4C21-B3FF-3BC97A45DC3F}" srcOrd="0" destOrd="0" presId="urn:microsoft.com/office/officeart/2005/8/layout/vList3"/>
    <dgm:cxn modelId="{B0891053-AD07-42E6-8D3C-CBE83D02D510}" srcId="{14A7DE1D-C9E2-47F4-9E25-2E0E5E78BCC6}" destId="{BA8FD189-D394-4B76-96CE-5D0AF7BE32A4}" srcOrd="0" destOrd="0" parTransId="{A64CE9C8-55A5-4F0F-B292-F5E4E02CDC1A}" sibTransId="{7812C8DD-31FF-4E0F-BF34-234AACE25BAB}"/>
    <dgm:cxn modelId="{621BFF0E-065A-4D10-BD16-266EAD0562A7}" type="presParOf" srcId="{9116B2AD-B4CC-4C21-B3FF-3BC97A45DC3F}" destId="{ADC19078-A571-4BB3-8A96-4535BFDF7001}" srcOrd="0" destOrd="0" presId="urn:microsoft.com/office/officeart/2005/8/layout/vList3"/>
    <dgm:cxn modelId="{5BC68EAA-37EE-44E4-9DF7-02ECA629E9AB}" type="presParOf" srcId="{ADC19078-A571-4BB3-8A96-4535BFDF7001}" destId="{40E4C263-0818-4362-BFB5-083AF9A9E382}" srcOrd="0" destOrd="0" presId="urn:microsoft.com/office/officeart/2005/8/layout/vList3"/>
    <dgm:cxn modelId="{24FE1B83-A40B-405B-8AB8-AE2F9D769562}" type="presParOf" srcId="{ADC19078-A571-4BB3-8A96-4535BFDF7001}" destId="{E063E543-C388-4B6F-8DE0-E6717BD6ED8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9369B2-64B9-4896-8BEB-4FE73D2D92EF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CE26D45B-A447-44CE-B9AF-35543741365D}">
      <dgm:prSet phldrT="[Text]"/>
      <dgm:spPr/>
      <dgm:t>
        <a:bodyPr/>
        <a:lstStyle/>
        <a:p>
          <a:r>
            <a:rPr lang="en-US" dirty="0"/>
            <a:t>Online sessions of teachers/students using </a:t>
          </a:r>
          <a:r>
            <a:rPr lang="en-US" b="1" dirty="0"/>
            <a:t>real time collaboration</a:t>
          </a:r>
          <a:r>
            <a:rPr lang="en-US" dirty="0"/>
            <a:t> feature</a:t>
          </a:r>
          <a:endParaRPr lang="en-IN" dirty="0"/>
        </a:p>
      </dgm:t>
    </dgm:pt>
    <dgm:pt modelId="{DFD6E069-5C9D-41DA-AFCD-4478C53B86E7}" type="parTrans" cxnId="{F59AED78-7EDF-44F4-B8DC-16D0A40F63D3}">
      <dgm:prSet/>
      <dgm:spPr/>
      <dgm:t>
        <a:bodyPr/>
        <a:lstStyle/>
        <a:p>
          <a:endParaRPr lang="en-IN"/>
        </a:p>
      </dgm:t>
    </dgm:pt>
    <dgm:pt modelId="{001BFBDE-6BDD-422A-8828-822BEF282309}" type="sibTrans" cxnId="{F59AED78-7EDF-44F4-B8DC-16D0A40F63D3}">
      <dgm:prSet/>
      <dgm:spPr/>
      <dgm:t>
        <a:bodyPr/>
        <a:lstStyle/>
        <a:p>
          <a:endParaRPr lang="en-IN"/>
        </a:p>
      </dgm:t>
    </dgm:pt>
    <dgm:pt modelId="{B37BB54F-913B-4CC3-A1B7-3E02B074F4CB}">
      <dgm:prSet phldrT="[Text]"/>
      <dgm:spPr/>
      <dgm:t>
        <a:bodyPr/>
        <a:lstStyle/>
        <a:p>
          <a:r>
            <a:rPr lang="en-US" dirty="0"/>
            <a:t>Simple, responsive and user friendly design with </a:t>
          </a:r>
          <a:r>
            <a:rPr lang="en-US" b="1" dirty="0"/>
            <a:t>bi-lingual user interface</a:t>
          </a:r>
          <a:endParaRPr lang="en-IN" b="1" dirty="0"/>
        </a:p>
      </dgm:t>
    </dgm:pt>
    <dgm:pt modelId="{BD848992-F60D-43F9-B950-22D3157E2A57}" type="parTrans" cxnId="{C2A7B9AC-8102-4F3B-AE92-D2D21F609643}">
      <dgm:prSet/>
      <dgm:spPr/>
      <dgm:t>
        <a:bodyPr/>
        <a:lstStyle/>
        <a:p>
          <a:endParaRPr lang="en-IN"/>
        </a:p>
      </dgm:t>
    </dgm:pt>
    <dgm:pt modelId="{B7CC7736-71A1-4E5D-B3C2-FCDF3232661E}" type="sibTrans" cxnId="{C2A7B9AC-8102-4F3B-AE92-D2D21F609643}">
      <dgm:prSet/>
      <dgm:spPr/>
      <dgm:t>
        <a:bodyPr/>
        <a:lstStyle/>
        <a:p>
          <a:endParaRPr lang="en-IN"/>
        </a:p>
      </dgm:t>
    </dgm:pt>
    <dgm:pt modelId="{5328EA31-7539-458E-B142-ED6B22B104C7}">
      <dgm:prSet/>
      <dgm:spPr/>
      <dgm:t>
        <a:bodyPr/>
        <a:lstStyle/>
        <a:p>
          <a:r>
            <a:rPr lang="en-US" dirty="0"/>
            <a:t>An </a:t>
          </a:r>
          <a:r>
            <a:rPr lang="en-US" b="1" dirty="0"/>
            <a:t>indigenous tool </a:t>
          </a:r>
          <a:r>
            <a:rPr lang="en-US" dirty="0"/>
            <a:t>which can be enhanced and customized</a:t>
          </a:r>
          <a:endParaRPr lang="en-IN" dirty="0"/>
        </a:p>
      </dgm:t>
    </dgm:pt>
    <dgm:pt modelId="{20BD186E-1330-42F7-9A43-0D7D34F965DF}" type="parTrans" cxnId="{AA490CF8-D3C4-47A5-9592-C9331ED97ADB}">
      <dgm:prSet/>
      <dgm:spPr/>
      <dgm:t>
        <a:bodyPr/>
        <a:lstStyle/>
        <a:p>
          <a:endParaRPr lang="en-IN"/>
        </a:p>
      </dgm:t>
    </dgm:pt>
    <dgm:pt modelId="{8E0CE6C5-A029-41A8-BECA-EB413BAFAFE7}" type="sibTrans" cxnId="{AA490CF8-D3C4-47A5-9592-C9331ED97ADB}">
      <dgm:prSet/>
      <dgm:spPr/>
      <dgm:t>
        <a:bodyPr/>
        <a:lstStyle/>
        <a:p>
          <a:endParaRPr lang="en-IN"/>
        </a:p>
      </dgm:t>
    </dgm:pt>
    <dgm:pt modelId="{52587435-6FB5-4F45-8B88-D5F5D673A673}">
      <dgm:prSet/>
      <dgm:spPr/>
      <dgm:t>
        <a:bodyPr/>
        <a:lstStyle/>
        <a:p>
          <a:r>
            <a:rPr lang="en-US" dirty="0"/>
            <a:t>Digital tool compliant with classes 6th-10th </a:t>
          </a:r>
          <a:r>
            <a:rPr lang="en-US" b="1" dirty="0"/>
            <a:t>NCERT syllabus</a:t>
          </a:r>
          <a:endParaRPr lang="en-IN" b="1" dirty="0"/>
        </a:p>
      </dgm:t>
    </dgm:pt>
    <dgm:pt modelId="{AC14A624-C12B-4D70-863A-1893BFD2AF25}" type="parTrans" cxnId="{8E143930-B948-4278-88EC-BDA0626E7986}">
      <dgm:prSet/>
      <dgm:spPr/>
      <dgm:t>
        <a:bodyPr/>
        <a:lstStyle/>
        <a:p>
          <a:endParaRPr lang="en-IN"/>
        </a:p>
      </dgm:t>
    </dgm:pt>
    <dgm:pt modelId="{0E3E84AA-D714-4850-81F8-5095EC223B68}" type="sibTrans" cxnId="{8E143930-B948-4278-88EC-BDA0626E7986}">
      <dgm:prSet/>
      <dgm:spPr/>
      <dgm:t>
        <a:bodyPr/>
        <a:lstStyle/>
        <a:p>
          <a:endParaRPr lang="en-IN"/>
        </a:p>
      </dgm:t>
    </dgm:pt>
    <dgm:pt modelId="{539DDB72-4D57-4AE6-94BE-FC91B1A459D7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Works in an offline mode too in case limited  internet connectivity</a:t>
          </a:r>
          <a:endParaRPr lang="en-IN" dirty="0"/>
        </a:p>
      </dgm:t>
    </dgm:pt>
    <dgm:pt modelId="{F4758D39-C1CB-4F81-B4ED-28F80D8EE06C}" type="parTrans" cxnId="{6C152C27-AB50-43A0-81D5-F20B27C614D0}">
      <dgm:prSet/>
      <dgm:spPr/>
      <dgm:t>
        <a:bodyPr/>
        <a:lstStyle/>
        <a:p>
          <a:endParaRPr lang="en-IN"/>
        </a:p>
      </dgm:t>
    </dgm:pt>
    <dgm:pt modelId="{FAF30D08-625D-4CC0-BB2D-68BC23BDF9EF}" type="sibTrans" cxnId="{6C152C27-AB50-43A0-81D5-F20B27C614D0}">
      <dgm:prSet/>
      <dgm:spPr/>
      <dgm:t>
        <a:bodyPr/>
        <a:lstStyle/>
        <a:p>
          <a:endParaRPr lang="en-IN"/>
        </a:p>
      </dgm:t>
    </dgm:pt>
    <dgm:pt modelId="{5441F25C-7AD9-4FBC-82E6-5BFE48043D74}">
      <dgm:prSet/>
      <dgm:spPr/>
      <dgm:t>
        <a:bodyPr/>
        <a:lstStyle/>
        <a:p>
          <a:r>
            <a:rPr lang="en-US" b="1" dirty="0"/>
            <a:t>Bi-lingual user guide </a:t>
          </a:r>
          <a:r>
            <a:rPr lang="en-US" dirty="0"/>
            <a:t>is available for better understanding of the application</a:t>
          </a:r>
          <a:endParaRPr lang="en-IN" dirty="0"/>
        </a:p>
      </dgm:t>
    </dgm:pt>
    <dgm:pt modelId="{389937B5-C916-4A5A-812D-227EFE0865F9}" type="parTrans" cxnId="{3580AB2B-9BA2-49C0-94E0-1FC0A3A4C62F}">
      <dgm:prSet/>
      <dgm:spPr/>
      <dgm:t>
        <a:bodyPr/>
        <a:lstStyle/>
        <a:p>
          <a:endParaRPr lang="en-IN"/>
        </a:p>
      </dgm:t>
    </dgm:pt>
    <dgm:pt modelId="{C8DD3B9F-48A5-4047-AA27-4C9D1F297567}" type="sibTrans" cxnId="{3580AB2B-9BA2-49C0-94E0-1FC0A3A4C62F}">
      <dgm:prSet/>
      <dgm:spPr/>
      <dgm:t>
        <a:bodyPr/>
        <a:lstStyle/>
        <a:p>
          <a:endParaRPr lang="en-IN"/>
        </a:p>
      </dgm:t>
    </dgm:pt>
    <dgm:pt modelId="{0E11B3CA-6169-4F60-A22C-D9A82975B1B2}" type="pres">
      <dgm:prSet presAssocID="{329369B2-64B9-4896-8BEB-4FE73D2D92EF}" presName="linear" presStyleCnt="0">
        <dgm:presLayoutVars>
          <dgm:animLvl val="lvl"/>
          <dgm:resizeHandles val="exact"/>
        </dgm:presLayoutVars>
      </dgm:prSet>
      <dgm:spPr/>
    </dgm:pt>
    <dgm:pt modelId="{5ECFE614-C123-49C1-B236-5EF7E9E25D67}" type="pres">
      <dgm:prSet presAssocID="{CE26D45B-A447-44CE-B9AF-35543741365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044C311-26B1-4E35-A61A-E257236F93D6}" type="pres">
      <dgm:prSet presAssocID="{001BFBDE-6BDD-422A-8828-822BEF282309}" presName="spacer" presStyleCnt="0"/>
      <dgm:spPr/>
    </dgm:pt>
    <dgm:pt modelId="{A94D7D97-DC79-4C49-A38F-4518A77D305A}" type="pres">
      <dgm:prSet presAssocID="{B37BB54F-913B-4CC3-A1B7-3E02B074F4C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84ACE3D-8C34-48A0-855C-519AACEA6A27}" type="pres">
      <dgm:prSet presAssocID="{B7CC7736-71A1-4E5D-B3C2-FCDF3232661E}" presName="spacer" presStyleCnt="0"/>
      <dgm:spPr/>
    </dgm:pt>
    <dgm:pt modelId="{69A76F90-040A-4438-AF6A-C227E1A3B9A7}" type="pres">
      <dgm:prSet presAssocID="{52587435-6FB5-4F45-8B88-D5F5D673A67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3835593-031C-4000-91C6-4C2EC2608605}" type="pres">
      <dgm:prSet presAssocID="{0E3E84AA-D714-4850-81F8-5095EC223B68}" presName="spacer" presStyleCnt="0"/>
      <dgm:spPr/>
    </dgm:pt>
    <dgm:pt modelId="{F7528177-669F-4F51-89F9-1BA30CA3EF08}" type="pres">
      <dgm:prSet presAssocID="{5328EA31-7539-458E-B142-ED6B22B104C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75DB7CC-11F3-473E-ABC0-E715A4394CDA}" type="pres">
      <dgm:prSet presAssocID="{8E0CE6C5-A029-41A8-BECA-EB413BAFAFE7}" presName="spacer" presStyleCnt="0"/>
      <dgm:spPr/>
    </dgm:pt>
    <dgm:pt modelId="{12DA5E5D-25B6-402B-8F47-F522D782790C}" type="pres">
      <dgm:prSet presAssocID="{5441F25C-7AD9-4FBC-82E6-5BFE48043D7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86ACFB7-0205-4964-9DB7-6AC5F9A3960A}" type="pres">
      <dgm:prSet presAssocID="{C8DD3B9F-48A5-4047-AA27-4C9D1F297567}" presName="spacer" presStyleCnt="0"/>
      <dgm:spPr/>
    </dgm:pt>
    <dgm:pt modelId="{EC20F802-B41D-449D-A4FE-D21FEF02896F}" type="pres">
      <dgm:prSet presAssocID="{539DDB72-4D57-4AE6-94BE-FC91B1A459D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62E9C18-09B4-4328-BF01-EEC0FCBCBD26}" type="presOf" srcId="{5441F25C-7AD9-4FBC-82E6-5BFE48043D74}" destId="{12DA5E5D-25B6-402B-8F47-F522D782790C}" srcOrd="0" destOrd="0" presId="urn:microsoft.com/office/officeart/2005/8/layout/vList2"/>
    <dgm:cxn modelId="{6C152C27-AB50-43A0-81D5-F20B27C614D0}" srcId="{329369B2-64B9-4896-8BEB-4FE73D2D92EF}" destId="{539DDB72-4D57-4AE6-94BE-FC91B1A459D7}" srcOrd="5" destOrd="0" parTransId="{F4758D39-C1CB-4F81-B4ED-28F80D8EE06C}" sibTransId="{FAF30D08-625D-4CC0-BB2D-68BC23BDF9EF}"/>
    <dgm:cxn modelId="{3580AB2B-9BA2-49C0-94E0-1FC0A3A4C62F}" srcId="{329369B2-64B9-4896-8BEB-4FE73D2D92EF}" destId="{5441F25C-7AD9-4FBC-82E6-5BFE48043D74}" srcOrd="4" destOrd="0" parTransId="{389937B5-C916-4A5A-812D-227EFE0865F9}" sibTransId="{C8DD3B9F-48A5-4047-AA27-4C9D1F297567}"/>
    <dgm:cxn modelId="{8E143930-B948-4278-88EC-BDA0626E7986}" srcId="{329369B2-64B9-4896-8BEB-4FE73D2D92EF}" destId="{52587435-6FB5-4F45-8B88-D5F5D673A673}" srcOrd="2" destOrd="0" parTransId="{AC14A624-C12B-4D70-863A-1893BFD2AF25}" sibTransId="{0E3E84AA-D714-4850-81F8-5095EC223B68}"/>
    <dgm:cxn modelId="{3CF6555F-A21E-4E6E-B93C-B7BE970FCCCD}" type="presOf" srcId="{B37BB54F-913B-4CC3-A1B7-3E02B074F4CB}" destId="{A94D7D97-DC79-4C49-A38F-4518A77D305A}" srcOrd="0" destOrd="0" presId="urn:microsoft.com/office/officeart/2005/8/layout/vList2"/>
    <dgm:cxn modelId="{F59AED78-7EDF-44F4-B8DC-16D0A40F63D3}" srcId="{329369B2-64B9-4896-8BEB-4FE73D2D92EF}" destId="{CE26D45B-A447-44CE-B9AF-35543741365D}" srcOrd="0" destOrd="0" parTransId="{DFD6E069-5C9D-41DA-AFCD-4478C53B86E7}" sibTransId="{001BFBDE-6BDD-422A-8828-822BEF282309}"/>
    <dgm:cxn modelId="{EF23697E-639A-42B1-B2AF-F9D11F5F764F}" type="presOf" srcId="{CE26D45B-A447-44CE-B9AF-35543741365D}" destId="{5ECFE614-C123-49C1-B236-5EF7E9E25D67}" srcOrd="0" destOrd="0" presId="urn:microsoft.com/office/officeart/2005/8/layout/vList2"/>
    <dgm:cxn modelId="{C2A7B9AC-8102-4F3B-AE92-D2D21F609643}" srcId="{329369B2-64B9-4896-8BEB-4FE73D2D92EF}" destId="{B37BB54F-913B-4CC3-A1B7-3E02B074F4CB}" srcOrd="1" destOrd="0" parTransId="{BD848992-F60D-43F9-B950-22D3157E2A57}" sibTransId="{B7CC7736-71A1-4E5D-B3C2-FCDF3232661E}"/>
    <dgm:cxn modelId="{6DE698BA-00EC-4364-95C5-1AE3914F83D9}" type="presOf" srcId="{539DDB72-4D57-4AE6-94BE-FC91B1A459D7}" destId="{EC20F802-B41D-449D-A4FE-D21FEF02896F}" srcOrd="0" destOrd="0" presId="urn:microsoft.com/office/officeart/2005/8/layout/vList2"/>
    <dgm:cxn modelId="{3C634DBB-5BDD-49D3-8C11-46CC13158D68}" type="presOf" srcId="{5328EA31-7539-458E-B142-ED6B22B104C7}" destId="{F7528177-669F-4F51-89F9-1BA30CA3EF08}" srcOrd="0" destOrd="0" presId="urn:microsoft.com/office/officeart/2005/8/layout/vList2"/>
    <dgm:cxn modelId="{AA490CF8-D3C4-47A5-9592-C9331ED97ADB}" srcId="{329369B2-64B9-4896-8BEB-4FE73D2D92EF}" destId="{5328EA31-7539-458E-B142-ED6B22B104C7}" srcOrd="3" destOrd="0" parTransId="{20BD186E-1330-42F7-9A43-0D7D34F965DF}" sibTransId="{8E0CE6C5-A029-41A8-BECA-EB413BAFAFE7}"/>
    <dgm:cxn modelId="{76F9AAFA-72AF-4C53-831D-47409075C87C}" type="presOf" srcId="{52587435-6FB5-4F45-8B88-D5F5D673A673}" destId="{69A76F90-040A-4438-AF6A-C227E1A3B9A7}" srcOrd="0" destOrd="0" presId="urn:microsoft.com/office/officeart/2005/8/layout/vList2"/>
    <dgm:cxn modelId="{E65B7DFC-6F24-462E-A9D4-DDD791068CA6}" type="presOf" srcId="{329369B2-64B9-4896-8BEB-4FE73D2D92EF}" destId="{0E11B3CA-6169-4F60-A22C-D9A82975B1B2}" srcOrd="0" destOrd="0" presId="urn:microsoft.com/office/officeart/2005/8/layout/vList2"/>
    <dgm:cxn modelId="{9C039E83-2A80-48E6-AC13-45BCE05805CF}" type="presParOf" srcId="{0E11B3CA-6169-4F60-A22C-D9A82975B1B2}" destId="{5ECFE614-C123-49C1-B236-5EF7E9E25D67}" srcOrd="0" destOrd="0" presId="urn:microsoft.com/office/officeart/2005/8/layout/vList2"/>
    <dgm:cxn modelId="{A8C36FDF-A0C7-4B52-A1B0-28602F07D127}" type="presParOf" srcId="{0E11B3CA-6169-4F60-A22C-D9A82975B1B2}" destId="{A044C311-26B1-4E35-A61A-E257236F93D6}" srcOrd="1" destOrd="0" presId="urn:microsoft.com/office/officeart/2005/8/layout/vList2"/>
    <dgm:cxn modelId="{345633EE-5C83-4AF9-8A6D-1A2FB9570A41}" type="presParOf" srcId="{0E11B3CA-6169-4F60-A22C-D9A82975B1B2}" destId="{A94D7D97-DC79-4C49-A38F-4518A77D305A}" srcOrd="2" destOrd="0" presId="urn:microsoft.com/office/officeart/2005/8/layout/vList2"/>
    <dgm:cxn modelId="{FE28156D-4155-402F-8CA7-EA21D6F4C617}" type="presParOf" srcId="{0E11B3CA-6169-4F60-A22C-D9A82975B1B2}" destId="{984ACE3D-8C34-48A0-855C-519AACEA6A27}" srcOrd="3" destOrd="0" presId="urn:microsoft.com/office/officeart/2005/8/layout/vList2"/>
    <dgm:cxn modelId="{953EF0EA-D7D8-48F5-8E4F-B49797414A32}" type="presParOf" srcId="{0E11B3CA-6169-4F60-A22C-D9A82975B1B2}" destId="{69A76F90-040A-4438-AF6A-C227E1A3B9A7}" srcOrd="4" destOrd="0" presId="urn:microsoft.com/office/officeart/2005/8/layout/vList2"/>
    <dgm:cxn modelId="{95B267A5-C526-4D94-B655-FAEF2C7BB90A}" type="presParOf" srcId="{0E11B3CA-6169-4F60-A22C-D9A82975B1B2}" destId="{73835593-031C-4000-91C6-4C2EC2608605}" srcOrd="5" destOrd="0" presId="urn:microsoft.com/office/officeart/2005/8/layout/vList2"/>
    <dgm:cxn modelId="{C228FCEE-5734-4AD2-BD1C-4BF4335ACE04}" type="presParOf" srcId="{0E11B3CA-6169-4F60-A22C-D9A82975B1B2}" destId="{F7528177-669F-4F51-89F9-1BA30CA3EF08}" srcOrd="6" destOrd="0" presId="urn:microsoft.com/office/officeart/2005/8/layout/vList2"/>
    <dgm:cxn modelId="{AE8EB79C-19FF-4D88-872E-BFF91C21EA51}" type="presParOf" srcId="{0E11B3CA-6169-4F60-A22C-D9A82975B1B2}" destId="{675DB7CC-11F3-473E-ABC0-E715A4394CDA}" srcOrd="7" destOrd="0" presId="urn:microsoft.com/office/officeart/2005/8/layout/vList2"/>
    <dgm:cxn modelId="{96798448-4F7B-423A-9DAF-A8DA2DACF6C8}" type="presParOf" srcId="{0E11B3CA-6169-4F60-A22C-D9A82975B1B2}" destId="{12DA5E5D-25B6-402B-8F47-F522D782790C}" srcOrd="8" destOrd="0" presId="urn:microsoft.com/office/officeart/2005/8/layout/vList2"/>
    <dgm:cxn modelId="{DC29DCDD-A07B-43BD-9A2D-70D0B53CEE74}" type="presParOf" srcId="{0E11B3CA-6169-4F60-A22C-D9A82975B1B2}" destId="{986ACFB7-0205-4964-9DB7-6AC5F9A3960A}" srcOrd="9" destOrd="0" presId="urn:microsoft.com/office/officeart/2005/8/layout/vList2"/>
    <dgm:cxn modelId="{16A4A4F0-9655-49CC-B4B7-3AF07434077E}" type="presParOf" srcId="{0E11B3CA-6169-4F60-A22C-D9A82975B1B2}" destId="{EC20F802-B41D-449D-A4FE-D21FEF02896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3E543-C388-4B6F-8DE0-E6717BD6ED81}">
      <dsp:nvSpPr>
        <dsp:cNvPr id="0" name=""/>
        <dsp:cNvSpPr/>
      </dsp:nvSpPr>
      <dsp:spPr>
        <a:xfrm rot="10800000">
          <a:off x="2077536" y="827993"/>
          <a:ext cx="9359747" cy="4063481"/>
        </a:xfrm>
        <a:prstGeom prst="homePlate">
          <a:avLst/>
        </a:prstGeom>
        <a:solidFill>
          <a:schemeClr val="tx1">
            <a:lumMod val="95000"/>
            <a:lumOff val="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1883" tIns="0" rIns="92456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>
            <a:cs typeface="Helvetica" panose="020B0604020202020204" pitchFamily="34" charset="0"/>
          </a:endParaRPr>
        </a:p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rgbClr val="FFFF00"/>
              </a:solidFill>
              <a:cs typeface="Helvetica" panose="020B0604020202020204" pitchFamily="34" charset="0"/>
            </a:rPr>
            <a:t>The integration of </a:t>
          </a:r>
          <a:r>
            <a:rPr lang="en-US" sz="1300" b="1" kern="1200" dirty="0" err="1">
              <a:solidFill>
                <a:srgbClr val="FFFF00"/>
              </a:solidFill>
              <a:cs typeface="Helvetica" panose="020B0604020202020204" pitchFamily="34" charset="0"/>
            </a:rPr>
            <a:t>CollabGEO</a:t>
          </a:r>
          <a:r>
            <a:rPr lang="en-US" sz="1300" b="1" kern="1200" dirty="0">
              <a:solidFill>
                <a:srgbClr val="FFFF00"/>
              </a:solidFill>
              <a:cs typeface="Helvetica" panose="020B0604020202020204" pitchFamily="34" charset="0"/>
            </a:rPr>
            <a:t>, an innovative online </a:t>
          </a:r>
          <a:r>
            <a:rPr lang="en-US" sz="1300" b="1" kern="1200" dirty="0" err="1">
              <a:solidFill>
                <a:srgbClr val="FFFF00"/>
              </a:solidFill>
              <a:cs typeface="Helvetica" panose="020B0604020202020204" pitchFamily="34" charset="0"/>
            </a:rPr>
            <a:t>2D</a:t>
          </a:r>
          <a:r>
            <a:rPr lang="en-US" sz="1300" b="1" kern="1200" dirty="0">
              <a:solidFill>
                <a:srgbClr val="FFFF00"/>
              </a:solidFill>
              <a:cs typeface="Helvetica" panose="020B0604020202020204" pitchFamily="34" charset="0"/>
            </a:rPr>
            <a:t> geometry creation tool, with </a:t>
          </a:r>
          <a:r>
            <a:rPr lang="en-US" sz="1300" b="1" kern="1200" dirty="0" err="1">
              <a:solidFill>
                <a:srgbClr val="FFFF00"/>
              </a:solidFill>
              <a:cs typeface="Helvetica" panose="020B0604020202020204" pitchFamily="34" charset="0"/>
            </a:rPr>
            <a:t>DIKSHA</a:t>
          </a:r>
          <a:r>
            <a:rPr lang="en-US" sz="1300" b="1" kern="1200" dirty="0">
              <a:solidFill>
                <a:srgbClr val="FFFF00"/>
              </a:solidFill>
              <a:cs typeface="Helvetica" panose="020B0604020202020204" pitchFamily="34" charset="0"/>
            </a:rPr>
            <a:t> marks a significant advancement in digital education. </a:t>
          </a:r>
        </a:p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1" kern="1200" dirty="0">
            <a:solidFill>
              <a:schemeClr val="bg1"/>
            </a:solidFill>
            <a:cs typeface="Helvetica" panose="020B0604020202020204" pitchFamily="34" charset="0"/>
          </a:endParaRPr>
        </a:p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bg1"/>
              </a:solidFill>
              <a:cs typeface="Helvetica" panose="020B0604020202020204" pitchFamily="34" charset="0"/>
            </a:rPr>
            <a:t>This collaboration empowers educators and students alike to utilize </a:t>
          </a:r>
          <a:r>
            <a:rPr lang="en-US" sz="1300" b="1" kern="1200" dirty="0" err="1">
              <a:solidFill>
                <a:schemeClr val="bg1"/>
              </a:solidFill>
              <a:cs typeface="Helvetica" panose="020B0604020202020204" pitchFamily="34" charset="0"/>
            </a:rPr>
            <a:t>CollabGEO's</a:t>
          </a:r>
          <a:r>
            <a:rPr lang="en-US" sz="1300" b="1" kern="1200" dirty="0">
              <a:solidFill>
                <a:schemeClr val="bg1"/>
              </a:solidFill>
              <a:cs typeface="Helvetica" panose="020B0604020202020204" pitchFamily="34" charset="0"/>
            </a:rPr>
            <a:t> interactive features directly within the DIKSHA knowledge sharing digital platform. </a:t>
          </a:r>
        </a:p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1" kern="1200" dirty="0">
            <a:solidFill>
              <a:schemeClr val="bg1"/>
            </a:solidFill>
            <a:cs typeface="Helvetica" panose="020B0604020202020204" pitchFamily="34" charset="0"/>
          </a:endParaRPr>
        </a:p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rgbClr val="00B0F0"/>
              </a:solidFill>
              <a:cs typeface="Helvetica" panose="020B0604020202020204" pitchFamily="34" charset="0"/>
            </a:rPr>
            <a:t>Teachers, educators  gain the ability to create dynamic geometry diagrams effortlessly, enhancing their teaching materials with engaging visualizations.</a:t>
          </a:r>
          <a:r>
            <a:rPr lang="en-US" sz="1300" b="1" kern="1200" dirty="0">
              <a:solidFill>
                <a:schemeClr val="bg1"/>
              </a:solidFill>
              <a:cs typeface="Helvetica" panose="020B0604020202020204" pitchFamily="34" charset="0"/>
            </a:rPr>
            <a:t> </a:t>
          </a:r>
        </a:p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1" kern="1200" dirty="0">
            <a:solidFill>
              <a:schemeClr val="bg1"/>
            </a:solidFill>
            <a:cs typeface="Helvetica" panose="020B0604020202020204" pitchFamily="34" charset="0"/>
          </a:endParaRPr>
        </a:p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bg2">
                  <a:lumMod val="50000"/>
                </a:schemeClr>
              </a:solidFill>
              <a:cs typeface="Helvetica" panose="020B0604020202020204" pitchFamily="34" charset="0"/>
            </a:rPr>
            <a:t>Students benefit from interactive learning experiences, enabling them to explore geometric concepts actively. </a:t>
          </a:r>
        </a:p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1" kern="1200" dirty="0">
            <a:solidFill>
              <a:schemeClr val="bg1"/>
            </a:solidFill>
            <a:cs typeface="Helvetica" panose="020B0604020202020204" pitchFamily="34" charset="0"/>
          </a:endParaRPr>
        </a:p>
        <a:p>
          <a:pPr marL="0" lvl="0" indent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solidFill>
                <a:schemeClr val="accent4">
                  <a:lumMod val="60000"/>
                  <a:lumOff val="40000"/>
                </a:schemeClr>
              </a:solidFill>
              <a:cs typeface="Helvetica" panose="020B0604020202020204" pitchFamily="34" charset="0"/>
            </a:rPr>
            <a:t>This integration of </a:t>
          </a:r>
          <a:r>
            <a:rPr lang="en-US" sz="1300" b="1" kern="1200" dirty="0" err="1">
              <a:solidFill>
                <a:schemeClr val="accent4">
                  <a:lumMod val="60000"/>
                  <a:lumOff val="40000"/>
                </a:schemeClr>
              </a:solidFill>
              <a:cs typeface="Helvetica" panose="020B0604020202020204" pitchFamily="34" charset="0"/>
            </a:rPr>
            <a:t>CollabGEO</a:t>
          </a:r>
          <a:r>
            <a:rPr lang="en-US" sz="1300" b="1" kern="1200" dirty="0">
              <a:solidFill>
                <a:schemeClr val="accent4">
                  <a:lumMod val="60000"/>
                  <a:lumOff val="40000"/>
                </a:schemeClr>
              </a:solidFill>
              <a:cs typeface="Helvetica" panose="020B0604020202020204" pitchFamily="34" charset="0"/>
            </a:rPr>
            <a:t> with </a:t>
          </a:r>
          <a:r>
            <a:rPr lang="en-US" sz="1300" b="1" kern="1200" dirty="0" err="1">
              <a:solidFill>
                <a:schemeClr val="accent4">
                  <a:lumMod val="60000"/>
                  <a:lumOff val="40000"/>
                </a:schemeClr>
              </a:solidFill>
              <a:cs typeface="Helvetica" panose="020B0604020202020204" pitchFamily="34" charset="0"/>
            </a:rPr>
            <a:t>DIKSHA</a:t>
          </a:r>
          <a:r>
            <a:rPr lang="en-US" sz="1300" b="1" kern="1200" dirty="0">
              <a:solidFill>
                <a:schemeClr val="accent4">
                  <a:lumMod val="60000"/>
                  <a:lumOff val="40000"/>
                </a:schemeClr>
              </a:solidFill>
              <a:cs typeface="Helvetica" panose="020B0604020202020204" pitchFamily="34" charset="0"/>
            </a:rPr>
            <a:t> enhances the educational landscape by providing collaborative and interactive tools that foster deeper learning in mathematics.</a:t>
          </a:r>
        </a:p>
      </dsp:txBody>
      <dsp:txXfrm rot="10800000">
        <a:off x="3093406" y="827993"/>
        <a:ext cx="8343877" cy="4063481"/>
      </dsp:txXfrm>
    </dsp:sp>
    <dsp:sp modelId="{40E4C263-0818-4362-BFB5-083AF9A9E382}">
      <dsp:nvSpPr>
        <dsp:cNvPr id="0" name=""/>
        <dsp:cNvSpPr/>
      </dsp:nvSpPr>
      <dsp:spPr>
        <a:xfrm>
          <a:off x="540009" y="863996"/>
          <a:ext cx="4063481" cy="4063481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FE614-C123-49C1-B236-5EF7E9E25D67}">
      <dsp:nvSpPr>
        <dsp:cNvPr id="0" name=""/>
        <dsp:cNvSpPr/>
      </dsp:nvSpPr>
      <dsp:spPr>
        <a:xfrm>
          <a:off x="0" y="6370"/>
          <a:ext cx="5174143" cy="7558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Online sessions of teachers/students using </a:t>
          </a:r>
          <a:r>
            <a:rPr lang="en-US" sz="1900" b="1" kern="1200" dirty="0"/>
            <a:t>real time collaboration</a:t>
          </a:r>
          <a:r>
            <a:rPr lang="en-US" sz="1900" kern="1200" dirty="0"/>
            <a:t> feature</a:t>
          </a:r>
          <a:endParaRPr lang="en-IN" sz="1900" kern="1200" dirty="0"/>
        </a:p>
      </dsp:txBody>
      <dsp:txXfrm>
        <a:off x="36896" y="43266"/>
        <a:ext cx="5100351" cy="682028"/>
      </dsp:txXfrm>
    </dsp:sp>
    <dsp:sp modelId="{A94D7D97-DC79-4C49-A38F-4518A77D305A}">
      <dsp:nvSpPr>
        <dsp:cNvPr id="0" name=""/>
        <dsp:cNvSpPr/>
      </dsp:nvSpPr>
      <dsp:spPr>
        <a:xfrm>
          <a:off x="0" y="816910"/>
          <a:ext cx="5174143" cy="755820"/>
        </a:xfrm>
        <a:prstGeom prst="roundRect">
          <a:avLst/>
        </a:prstGeom>
        <a:gradFill rotWithShape="0">
          <a:gsLst>
            <a:gs pos="0">
              <a:schemeClr val="accent3">
                <a:hueOff val="-1254431"/>
                <a:satOff val="11063"/>
                <a:lumOff val="2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254431"/>
                <a:satOff val="11063"/>
                <a:lumOff val="2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254431"/>
                <a:satOff val="11063"/>
                <a:lumOff val="2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Simple, responsive and user friendly design with </a:t>
          </a:r>
          <a:r>
            <a:rPr lang="en-US" sz="1900" b="1" kern="1200" dirty="0"/>
            <a:t>bi-lingual user interface</a:t>
          </a:r>
          <a:endParaRPr lang="en-IN" sz="1900" b="1" kern="1200" dirty="0"/>
        </a:p>
      </dsp:txBody>
      <dsp:txXfrm>
        <a:off x="36896" y="853806"/>
        <a:ext cx="5100351" cy="682028"/>
      </dsp:txXfrm>
    </dsp:sp>
    <dsp:sp modelId="{69A76F90-040A-4438-AF6A-C227E1A3B9A7}">
      <dsp:nvSpPr>
        <dsp:cNvPr id="0" name=""/>
        <dsp:cNvSpPr/>
      </dsp:nvSpPr>
      <dsp:spPr>
        <a:xfrm>
          <a:off x="0" y="1627450"/>
          <a:ext cx="5174143" cy="755820"/>
        </a:xfrm>
        <a:prstGeom prst="roundRect">
          <a:avLst/>
        </a:prstGeom>
        <a:gradFill rotWithShape="0">
          <a:gsLst>
            <a:gs pos="0">
              <a:schemeClr val="accent3">
                <a:hueOff val="-2508862"/>
                <a:satOff val="22126"/>
                <a:lumOff val="4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508862"/>
                <a:satOff val="22126"/>
                <a:lumOff val="4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508862"/>
                <a:satOff val="22126"/>
                <a:lumOff val="4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Digital tool compliant with classes 6th-10th </a:t>
          </a:r>
          <a:r>
            <a:rPr lang="en-US" sz="1900" b="1" kern="1200" dirty="0"/>
            <a:t>NCERT syllabus</a:t>
          </a:r>
          <a:endParaRPr lang="en-IN" sz="1900" b="1" kern="1200" dirty="0"/>
        </a:p>
      </dsp:txBody>
      <dsp:txXfrm>
        <a:off x="36896" y="1664346"/>
        <a:ext cx="5100351" cy="682028"/>
      </dsp:txXfrm>
    </dsp:sp>
    <dsp:sp modelId="{F7528177-669F-4F51-89F9-1BA30CA3EF08}">
      <dsp:nvSpPr>
        <dsp:cNvPr id="0" name=""/>
        <dsp:cNvSpPr/>
      </dsp:nvSpPr>
      <dsp:spPr>
        <a:xfrm>
          <a:off x="0" y="2437990"/>
          <a:ext cx="5174143" cy="755820"/>
        </a:xfrm>
        <a:prstGeom prst="roundRect">
          <a:avLst/>
        </a:prstGeom>
        <a:gradFill rotWithShape="0">
          <a:gsLst>
            <a:gs pos="0">
              <a:schemeClr val="accent3">
                <a:hueOff val="-3763293"/>
                <a:satOff val="33188"/>
                <a:lumOff val="7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3763293"/>
                <a:satOff val="33188"/>
                <a:lumOff val="7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3763293"/>
                <a:satOff val="33188"/>
                <a:lumOff val="7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An </a:t>
          </a:r>
          <a:r>
            <a:rPr lang="en-US" sz="1900" b="1" kern="1200" dirty="0"/>
            <a:t>indigenous tool </a:t>
          </a:r>
          <a:r>
            <a:rPr lang="en-US" sz="1900" kern="1200" dirty="0"/>
            <a:t>which can be enhanced and customized</a:t>
          </a:r>
          <a:endParaRPr lang="en-IN" sz="1900" kern="1200" dirty="0"/>
        </a:p>
      </dsp:txBody>
      <dsp:txXfrm>
        <a:off x="36896" y="2474886"/>
        <a:ext cx="5100351" cy="682028"/>
      </dsp:txXfrm>
    </dsp:sp>
    <dsp:sp modelId="{12DA5E5D-25B6-402B-8F47-F522D782790C}">
      <dsp:nvSpPr>
        <dsp:cNvPr id="0" name=""/>
        <dsp:cNvSpPr/>
      </dsp:nvSpPr>
      <dsp:spPr>
        <a:xfrm>
          <a:off x="0" y="3248530"/>
          <a:ext cx="5174143" cy="755820"/>
        </a:xfrm>
        <a:prstGeom prst="roundRect">
          <a:avLst/>
        </a:prstGeom>
        <a:gradFill rotWithShape="0">
          <a:gsLst>
            <a:gs pos="0">
              <a:schemeClr val="accent3">
                <a:hueOff val="-5017724"/>
                <a:satOff val="44251"/>
                <a:lumOff val="9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017724"/>
                <a:satOff val="44251"/>
                <a:lumOff val="9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017724"/>
                <a:satOff val="44251"/>
                <a:lumOff val="9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Bi-lingual user guide </a:t>
          </a:r>
          <a:r>
            <a:rPr lang="en-US" sz="1900" kern="1200" dirty="0"/>
            <a:t>is available for better understanding of the application</a:t>
          </a:r>
          <a:endParaRPr lang="en-IN" sz="1900" kern="1200" dirty="0"/>
        </a:p>
      </dsp:txBody>
      <dsp:txXfrm>
        <a:off x="36896" y="3285426"/>
        <a:ext cx="5100351" cy="682028"/>
      </dsp:txXfrm>
    </dsp:sp>
    <dsp:sp modelId="{EC20F802-B41D-449D-A4FE-D21FEF02896F}">
      <dsp:nvSpPr>
        <dsp:cNvPr id="0" name=""/>
        <dsp:cNvSpPr/>
      </dsp:nvSpPr>
      <dsp:spPr>
        <a:xfrm>
          <a:off x="0" y="4059070"/>
          <a:ext cx="5174143" cy="755820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Works in an offline mode too in case limited  internet connectivity</a:t>
          </a:r>
          <a:endParaRPr lang="en-IN" sz="1900" kern="1200" dirty="0"/>
        </a:p>
      </dsp:txBody>
      <dsp:txXfrm>
        <a:off x="36896" y="4095966"/>
        <a:ext cx="5100351" cy="682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390D47-C38B-82AE-2D3C-063804135E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50493-7057-25A7-8EA1-BC2DEE64F1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94031-D896-42C3-A32B-987BC5E75020}" type="datetimeFigureOut">
              <a:rPr lang="en-IN" smtClean="0"/>
              <a:t>14-06-2024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24F58F-5055-740B-2AAF-6BC27F6B27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B9B89-0F60-39D8-70AA-05A77981DB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6D098-6DE1-418C-A328-5B787FAA14E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5662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BA811-8917-4F1D-B22F-E96045BFA4E0}" type="datetimeFigureOut">
              <a:rPr lang="en-US" smtClean="0"/>
              <a:t>6/14/2024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6A29-4676-420C-BBE3-ACC2B80F64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4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DF1C740-1873-443E-B2A5-9FAB51F3F6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7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5A16562-9230-41B8-AAE7-89F20E00BC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317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F8EA00D-C7E4-4866-BA44-3A37586C9A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67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3E6D409-EB52-48C0-AD01-955998BC64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4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015D60E8-0430-4FDB-A367-F16D8A4FE4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40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CFE56C7-0DEF-47A5-A874-56B10D485C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2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FC25AF7-67A1-450D-8908-E2B53CD0A3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1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BF50D53-39DF-4730-9FAD-ABD3843C6C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E4DB19F-0394-4641-A873-0CCB6125B9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3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5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A08322A-DE05-406F-9788-AB717D6B3F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8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D957782-EAB9-48B2-AD8F-64E4B18EC8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92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B76FE53-FB67-4871-8485-71BAAFD7D1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AE580E1-7B39-4DBD-8FF3-11EDB44ACE37}" type="datetime1">
              <a:rPr lang="en-US" smtClean="0"/>
              <a:t>6/14/2024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CollabGEO Web Application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2E12AEA-888B-453C-BB1F-CFD5F985B7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0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08E5A34-B3AD-460A-8454-88C84682C2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17FA6C-FEEF-44CA-BE31-5CFB326C6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6/14/2024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1" r:id="rId4"/>
    <p:sldLayoutId id="2147483770" r:id="rId5"/>
    <p:sldLayoutId id="2147483774" r:id="rId6"/>
    <p:sldLayoutId id="2147483783" r:id="rId7"/>
    <p:sldLayoutId id="2147483772" r:id="rId8"/>
    <p:sldLayoutId id="2147483773" r:id="rId9"/>
    <p:sldLayoutId id="2147483785" r:id="rId10"/>
    <p:sldLayoutId id="2147483786" r:id="rId11"/>
    <p:sldLayoutId id="2147483787" r:id="rId12"/>
    <p:sldLayoutId id="2147483775" r:id="rId13"/>
    <p:sldLayoutId id="2147483788" r:id="rId14"/>
    <p:sldLayoutId id="2147483776" r:id="rId15"/>
    <p:sldLayoutId id="2147483777" r:id="rId16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.jp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jpg"/><Relationship Id="rId7" Type="http://schemas.openxmlformats.org/officeDocument/2006/relationships/image" Target="../media/image47.PNG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collabcad@nic.in" TargetMode="External"/><Relationship Id="rId3" Type="http://schemas.openxmlformats.org/officeDocument/2006/relationships/hyperlink" Target="https://collabgeo.nic.in/" TargetMode="External"/><Relationship Id="rId7" Type="http://schemas.openxmlformats.org/officeDocument/2006/relationships/hyperlink" Target="https://x.com/NICMeity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nationalinformaticscentre" TargetMode="External"/><Relationship Id="rId5" Type="http://schemas.openxmlformats.org/officeDocument/2006/relationships/hyperlink" Target="https://www.facebook.com/NICIndia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www.nic.in/products/collabgeo/" TargetMode="External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4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4.png"/><Relationship Id="rId4" Type="http://schemas.openxmlformats.org/officeDocument/2006/relationships/diagramData" Target="../diagrams/data2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2.jp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10" Type="http://schemas.openxmlformats.org/officeDocument/2006/relationships/image" Target="../media/image4.pn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2CC4EC4-809C-4FD2-AA20-009F08590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Leveraging </a:t>
            </a:r>
            <a:r>
              <a:rPr lang="en-US" dirty="0" err="1">
                <a:solidFill>
                  <a:srgbClr val="FFFFFF"/>
                </a:solidFill>
              </a:rPr>
              <a:t>CollabGEO</a:t>
            </a:r>
            <a:r>
              <a:rPr lang="en-US" dirty="0">
                <a:solidFill>
                  <a:srgbClr val="FFFFFF"/>
                </a:solidFill>
              </a:rPr>
              <a:t> tool in teaching Geometry on </a:t>
            </a:r>
            <a:r>
              <a:rPr lang="en-US" dirty="0" err="1">
                <a:solidFill>
                  <a:srgbClr val="FFFFFF"/>
                </a:solidFill>
              </a:rPr>
              <a:t>DIKSHA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1F19A7-562E-662C-7533-6D31B6ADE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138" y="6427915"/>
            <a:ext cx="768448" cy="3393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70EE1B-F0F1-F0C0-B6AA-054AF63BB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4" y="6425967"/>
            <a:ext cx="1393131" cy="3413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F7E8175-8871-E6B6-328D-B225B552A5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20728" y="3070050"/>
            <a:ext cx="6765304" cy="19411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8" y="6408601"/>
            <a:ext cx="432033" cy="43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62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03E9B-D6ED-F391-6410-2C9844F33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0B1E8-9EA5-67A4-CE30-74356A755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138" y="6427915"/>
            <a:ext cx="768448" cy="339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4E8B38-DEC1-2D95-E1B8-D2273CE78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4" y="6425967"/>
            <a:ext cx="1393131" cy="341317"/>
          </a:xfrm>
          <a:prstGeom prst="rect">
            <a:avLst/>
          </a:prstGeom>
        </p:spPr>
      </p:pic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3A229B64-212F-78A2-B0BD-2D01D6615EF0}"/>
              </a:ext>
            </a:extLst>
          </p:cNvPr>
          <p:cNvSpPr/>
          <p:nvPr/>
        </p:nvSpPr>
        <p:spPr>
          <a:xfrm>
            <a:off x="388689" y="904088"/>
            <a:ext cx="1988191" cy="822121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Menu Bar</a:t>
            </a:r>
            <a:endParaRPr lang="en-IN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6C63D09-012C-0678-2125-C9828C694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687" y="136525"/>
            <a:ext cx="1533739" cy="11241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BB3ECAF-ACBB-CD19-8BD2-2E9283965ED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960687" y="1304098"/>
            <a:ext cx="1533737" cy="13146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F6820CD-3CD5-923A-623C-0152BF982E6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665826" y="144838"/>
            <a:ext cx="2813171" cy="1581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CF80DE6-EDF5-43B2-6874-644A90973EF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658906" y="136525"/>
            <a:ext cx="1842440" cy="16749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Arrow: Pentagon 33">
            <a:extLst>
              <a:ext uri="{FF2B5EF4-FFF2-40B4-BE49-F238E27FC236}">
                <a16:creationId xmlns:a16="http://schemas.microsoft.com/office/drawing/2014/main" id="{7E1068BE-B008-6888-B3F1-D021B90A1165}"/>
              </a:ext>
            </a:extLst>
          </p:cNvPr>
          <p:cNvSpPr/>
          <p:nvPr/>
        </p:nvSpPr>
        <p:spPr>
          <a:xfrm>
            <a:off x="388690" y="3867324"/>
            <a:ext cx="1988191" cy="822121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Side Tool Bar</a:t>
            </a:r>
            <a:endParaRPr lang="en-IN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979A77F-3226-8EAF-E390-749E5F23B5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3174" y="2831014"/>
            <a:ext cx="2330852" cy="10349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860820C-1B64-37AF-FBC5-08F1D193C2C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681236" y="2784321"/>
            <a:ext cx="2254777" cy="1581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05E7270-0D56-4A85-3C86-504D7A297BF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341299" y="2784000"/>
            <a:ext cx="2600688" cy="9567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6D0879A-13E8-0B1E-1D90-8F1F41EA8D5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2819209" y="5199622"/>
            <a:ext cx="2269317" cy="11717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9CD1AEB-B91B-C81A-9A41-02BBB01286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06499" y="4628042"/>
            <a:ext cx="2610214" cy="11431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29626C8-F5A0-4F7A-B793-A2C3AC8A753D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8392451" y="3937452"/>
            <a:ext cx="2581635" cy="9681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8CD0C1-2EA1-F6B1-529D-54CF114659E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65353" y="115397"/>
            <a:ext cx="2330852" cy="1875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2C9AA2-2563-E27F-881C-26156576B98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19209" y="4082444"/>
            <a:ext cx="2464357" cy="9158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6A3673-FE57-F2B2-B28F-D1414D467D7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92451" y="5131854"/>
            <a:ext cx="2876951" cy="10860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8" y="6408601"/>
            <a:ext cx="432033" cy="43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17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03E9B-D6ED-F391-6410-2C9844F33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0B1E8-9EA5-67A4-CE30-74356A755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138" y="6427915"/>
            <a:ext cx="768448" cy="339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4E8B38-DEC1-2D95-E1B8-D2273CE78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4" y="6425967"/>
            <a:ext cx="1393131" cy="341317"/>
          </a:xfrm>
          <a:prstGeom prst="rect">
            <a:avLst/>
          </a:prstGeom>
        </p:spPr>
      </p:pic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3A229B64-212F-78A2-B0BD-2D01D6615EF0}"/>
              </a:ext>
            </a:extLst>
          </p:cNvPr>
          <p:cNvSpPr/>
          <p:nvPr/>
        </p:nvSpPr>
        <p:spPr>
          <a:xfrm>
            <a:off x="388690" y="400748"/>
            <a:ext cx="1102856" cy="530429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View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1AA6FE-115F-3942-F2DE-80628E386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080" y="383970"/>
            <a:ext cx="2627641" cy="2813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Arrow: Pentagon 8">
            <a:extLst>
              <a:ext uri="{FF2B5EF4-FFF2-40B4-BE49-F238E27FC236}">
                <a16:creationId xmlns:a16="http://schemas.microsoft.com/office/drawing/2014/main" id="{3C64025C-1CCB-9B8D-4F38-1B2E065737F4}"/>
              </a:ext>
            </a:extLst>
          </p:cNvPr>
          <p:cNvSpPr/>
          <p:nvPr/>
        </p:nvSpPr>
        <p:spPr>
          <a:xfrm>
            <a:off x="4917643" y="375580"/>
            <a:ext cx="2020052" cy="530429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 Toolbar</a:t>
            </a:r>
            <a:endParaRPr lang="en-IN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7269EE-4A37-C320-FD0C-1D762E763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4023" y="406048"/>
            <a:ext cx="4186825" cy="4747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D7E83E-0504-87E5-86A7-2A46891580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601" y="1106356"/>
            <a:ext cx="2494128" cy="54897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E54B229E-1E0F-C3B9-0BC0-78E661DBC213}"/>
              </a:ext>
            </a:extLst>
          </p:cNvPr>
          <p:cNvSpPr/>
          <p:nvPr/>
        </p:nvSpPr>
        <p:spPr>
          <a:xfrm>
            <a:off x="5333971" y="3003259"/>
            <a:ext cx="2494128" cy="906011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Mobile Phone [Responsive View]</a:t>
            </a:r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508D8A-2DB2-FE4C-431C-00C8E6C42A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982" y="5294510"/>
            <a:ext cx="7541231" cy="284169"/>
          </a:xfrm>
          <a:prstGeom prst="rect">
            <a:avLst/>
          </a:prstGeom>
        </p:spPr>
      </p:pic>
      <p:sp>
        <p:nvSpPr>
          <p:cNvPr id="14" name="Flowchart: Off-page Connector 13">
            <a:extLst>
              <a:ext uri="{FF2B5EF4-FFF2-40B4-BE49-F238E27FC236}">
                <a16:creationId xmlns:a16="http://schemas.microsoft.com/office/drawing/2014/main" id="{CF8587B4-CF90-BEC0-0B47-359AEABED890}"/>
              </a:ext>
            </a:extLst>
          </p:cNvPr>
          <p:cNvSpPr/>
          <p:nvPr/>
        </p:nvSpPr>
        <p:spPr>
          <a:xfrm>
            <a:off x="3512540" y="3925959"/>
            <a:ext cx="1052119" cy="1031846"/>
          </a:xfrm>
          <a:prstGeom prst="flowChartOffpageConnector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Title Bar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8" y="6408601"/>
            <a:ext cx="432033" cy="43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88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03E9B-D6ED-F391-6410-2C9844F33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0B1E8-9EA5-67A4-CE30-74356A755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138" y="6427915"/>
            <a:ext cx="768448" cy="339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4E8B38-DEC1-2D95-E1B8-D2273CE78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4" y="6425967"/>
            <a:ext cx="1393131" cy="341317"/>
          </a:xfrm>
          <a:prstGeom prst="rect">
            <a:avLst/>
          </a:prstGeom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C594125B-84C4-6C70-8270-EE12DBE87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648" y="138826"/>
            <a:ext cx="5854815" cy="783963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Real Time Collaboration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6B8C82-58CD-5018-423E-36803F1E6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636" y="2345286"/>
            <a:ext cx="2191056" cy="4286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570422-D350-DC77-C83A-543AAFFAF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782" y="2289157"/>
            <a:ext cx="2143424" cy="4286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0AAECAE4-3D6E-2724-DBC6-68B50060AAC3}"/>
              </a:ext>
            </a:extLst>
          </p:cNvPr>
          <p:cNvSpPr/>
          <p:nvPr/>
        </p:nvSpPr>
        <p:spPr>
          <a:xfrm>
            <a:off x="286578" y="530807"/>
            <a:ext cx="1963024" cy="1149291"/>
          </a:xfrm>
          <a:prstGeom prst="wedgeRectCallout">
            <a:avLst>
              <a:gd name="adj1" fmla="val 20451"/>
              <a:gd name="adj2" fmla="val 9898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on Collaborate for real time collaboration</a:t>
            </a:r>
            <a:endParaRPr lang="en-IN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20C7E02-E129-CC36-02CB-3DBB252C612E}"/>
              </a:ext>
            </a:extLst>
          </p:cNvPr>
          <p:cNvSpPr/>
          <p:nvPr/>
        </p:nvSpPr>
        <p:spPr>
          <a:xfrm>
            <a:off x="3257252" y="2381800"/>
            <a:ext cx="733338" cy="319205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8847F98-E9FB-CDD4-2292-EA1110FCAD94}"/>
              </a:ext>
            </a:extLst>
          </p:cNvPr>
          <p:cNvSpPr/>
          <p:nvPr/>
        </p:nvSpPr>
        <p:spPr>
          <a:xfrm>
            <a:off x="6579737" y="2345286"/>
            <a:ext cx="733338" cy="319205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0C6C8A-C415-1DB8-CCC7-9D56409BD7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0895" y="1424211"/>
            <a:ext cx="3314373" cy="20386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C912810-52BB-9015-9669-77FC5795EA67}"/>
              </a:ext>
            </a:extLst>
          </p:cNvPr>
          <p:cNvSpPr/>
          <p:nvPr/>
        </p:nvSpPr>
        <p:spPr>
          <a:xfrm>
            <a:off x="723725" y="4224688"/>
            <a:ext cx="7670262" cy="114929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Share the generated URL for Real Time Collaboration to other users to join the online session</a:t>
            </a:r>
            <a:endParaRPr lang="en-IN" sz="2400" dirty="0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90958173-280F-E9D4-CC35-920FAC6CA8A3}"/>
              </a:ext>
            </a:extLst>
          </p:cNvPr>
          <p:cNvSpPr/>
          <p:nvPr/>
        </p:nvSpPr>
        <p:spPr>
          <a:xfrm rot="7106472">
            <a:off x="7261375" y="3668432"/>
            <a:ext cx="733338" cy="319205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0F7E10-AF00-4838-AC38-DBCF98B1B3C0}"/>
              </a:ext>
            </a:extLst>
          </p:cNvPr>
          <p:cNvSpPr txBox="1"/>
          <p:nvPr/>
        </p:nvSpPr>
        <p:spPr>
          <a:xfrm>
            <a:off x="11090849" y="2194622"/>
            <a:ext cx="90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/>
              <a:t>Send Mail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E97F45-3231-415F-8FF2-6E07AED8D1AE}"/>
              </a:ext>
            </a:extLst>
          </p:cNvPr>
          <p:cNvSpPr txBox="1"/>
          <p:nvPr/>
        </p:nvSpPr>
        <p:spPr>
          <a:xfrm>
            <a:off x="11088833" y="2862401"/>
            <a:ext cx="90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/>
              <a:t>No. of users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97AC0A-8529-4630-8062-C419E1CE74F4}"/>
              </a:ext>
            </a:extLst>
          </p:cNvPr>
          <p:cNvSpPr txBox="1"/>
          <p:nvPr/>
        </p:nvSpPr>
        <p:spPr>
          <a:xfrm>
            <a:off x="11088833" y="1576407"/>
            <a:ext cx="1004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/>
              <a:t>Invite users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8" y="6408601"/>
            <a:ext cx="432033" cy="43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20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03E9B-D6ED-F391-6410-2C9844F33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0B1E8-9EA5-67A4-CE30-74356A755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138" y="6427915"/>
            <a:ext cx="768448" cy="339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4E8B38-DEC1-2D95-E1B8-D2273CE78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4" y="6425967"/>
            <a:ext cx="1393131" cy="3413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B6F836-EB7C-B657-94F2-C0E63ADB0BF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0716" y="338145"/>
            <a:ext cx="11259198" cy="49228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F38F751-6ED7-181E-7344-253D05E557D8}"/>
              </a:ext>
            </a:extLst>
          </p:cNvPr>
          <p:cNvSpPr/>
          <p:nvPr/>
        </p:nvSpPr>
        <p:spPr>
          <a:xfrm>
            <a:off x="2258459" y="5497417"/>
            <a:ext cx="7954178" cy="72711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/>
              <a:t>Auto –coloring </a:t>
            </a:r>
            <a:r>
              <a:rPr lang="en-US" dirty="0"/>
              <a:t>of Geometry while Real Time Collaboration</a:t>
            </a:r>
            <a:endParaRPr lang="en-IN" dirty="0"/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28349E16-891C-4756-9D67-FC9605359CC5}"/>
              </a:ext>
            </a:extLst>
          </p:cNvPr>
          <p:cNvSpPr/>
          <p:nvPr/>
        </p:nvSpPr>
        <p:spPr>
          <a:xfrm>
            <a:off x="2258459" y="3741490"/>
            <a:ext cx="1681294" cy="872455"/>
          </a:xfrm>
          <a:prstGeom prst="wedgeRectCallout">
            <a:avLst>
              <a:gd name="adj1" fmla="val 13166"/>
              <a:gd name="adj2" fmla="val -10236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Entity created by first user</a:t>
            </a:r>
            <a:endParaRPr lang="en-IN" dirty="0"/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F911BCA1-F275-C44A-59ED-7AA335DE60E5}"/>
              </a:ext>
            </a:extLst>
          </p:cNvPr>
          <p:cNvSpPr/>
          <p:nvPr/>
        </p:nvSpPr>
        <p:spPr>
          <a:xfrm>
            <a:off x="9457627" y="3200399"/>
            <a:ext cx="1943011" cy="629175"/>
          </a:xfrm>
          <a:prstGeom prst="wedgeRectCallout">
            <a:avLst>
              <a:gd name="adj1" fmla="val -49404"/>
              <a:gd name="adj2" fmla="val -100961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Entity created by second user</a:t>
            </a:r>
            <a:endParaRPr lang="en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8" y="6408601"/>
            <a:ext cx="432033" cy="43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2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03E9B-D6ED-F391-6410-2C9844F33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0B1E8-9EA5-67A4-CE30-74356A755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138" y="6427915"/>
            <a:ext cx="768448" cy="339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4E8B38-DEC1-2D95-E1B8-D2273CE78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4" y="6425967"/>
            <a:ext cx="1393131" cy="341317"/>
          </a:xfrm>
          <a:prstGeom prst="rect">
            <a:avLst/>
          </a:prstGeom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C594125B-84C4-6C70-8270-EE12DBE87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83" y="138827"/>
            <a:ext cx="11064877" cy="1020455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Comparison of </a:t>
            </a:r>
            <a:r>
              <a:rPr lang="en-US" sz="360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CollabGEO</a:t>
            </a:r>
            <a:r>
              <a:rPr lang="en-US" sz="3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with</a:t>
            </a:r>
            <a:br>
              <a:rPr lang="en-US" sz="3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NCERT Mathematics (class6-10) Syllabus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4E5996-D97B-C878-F9EC-DFBC0E8F5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14" y="1186333"/>
            <a:ext cx="2952603" cy="32643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C4A88C-E24D-5289-585B-D715F065D7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000" y="1186333"/>
            <a:ext cx="4524511" cy="11258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14D1C2-D879-D341-5643-3BB16D5448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1490" y="1976893"/>
            <a:ext cx="4524511" cy="14521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A6A803-52A5-F4A1-2C5D-6D85BED62D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1494" y="1186333"/>
            <a:ext cx="4114801" cy="12472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73957B-A328-C8BE-564C-71A7AAB237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1493" y="2466327"/>
            <a:ext cx="4114801" cy="4521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D376699-DEB9-5A55-D150-7BE7226EE0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8688" y="3480131"/>
            <a:ext cx="4219694" cy="18452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5881A64-76DC-1BA3-29B1-B74C24A84F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9390" y="5376552"/>
            <a:ext cx="4238992" cy="13048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0050E42-1841-D259-9D8E-28B56BBECF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13798" y="3088681"/>
            <a:ext cx="4082496" cy="24639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8" y="6408601"/>
            <a:ext cx="432033" cy="43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49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03E9B-D6ED-F391-6410-2C9844F33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0B1E8-9EA5-67A4-CE30-74356A755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138" y="6427915"/>
            <a:ext cx="768448" cy="339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4E8B38-DEC1-2D95-E1B8-D2273CE78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4" y="6425967"/>
            <a:ext cx="1393131" cy="341317"/>
          </a:xfrm>
          <a:prstGeom prst="rect">
            <a:avLst/>
          </a:prstGeom>
        </p:spPr>
      </p:pic>
      <p:sp>
        <p:nvSpPr>
          <p:cNvPr id="16" name="Title 3">
            <a:extLst>
              <a:ext uri="{FF2B5EF4-FFF2-40B4-BE49-F238E27FC236}">
                <a16:creationId xmlns:a16="http://schemas.microsoft.com/office/drawing/2014/main" id="{38163604-494C-BCC8-F508-871299CF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968" y="363028"/>
            <a:ext cx="3380063" cy="576539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Salient Features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52A7F6-B7B5-7E59-6845-BD9433697330}"/>
              </a:ext>
            </a:extLst>
          </p:cNvPr>
          <p:cNvSpPr txBox="1"/>
          <p:nvPr/>
        </p:nvSpPr>
        <p:spPr>
          <a:xfrm>
            <a:off x="659175" y="1214025"/>
            <a:ext cx="9659284" cy="4922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6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Calibri" panose="020F0502020204030204" pitchFamily="34" charset="0"/>
              </a:rPr>
              <a:t>Geometry creation tool </a:t>
            </a:r>
            <a:r>
              <a:rPr lang="en-US" sz="1600" dirty="0">
                <a:ln>
                  <a:noFill/>
                </a:ln>
                <a:solidFill>
                  <a:srgbClr val="000000"/>
                </a:solidFill>
                <a:ea typeface="Arial Unicode MS" panose="020B0604020202020204" pitchFamily="34" charset="-128"/>
                <a:cs typeface="Calibri" panose="020F0502020204030204" pitchFamily="34" charset="0"/>
              </a:rPr>
              <a:t>such as point, line, circle, polygon, ellipse, triangle, polyline </a:t>
            </a:r>
            <a:r>
              <a:rPr lang="en-US" sz="1600" dirty="0" err="1">
                <a:ln>
                  <a:noFill/>
                </a:ln>
                <a:solidFill>
                  <a:srgbClr val="000000"/>
                </a:solidFill>
                <a:ea typeface="Arial Unicode MS" panose="020B0604020202020204" pitchFamily="34" charset="-128"/>
                <a:cs typeface="Calibri" panose="020F0502020204030204" pitchFamily="34" charset="0"/>
              </a:rPr>
              <a:t>etc</a:t>
            </a:r>
            <a:endParaRPr lang="en-IN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6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Calibri" panose="020F0502020204030204" pitchFamily="34" charset="0"/>
              </a:rPr>
              <a:t>Annotations</a:t>
            </a:r>
            <a:r>
              <a:rPr lang="en-US" sz="1600" dirty="0">
                <a:ln>
                  <a:noFill/>
                </a:ln>
                <a:solidFill>
                  <a:srgbClr val="000000"/>
                </a:solidFill>
                <a:ea typeface="Arial Unicode MS" panose="020B0604020202020204" pitchFamily="34" charset="-128"/>
                <a:cs typeface="Calibri" panose="020F0502020204030204" pitchFamily="34" charset="0"/>
              </a:rPr>
              <a:t> can be added to the canvas in the form of text</a:t>
            </a:r>
          </a:p>
          <a:p>
            <a:pPr marL="342900" lvl="0" indent="-342900" algn="just"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Measurement tools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such as length, radius, area and perimeter</a:t>
            </a:r>
            <a:endParaRPr lang="en-IN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ln>
                  <a:noFill/>
                </a:ln>
                <a:solidFill>
                  <a:srgbClr val="000000"/>
                </a:solidFill>
                <a:ea typeface="Arial Unicode MS" panose="020B0604020202020204" pitchFamily="34" charset="-128"/>
                <a:cs typeface="Calibri" panose="020F0502020204030204" pitchFamily="34" charset="0"/>
              </a:rPr>
              <a:t>Freehand sketch </a:t>
            </a:r>
          </a:p>
          <a:p>
            <a:pPr marL="342900" lvl="0" indent="-342900" algn="just"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IN" sz="1600" dirty="0">
                <a:ea typeface="Calibri" panose="020F0502020204030204" pitchFamily="34" charset="0"/>
                <a:cs typeface="Times New Roman" panose="02020603050405020304" pitchFamily="18" charset="0"/>
              </a:rPr>
              <a:t>Multiple </a:t>
            </a:r>
            <a:r>
              <a:rPr lang="en-IN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font-family</a:t>
            </a:r>
            <a:r>
              <a:rPr lang="en-IN" sz="1600" dirty="0">
                <a:ea typeface="Calibri" panose="020F0502020204030204" pitchFamily="34" charset="0"/>
                <a:cs typeface="Times New Roman" panose="02020603050405020304" pitchFamily="18" charset="0"/>
              </a:rPr>
              <a:t> for web page text</a:t>
            </a:r>
          </a:p>
          <a:p>
            <a:pPr marL="342900" lvl="0" indent="-342900" algn="just"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6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Calibri" panose="020F0502020204030204" pitchFamily="34" charset="0"/>
              </a:rPr>
              <a:t>Real time collaboration </a:t>
            </a:r>
            <a:r>
              <a:rPr lang="en-US" sz="1600" dirty="0">
                <a:ln>
                  <a:noFill/>
                </a:ln>
                <a:solidFill>
                  <a:srgbClr val="000000"/>
                </a:solidFill>
                <a:ea typeface="Arial Unicode MS" panose="020B0604020202020204" pitchFamily="34" charset="-128"/>
                <a:cs typeface="Calibri" panose="020F0502020204030204" pitchFamily="34" charset="0"/>
              </a:rPr>
              <a:t>with other users</a:t>
            </a:r>
            <a:endParaRPr lang="en-IN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ln>
                  <a:noFill/>
                </a:ln>
                <a:solidFill>
                  <a:srgbClr val="000000"/>
                </a:solidFill>
                <a:ea typeface="Arial Unicode MS" panose="020B0604020202020204" pitchFamily="34" charset="-128"/>
                <a:cs typeface="Calibri" panose="020F0502020204030204" pitchFamily="34" charset="0"/>
              </a:rPr>
              <a:t>Created </a:t>
            </a:r>
            <a:r>
              <a:rPr lang="en-US" sz="1600" b="1" dirty="0">
                <a:ln>
                  <a:noFill/>
                </a:ln>
                <a:solidFill>
                  <a:srgbClr val="000000"/>
                </a:solidFill>
                <a:ea typeface="Arial Unicode MS" panose="020B0604020202020204" pitchFamily="34" charset="-128"/>
                <a:cs typeface="Calibri" panose="020F0502020204030204" pitchFamily="34" charset="0"/>
              </a:rPr>
              <a:t>geometry can be saved </a:t>
            </a:r>
            <a:r>
              <a:rPr lang="en-US" sz="1600" dirty="0">
                <a:ln>
                  <a:noFill/>
                </a:ln>
                <a:solidFill>
                  <a:srgbClr val="000000"/>
                </a:solidFill>
                <a:ea typeface="Arial Unicode MS" panose="020B0604020202020204" pitchFamily="34" charset="-128"/>
                <a:cs typeface="Calibri" panose="020F0502020204030204" pitchFamily="34" charset="0"/>
              </a:rPr>
              <a:t>as a </a:t>
            </a:r>
            <a:r>
              <a:rPr lang="en-US" sz="1600" dirty="0" err="1">
                <a:ln>
                  <a:noFill/>
                </a:ln>
                <a:solidFill>
                  <a:srgbClr val="000000"/>
                </a:solidFill>
                <a:ea typeface="Arial Unicode MS" panose="020B0604020202020204" pitchFamily="34" charset="-128"/>
                <a:cs typeface="Calibri" panose="020F0502020204030204" pitchFamily="34" charset="0"/>
              </a:rPr>
              <a:t>CGJ</a:t>
            </a:r>
            <a:r>
              <a:rPr lang="en-US" sz="1600" dirty="0">
                <a:ln>
                  <a:noFill/>
                </a:ln>
                <a:solidFill>
                  <a:srgbClr val="000000"/>
                </a:solidFill>
                <a:ea typeface="Arial Unicode MS" panose="020B0604020202020204" pitchFamily="34" charset="-128"/>
                <a:cs typeface="Calibri" panose="020F0502020204030204" pitchFamily="34" charset="0"/>
              </a:rPr>
              <a:t> file</a:t>
            </a:r>
          </a:p>
          <a:p>
            <a:pPr marL="342900" lvl="0" indent="-342900" algn="just"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ln>
                  <a:noFill/>
                </a:ln>
                <a:solidFill>
                  <a:srgbClr val="000000"/>
                </a:solidFill>
                <a:ea typeface="Arial Unicode MS" panose="020B0604020202020204" pitchFamily="34" charset="-128"/>
                <a:cs typeface="Calibri" panose="020F0502020204030204" pitchFamily="34" charset="0"/>
              </a:rPr>
              <a:t>Saved </a:t>
            </a:r>
            <a:r>
              <a:rPr lang="en-US" sz="1600" dirty="0" err="1">
                <a:ln>
                  <a:noFill/>
                </a:ln>
                <a:solidFill>
                  <a:srgbClr val="000000"/>
                </a:solidFill>
                <a:ea typeface="Arial Unicode MS" panose="020B0604020202020204" pitchFamily="34" charset="-128"/>
                <a:cs typeface="Calibri" panose="020F0502020204030204" pitchFamily="34" charset="0"/>
              </a:rPr>
              <a:t>CGJ</a:t>
            </a:r>
            <a:r>
              <a:rPr lang="en-US" sz="1600" dirty="0">
                <a:ln>
                  <a:noFill/>
                </a:ln>
                <a:solidFill>
                  <a:srgbClr val="000000"/>
                </a:solidFill>
                <a:ea typeface="Arial Unicode MS" panose="020B0604020202020204" pitchFamily="34" charset="-128"/>
                <a:cs typeface="Calibri" panose="020F0502020204030204" pitchFamily="34" charset="0"/>
              </a:rPr>
              <a:t> file can be re-loaded on the canvas</a:t>
            </a:r>
            <a:endParaRPr lang="en-IN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6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Calibri" panose="020F0502020204030204" pitchFamily="34" charset="0"/>
              </a:rPr>
              <a:t>Import/Export </a:t>
            </a:r>
            <a:r>
              <a:rPr lang="en-US" sz="1600" dirty="0">
                <a:ln>
                  <a:noFill/>
                </a:ln>
                <a:solidFill>
                  <a:srgbClr val="000000"/>
                </a:solidFill>
                <a:ea typeface="Arial Unicode MS" panose="020B0604020202020204" pitchFamily="34" charset="-128"/>
                <a:cs typeface="Calibri" panose="020F0502020204030204" pitchFamily="34" charset="0"/>
              </a:rPr>
              <a:t>of an image file in SVG format</a:t>
            </a:r>
            <a:endParaRPr lang="en-IN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6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Calibri" panose="020F0502020204030204" pitchFamily="34" charset="0"/>
              </a:rPr>
              <a:t>Print</a:t>
            </a:r>
            <a:r>
              <a:rPr lang="en-US" sz="1600" dirty="0">
                <a:ln>
                  <a:noFill/>
                </a:ln>
                <a:solidFill>
                  <a:srgbClr val="000000"/>
                </a:solidFill>
                <a:ea typeface="Arial Unicode MS" panose="020B0604020202020204" pitchFamily="34" charset="-128"/>
                <a:cs typeface="Calibri" panose="020F0502020204030204" pitchFamily="34" charset="0"/>
              </a:rPr>
              <a:t> feature is available for printing canvas</a:t>
            </a:r>
            <a:endParaRPr lang="en-IN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6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Calibri" panose="020F0502020204030204" pitchFamily="34" charset="0"/>
              </a:rPr>
              <a:t>Collaboration URL </a:t>
            </a:r>
            <a:r>
              <a:rPr lang="en-US" sz="1600" dirty="0">
                <a:ln>
                  <a:noFill/>
                </a:ln>
                <a:solidFill>
                  <a:srgbClr val="000000"/>
                </a:solidFill>
                <a:ea typeface="Arial Unicode MS" panose="020B0604020202020204" pitchFamily="34" charset="-128"/>
                <a:cs typeface="Calibri" panose="020F0502020204030204" pitchFamily="34" charset="0"/>
              </a:rPr>
              <a:t>can be shared through mail</a:t>
            </a:r>
            <a:endParaRPr lang="en-IN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US" sz="1600" b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Calibri" panose="020F0502020204030204" pitchFamily="34" charset="0"/>
              </a:rPr>
              <a:t>Multilingual</a:t>
            </a:r>
            <a:r>
              <a:rPr lang="en-US" sz="160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Calibri" panose="020F0502020204030204" pitchFamily="34" charset="0"/>
              </a:rPr>
              <a:t> </a:t>
            </a:r>
            <a:r>
              <a:rPr lang="en-US" sz="1600" dirty="0">
                <a:ln>
                  <a:noFill/>
                </a:ln>
                <a:solidFill>
                  <a:srgbClr val="000000"/>
                </a:solidFill>
                <a:ea typeface="Arial Unicode MS" panose="020B0604020202020204" pitchFamily="34" charset="-128"/>
                <a:cs typeface="Calibri" panose="020F0502020204030204" pitchFamily="34" charset="0"/>
              </a:rPr>
              <a:t>(English &amp; Hindi) users guide</a:t>
            </a:r>
          </a:p>
          <a:p>
            <a:pPr marL="342900" lvl="0" indent="-342900" algn="just">
              <a:lnSpc>
                <a:spcPct val="115000"/>
              </a:lnSpc>
              <a:spcBef>
                <a:spcPts val="400"/>
              </a:spcBef>
              <a:spcAft>
                <a:spcPts val="1000"/>
              </a:spcAft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IN" sz="1600" dirty="0">
                <a:ea typeface="Calibri" panose="020F0502020204030204" pitchFamily="34" charset="0"/>
                <a:cs typeface="Times New Roman" panose="02020603050405020304" pitchFamily="18" charset="0"/>
              </a:rPr>
              <a:t>Quick reference web and </a:t>
            </a:r>
            <a:r>
              <a:rPr lang="en-IN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PDF guide</a:t>
            </a:r>
          </a:p>
          <a:p>
            <a:endParaRPr lang="en-I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8" y="6408601"/>
            <a:ext cx="432033" cy="43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55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706C9-F26D-46CA-93BF-8C27012F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Thank you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5E0EB-F1F4-436B-A218-93E100A6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23A2609-D257-4B3B-B1BA-BF7939B57122}" type="datetime1">
              <a:rPr lang="en-US" noProof="0" smtClean="0"/>
              <a:t>6/14/2024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D06EF-9416-46F7-8230-B49EE1269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noProof="0" dirty="0" err="1"/>
              <a:t>CollabGEO</a:t>
            </a:r>
            <a:r>
              <a:rPr lang="en-US" noProof="0" dirty="0"/>
              <a:t> Web Application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847700-EC8C-6353-F7D0-E054AE56A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722" y="1397278"/>
            <a:ext cx="2332970" cy="6447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7ED7D3-D15D-5BD6-343E-BC91808BDAF9}"/>
              </a:ext>
            </a:extLst>
          </p:cNvPr>
          <p:cNvSpPr txBox="1"/>
          <p:nvPr/>
        </p:nvSpPr>
        <p:spPr>
          <a:xfrm>
            <a:off x="4239211" y="5437743"/>
            <a:ext cx="891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Cambria" pitchFamily="18" charset="0"/>
              </a:rPr>
              <a:t>Copyright © 2023  - Education Projects Division, NIC (</a:t>
            </a:r>
            <a:r>
              <a:rPr lang="en-IN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Cambria" pitchFamily="18" charset="0"/>
              </a:rPr>
              <a:t>Hqrs</a:t>
            </a:r>
            <a:r>
              <a:rPr lang="en-I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Cambria" pitchFamily="18" charset="0"/>
              </a:rPr>
              <a:t>), New Delhi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41D922-CFCE-CE32-EE9B-FEF23BF1464C}"/>
              </a:ext>
            </a:extLst>
          </p:cNvPr>
          <p:cNvSpPr txBox="1"/>
          <p:nvPr/>
        </p:nvSpPr>
        <p:spPr>
          <a:xfrm>
            <a:off x="5550947" y="2621727"/>
            <a:ext cx="619640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latin typeface="Cambria" pitchFamily="18" charset="0"/>
                <a:ea typeface="Cambria" pitchFamily="18" charset="0"/>
              </a:rPr>
              <a:t>Web Links</a:t>
            </a:r>
          </a:p>
          <a:p>
            <a:pPr algn="ctr"/>
            <a:r>
              <a:rPr lang="en-IN" sz="1400" b="1" dirty="0">
                <a:latin typeface="Cambria" pitchFamily="18" charset="0"/>
                <a:ea typeface="Cambria" pitchFamily="18" charset="0"/>
                <a:hlinkClick r:id="rId3"/>
              </a:rPr>
              <a:t>https://</a:t>
            </a:r>
            <a:r>
              <a:rPr lang="en-IN" sz="1400" b="1" dirty="0" err="1">
                <a:latin typeface="Cambria" pitchFamily="18" charset="0"/>
                <a:ea typeface="Cambria" pitchFamily="18" charset="0"/>
                <a:hlinkClick r:id="rId3"/>
              </a:rPr>
              <a:t>collabgeo.nic.in</a:t>
            </a:r>
            <a:r>
              <a:rPr lang="en-IN" sz="1400" b="1" dirty="0">
                <a:latin typeface="Cambria" pitchFamily="18" charset="0"/>
                <a:ea typeface="Cambria" pitchFamily="18" charset="0"/>
              </a:rPr>
              <a:t> </a:t>
            </a:r>
          </a:p>
          <a:p>
            <a:pPr algn="ctr"/>
            <a:r>
              <a:rPr lang="en-IN" sz="1400" b="1" dirty="0">
                <a:latin typeface="Cambria" pitchFamily="18" charset="0"/>
                <a:ea typeface="Cambria" pitchFamily="18" charset="0"/>
                <a:hlinkClick r:id="rId4"/>
              </a:rPr>
              <a:t>https://</a:t>
            </a:r>
            <a:r>
              <a:rPr lang="en-IN" sz="1400" b="1" dirty="0" err="1">
                <a:latin typeface="Cambria" pitchFamily="18" charset="0"/>
                <a:ea typeface="Cambria" pitchFamily="18" charset="0"/>
                <a:hlinkClick r:id="rId4"/>
              </a:rPr>
              <a:t>www.nic.in</a:t>
            </a:r>
            <a:r>
              <a:rPr lang="en-IN" sz="1400" b="1" dirty="0">
                <a:latin typeface="Cambria" pitchFamily="18" charset="0"/>
                <a:ea typeface="Cambria" pitchFamily="18" charset="0"/>
                <a:hlinkClick r:id="rId4"/>
              </a:rPr>
              <a:t>/products/</a:t>
            </a:r>
            <a:r>
              <a:rPr lang="en-IN" sz="1400" b="1" dirty="0" err="1">
                <a:latin typeface="Cambria" pitchFamily="18" charset="0"/>
                <a:ea typeface="Cambria" pitchFamily="18" charset="0"/>
                <a:hlinkClick r:id="rId4"/>
              </a:rPr>
              <a:t>collabgeo</a:t>
            </a:r>
            <a:r>
              <a:rPr lang="en-IN" sz="1400" b="1" dirty="0">
                <a:latin typeface="Cambria" pitchFamily="18" charset="0"/>
                <a:ea typeface="Cambria" pitchFamily="18" charset="0"/>
                <a:hlinkClick r:id="rId4"/>
              </a:rPr>
              <a:t>/</a:t>
            </a:r>
            <a:r>
              <a:rPr lang="en-IN" sz="1400" b="1" dirty="0">
                <a:latin typeface="Cambria" pitchFamily="18" charset="0"/>
                <a:ea typeface="Cambria" pitchFamily="18" charset="0"/>
              </a:rPr>
              <a:t> </a:t>
            </a:r>
          </a:p>
          <a:p>
            <a:pPr algn="ctr"/>
            <a:endParaRPr lang="en-IN" sz="1400" b="1" dirty="0"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en-IN" sz="2000" b="1" dirty="0">
                <a:latin typeface="Cambria" pitchFamily="18" charset="0"/>
                <a:ea typeface="Cambria" pitchFamily="18" charset="0"/>
              </a:rPr>
              <a:t>Social Media</a:t>
            </a:r>
            <a:r>
              <a:rPr lang="en-IN" sz="1400" b="1" dirty="0">
                <a:latin typeface="Cambria" pitchFamily="18" charset="0"/>
                <a:ea typeface="Cambria" pitchFamily="18" charset="0"/>
              </a:rPr>
              <a:t> </a:t>
            </a:r>
          </a:p>
          <a:p>
            <a:pPr algn="ctr"/>
            <a:r>
              <a:rPr lang="en-IN" sz="1400" b="1" dirty="0">
                <a:latin typeface="Cambria" pitchFamily="18" charset="0"/>
                <a:ea typeface="Cambria" pitchFamily="18" charset="0"/>
                <a:hlinkClick r:id="rId5"/>
              </a:rPr>
              <a:t>https://</a:t>
            </a:r>
            <a:r>
              <a:rPr lang="en-IN" sz="1400" b="1" dirty="0" err="1">
                <a:latin typeface="Cambria" pitchFamily="18" charset="0"/>
                <a:ea typeface="Cambria" pitchFamily="18" charset="0"/>
                <a:hlinkClick r:id="rId5"/>
              </a:rPr>
              <a:t>www.facebook.com</a:t>
            </a:r>
            <a:r>
              <a:rPr lang="en-IN" sz="1400" b="1" dirty="0">
                <a:latin typeface="Cambria" pitchFamily="18" charset="0"/>
                <a:ea typeface="Cambria" pitchFamily="18" charset="0"/>
                <a:hlinkClick r:id="rId5"/>
              </a:rPr>
              <a:t>/</a:t>
            </a:r>
            <a:r>
              <a:rPr lang="en-IN" sz="1400" b="1" dirty="0" err="1">
                <a:latin typeface="Cambria" pitchFamily="18" charset="0"/>
                <a:ea typeface="Cambria" pitchFamily="18" charset="0"/>
                <a:hlinkClick r:id="rId5"/>
              </a:rPr>
              <a:t>NICIndia</a:t>
            </a:r>
            <a:r>
              <a:rPr lang="en-IN" sz="1400" b="1" dirty="0">
                <a:latin typeface="Cambria" pitchFamily="18" charset="0"/>
                <a:ea typeface="Cambria" pitchFamily="18" charset="0"/>
              </a:rPr>
              <a:t> </a:t>
            </a:r>
          </a:p>
          <a:p>
            <a:pPr algn="ctr"/>
            <a:r>
              <a:rPr lang="en-IN" sz="1400" b="1" dirty="0">
                <a:latin typeface="Cambria" pitchFamily="18" charset="0"/>
                <a:ea typeface="Cambria" pitchFamily="18" charset="0"/>
                <a:hlinkClick r:id="rId6"/>
              </a:rPr>
              <a:t>https://</a:t>
            </a:r>
            <a:r>
              <a:rPr lang="en-IN" sz="1400" b="1" dirty="0" err="1">
                <a:latin typeface="Cambria" pitchFamily="18" charset="0"/>
                <a:ea typeface="Cambria" pitchFamily="18" charset="0"/>
                <a:hlinkClick r:id="rId6"/>
              </a:rPr>
              <a:t>www.youtube.com</a:t>
            </a:r>
            <a:r>
              <a:rPr lang="en-IN" sz="1400" b="1" dirty="0">
                <a:latin typeface="Cambria" pitchFamily="18" charset="0"/>
                <a:ea typeface="Cambria" pitchFamily="18" charset="0"/>
                <a:hlinkClick r:id="rId6"/>
              </a:rPr>
              <a:t>/</a:t>
            </a:r>
            <a:r>
              <a:rPr lang="en-IN" sz="1400" b="1" dirty="0" err="1">
                <a:latin typeface="Cambria" pitchFamily="18" charset="0"/>
                <a:ea typeface="Cambria" pitchFamily="18" charset="0"/>
                <a:hlinkClick r:id="rId6"/>
              </a:rPr>
              <a:t>nationalinformaticscentre</a:t>
            </a:r>
            <a:r>
              <a:rPr lang="en-IN" sz="1400" b="1" dirty="0">
                <a:latin typeface="Cambria" pitchFamily="18" charset="0"/>
                <a:ea typeface="Cambria" pitchFamily="18" charset="0"/>
              </a:rPr>
              <a:t> </a:t>
            </a:r>
          </a:p>
          <a:p>
            <a:pPr algn="ctr"/>
            <a:r>
              <a:rPr lang="en-IN" sz="1400" b="1" dirty="0">
                <a:latin typeface="Cambria" pitchFamily="18" charset="0"/>
                <a:ea typeface="Cambria" pitchFamily="18" charset="0"/>
                <a:hlinkClick r:id="rId7"/>
              </a:rPr>
              <a:t>https://</a:t>
            </a:r>
            <a:r>
              <a:rPr lang="en-IN" sz="1400" b="1" dirty="0" err="1">
                <a:latin typeface="Cambria" pitchFamily="18" charset="0"/>
                <a:ea typeface="Cambria" pitchFamily="18" charset="0"/>
                <a:hlinkClick r:id="rId7"/>
              </a:rPr>
              <a:t>x.com</a:t>
            </a:r>
            <a:r>
              <a:rPr lang="en-IN" sz="1400" b="1" dirty="0">
                <a:latin typeface="Cambria" pitchFamily="18" charset="0"/>
                <a:ea typeface="Cambria" pitchFamily="18" charset="0"/>
                <a:hlinkClick r:id="rId7"/>
              </a:rPr>
              <a:t>/</a:t>
            </a:r>
            <a:r>
              <a:rPr lang="en-IN" sz="1400" b="1" dirty="0" err="1">
                <a:latin typeface="Cambria" pitchFamily="18" charset="0"/>
                <a:ea typeface="Cambria" pitchFamily="18" charset="0"/>
                <a:hlinkClick r:id="rId7"/>
              </a:rPr>
              <a:t>NICMeity</a:t>
            </a:r>
            <a:r>
              <a:rPr lang="en-IN" sz="1400" b="1" dirty="0">
                <a:latin typeface="Cambria" pitchFamily="18" charset="0"/>
                <a:ea typeface="Cambria" pitchFamily="18" charset="0"/>
              </a:rPr>
              <a:t> </a:t>
            </a:r>
          </a:p>
          <a:p>
            <a:pPr algn="ctr"/>
            <a:endParaRPr lang="en-IN" sz="1400" b="1" dirty="0"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en-IN" sz="2000" b="1" dirty="0">
                <a:latin typeface="Cambria" pitchFamily="18" charset="0"/>
                <a:ea typeface="Cambria" pitchFamily="18" charset="0"/>
              </a:rPr>
              <a:t>Any queries and feedback </a:t>
            </a:r>
          </a:p>
          <a:p>
            <a:pPr algn="ctr"/>
            <a:r>
              <a:rPr lang="en-IN" sz="1400" b="1" dirty="0" err="1">
                <a:latin typeface="Cambria" pitchFamily="18" charset="0"/>
                <a:ea typeface="Cambria" pitchFamily="18" charset="0"/>
                <a:hlinkClick r:id="rId8"/>
              </a:rPr>
              <a:t>collabcad@nic.in</a:t>
            </a:r>
            <a:r>
              <a:rPr lang="en-IN" sz="1400" b="1" dirty="0">
                <a:latin typeface="Cambria" pitchFamily="18" charset="0"/>
                <a:ea typeface="Cambria" pitchFamily="18" charset="0"/>
              </a:rPr>
              <a:t> </a:t>
            </a:r>
          </a:p>
          <a:p>
            <a:pPr algn="ctr"/>
            <a:endParaRPr lang="en-IN" sz="1400" b="1" dirty="0">
              <a:latin typeface="Cambria" pitchFamily="18" charset="0"/>
              <a:ea typeface="Cambria" pitchFamily="18" charset="0"/>
            </a:endParaRPr>
          </a:p>
          <a:p>
            <a:pPr algn="ctr"/>
            <a:endParaRPr lang="en-IN" sz="2000" b="1" dirty="0">
              <a:latin typeface="Cambria" pitchFamily="18" charset="0"/>
              <a:ea typeface="Cambria" pitchFamily="18" charset="0"/>
            </a:endParaRPr>
          </a:p>
          <a:p>
            <a:pPr algn="ctr"/>
            <a:endParaRPr lang="en-IN" sz="2000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73C406-07BA-7B81-BF9F-C40EA19ED7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67306" y="1366966"/>
            <a:ext cx="1469611" cy="6466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651" y="1264672"/>
            <a:ext cx="909919" cy="90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58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6E49C-11A0-4C95-8A6E-FC7E9C57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C3FD2-AF88-4EF1-AFB7-5D31BD5AA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8402" y="2241513"/>
            <a:ext cx="5613166" cy="3029131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Introduction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 err="1"/>
              <a:t>DIKSHA</a:t>
            </a:r>
            <a:r>
              <a:rPr lang="en-US" dirty="0"/>
              <a:t> with </a:t>
            </a:r>
            <a:r>
              <a:rPr lang="en-US" dirty="0" err="1"/>
              <a:t>CollabGEO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Benefits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Objectives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User Interface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Real Time Collaboration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Adhering with NCERT Syllabus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Salient Features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2B84E-2163-44C1-99D0-6F162AEA8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CollabGEO Web Application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E0E2C3-9182-52E8-A94F-8E8FF0692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138" y="6427915"/>
            <a:ext cx="768448" cy="3393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2F75FA-E4AA-EC68-E6F1-44FAE1C02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4" y="6425967"/>
            <a:ext cx="1393131" cy="3413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8" y="6408601"/>
            <a:ext cx="432033" cy="43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0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290457-2071-4F7C-9327-CE85A282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619" y="185567"/>
            <a:ext cx="3078761" cy="673254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Introduction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9514E216-3112-BADB-1D67-89E3BB53B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4791" y="1959428"/>
            <a:ext cx="3266827" cy="3116247"/>
          </a:xfrm>
          <a:ln>
            <a:noFill/>
          </a:ln>
        </p:spPr>
      </p:pic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96B342A5-1683-4650-BB07-B98D8B23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CollabGEO Web Application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C5C20B-37DD-AB8D-809F-884D18CA9E37}"/>
              </a:ext>
            </a:extLst>
          </p:cNvPr>
          <p:cNvSpPr/>
          <p:nvPr/>
        </p:nvSpPr>
        <p:spPr>
          <a:xfrm>
            <a:off x="98414" y="1060069"/>
            <a:ext cx="8449869" cy="5336905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0" i="0" dirty="0" err="1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CollabGEO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 is a </a:t>
            </a:r>
            <a:r>
              <a:rPr lang="en-US" sz="2000" b="1" i="0" dirty="0">
                <a:solidFill>
                  <a:srgbClr val="FFFF00"/>
                </a:solidFill>
                <a:effectLst/>
                <a:latin typeface="Helvetica" panose="020B0604020202020204" pitchFamily="34" charset="0"/>
              </a:rPr>
              <a:t>two-dimensional interactive web application</a:t>
            </a:r>
            <a:r>
              <a:rPr lang="en-US" sz="2000" b="0" i="0" dirty="0">
                <a:solidFill>
                  <a:srgbClr val="FFFF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created for understanding and teaching basic mathematical geometrical concepts.</a:t>
            </a:r>
          </a:p>
          <a:p>
            <a:pPr algn="just"/>
            <a:endParaRPr lang="en-US" sz="2000" dirty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pPr algn="just"/>
            <a:r>
              <a:rPr lang="en-US" sz="2000" dirty="0" err="1">
                <a:solidFill>
                  <a:schemeClr val="bg1"/>
                </a:solidFill>
                <a:latin typeface="Helvetica" panose="020B0604020202020204" pitchFamily="34" charset="0"/>
              </a:rPr>
              <a:t>CollabGEO</a:t>
            </a:r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</a:rPr>
              <a:t> designed, enhanced and implemented as per dynamic requirements of School Education especially </a:t>
            </a:r>
            <a:r>
              <a:rPr lang="en-US" sz="2000" dirty="0" err="1">
                <a:solidFill>
                  <a:schemeClr val="bg1"/>
                </a:solidFill>
                <a:latin typeface="Helvetica" panose="020B0604020202020204" pitchFamily="34" charset="0"/>
              </a:rPr>
              <a:t>NCERT</a:t>
            </a:r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</a:rPr>
              <a:t> adhering to </a:t>
            </a:r>
            <a:r>
              <a:rPr lang="en-US" sz="2000" b="1" dirty="0" err="1">
                <a:solidFill>
                  <a:srgbClr val="FFFF00"/>
                </a:solidFill>
                <a:latin typeface="Helvetica" panose="020B0604020202020204" pitchFamily="34" charset="0"/>
              </a:rPr>
              <a:t>NDEAR</a:t>
            </a:r>
            <a:r>
              <a:rPr lang="en-US" sz="2000" b="1" dirty="0">
                <a:solidFill>
                  <a:srgbClr val="FFFF00"/>
                </a:solidFill>
                <a:latin typeface="Helvetica" panose="020B0604020202020204" pitchFamily="34" charset="0"/>
              </a:rPr>
              <a:t> and NEP 2020 policies</a:t>
            </a:r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</a:rPr>
              <a:t> and standards of Ministry of education.</a:t>
            </a:r>
            <a:endParaRPr lang="en-US" sz="2000" b="0" i="0" dirty="0">
              <a:solidFill>
                <a:schemeClr val="bg1"/>
              </a:solidFill>
              <a:effectLst/>
              <a:latin typeface="Helvetica" panose="020B0604020202020204" pitchFamily="34" charset="0"/>
            </a:endParaRPr>
          </a:p>
          <a:p>
            <a:pPr algn="just"/>
            <a:endParaRPr lang="en-US" sz="2000" b="0" i="0" dirty="0">
              <a:solidFill>
                <a:schemeClr val="bg1"/>
              </a:solidFill>
              <a:effectLst/>
              <a:latin typeface="Helvetica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purpose of creating Online Collaborative 2D geometry and mathematical tool is to </a:t>
            </a:r>
            <a:r>
              <a:rPr lang="en-US" sz="2000" b="1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help teachers, tutors and students to make their practical lessons with real time interactions</a:t>
            </a:r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algn="just"/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These will help teachers to </a:t>
            </a:r>
            <a:r>
              <a:rPr lang="en-US" sz="2000" b="1" dirty="0">
                <a:solidFill>
                  <a:srgbClr val="FFFF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explain and practice</a:t>
            </a:r>
            <a:r>
              <a:rPr lang="en-US" sz="2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theoretical concepts for students to understand and solve in a practical way.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45F2B36-580A-1B49-2974-71CF02516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5138" y="6427915"/>
            <a:ext cx="768448" cy="3393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10CCE3F-E92C-944F-F811-84B1EC742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14" y="6425967"/>
            <a:ext cx="1393131" cy="341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8" y="6408601"/>
            <a:ext cx="432033" cy="43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93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290457-2071-4F7C-9327-CE85A282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369" y="194898"/>
            <a:ext cx="5867262" cy="673254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DIKSHA</a:t>
            </a:r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with </a:t>
            </a:r>
            <a:r>
              <a:rPr lang="en-US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CollabGEO</a:t>
            </a:r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96B342A5-1683-4650-BB07-B98D8B23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CollabGEO Web Application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45F2B36-580A-1B49-2974-71CF02516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138" y="6427915"/>
            <a:ext cx="768448" cy="3393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10CCE3F-E92C-944F-F811-84B1EC742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4" y="6425967"/>
            <a:ext cx="1393131" cy="341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8" y="6408601"/>
            <a:ext cx="432033" cy="432033"/>
          </a:xfrm>
          <a:prstGeom prst="rect">
            <a:avLst/>
          </a:prstGeom>
        </p:spPr>
      </p:pic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1228256181"/>
              </p:ext>
            </p:extLst>
          </p:nvPr>
        </p:nvGraphicFramePr>
        <p:xfrm>
          <a:off x="31102" y="713995"/>
          <a:ext cx="12129796" cy="5796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68" y="3840648"/>
            <a:ext cx="962298" cy="44210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12" y="2321880"/>
            <a:ext cx="977674" cy="97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6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96B342A5-1683-4650-BB07-B98D8B23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CollabGEO Web Application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45F2B36-580A-1B49-2974-71CF02516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138" y="6427915"/>
            <a:ext cx="768448" cy="3393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10CCE3F-E92C-944F-F811-84B1EC742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4" y="6425967"/>
            <a:ext cx="1393131" cy="3413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8" y="6408601"/>
            <a:ext cx="432033" cy="4320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25" y="3288806"/>
            <a:ext cx="9105509" cy="9162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26" y="4618151"/>
            <a:ext cx="9105509" cy="16105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Down Arrow 5"/>
          <p:cNvSpPr/>
          <p:nvPr/>
        </p:nvSpPr>
        <p:spPr>
          <a:xfrm>
            <a:off x="5844074" y="4252576"/>
            <a:ext cx="351453" cy="307365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9009018" y="3679927"/>
            <a:ext cx="1047429" cy="4572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noFill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66" y="346669"/>
            <a:ext cx="9114256" cy="5625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795" y="1463148"/>
            <a:ext cx="1868790" cy="13787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522" y="1374449"/>
            <a:ext cx="2381834" cy="15031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Down Arrow 21"/>
          <p:cNvSpPr/>
          <p:nvPr/>
        </p:nvSpPr>
        <p:spPr>
          <a:xfrm>
            <a:off x="7594165" y="2933459"/>
            <a:ext cx="374178" cy="303178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Down Arrow 22"/>
          <p:cNvSpPr/>
          <p:nvPr/>
        </p:nvSpPr>
        <p:spPr>
          <a:xfrm>
            <a:off x="4399181" y="1018798"/>
            <a:ext cx="404606" cy="368054"/>
          </a:xfrm>
          <a:prstGeom prst="downArrow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ight Arrow 15"/>
          <p:cNvSpPr/>
          <p:nvPr/>
        </p:nvSpPr>
        <p:spPr>
          <a:xfrm>
            <a:off x="5844074" y="1954385"/>
            <a:ext cx="441648" cy="396229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Oval 23"/>
          <p:cNvSpPr/>
          <p:nvPr/>
        </p:nvSpPr>
        <p:spPr>
          <a:xfrm>
            <a:off x="4511555" y="2306482"/>
            <a:ext cx="1047429" cy="4572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noFill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752823" y="507442"/>
            <a:ext cx="1006998" cy="401771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716473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3">
            <a:extLst>
              <a:ext uri="{FF2B5EF4-FFF2-40B4-BE49-F238E27FC236}">
                <a16:creationId xmlns:a16="http://schemas.microsoft.com/office/drawing/2014/main" id="{7F0DBBC0-DC74-AC5A-4F1E-BA2EE01EB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7108" y="358730"/>
            <a:ext cx="2758383" cy="793066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Benefits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96B342A5-1683-4650-BB07-B98D8B23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CollabGEO Web Application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45F2B36-580A-1B49-2974-71CF02516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138" y="6427915"/>
            <a:ext cx="768448" cy="3393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10CCE3F-E92C-944F-F811-84B1EC742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4" y="6425967"/>
            <a:ext cx="1393131" cy="341317"/>
          </a:xfrm>
          <a:prstGeom prst="rect">
            <a:avLst/>
          </a:prstGeom>
        </p:spPr>
      </p:pic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B348AB90-12D1-D46E-8561-658F1919A9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4690683"/>
              </p:ext>
            </p:extLst>
          </p:nvPr>
        </p:nvGraphicFramePr>
        <p:xfrm>
          <a:off x="542156" y="1465389"/>
          <a:ext cx="5174143" cy="4821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BFDE4ADD-C27E-07FD-54E1-1385A5E519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4008" y="1465389"/>
            <a:ext cx="5597522" cy="28075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C5021AB-8E61-699C-DFB8-E211A1C14C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0663" y="3876019"/>
            <a:ext cx="5744211" cy="19147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8" y="6408601"/>
            <a:ext cx="432033" cy="43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53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03E9B-D6ED-F391-6410-2C9844F33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0B1E8-9EA5-67A4-CE30-74356A755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138" y="6427915"/>
            <a:ext cx="768448" cy="339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4E8B38-DEC1-2D95-E1B8-D2273CE78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4" y="6425967"/>
            <a:ext cx="1393131" cy="341317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F1CF7605-4676-20A7-40E9-978B3D098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6833" y="519577"/>
            <a:ext cx="2645594" cy="632219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Objectives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1EBB90-05B1-AAF1-F698-F022850ECDB4}"/>
              </a:ext>
            </a:extLst>
          </p:cNvPr>
          <p:cNvSpPr txBox="1"/>
          <p:nvPr/>
        </p:nvSpPr>
        <p:spPr>
          <a:xfrm>
            <a:off x="1661020" y="1392573"/>
            <a:ext cx="9664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Enable user to understand </a:t>
            </a:r>
            <a:r>
              <a:rPr lang="en-US" b="1" dirty="0"/>
              <a:t>basic concepts of </a:t>
            </a:r>
            <a:r>
              <a:rPr lang="en-US" b="1" dirty="0" err="1"/>
              <a:t>2D</a:t>
            </a:r>
            <a:r>
              <a:rPr lang="en-US" b="1" dirty="0"/>
              <a:t> geometry </a:t>
            </a:r>
            <a:r>
              <a:rPr lang="en-US" dirty="0"/>
              <a:t>and draw interactively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Hands on </a:t>
            </a:r>
            <a:r>
              <a:rPr lang="en-US" dirty="0"/>
              <a:t>geometry lessons and tasks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Collaborative and real time sharing </a:t>
            </a:r>
            <a:r>
              <a:rPr lang="en-US" dirty="0"/>
              <a:t>of geometry and text data</a:t>
            </a:r>
            <a:endParaRPr lang="en-IN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07C749-4C13-D66A-027D-6AC20F83F4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13" t="20329" r="4631" b="1369"/>
          <a:stretch/>
        </p:blipFill>
        <p:spPr>
          <a:xfrm>
            <a:off x="2864180" y="2449585"/>
            <a:ext cx="6463640" cy="3397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8" y="6408601"/>
            <a:ext cx="432033" cy="43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4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03E9B-D6ED-F391-6410-2C9844F33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0B1E8-9EA5-67A4-CE30-74356A755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138" y="6427915"/>
            <a:ext cx="768448" cy="339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4E8B38-DEC1-2D95-E1B8-D2273CE78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4" y="6425967"/>
            <a:ext cx="1393131" cy="34131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F7B93CB-6AC7-1BD7-91C7-3058AE40B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720" y="391886"/>
            <a:ext cx="2052501" cy="2090057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C756B3B6-7A6D-9CE1-1644-45665544C512}"/>
              </a:ext>
            </a:extLst>
          </p:cNvPr>
          <p:cNvSpPr/>
          <p:nvPr/>
        </p:nvSpPr>
        <p:spPr>
          <a:xfrm>
            <a:off x="958826" y="125185"/>
            <a:ext cx="2894717" cy="272998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239D02E-D8C5-3F18-4C33-F52658F3B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4454" y="485185"/>
            <a:ext cx="1968460" cy="2155371"/>
          </a:xfrm>
          <a:prstGeom prst="rect">
            <a:avLst/>
          </a:prstGeom>
        </p:spPr>
      </p:pic>
      <p:sp>
        <p:nvSpPr>
          <p:cNvPr id="46" name="Oval 45">
            <a:extLst>
              <a:ext uri="{FF2B5EF4-FFF2-40B4-BE49-F238E27FC236}">
                <a16:creationId xmlns:a16="http://schemas.microsoft.com/office/drawing/2014/main" id="{A985244B-E12E-5B33-8DFE-FC8B068D35EE}"/>
              </a:ext>
            </a:extLst>
          </p:cNvPr>
          <p:cNvSpPr/>
          <p:nvPr/>
        </p:nvSpPr>
        <p:spPr>
          <a:xfrm>
            <a:off x="4971326" y="125185"/>
            <a:ext cx="2894717" cy="272998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DF2D5ED-1FEC-A6A1-8B5F-011DD42CF9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6893" y="500525"/>
            <a:ext cx="1973856" cy="1975399"/>
          </a:xfrm>
          <a:prstGeom prst="rect">
            <a:avLst/>
          </a:prstGeom>
        </p:spPr>
      </p:pic>
      <p:sp>
        <p:nvSpPr>
          <p:cNvPr id="49" name="Oval 48">
            <a:extLst>
              <a:ext uri="{FF2B5EF4-FFF2-40B4-BE49-F238E27FC236}">
                <a16:creationId xmlns:a16="http://schemas.microsoft.com/office/drawing/2014/main" id="{B6BC2BA7-C909-B607-0135-925DFE9A8897}"/>
              </a:ext>
            </a:extLst>
          </p:cNvPr>
          <p:cNvSpPr/>
          <p:nvPr/>
        </p:nvSpPr>
        <p:spPr>
          <a:xfrm>
            <a:off x="8983826" y="125185"/>
            <a:ext cx="2894717" cy="272998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3C6BB3A4-CACB-337A-6076-9755077AF8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7018" y="3839553"/>
            <a:ext cx="1997439" cy="17214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A66DBF75-3DBA-28F4-9CDD-E7066D971E87}"/>
              </a:ext>
            </a:extLst>
          </p:cNvPr>
          <p:cNvSpPr/>
          <p:nvPr/>
        </p:nvSpPr>
        <p:spPr>
          <a:xfrm>
            <a:off x="958826" y="3356692"/>
            <a:ext cx="2894717" cy="272998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631A0C0D-6844-99B2-3EE2-2EBE393778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3466" y="3811240"/>
            <a:ext cx="2330434" cy="1747484"/>
          </a:xfrm>
          <a:prstGeom prst="rect">
            <a:avLst/>
          </a:prstGeom>
        </p:spPr>
      </p:pic>
      <p:sp>
        <p:nvSpPr>
          <p:cNvPr id="55" name="Oval 54">
            <a:extLst>
              <a:ext uri="{FF2B5EF4-FFF2-40B4-BE49-F238E27FC236}">
                <a16:creationId xmlns:a16="http://schemas.microsoft.com/office/drawing/2014/main" id="{547E42BF-DDD4-FE13-661C-8A56C10D3269}"/>
              </a:ext>
            </a:extLst>
          </p:cNvPr>
          <p:cNvSpPr/>
          <p:nvPr/>
        </p:nvSpPr>
        <p:spPr>
          <a:xfrm>
            <a:off x="4971325" y="3356692"/>
            <a:ext cx="2894717" cy="272998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A5D816D-F396-D200-3CA2-770B670D2862}"/>
              </a:ext>
            </a:extLst>
          </p:cNvPr>
          <p:cNvSpPr/>
          <p:nvPr/>
        </p:nvSpPr>
        <p:spPr>
          <a:xfrm>
            <a:off x="8983824" y="3356692"/>
            <a:ext cx="2894717" cy="272998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AF393610-DCE8-5A4E-7BB0-B75F819DF2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83824" y="3648269"/>
            <a:ext cx="2875743" cy="2156386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94BBF82A-7BDB-3937-36D4-96B900EC048F}"/>
              </a:ext>
            </a:extLst>
          </p:cNvPr>
          <p:cNvSpPr txBox="1"/>
          <p:nvPr/>
        </p:nvSpPr>
        <p:spPr>
          <a:xfrm>
            <a:off x="1670180" y="2869941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latin typeface="Kristen ITC" panose="03050502040202030202" pitchFamily="66" charset="0"/>
              </a:rPr>
              <a:t>Assignment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B953FEF-CCD7-1DC3-610D-428F47F54E43}"/>
              </a:ext>
            </a:extLst>
          </p:cNvPr>
          <p:cNvSpPr txBox="1"/>
          <p:nvPr/>
        </p:nvSpPr>
        <p:spPr>
          <a:xfrm>
            <a:off x="5930408" y="2866220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latin typeface="Kristen ITC" panose="03050502040202030202" pitchFamily="66" charset="0"/>
              </a:rPr>
              <a:t>Create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9037A8B-192B-86EE-D109-053F69962C8B}"/>
              </a:ext>
            </a:extLst>
          </p:cNvPr>
          <p:cNvSpPr txBox="1"/>
          <p:nvPr/>
        </p:nvSpPr>
        <p:spPr>
          <a:xfrm>
            <a:off x="9676071" y="2871604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latin typeface="Kristen ITC" panose="03050502040202030202" pitchFamily="66" charset="0"/>
              </a:rPr>
              <a:t>Collaborate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F580517-6AC4-390F-68AE-04FE5B9EB7B1}"/>
              </a:ext>
            </a:extLst>
          </p:cNvPr>
          <p:cNvSpPr txBox="1"/>
          <p:nvPr/>
        </p:nvSpPr>
        <p:spPr>
          <a:xfrm>
            <a:off x="572925" y="6086674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latin typeface="Kristen ITC" panose="03050502040202030202" pitchFamily="66" charset="0"/>
              </a:rPr>
              <a:t>Interactive Geometry Creation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36383F0-AFF0-5A5A-B0D5-5802623530E5}"/>
              </a:ext>
            </a:extLst>
          </p:cNvPr>
          <p:cNvSpPr txBox="1"/>
          <p:nvPr/>
        </p:nvSpPr>
        <p:spPr>
          <a:xfrm>
            <a:off x="5560864" y="6086674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latin typeface="Kristen ITC" panose="03050502040202030202" pitchFamily="66" charset="0"/>
              </a:rPr>
              <a:t>Open and Save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BF913AF-B875-70DB-0087-7B6DF4A3A42C}"/>
              </a:ext>
            </a:extLst>
          </p:cNvPr>
          <p:cNvSpPr txBox="1"/>
          <p:nvPr/>
        </p:nvSpPr>
        <p:spPr>
          <a:xfrm>
            <a:off x="8983824" y="6088071"/>
            <a:ext cx="2953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latin typeface="Kristen ITC" panose="03050502040202030202" pitchFamily="66" charset="0"/>
              </a:rPr>
              <a:t>Multi Language Support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5302B9A-3252-1D0F-D613-D5065EF9C442}"/>
              </a:ext>
            </a:extLst>
          </p:cNvPr>
          <p:cNvGrpSpPr/>
          <p:nvPr/>
        </p:nvGrpSpPr>
        <p:grpSpPr>
          <a:xfrm>
            <a:off x="2291884" y="16330"/>
            <a:ext cx="228600" cy="2590800"/>
            <a:chOff x="1790700" y="419100"/>
            <a:chExt cx="228600" cy="25908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5B4151A-B955-E2F7-D8D4-9DAD31B32FD8}"/>
                </a:ext>
              </a:extLst>
            </p:cNvPr>
            <p:cNvSpPr/>
            <p:nvPr/>
          </p:nvSpPr>
          <p:spPr>
            <a:xfrm>
              <a:off x="1790700" y="419100"/>
              <a:ext cx="228600" cy="22860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B949ADC-3B5C-94E3-53DE-68D30D70487E}"/>
                </a:ext>
              </a:extLst>
            </p:cNvPr>
            <p:cNvSpPr/>
            <p:nvPr/>
          </p:nvSpPr>
          <p:spPr>
            <a:xfrm>
              <a:off x="1790700" y="2781300"/>
              <a:ext cx="228600" cy="228600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6FDF0C9-563B-0030-7D33-1E1F91A6DEC0}"/>
              </a:ext>
            </a:extLst>
          </p:cNvPr>
          <p:cNvGrpSpPr/>
          <p:nvPr/>
        </p:nvGrpSpPr>
        <p:grpSpPr>
          <a:xfrm>
            <a:off x="6304382" y="16330"/>
            <a:ext cx="228600" cy="2590800"/>
            <a:chOff x="1790700" y="419100"/>
            <a:chExt cx="228600" cy="259080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0CC16A3-0164-B54F-B924-1803153137C4}"/>
                </a:ext>
              </a:extLst>
            </p:cNvPr>
            <p:cNvSpPr/>
            <p:nvPr/>
          </p:nvSpPr>
          <p:spPr>
            <a:xfrm>
              <a:off x="1790700" y="419100"/>
              <a:ext cx="228600" cy="22860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E292E65-C96B-E902-A05B-349EDEF71ADC}"/>
                </a:ext>
              </a:extLst>
            </p:cNvPr>
            <p:cNvSpPr/>
            <p:nvPr/>
          </p:nvSpPr>
          <p:spPr>
            <a:xfrm>
              <a:off x="1790700" y="2781300"/>
              <a:ext cx="228600" cy="228600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44E8DC0-BC23-F487-AA39-02A424590F27}"/>
              </a:ext>
            </a:extLst>
          </p:cNvPr>
          <p:cNvGrpSpPr/>
          <p:nvPr/>
        </p:nvGrpSpPr>
        <p:grpSpPr>
          <a:xfrm>
            <a:off x="10316882" y="16330"/>
            <a:ext cx="228600" cy="2590800"/>
            <a:chOff x="1790700" y="419100"/>
            <a:chExt cx="228600" cy="259080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FAA4478-FBBD-C924-C380-3DDF3D713E7E}"/>
                </a:ext>
              </a:extLst>
            </p:cNvPr>
            <p:cNvSpPr/>
            <p:nvPr/>
          </p:nvSpPr>
          <p:spPr>
            <a:xfrm>
              <a:off x="1790700" y="419100"/>
              <a:ext cx="228600" cy="22860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D63F2469-81DF-EA37-C543-3ED79C9EB53E}"/>
                </a:ext>
              </a:extLst>
            </p:cNvPr>
            <p:cNvSpPr/>
            <p:nvPr/>
          </p:nvSpPr>
          <p:spPr>
            <a:xfrm>
              <a:off x="1790700" y="2781300"/>
              <a:ext cx="228600" cy="228600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E84941F-97BE-653E-3A6A-6CF2678E01B7}"/>
              </a:ext>
            </a:extLst>
          </p:cNvPr>
          <p:cNvGrpSpPr/>
          <p:nvPr/>
        </p:nvGrpSpPr>
        <p:grpSpPr>
          <a:xfrm>
            <a:off x="2291884" y="3247837"/>
            <a:ext cx="228600" cy="2590800"/>
            <a:chOff x="1790700" y="419100"/>
            <a:chExt cx="228600" cy="25908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B65121F-54B0-9DA2-F675-39EABCD885BE}"/>
                </a:ext>
              </a:extLst>
            </p:cNvPr>
            <p:cNvSpPr/>
            <p:nvPr/>
          </p:nvSpPr>
          <p:spPr>
            <a:xfrm>
              <a:off x="1790700" y="419100"/>
              <a:ext cx="228600" cy="22860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C6374D8-4998-5A33-7206-AA3A6B64D605}"/>
                </a:ext>
              </a:extLst>
            </p:cNvPr>
            <p:cNvSpPr/>
            <p:nvPr/>
          </p:nvSpPr>
          <p:spPr>
            <a:xfrm>
              <a:off x="1790700" y="2781300"/>
              <a:ext cx="228600" cy="228600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DCAAA13-C712-39AE-52A3-7A7CDF9A2159}"/>
              </a:ext>
            </a:extLst>
          </p:cNvPr>
          <p:cNvGrpSpPr/>
          <p:nvPr/>
        </p:nvGrpSpPr>
        <p:grpSpPr>
          <a:xfrm>
            <a:off x="6304382" y="3250171"/>
            <a:ext cx="228600" cy="2590800"/>
            <a:chOff x="1790700" y="419100"/>
            <a:chExt cx="228600" cy="2590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CFC7CCC-A580-156B-1A80-A0AF0CA41D22}"/>
                </a:ext>
              </a:extLst>
            </p:cNvPr>
            <p:cNvSpPr/>
            <p:nvPr/>
          </p:nvSpPr>
          <p:spPr>
            <a:xfrm>
              <a:off x="1790700" y="419100"/>
              <a:ext cx="228600" cy="22860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9226FC4-F082-6645-BEAC-F6F316BE6241}"/>
                </a:ext>
              </a:extLst>
            </p:cNvPr>
            <p:cNvSpPr/>
            <p:nvPr/>
          </p:nvSpPr>
          <p:spPr>
            <a:xfrm>
              <a:off x="1790700" y="2781300"/>
              <a:ext cx="228600" cy="228600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0BB35852-82FE-60CA-957B-922A6FB7EF5E}"/>
              </a:ext>
            </a:extLst>
          </p:cNvPr>
          <p:cNvGrpSpPr/>
          <p:nvPr/>
        </p:nvGrpSpPr>
        <p:grpSpPr>
          <a:xfrm>
            <a:off x="10316882" y="3239273"/>
            <a:ext cx="228600" cy="2590800"/>
            <a:chOff x="1790700" y="419100"/>
            <a:chExt cx="228600" cy="2590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5EE4E3C-7094-7F43-E5BA-83F770A097B4}"/>
                </a:ext>
              </a:extLst>
            </p:cNvPr>
            <p:cNvSpPr/>
            <p:nvPr/>
          </p:nvSpPr>
          <p:spPr>
            <a:xfrm>
              <a:off x="1790700" y="419100"/>
              <a:ext cx="228600" cy="228600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91C31CA-F525-1524-567A-A40C48D59EEC}"/>
                </a:ext>
              </a:extLst>
            </p:cNvPr>
            <p:cNvSpPr/>
            <p:nvPr/>
          </p:nvSpPr>
          <p:spPr>
            <a:xfrm>
              <a:off x="1790700" y="2781300"/>
              <a:ext cx="228600" cy="228600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8" y="6408601"/>
            <a:ext cx="432033" cy="43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 animBg="1"/>
      <p:bldP spid="49" grpId="0" animBg="1"/>
      <p:bldP spid="52" grpId="0" animBg="1"/>
      <p:bldP spid="55" grpId="0" animBg="1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03E9B-D6ED-F391-6410-2C9844F33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CollabGEO Web Application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0B1E8-9EA5-67A4-CE30-74356A755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138" y="6427915"/>
            <a:ext cx="768448" cy="339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4E8B38-DEC1-2D95-E1B8-D2273CE78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4" y="6425967"/>
            <a:ext cx="1393131" cy="341317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A0556EE1-31E1-956E-7720-C580A7D08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052" y="264405"/>
            <a:ext cx="3606567" cy="490293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User Interface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C07B66-0855-CB28-1B29-4CAA5B7D86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656" b="5451"/>
          <a:stretch/>
        </p:blipFill>
        <p:spPr>
          <a:xfrm>
            <a:off x="799371" y="1026243"/>
            <a:ext cx="10593258" cy="50585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96B20A1C-ED7B-34E2-ECBD-8389F63CEFC5}"/>
              </a:ext>
            </a:extLst>
          </p:cNvPr>
          <p:cNvSpPr/>
          <p:nvPr/>
        </p:nvSpPr>
        <p:spPr>
          <a:xfrm>
            <a:off x="4630723" y="3162650"/>
            <a:ext cx="2122415" cy="1342238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>
                <a:latin typeface="+mj-lt"/>
              </a:rPr>
              <a:t>2D Drawing Canvas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375EE90-37CD-6FFD-325F-CAF786737C84}"/>
              </a:ext>
            </a:extLst>
          </p:cNvPr>
          <p:cNvSpPr/>
          <p:nvPr/>
        </p:nvSpPr>
        <p:spPr>
          <a:xfrm>
            <a:off x="2541864" y="2608976"/>
            <a:ext cx="528507" cy="23489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1F49FD-D1D7-0271-5083-0A8FE854AD21}"/>
              </a:ext>
            </a:extLst>
          </p:cNvPr>
          <p:cNvSpPr txBox="1"/>
          <p:nvPr/>
        </p:nvSpPr>
        <p:spPr>
          <a:xfrm>
            <a:off x="3171039" y="2541756"/>
            <a:ext cx="222804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IN" dirty="0"/>
              <a:t>Side Menu Tool Bar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FF95A9B1-465A-8239-BD9F-A865CEC4EE84}"/>
              </a:ext>
            </a:extLst>
          </p:cNvPr>
          <p:cNvSpPr/>
          <p:nvPr/>
        </p:nvSpPr>
        <p:spPr>
          <a:xfrm>
            <a:off x="8041756" y="1965491"/>
            <a:ext cx="343949" cy="50333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E297B1-A9FD-BC3F-3A73-D84F0C202470}"/>
              </a:ext>
            </a:extLst>
          </p:cNvPr>
          <p:cNvSpPr txBox="1"/>
          <p:nvPr/>
        </p:nvSpPr>
        <p:spPr>
          <a:xfrm>
            <a:off x="7770753" y="2541756"/>
            <a:ext cx="104586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Title Bar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0104C03-378A-0F32-6C97-B9B3B6BEEC8E}"/>
              </a:ext>
            </a:extLst>
          </p:cNvPr>
          <p:cNvSpPr/>
          <p:nvPr/>
        </p:nvSpPr>
        <p:spPr>
          <a:xfrm rot="2939741">
            <a:off x="8824232" y="1989521"/>
            <a:ext cx="360727" cy="18455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5473E0-3C86-0B79-1614-B12686CAD531}"/>
              </a:ext>
            </a:extLst>
          </p:cNvPr>
          <p:cNvSpPr txBox="1"/>
          <p:nvPr/>
        </p:nvSpPr>
        <p:spPr>
          <a:xfrm>
            <a:off x="9004595" y="2258476"/>
            <a:ext cx="192386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Shortcut Toolbar</a:t>
            </a: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A60D0400-6564-4363-AACA-86ED59985A05}"/>
              </a:ext>
            </a:extLst>
          </p:cNvPr>
          <p:cNvSpPr/>
          <p:nvPr/>
        </p:nvSpPr>
        <p:spPr>
          <a:xfrm>
            <a:off x="1470573" y="5354731"/>
            <a:ext cx="260058" cy="341317"/>
          </a:xfrm>
          <a:prstGeom prst="up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83AD44-BFAC-D9C2-254C-6442F75B968B}"/>
              </a:ext>
            </a:extLst>
          </p:cNvPr>
          <p:cNvSpPr txBox="1"/>
          <p:nvPr/>
        </p:nvSpPr>
        <p:spPr>
          <a:xfrm>
            <a:off x="985080" y="4932111"/>
            <a:ext cx="1231043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IN" dirty="0"/>
              <a:t>Status Bar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37D31DD-4DD0-CF88-B267-6669A779A89D}"/>
              </a:ext>
            </a:extLst>
          </p:cNvPr>
          <p:cNvSpPr/>
          <p:nvPr/>
        </p:nvSpPr>
        <p:spPr>
          <a:xfrm>
            <a:off x="2122415" y="1602297"/>
            <a:ext cx="360726" cy="18455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DE598E-DA14-BF20-A7B3-BA47A03BE763}"/>
              </a:ext>
            </a:extLst>
          </p:cNvPr>
          <p:cNvSpPr txBox="1"/>
          <p:nvPr/>
        </p:nvSpPr>
        <p:spPr>
          <a:xfrm>
            <a:off x="2525086" y="1568579"/>
            <a:ext cx="1744910" cy="2462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IN" sz="1000" dirty="0">
                <a:solidFill>
                  <a:schemeClr val="accent5">
                    <a:lumMod val="75000"/>
                  </a:schemeClr>
                </a:solidFill>
              </a:rPr>
              <a:t>Real Time Collaboration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F270E0BB-C098-8626-DA60-0F5317EC8489}"/>
              </a:ext>
            </a:extLst>
          </p:cNvPr>
          <p:cNvSpPr/>
          <p:nvPr/>
        </p:nvSpPr>
        <p:spPr>
          <a:xfrm>
            <a:off x="2625754" y="1367406"/>
            <a:ext cx="318782" cy="142504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EE99F9-664F-75B4-6798-826D978D363D}"/>
              </a:ext>
            </a:extLst>
          </p:cNvPr>
          <p:cNvSpPr txBox="1"/>
          <p:nvPr/>
        </p:nvSpPr>
        <p:spPr>
          <a:xfrm>
            <a:off x="3020038" y="1275477"/>
            <a:ext cx="862737" cy="27699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sz="1200" dirty="0">
                <a:solidFill>
                  <a:schemeClr val="bg1"/>
                </a:solidFill>
              </a:rPr>
              <a:t>Menu Bar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E72343-00A3-4B69-8A3C-7470E88CB62B}"/>
              </a:ext>
            </a:extLst>
          </p:cNvPr>
          <p:cNvSpPr txBox="1"/>
          <p:nvPr/>
        </p:nvSpPr>
        <p:spPr>
          <a:xfrm>
            <a:off x="10271881" y="1568579"/>
            <a:ext cx="748666" cy="27699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IN" sz="1200" dirty="0">
                <a:solidFill>
                  <a:schemeClr val="bg1"/>
                </a:solidFill>
              </a:rPr>
              <a:t>Settings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CE896386-2BF8-40FF-B038-7C6A41D2B423}"/>
              </a:ext>
            </a:extLst>
          </p:cNvPr>
          <p:cNvSpPr/>
          <p:nvPr/>
        </p:nvSpPr>
        <p:spPr>
          <a:xfrm rot="13520107">
            <a:off x="10952355" y="1521469"/>
            <a:ext cx="360727" cy="184558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28" y="6408601"/>
            <a:ext cx="432033" cy="43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18005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413533D-8C39-401E-8B75-B1AEEEC56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DEF148-1770-458F-8F5B-C3D0A278AA97}">
  <ds:schemaRefs>
    <ds:schemaRef ds:uri="http://schemas.openxmlformats.org/package/2006/metadata/core-properties"/>
    <ds:schemaRef ds:uri="http://purl.org/dc/dcmitype/"/>
    <ds:schemaRef ds:uri="16c05727-aa75-4e4a-9b5f-8a80a1165891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purl.org/dc/elements/1.1/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Shapes presentation</Template>
  <TotalTime>1336</TotalTime>
  <Words>668</Words>
  <Application>Microsoft Office PowerPoint</Application>
  <PresentationFormat>Widescreen</PresentationFormat>
  <Paragraphs>115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 Unicode MS</vt:lpstr>
      <vt:lpstr>Arial</vt:lpstr>
      <vt:lpstr>Avenir Next LT Pro</vt:lpstr>
      <vt:lpstr>Calibri</vt:lpstr>
      <vt:lpstr>Cambria</vt:lpstr>
      <vt:lpstr>Helvetica</vt:lpstr>
      <vt:lpstr>Kristen ITC</vt:lpstr>
      <vt:lpstr>Times New Roman</vt:lpstr>
      <vt:lpstr>Tw Cen MT</vt:lpstr>
      <vt:lpstr>Wingdings</vt:lpstr>
      <vt:lpstr>ShapesVTI</vt:lpstr>
      <vt:lpstr>PowerPoint Presentation</vt:lpstr>
      <vt:lpstr>Agenda</vt:lpstr>
      <vt:lpstr>Introduction</vt:lpstr>
      <vt:lpstr>DIKSHA with CollabGEO</vt:lpstr>
      <vt:lpstr>PowerPoint Presentation</vt:lpstr>
      <vt:lpstr>Benefits</vt:lpstr>
      <vt:lpstr>Objectives</vt:lpstr>
      <vt:lpstr>PowerPoint Presentation</vt:lpstr>
      <vt:lpstr>User Interface</vt:lpstr>
      <vt:lpstr>PowerPoint Presentation</vt:lpstr>
      <vt:lpstr>PowerPoint Presentation</vt:lpstr>
      <vt:lpstr>Real Time Collaboration</vt:lpstr>
      <vt:lpstr>PowerPoint Presentation</vt:lpstr>
      <vt:lpstr>Comparison of CollabGEO with  NCERT Mathematics (class6-10) Syllabus</vt:lpstr>
      <vt:lpstr>Salient Features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Aakash Kumar</dc:creator>
  <cp:lastModifiedBy>nic</cp:lastModifiedBy>
  <cp:revision>48</cp:revision>
  <dcterms:created xsi:type="dcterms:W3CDTF">2022-07-22T04:38:43Z</dcterms:created>
  <dcterms:modified xsi:type="dcterms:W3CDTF">2024-06-14T10:15:21Z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