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3"/>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6858000" cx="12192000"/>
  <p:notesSz cx="6858000" cy="9144000"/>
  <p:embeddedFontLst>
    <p:embeddedFont>
      <p:font typeface="Raleway"/>
      <p:regular r:id="rId54"/>
      <p:bold r:id="rId55"/>
      <p:italic r:id="rId56"/>
      <p:boldItalic r:id="rId57"/>
    </p:embeddedFont>
    <p:embeddedFont>
      <p:font typeface="Roboto"/>
      <p:regular r:id="rId58"/>
      <p:bold r:id="rId59"/>
      <p:italic r:id="rId60"/>
      <p:boldItalic r:id="rId61"/>
    </p:embeddedFont>
    <p:embeddedFont>
      <p:font typeface="Barlow"/>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Barlow-regular.fntdata"/><Relationship Id="rId61" Type="http://schemas.openxmlformats.org/officeDocument/2006/relationships/font" Target="fonts/Roboto-boldItalic.fntdata"/><Relationship Id="rId20" Type="http://schemas.openxmlformats.org/officeDocument/2006/relationships/slide" Target="slides/slide14.xml"/><Relationship Id="rId64" Type="http://schemas.openxmlformats.org/officeDocument/2006/relationships/font" Target="fonts/Barlow-italic.fntdata"/><Relationship Id="rId63" Type="http://schemas.openxmlformats.org/officeDocument/2006/relationships/font" Target="fonts/Barlow-bold.fntdata"/><Relationship Id="rId22" Type="http://schemas.openxmlformats.org/officeDocument/2006/relationships/slide" Target="slides/slide16.xml"/><Relationship Id="rId21" Type="http://schemas.openxmlformats.org/officeDocument/2006/relationships/slide" Target="slides/slide15.xml"/><Relationship Id="rId65" Type="http://schemas.openxmlformats.org/officeDocument/2006/relationships/font" Target="fonts/Barlow-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aleway-bold.fntdata"/><Relationship Id="rId10" Type="http://schemas.openxmlformats.org/officeDocument/2006/relationships/slide" Target="slides/slide4.xml"/><Relationship Id="rId54" Type="http://schemas.openxmlformats.org/officeDocument/2006/relationships/font" Target="fonts/Raleway-regular.fntdata"/><Relationship Id="rId13" Type="http://schemas.openxmlformats.org/officeDocument/2006/relationships/slide" Target="slides/slide7.xml"/><Relationship Id="rId57" Type="http://schemas.openxmlformats.org/officeDocument/2006/relationships/font" Target="fonts/Raleway-boldItalic.fntdata"/><Relationship Id="rId12" Type="http://schemas.openxmlformats.org/officeDocument/2006/relationships/slide" Target="slides/slide6.xml"/><Relationship Id="rId56" Type="http://schemas.openxmlformats.org/officeDocument/2006/relationships/font" Target="fonts/Raleway-italic.fntdata"/><Relationship Id="rId15" Type="http://schemas.openxmlformats.org/officeDocument/2006/relationships/slide" Target="slides/slide9.xml"/><Relationship Id="rId59" Type="http://schemas.openxmlformats.org/officeDocument/2006/relationships/font" Target="fonts/Roboto-bold.fntdata"/><Relationship Id="rId14" Type="http://schemas.openxmlformats.org/officeDocument/2006/relationships/slide" Target="slides/slide8.xml"/><Relationship Id="rId58" Type="http://schemas.openxmlformats.org/officeDocument/2006/relationships/font" Target="fonts/Robo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ybersmile.org/advice-help/category/social-networks" TargetMode="External"/><Relationship Id="rId3" Type="http://schemas.openxmlformats.org/officeDocument/2006/relationships/hyperlink" Target="https://www.cybersmile.org/reputation-managemen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rplesec.us/prevent-cyber-attack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rstorion.com/first-orion-reports-scam-callers-now-leveraging-data-breaches-in-new-enterprise-spoofing-strategy/" TargetMode="External"/><Relationship Id="rId3" Type="http://schemas.openxmlformats.org/officeDocument/2006/relationships/hyperlink" Target="https://securityintelligence.com/news/fbi-warns-against-vishing-scams-over-voip/" TargetMode="External"/><Relationship Id="rId4" Type="http://schemas.openxmlformats.org/officeDocument/2006/relationships/hyperlink" Target="https://www.bbc.co.uk/news/business-56934517"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IN" sz="1800">
                <a:solidFill>
                  <a:srgbClr val="222222"/>
                </a:solidFill>
                <a:latin typeface="Roboto"/>
                <a:ea typeface="Roboto"/>
                <a:cs typeface="Roboto"/>
                <a:sym typeface="Roboto"/>
              </a:rPr>
              <a:t>Baiting: The victim usually see the promises for reward in return for sensitive information or knowledge of its whereabouts.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2. catfishing - c</a:t>
            </a:r>
            <a:r>
              <a:rPr lang="en-IN" sz="1800">
                <a:solidFill>
                  <a:srgbClr val="666666"/>
                </a:solidFill>
                <a:latin typeface="Arial"/>
                <a:ea typeface="Arial"/>
                <a:cs typeface="Arial"/>
                <a:sym typeface="Arial"/>
              </a:rPr>
              <a:t>atfishing is when someone uses images and information (often taken from other people’s </a:t>
            </a:r>
            <a:r>
              <a:rPr lang="en-IN" sz="1800" u="sng" strike="noStrike">
                <a:solidFill>
                  <a:srgbClr val="0082DB"/>
                </a:solidFill>
                <a:latin typeface="Arial"/>
                <a:ea typeface="Arial"/>
                <a:cs typeface="Arial"/>
                <a:sym typeface="Arial"/>
                <a:hlinkClick r:id="rId2">
                  <a:extLst>
                    <a:ext uri="{A12FA001-AC4F-418D-AE19-62706E023703}">
                      <ahyp:hlinkClr val="tx"/>
                    </a:ext>
                  </a:extLst>
                </a:hlinkClick>
              </a:rPr>
              <a:t>social media</a:t>
            </a:r>
            <a:r>
              <a:rPr lang="en-IN" sz="1800">
                <a:solidFill>
                  <a:srgbClr val="666666"/>
                </a:solidFill>
                <a:latin typeface="Arial"/>
                <a:ea typeface="Arial"/>
                <a:cs typeface="Arial"/>
                <a:sym typeface="Arial"/>
              </a:rPr>
              <a:t> accounts) to create a new identity online – sometimes using an individual’s entire identity as their own. Newly created social media accounts can then be used to damage the </a:t>
            </a:r>
            <a:r>
              <a:rPr lang="en-IN" sz="1800" u="sng" strike="noStrike">
                <a:solidFill>
                  <a:srgbClr val="0082DB"/>
                </a:solidFill>
                <a:latin typeface="Arial"/>
                <a:ea typeface="Arial"/>
                <a:cs typeface="Arial"/>
                <a:sym typeface="Arial"/>
                <a:hlinkClick r:id="rId3">
                  <a:extLst>
                    <a:ext uri="{A12FA001-AC4F-418D-AE19-62706E023703}">
                      <ahyp:hlinkClr val="tx"/>
                    </a:ext>
                  </a:extLst>
                </a:hlinkClick>
              </a:rPr>
              <a:t>reputation</a:t>
            </a:r>
            <a:r>
              <a:rPr lang="en-IN" sz="1800">
                <a:solidFill>
                  <a:srgbClr val="666666"/>
                </a:solidFill>
                <a:latin typeface="Arial"/>
                <a:ea typeface="Arial"/>
                <a:cs typeface="Arial"/>
                <a:sym typeface="Arial"/>
              </a:rPr>
              <a:t> of the true owner of the identity, or alternatively any fictional identities that are created using other people’s images and information can be used to form dishonest relationships online.</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666666"/>
                </a:solidFill>
                <a:latin typeface="Arial"/>
                <a:ea typeface="Arial"/>
                <a:cs typeface="Arial"/>
                <a:sym typeface="Arial"/>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3. Pretexting: This type of attack involves the perpetrator assuming a false identity to trick victims into giving up information. Pretexting is often leveraged against organizations with an abundance of client data, like banks, credit card providers, and utility companies.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4. Phishing: The most pervasive way of leveraging social engineering tactics, hackers will use deceptive emails, websites, and text messages to steal sensitive personal or organizational information from unsuspecting victims.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4. Spear Phishing: This type of email scam is used to carry out targeted attacks against individuals or businesses. Spear phishing is more intricate than your average mass phishing email, as it requires in-depth research on potential targets and their organizations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4. Vishing: In this scenario, cyber criminals will leave urgent voicemails to convince victims they need to act quickly to protect themselves from arrest or another risk. Banks, government agencies, and law enforcement agencies are commonly impersonated personas in vishing scams.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5. Scareware </a:t>
            </a:r>
            <a:r>
              <a:rPr lang="en-IN" sz="1800">
                <a:solidFill>
                  <a:srgbClr val="000000"/>
                </a:solidFill>
                <a:latin typeface="Calibri"/>
                <a:ea typeface="Calibri"/>
                <a:cs typeface="Calibri"/>
                <a:sym typeface="Calibri"/>
              </a:rPr>
              <a:t>A common scareware definition is a cyberattack tactic that scares people into visiting spoofed or infected websites or downloading malicious software (malware). Scareware can come in the form of pop-up ads that appear on a user’s computer or spread through spam email attacks. </a:t>
            </a:r>
            <a:r>
              <a:rPr lang="en-IN" sz="1800">
                <a:solidFill>
                  <a:srgbClr val="222222"/>
                </a:solidFill>
                <a:latin typeface="Roboto"/>
                <a:ea typeface="Roboto"/>
                <a:cs typeface="Roboto"/>
                <a:sym typeface="Roboto"/>
              </a:rPr>
              <a:t>6. Tailgating: This attack targets individuals who can give the criminal physical access to a secure building or area. These scams are often successful due to a victim’s misguided courtesy, such as if they hold the door open for an unfamiliar “employee.”</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7. Water-Holing: This attack uses advanced social engineering techniques to infect both a website and its visitors with malware. The infection is usually spread through a site specific to the industry the victims operate in, like a popular website that’s visited regularly.</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22222"/>
                </a:solidFill>
                <a:latin typeface="Roboto"/>
                <a:ea typeface="Roboto"/>
                <a:cs typeface="Roboto"/>
                <a:sym typeface="Roboto"/>
              </a:rPr>
              <a:t>8. Quid Pro Quo: This attack centers around an exchange of information or service to convince the victim to act. Normally, cyber criminals who carry out these schemes don’t do advanced target research and offer to provide “assistance,” assuming identities like tech support professionals.</a:t>
            </a:r>
            <a:endParaRPr sz="1800">
              <a:latin typeface="Calibri"/>
              <a:ea typeface="Calibri"/>
              <a:cs typeface="Calibri"/>
              <a:sym typeface="Calibri"/>
            </a:endParaRPr>
          </a:p>
          <a:p>
            <a:pPr indent="0" lvl="0" marL="0" rtl="0" algn="l">
              <a:spcBef>
                <a:spcPts val="800"/>
              </a:spcBef>
              <a:spcAft>
                <a:spcPts val="0"/>
              </a:spcAft>
              <a:buNone/>
            </a:pPr>
            <a:r>
              <a:t/>
            </a:r>
            <a:endParaRPr/>
          </a:p>
        </p:txBody>
      </p:sp>
      <p:sp>
        <p:nvSpPr>
          <p:cNvPr id="465" name="Google Shape;46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45833"/>
              </a:lnSpc>
              <a:spcBef>
                <a:spcPts val="0"/>
              </a:spcBef>
              <a:spcAft>
                <a:spcPts val="0"/>
              </a:spcAft>
              <a:buNone/>
            </a:pPr>
            <a:r>
              <a:rPr b="1" lang="en-IN" sz="1800">
                <a:solidFill>
                  <a:srgbClr val="333333"/>
                </a:solidFill>
                <a:latin typeface="Raleway"/>
                <a:ea typeface="Raleway"/>
                <a:cs typeface="Raleway"/>
                <a:sym typeface="Raleway"/>
              </a:rPr>
              <a:t>Smishing is a </a:t>
            </a:r>
            <a:r>
              <a:rPr b="1" lang="en-IN" sz="1800" u="sng">
                <a:solidFill>
                  <a:srgbClr val="B175FF"/>
                </a:solidFill>
                <a:latin typeface="Raleway"/>
                <a:ea typeface="Raleway"/>
                <a:cs typeface="Raleway"/>
                <a:sym typeface="Raleway"/>
                <a:hlinkClick r:id="rId2">
                  <a:extLst>
                    <a:ext uri="{A12FA001-AC4F-418D-AE19-62706E023703}">
                      <ahyp:hlinkClr val="tx"/>
                    </a:ext>
                  </a:extLst>
                </a:hlinkClick>
              </a:rPr>
              <a:t>cyber attack</a:t>
            </a:r>
            <a:r>
              <a:rPr b="1" lang="en-IN" sz="1800">
                <a:solidFill>
                  <a:srgbClr val="333333"/>
                </a:solidFill>
                <a:latin typeface="Raleway"/>
                <a:ea typeface="Raleway"/>
                <a:cs typeface="Raleway"/>
                <a:sym typeface="Raleway"/>
              </a:rPr>
              <a:t> that uses SMS text messages to mislead its victims into providing sensitive information to a cybercriminal.</a:t>
            </a:r>
            <a:endParaRPr sz="1800">
              <a:latin typeface="Times New Roman"/>
              <a:ea typeface="Times New Roman"/>
              <a:cs typeface="Times New Roman"/>
              <a:sym typeface="Times New Roman"/>
            </a:endParaRPr>
          </a:p>
          <a:p>
            <a:pPr indent="0" lvl="0" marL="0" rtl="0" algn="l">
              <a:lnSpc>
                <a:spcPct val="145833"/>
              </a:lnSpc>
              <a:spcBef>
                <a:spcPts val="0"/>
              </a:spcBef>
              <a:spcAft>
                <a:spcPts val="0"/>
              </a:spcAft>
              <a:buNone/>
            </a:pPr>
            <a:r>
              <a:rPr b="1" lang="en-IN" sz="1800">
                <a:solidFill>
                  <a:srgbClr val="333333"/>
                </a:solidFill>
                <a:latin typeface="Raleway"/>
                <a:ea typeface="Raleway"/>
                <a:cs typeface="Raleway"/>
                <a:sym typeface="Raleway"/>
              </a:rPr>
              <a:t> </a:t>
            </a:r>
            <a:endParaRPr sz="1800">
              <a:latin typeface="Times New Roman"/>
              <a:ea typeface="Times New Roman"/>
              <a:cs typeface="Times New Roman"/>
              <a:sym typeface="Times New Roman"/>
            </a:endParaRPr>
          </a:p>
          <a:p>
            <a:pPr indent="0" lvl="0" marL="0" rtl="0" algn="l">
              <a:lnSpc>
                <a:spcPct val="145833"/>
              </a:lnSpc>
              <a:spcBef>
                <a:spcPts val="0"/>
              </a:spcBef>
              <a:spcAft>
                <a:spcPts val="0"/>
              </a:spcAft>
              <a:buNone/>
            </a:pPr>
            <a:r>
              <a:rPr b="1" lang="en-IN" sz="1800">
                <a:solidFill>
                  <a:srgbClr val="333333"/>
                </a:solidFill>
                <a:latin typeface="Raleway"/>
                <a:ea typeface="Raleway"/>
                <a:cs typeface="Raleway"/>
                <a:sym typeface="Raleway"/>
              </a:rPr>
              <a:t>Sensitive information includes your account name and password, name, banking account or credit card numbers. The cybercriminal may also embed a short url link into the text message, inviting the user to click on the link which in most cases is a redirect to a malicious site.</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517" name="Google Shape;517;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IN" sz="1800">
                <a:solidFill>
                  <a:srgbClr val="212529"/>
                </a:solidFill>
                <a:latin typeface="Barlow"/>
                <a:ea typeface="Barlow"/>
                <a:cs typeface="Barlow"/>
                <a:sym typeface="Barlow"/>
              </a:rPr>
              <a:t>Vishing attacks are a type of social engineering fraud where a fraudster convinces the user to provide critical information over the phone.</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12529"/>
                </a:solidFill>
                <a:latin typeface="Barlow"/>
                <a:ea typeface="Barlow"/>
                <a:cs typeface="Barlow"/>
                <a:sym typeface="Barlow"/>
              </a:rPr>
              <a:t>These types of attacks are ever prevalent and have been causing serious damage around the world. They’re particularly dangerous as they successfully bypass the usual second authentication methods (SMS, email codes and so on).</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IN" sz="1800">
                <a:solidFill>
                  <a:srgbClr val="212529"/>
                </a:solidFill>
                <a:latin typeface="Barlow"/>
                <a:ea typeface="Barlow"/>
                <a:cs typeface="Barlow"/>
                <a:sym typeface="Barlow"/>
              </a:rPr>
              <a:t>Vishing attack prevention comes from both the user and the company side.</a:t>
            </a:r>
            <a:endParaRPr sz="1800">
              <a:latin typeface="Calibri"/>
              <a:ea typeface="Calibri"/>
              <a:cs typeface="Calibri"/>
              <a:sym typeface="Calibri"/>
            </a:endParaRPr>
          </a:p>
          <a:p>
            <a:pPr indent="0" lvl="0" marL="0" rtl="0" algn="l">
              <a:spcBef>
                <a:spcPts val="800"/>
              </a:spcBef>
              <a:spcAft>
                <a:spcPts val="0"/>
              </a:spcAft>
              <a:buNone/>
            </a:pPr>
            <a:r>
              <a:t/>
            </a:r>
            <a:endParaRPr/>
          </a:p>
        </p:txBody>
      </p:sp>
      <p:sp>
        <p:nvSpPr>
          <p:cNvPr id="543" name="Google Shape;54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IN" sz="1800" u="sng">
                <a:solidFill>
                  <a:srgbClr val="222222"/>
                </a:solidFill>
                <a:latin typeface="Roboto"/>
                <a:ea typeface="Roboto"/>
                <a:cs typeface="Roboto"/>
                <a:sym typeface="Roboto"/>
              </a:rPr>
              <a:t>Be vigilant</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Knowing that criminals and hackers use a range of different methods to scam individuals and employees means you can be on your guard to potential attacks. According to research, </a:t>
            </a:r>
            <a:r>
              <a:rPr lang="en-IN" sz="1800" u="sng">
                <a:solidFill>
                  <a:srgbClr val="000000"/>
                </a:solidFill>
                <a:latin typeface="Roboto"/>
                <a:ea typeface="Roboto"/>
                <a:cs typeface="Roboto"/>
                <a:sym typeface="Roboto"/>
                <a:hlinkClick r:id="rId2">
                  <a:extLst>
                    <a:ext uri="{A12FA001-AC4F-418D-AE19-62706E023703}">
                      <ahyp:hlinkClr val="tx"/>
                    </a:ext>
                  </a:extLst>
                </a:hlinkClick>
              </a:rPr>
              <a:t>75% of victims reported</a:t>
            </a:r>
            <a:r>
              <a:rPr lang="en-IN" sz="1800">
                <a:solidFill>
                  <a:srgbClr val="222222"/>
                </a:solidFill>
                <a:latin typeface="Roboto"/>
                <a:ea typeface="Roboto"/>
                <a:cs typeface="Roboto"/>
                <a:sym typeface="Roboto"/>
              </a:rPr>
              <a:t> that the attacker already had some personal information on them when they made the call.</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Be helpful but defensive</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Assist the caller where you can, but remember you don’t know this person or what their motive is. Keep a level of healthy scepticism.</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Don’t Panic</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like all forms of social engineering vishing frequently uses fear and urgency to “bump” the listener into doing something they wouldn’t do if they thought about it more calmly. Stay calm, if you feel you are being emotionally overloaded put the caller on hold or use an excuse to remove yourself from the situation.</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Call them back</a:t>
            </a:r>
            <a:r>
              <a:rPr b="1" lang="en-IN" sz="1800">
                <a:solidFill>
                  <a:srgbClr val="222222"/>
                </a:solidFill>
                <a:latin typeface="Roboto"/>
                <a:ea typeface="Roboto"/>
                <a:cs typeface="Roboto"/>
                <a:sym typeface="Roboto"/>
              </a:rPr>
              <a:t>!</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If you get a feeling that something isn’t wrong, act on it and ask to call them back. Then call them back on a publicly listed number – not the one they might give you.</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Don’t give out valuable information over the phone</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Don’t feel obliged to give out credentials or confidential information over the phone just because someone asks for it.</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Treat urgency as a red flag</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The fact that someone claims to need something urgently should be a small red flag that something could be amiss, not that you should automatically comply with the callers’ request.</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Don’t be afraid to say NO</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If a request is not justified, don’t be afraid to reject the request. You can do this by deferring authority, tell them you need to check this with your manager or politely decline and cite your company’s policy on information disclosure.</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Don’t log in to a phishing site.</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Don’t navigate to an </a:t>
            </a:r>
            <a:r>
              <a:rPr lang="en-IN" sz="1800" u="sng">
                <a:solidFill>
                  <a:srgbClr val="000000"/>
                </a:solidFill>
                <a:latin typeface="Roboto"/>
                <a:ea typeface="Roboto"/>
                <a:cs typeface="Roboto"/>
                <a:sym typeface="Roboto"/>
                <a:hlinkClick r:id="rId3">
                  <a:extLst>
                    <a:ext uri="{A12FA001-AC4F-418D-AE19-62706E023703}">
                      <ahyp:hlinkClr val="tx"/>
                    </a:ext>
                  </a:extLst>
                </a:hlinkClick>
              </a:rPr>
              <a:t>unknown website</a:t>
            </a:r>
            <a:r>
              <a:rPr lang="en-IN" sz="1800">
                <a:solidFill>
                  <a:srgbClr val="222222"/>
                </a:solidFill>
                <a:latin typeface="Roboto"/>
                <a:ea typeface="Roboto"/>
                <a:cs typeface="Roboto"/>
                <a:sym typeface="Roboto"/>
              </a:rPr>
              <a:t> that the caller asks you to log in to. Remember that the caller will be prepared for this, it is no good saying no to the first request if you give in on the second attempt- stand your ground!</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IN" sz="1800" u="sng">
                <a:solidFill>
                  <a:srgbClr val="222222"/>
                </a:solidFill>
                <a:latin typeface="Roboto"/>
                <a:ea typeface="Roboto"/>
                <a:cs typeface="Roboto"/>
                <a:sym typeface="Roboto"/>
              </a:rPr>
              <a:t>Don’t trust caller ID</a:t>
            </a:r>
            <a:endParaRPr sz="1800">
              <a:latin typeface="Times New Roman"/>
              <a:ea typeface="Times New Roman"/>
              <a:cs typeface="Times New Roman"/>
              <a:sym typeface="Times New Roman"/>
            </a:endParaRPr>
          </a:p>
          <a:p>
            <a:pPr indent="0" lvl="0" marL="0" rtl="0" algn="l">
              <a:spcBef>
                <a:spcPts val="0"/>
              </a:spcBef>
              <a:spcAft>
                <a:spcPts val="0"/>
              </a:spcAft>
              <a:buNone/>
            </a:pPr>
            <a:r>
              <a:rPr lang="en-IN" sz="1800">
                <a:solidFill>
                  <a:srgbClr val="222222"/>
                </a:solidFill>
                <a:latin typeface="Roboto"/>
                <a:ea typeface="Roboto"/>
                <a:cs typeface="Roboto"/>
                <a:sym typeface="Roboto"/>
              </a:rPr>
              <a:t>It is simple for attackers to change or spoof the number that is displayed on your handset. </a:t>
            </a:r>
            <a:r>
              <a:rPr lang="en-IN" sz="1800" u="sng">
                <a:solidFill>
                  <a:srgbClr val="000000"/>
                </a:solidFill>
                <a:latin typeface="Roboto"/>
                <a:ea typeface="Roboto"/>
                <a:cs typeface="Roboto"/>
                <a:sym typeface="Roboto"/>
                <a:hlinkClick r:id="rId4">
                  <a:extLst>
                    <a:ext uri="{A12FA001-AC4F-418D-AE19-62706E023703}">
                      <ahyp:hlinkClr val="tx"/>
                    </a:ext>
                  </a:extLst>
                </a:hlinkClick>
              </a:rPr>
              <a:t>OFCOM</a:t>
            </a:r>
            <a:r>
              <a:rPr lang="en-IN" sz="1800">
                <a:solidFill>
                  <a:srgbClr val="222222"/>
                </a:solidFill>
                <a:latin typeface="Roboto"/>
                <a:ea typeface="Roboto"/>
                <a:cs typeface="Roboto"/>
                <a:sym typeface="Roboto"/>
              </a:rPr>
              <a:t> advises that caller ID should not be used as a means of verifying a caller’s identification.</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551" name="Google Shape;55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12"/>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2"/>
          <p:cNvSpPr/>
          <p:nvPr>
            <p:ph idx="2" type="pic"/>
          </p:nvPr>
        </p:nvSpPr>
        <p:spPr>
          <a:xfrm>
            <a:off x="5183188" y="987429"/>
            <a:ext cx="6172200" cy="4873625"/>
          </a:xfrm>
          <a:prstGeom prst="rect">
            <a:avLst/>
          </a:prstGeom>
          <a:noFill/>
          <a:ln>
            <a:noFill/>
          </a:ln>
        </p:spPr>
      </p:sp>
      <p:sp>
        <p:nvSpPr>
          <p:cNvPr id="80" name="Google Shape;80;p12"/>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1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3"/>
          <p:cNvSpPr txBox="1"/>
          <p:nvPr>
            <p:ph idx="1" type="body"/>
          </p:nvPr>
        </p:nvSpPr>
        <p:spPr>
          <a:xfrm rot="5400000">
            <a:off x="3920331" y="-1256503"/>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3"/>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3"/>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 name="Shape 90"/>
        <p:cNvGrpSpPr/>
        <p:nvPr/>
      </p:nvGrpSpPr>
      <p:grpSpPr>
        <a:xfrm>
          <a:off x="0" y="0"/>
          <a:ext cx="0" cy="0"/>
          <a:chOff x="0" y="0"/>
          <a:chExt cx="0" cy="0"/>
        </a:xfrm>
      </p:grpSpPr>
      <p:sp>
        <p:nvSpPr>
          <p:cNvPr id="91" name="Google Shape;91;p14"/>
          <p:cNvSpPr txBox="1"/>
          <p:nvPr>
            <p:ph type="title"/>
          </p:nvPr>
        </p:nvSpPr>
        <p:spPr>
          <a:xfrm rot="5400000">
            <a:off x="7133433" y="1956596"/>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body"/>
          </p:nvPr>
        </p:nvSpPr>
        <p:spPr>
          <a:xfrm rot="5400000">
            <a:off x="1799434" y="-59610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4"/>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16"/>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6"/>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7" name="Shape 107"/>
        <p:cNvGrpSpPr/>
        <p:nvPr/>
      </p:nvGrpSpPr>
      <p:grpSpPr>
        <a:xfrm>
          <a:off x="0" y="0"/>
          <a:ext cx="0" cy="0"/>
          <a:chOff x="0" y="0"/>
          <a:chExt cx="0" cy="0"/>
        </a:xfrm>
      </p:grpSpPr>
      <p:sp>
        <p:nvSpPr>
          <p:cNvPr id="108" name="Google Shape;108;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0" name="Google Shape;110;p17"/>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7"/>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3" name="Shape 113"/>
        <p:cNvGrpSpPr/>
        <p:nvPr/>
      </p:nvGrpSpPr>
      <p:grpSpPr>
        <a:xfrm>
          <a:off x="0" y="0"/>
          <a:ext cx="0" cy="0"/>
          <a:chOff x="0" y="0"/>
          <a:chExt cx="0" cy="0"/>
        </a:xfrm>
      </p:grpSpPr>
      <p:sp>
        <p:nvSpPr>
          <p:cNvPr id="114" name="Google Shape;114;p18"/>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8"/>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8"/>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 name="Shape 119"/>
        <p:cNvGrpSpPr/>
        <p:nvPr/>
      </p:nvGrpSpPr>
      <p:grpSpPr>
        <a:xfrm>
          <a:off x="0" y="0"/>
          <a:ext cx="0" cy="0"/>
          <a:chOff x="0" y="0"/>
          <a:chExt cx="0" cy="0"/>
        </a:xfrm>
      </p:grpSpPr>
      <p:sp>
        <p:nvSpPr>
          <p:cNvPr id="120" name="Google Shape;120;p19"/>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9"/>
          <p:cNvSpPr txBox="1"/>
          <p:nvPr>
            <p:ph idx="1" type="body"/>
          </p:nvPr>
        </p:nvSpPr>
        <p:spPr>
          <a:xfrm>
            <a:off x="831851" y="4589466"/>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2" name="Google Shape;122;p19"/>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9"/>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9"/>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5" name="Shape 125"/>
        <p:cNvGrpSpPr/>
        <p:nvPr/>
      </p:nvGrpSpPr>
      <p:grpSpPr>
        <a:xfrm>
          <a:off x="0" y="0"/>
          <a:ext cx="0" cy="0"/>
          <a:chOff x="0" y="0"/>
          <a:chExt cx="0" cy="0"/>
        </a:xfrm>
      </p:grpSpPr>
      <p:sp>
        <p:nvSpPr>
          <p:cNvPr id="126" name="Google Shape;126;p2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20"/>
          <p:cNvSpPr txBox="1"/>
          <p:nvPr>
            <p:ph idx="1" type="body"/>
          </p:nvPr>
        </p:nvSpPr>
        <p:spPr>
          <a:xfrm>
            <a:off x="838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20"/>
          <p:cNvSpPr txBox="1"/>
          <p:nvPr>
            <p:ph idx="2" type="body"/>
          </p:nvPr>
        </p:nvSpPr>
        <p:spPr>
          <a:xfrm>
            <a:off x="6172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0"/>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0"/>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2" name="Shape 132"/>
        <p:cNvGrpSpPr/>
        <p:nvPr/>
      </p:nvGrpSpPr>
      <p:grpSpPr>
        <a:xfrm>
          <a:off x="0" y="0"/>
          <a:ext cx="0" cy="0"/>
          <a:chOff x="0" y="0"/>
          <a:chExt cx="0" cy="0"/>
        </a:xfrm>
      </p:grpSpPr>
      <p:sp>
        <p:nvSpPr>
          <p:cNvPr id="133" name="Google Shape;133;p21"/>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21"/>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5" name="Google Shape;135;p21"/>
          <p:cNvSpPr txBox="1"/>
          <p:nvPr>
            <p:ph idx="2" type="body"/>
          </p:nvPr>
        </p:nvSpPr>
        <p:spPr>
          <a:xfrm>
            <a:off x="839789" y="2505077"/>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1"/>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7" name="Google Shape;137;p21"/>
          <p:cNvSpPr txBox="1"/>
          <p:nvPr>
            <p:ph idx="4" type="body"/>
          </p:nvPr>
        </p:nvSpPr>
        <p:spPr>
          <a:xfrm>
            <a:off x="6172203" y="2505077"/>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2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
        <p:nvSpPr>
          <p:cNvPr id="142" name="Google Shape;142;p2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5" name="Shape 145"/>
        <p:cNvGrpSpPr/>
        <p:nvPr/>
      </p:nvGrpSpPr>
      <p:grpSpPr>
        <a:xfrm>
          <a:off x="0" y="0"/>
          <a:ext cx="0" cy="0"/>
          <a:chOff x="0" y="0"/>
          <a:chExt cx="0" cy="0"/>
        </a:xfrm>
      </p:grpSpPr>
      <p:sp>
        <p:nvSpPr>
          <p:cNvPr id="146" name="Google Shape;146;p23"/>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3"/>
          <p:cNvSpPr txBox="1"/>
          <p:nvPr>
            <p:ph idx="1" type="body"/>
          </p:nvPr>
        </p:nvSpPr>
        <p:spPr>
          <a:xfrm>
            <a:off x="5183188" y="987429"/>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8" name="Google Shape;148;p23"/>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 name="Google Shape;149;p23"/>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3"/>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2" name="Shape 152"/>
        <p:cNvGrpSpPr/>
        <p:nvPr/>
      </p:nvGrpSpPr>
      <p:grpSpPr>
        <a:xfrm>
          <a:off x="0" y="0"/>
          <a:ext cx="0" cy="0"/>
          <a:chOff x="0" y="0"/>
          <a:chExt cx="0" cy="0"/>
        </a:xfrm>
      </p:grpSpPr>
      <p:sp>
        <p:nvSpPr>
          <p:cNvPr id="153" name="Google Shape;153;p24"/>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24"/>
          <p:cNvSpPr/>
          <p:nvPr>
            <p:ph idx="2" type="pic"/>
          </p:nvPr>
        </p:nvSpPr>
        <p:spPr>
          <a:xfrm>
            <a:off x="5183188" y="987429"/>
            <a:ext cx="6172200" cy="4873625"/>
          </a:xfrm>
          <a:prstGeom prst="rect">
            <a:avLst/>
          </a:prstGeom>
          <a:noFill/>
          <a:ln>
            <a:noFill/>
          </a:ln>
        </p:spPr>
      </p:sp>
      <p:sp>
        <p:nvSpPr>
          <p:cNvPr id="155" name="Google Shape;155;p24"/>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 name="Google Shape;156;p24"/>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9" name="Shape 159"/>
        <p:cNvGrpSpPr/>
        <p:nvPr/>
      </p:nvGrpSpPr>
      <p:grpSpPr>
        <a:xfrm>
          <a:off x="0" y="0"/>
          <a:ext cx="0" cy="0"/>
          <a:chOff x="0" y="0"/>
          <a:chExt cx="0" cy="0"/>
        </a:xfrm>
      </p:grpSpPr>
      <p:sp>
        <p:nvSpPr>
          <p:cNvPr id="160" name="Google Shape;160;p25"/>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25"/>
          <p:cNvSpPr txBox="1"/>
          <p:nvPr>
            <p:ph idx="1" type="body"/>
          </p:nvPr>
        </p:nvSpPr>
        <p:spPr>
          <a:xfrm rot="5400000">
            <a:off x="3920331" y="-1256503"/>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5"/>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5"/>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5"/>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5" name="Shape 165"/>
        <p:cNvGrpSpPr/>
        <p:nvPr/>
      </p:nvGrpSpPr>
      <p:grpSpPr>
        <a:xfrm>
          <a:off x="0" y="0"/>
          <a:ext cx="0" cy="0"/>
          <a:chOff x="0" y="0"/>
          <a:chExt cx="0" cy="0"/>
        </a:xfrm>
      </p:grpSpPr>
      <p:sp>
        <p:nvSpPr>
          <p:cNvPr id="166" name="Google Shape;166;p26"/>
          <p:cNvSpPr txBox="1"/>
          <p:nvPr>
            <p:ph type="title"/>
          </p:nvPr>
        </p:nvSpPr>
        <p:spPr>
          <a:xfrm rot="5400000">
            <a:off x="7133433" y="1956596"/>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6"/>
          <p:cNvSpPr txBox="1"/>
          <p:nvPr>
            <p:ph idx="1" type="body"/>
          </p:nvPr>
        </p:nvSpPr>
        <p:spPr>
          <a:xfrm rot="5400000">
            <a:off x="1799434" y="-59610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26"/>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6"/>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6"/>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5"/>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 name="Shape 37"/>
        <p:cNvGrpSpPr/>
        <p:nvPr/>
      </p:nvGrpSpPr>
      <p:grpSpPr>
        <a:xfrm>
          <a:off x="0" y="0"/>
          <a:ext cx="0" cy="0"/>
          <a:chOff x="0" y="0"/>
          <a:chExt cx="0" cy="0"/>
        </a:xfrm>
      </p:grpSpPr>
      <p:sp>
        <p:nvSpPr>
          <p:cNvPr id="38" name="Google Shape;38;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 name="Google Shape;40;p6"/>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7"/>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7"/>
          <p:cNvSpPr txBox="1"/>
          <p:nvPr>
            <p:ph idx="1" type="body"/>
          </p:nvPr>
        </p:nvSpPr>
        <p:spPr>
          <a:xfrm>
            <a:off x="831851" y="4589466"/>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6" name="Google Shape;46;p7"/>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body"/>
          </p:nvPr>
        </p:nvSpPr>
        <p:spPr>
          <a:xfrm>
            <a:off x="838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8"/>
          <p:cNvSpPr txBox="1"/>
          <p:nvPr>
            <p:ph idx="2" type="body"/>
          </p:nvPr>
        </p:nvSpPr>
        <p:spPr>
          <a:xfrm>
            <a:off x="6172200" y="1825628"/>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9"/>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9"/>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9"/>
          <p:cNvSpPr txBox="1"/>
          <p:nvPr>
            <p:ph idx="2" type="body"/>
          </p:nvPr>
        </p:nvSpPr>
        <p:spPr>
          <a:xfrm>
            <a:off x="839789" y="2505077"/>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9"/>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9"/>
          <p:cNvSpPr txBox="1"/>
          <p:nvPr>
            <p:ph idx="4" type="body"/>
          </p:nvPr>
        </p:nvSpPr>
        <p:spPr>
          <a:xfrm>
            <a:off x="6172203" y="2505077"/>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9"/>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1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0"/>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11"/>
          <p:cNvSpPr txBox="1"/>
          <p:nvPr>
            <p:ph type="title"/>
          </p:nvPr>
        </p:nvSpPr>
        <p:spPr>
          <a:xfrm>
            <a:off x="839788" y="457201"/>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1"/>
          <p:cNvSpPr txBox="1"/>
          <p:nvPr>
            <p:ph idx="1" type="body"/>
          </p:nvPr>
        </p:nvSpPr>
        <p:spPr>
          <a:xfrm>
            <a:off x="5183188" y="987429"/>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3" name="Google Shape;73;p11"/>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1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1.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2223"/>
        </a:solidFill>
      </p:bgPr>
    </p:bg>
    <p:spTree>
      <p:nvGrpSpPr>
        <p:cNvPr id="96" name="Shape 96"/>
        <p:cNvGrpSpPr/>
        <p:nvPr/>
      </p:nvGrpSpPr>
      <p:grpSpPr>
        <a:xfrm>
          <a:off x="0" y="0"/>
          <a:ext cx="0" cy="0"/>
          <a:chOff x="0" y="0"/>
          <a:chExt cx="0" cy="0"/>
        </a:xfrm>
      </p:grpSpPr>
      <p:sp>
        <p:nvSpPr>
          <p:cNvPr id="97" name="Google Shape;97;p15"/>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15"/>
          <p:cNvSpPr txBox="1"/>
          <p:nvPr>
            <p:ph idx="1" type="body"/>
          </p:nvPr>
        </p:nvSpPr>
        <p:spPr>
          <a:xfrm>
            <a:off x="838200" y="1825628"/>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15"/>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15"/>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15"/>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19.jpg"/><Relationship Id="rId5" Type="http://schemas.openxmlformats.org/officeDocument/2006/relationships/image" Target="../media/image27.jpg"/><Relationship Id="rId6"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29.jpg"/><Relationship Id="rId6" Type="http://schemas.openxmlformats.org/officeDocument/2006/relationships/image" Target="../media/image6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this-person-does-not-exist.com/en" TargetMode="External"/><Relationship Id="rId4" Type="http://schemas.openxmlformats.org/officeDocument/2006/relationships/image" Target="../media/image37.png"/><Relationship Id="rId5"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hyperlink" Target="https://f.hubspotusercontent20.net/hubfs/3791228/2022%20SpyCloud%20Annual%20Identity%20Exposure%20Report.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1.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6.png"/><Relationship Id="rId4"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8.png"/><Relationship Id="rId4" Type="http://schemas.openxmlformats.org/officeDocument/2006/relationships/image" Target="../media/image62.png"/><Relationship Id="rId5"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7.png"/><Relationship Id="rId4" Type="http://schemas.openxmlformats.org/officeDocument/2006/relationships/hyperlink" Target="https://purplesec.us/prevent-cyber-attack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76.jpg"/><Relationship Id="rId5" Type="http://schemas.openxmlformats.org/officeDocument/2006/relationships/image" Target="../media/image1.jpg"/><Relationship Id="rId6" Type="http://schemas.openxmlformats.org/officeDocument/2006/relationships/image" Target="../media/image65.jpg"/><Relationship Id="rId7" Type="http://schemas.openxmlformats.org/officeDocument/2006/relationships/image" Target="../media/image6.jpg"/><Relationship Id="rId8"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67.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11.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sp>
        <p:nvSpPr>
          <p:cNvPr id="175" name="Google Shape;175;p27"/>
          <p:cNvSpPr/>
          <p:nvPr/>
        </p:nvSpPr>
        <p:spPr>
          <a:xfrm>
            <a:off x="4" y="0"/>
            <a:ext cx="12192001"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libri"/>
              <a:ea typeface="Calibri"/>
              <a:cs typeface="Calibri"/>
              <a:sym typeface="Calibri"/>
            </a:endParaRPr>
          </a:p>
        </p:txBody>
      </p:sp>
      <p:sp>
        <p:nvSpPr>
          <p:cNvPr id="176" name="Google Shape;176;p27"/>
          <p:cNvSpPr/>
          <p:nvPr/>
        </p:nvSpPr>
        <p:spPr>
          <a:xfrm>
            <a:off x="433175" y="-475"/>
            <a:ext cx="6754318" cy="6086899"/>
          </a:xfrm>
          <a:custGeom>
            <a:rect b="b" l="l" r="r" t="t"/>
            <a:pathLst>
              <a:path extrusionOk="0" h="6858478" w="6754318">
                <a:moveTo>
                  <a:pt x="0" y="6858478"/>
                </a:moveTo>
                <a:lnTo>
                  <a:pt x="6754318" y="6858478"/>
                </a:lnTo>
                <a:lnTo>
                  <a:pt x="3577943" y="0"/>
                </a:lnTo>
                <a:lnTo>
                  <a:pt x="3572366" y="0"/>
                </a:lnTo>
                <a:lnTo>
                  <a:pt x="2506138" y="0"/>
                </a:lnTo>
                <a:lnTo>
                  <a:pt x="0" y="0"/>
                </a:lnTo>
                <a:close/>
              </a:path>
            </a:pathLst>
          </a:custGeom>
          <a:solidFill>
            <a:srgbClr val="262626">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FFFFFF"/>
              </a:solidFill>
              <a:latin typeface="Calibri"/>
              <a:ea typeface="Calibri"/>
              <a:cs typeface="Calibri"/>
              <a:sym typeface="Calibri"/>
            </a:endParaRPr>
          </a:p>
        </p:txBody>
      </p:sp>
      <p:sp>
        <p:nvSpPr>
          <p:cNvPr id="177" name="Google Shape;177;p27"/>
          <p:cNvSpPr/>
          <p:nvPr/>
        </p:nvSpPr>
        <p:spPr>
          <a:xfrm>
            <a:off x="0" y="-475"/>
            <a:ext cx="6386947" cy="6086899"/>
          </a:xfrm>
          <a:custGeom>
            <a:rect b="b" l="l" r="r" t="t"/>
            <a:pathLst>
              <a:path extrusionOk="0" h="6858478" w="6386947">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libri"/>
              <a:ea typeface="Calibri"/>
              <a:cs typeface="Calibri"/>
              <a:sym typeface="Calibri"/>
            </a:endParaRPr>
          </a:p>
        </p:txBody>
      </p:sp>
      <p:sp>
        <p:nvSpPr>
          <p:cNvPr id="178" name="Google Shape;178;p27"/>
          <p:cNvSpPr txBox="1"/>
          <p:nvPr>
            <p:ph type="ctrTitle"/>
          </p:nvPr>
        </p:nvSpPr>
        <p:spPr>
          <a:xfrm>
            <a:off x="3" y="2345805"/>
            <a:ext cx="4671948" cy="224942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800"/>
              <a:buFont typeface="Balthazar"/>
              <a:buNone/>
            </a:pPr>
            <a:r>
              <a:rPr b="1" lang="en-IN" sz="3800">
                <a:latin typeface="Balthazar"/>
                <a:ea typeface="Balthazar"/>
                <a:cs typeface="Balthazar"/>
                <a:sym typeface="Balthazar"/>
              </a:rPr>
              <a:t>IDENTITY THREATS</a:t>
            </a:r>
            <a:br>
              <a:rPr b="1" lang="en-IN" sz="3800">
                <a:latin typeface="Balthazar"/>
                <a:ea typeface="Balthazar"/>
                <a:cs typeface="Balthazar"/>
                <a:sym typeface="Balthazar"/>
              </a:rPr>
            </a:br>
            <a:r>
              <a:rPr b="1" lang="en-IN" sz="3800">
                <a:latin typeface="Balthazar"/>
                <a:ea typeface="Balthazar"/>
                <a:cs typeface="Balthazar"/>
                <a:sym typeface="Balthazar"/>
              </a:rPr>
              <a:t>Concept &amp; Safety Concern </a:t>
            </a:r>
            <a:endParaRPr/>
          </a:p>
        </p:txBody>
      </p:sp>
      <p:pic>
        <p:nvPicPr>
          <p:cNvPr id="179" name="Google Shape;179;p27"/>
          <p:cNvPicPr preferRelativeResize="0"/>
          <p:nvPr/>
        </p:nvPicPr>
        <p:blipFill rotWithShape="1">
          <a:blip r:embed="rId3">
            <a:alphaModFix/>
          </a:blip>
          <a:srcRect b="0" l="0" r="0" t="2563"/>
          <a:stretch/>
        </p:blipFill>
        <p:spPr>
          <a:xfrm>
            <a:off x="6677950" y="698700"/>
            <a:ext cx="5315327" cy="526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p:nvPr/>
        </p:nvSpPr>
        <p:spPr>
          <a:xfrm>
            <a:off x="2867438" y="348801"/>
            <a:ext cx="6641112"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3600">
                <a:solidFill>
                  <a:schemeClr val="dk1"/>
                </a:solidFill>
                <a:latin typeface="Balthazar"/>
                <a:ea typeface="Balthazar"/>
                <a:cs typeface="Balthazar"/>
                <a:sym typeface="Balthazar"/>
              </a:rPr>
              <a:t>Social media fake profile scams</a:t>
            </a:r>
            <a:endParaRPr b="1" sz="3600">
              <a:solidFill>
                <a:schemeClr val="dk1"/>
              </a:solidFill>
              <a:latin typeface="Balthazar"/>
              <a:ea typeface="Balthazar"/>
              <a:cs typeface="Balthazar"/>
              <a:sym typeface="Balthazar"/>
            </a:endParaRPr>
          </a:p>
        </p:txBody>
      </p:sp>
      <p:pic>
        <p:nvPicPr>
          <p:cNvPr id="259" name="Google Shape;259;p36"/>
          <p:cNvPicPr preferRelativeResize="0"/>
          <p:nvPr/>
        </p:nvPicPr>
        <p:blipFill rotWithShape="1">
          <a:blip r:embed="rId3">
            <a:alphaModFix/>
          </a:blip>
          <a:srcRect b="0" l="0" r="0" t="0"/>
          <a:stretch/>
        </p:blipFill>
        <p:spPr>
          <a:xfrm>
            <a:off x="1667521" y="883419"/>
            <a:ext cx="9040971" cy="50911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7"/>
          <p:cNvPicPr preferRelativeResize="0"/>
          <p:nvPr/>
        </p:nvPicPr>
        <p:blipFill rotWithShape="1">
          <a:blip r:embed="rId3">
            <a:alphaModFix/>
          </a:blip>
          <a:srcRect b="0" l="0" r="0" t="0"/>
          <a:stretch/>
        </p:blipFill>
        <p:spPr>
          <a:xfrm>
            <a:off x="5" y="-545568"/>
            <a:ext cx="2940300" cy="6429896"/>
          </a:xfrm>
          <a:prstGeom prst="rect">
            <a:avLst/>
          </a:prstGeom>
          <a:noFill/>
          <a:ln cap="flat" cmpd="sng" w="19050">
            <a:solidFill>
              <a:schemeClr val="dk1"/>
            </a:solidFill>
            <a:prstDash val="solid"/>
            <a:round/>
            <a:headEnd len="sm" w="sm" type="none"/>
            <a:tailEnd len="sm" w="sm" type="none"/>
          </a:ln>
        </p:spPr>
      </p:pic>
      <p:pic>
        <p:nvPicPr>
          <p:cNvPr id="265" name="Google Shape;265;p37"/>
          <p:cNvPicPr preferRelativeResize="0"/>
          <p:nvPr/>
        </p:nvPicPr>
        <p:blipFill rotWithShape="1">
          <a:blip r:embed="rId4">
            <a:alphaModFix/>
          </a:blip>
          <a:srcRect b="0" l="0" r="0" t="0"/>
          <a:stretch/>
        </p:blipFill>
        <p:spPr>
          <a:xfrm>
            <a:off x="3095473" y="-545571"/>
            <a:ext cx="2755672" cy="6474230"/>
          </a:xfrm>
          <a:prstGeom prst="rect">
            <a:avLst/>
          </a:prstGeom>
          <a:noFill/>
          <a:ln cap="flat" cmpd="sng" w="19050">
            <a:solidFill>
              <a:schemeClr val="dk1"/>
            </a:solidFill>
            <a:prstDash val="solid"/>
            <a:round/>
            <a:headEnd len="sm" w="sm" type="none"/>
            <a:tailEnd len="sm" w="sm" type="none"/>
          </a:ln>
        </p:spPr>
      </p:pic>
      <p:pic>
        <p:nvPicPr>
          <p:cNvPr id="266" name="Google Shape;266;p37"/>
          <p:cNvPicPr preferRelativeResize="0"/>
          <p:nvPr/>
        </p:nvPicPr>
        <p:blipFill rotWithShape="1">
          <a:blip r:embed="rId5">
            <a:alphaModFix/>
          </a:blip>
          <a:srcRect b="0" l="0" r="0" t="0"/>
          <a:stretch/>
        </p:blipFill>
        <p:spPr>
          <a:xfrm>
            <a:off x="5968159" y="-545568"/>
            <a:ext cx="2970059" cy="6429896"/>
          </a:xfrm>
          <a:prstGeom prst="rect">
            <a:avLst/>
          </a:prstGeom>
          <a:noFill/>
          <a:ln cap="flat" cmpd="sng" w="19050">
            <a:solidFill>
              <a:schemeClr val="dk1"/>
            </a:solidFill>
            <a:prstDash val="solid"/>
            <a:round/>
            <a:headEnd len="sm" w="sm" type="none"/>
            <a:tailEnd len="sm" w="sm" type="none"/>
          </a:ln>
        </p:spPr>
      </p:pic>
      <p:pic>
        <p:nvPicPr>
          <p:cNvPr id="267" name="Google Shape;267;p37"/>
          <p:cNvPicPr preferRelativeResize="0"/>
          <p:nvPr/>
        </p:nvPicPr>
        <p:blipFill rotWithShape="1">
          <a:blip r:embed="rId6">
            <a:alphaModFix/>
          </a:blip>
          <a:srcRect b="0" l="0" r="0" t="0"/>
          <a:stretch/>
        </p:blipFill>
        <p:spPr>
          <a:xfrm>
            <a:off x="8996799" y="-545568"/>
            <a:ext cx="2970059" cy="6429896"/>
          </a:xfrm>
          <a:prstGeom prst="rect">
            <a:avLst/>
          </a:prstGeom>
          <a:noFill/>
          <a:ln cap="flat" cmpd="sng" w="19050">
            <a:solidFill>
              <a:schemeClr val="dk1"/>
            </a:solidFill>
            <a:prstDash val="solid"/>
            <a:round/>
            <a:headEnd len="sm" w="sm" type="none"/>
            <a:tailEnd len="sm" w="sm" type="none"/>
          </a:ln>
        </p:spPr>
      </p:pic>
      <p:sp>
        <p:nvSpPr>
          <p:cNvPr id="268" name="Google Shape;268;p37"/>
          <p:cNvSpPr/>
          <p:nvPr/>
        </p:nvSpPr>
        <p:spPr>
          <a:xfrm>
            <a:off x="9640599" y="-188570"/>
            <a:ext cx="1828800" cy="3312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69" name="Google Shape;269;p37"/>
          <p:cNvSpPr/>
          <p:nvPr/>
        </p:nvSpPr>
        <p:spPr>
          <a:xfrm>
            <a:off x="6670541" y="-188570"/>
            <a:ext cx="1828800" cy="3312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70" name="Google Shape;270;p37"/>
          <p:cNvSpPr/>
          <p:nvPr/>
        </p:nvSpPr>
        <p:spPr>
          <a:xfrm>
            <a:off x="3700481" y="-188572"/>
            <a:ext cx="1828800" cy="3312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71" name="Google Shape;271;p37"/>
          <p:cNvSpPr/>
          <p:nvPr/>
        </p:nvSpPr>
        <p:spPr>
          <a:xfrm>
            <a:off x="730422" y="-188574"/>
            <a:ext cx="1828800" cy="570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8"/>
          <p:cNvPicPr preferRelativeResize="0"/>
          <p:nvPr/>
        </p:nvPicPr>
        <p:blipFill rotWithShape="1">
          <a:blip r:embed="rId3">
            <a:alphaModFix/>
          </a:blip>
          <a:srcRect b="2410" l="0" r="0" t="4034"/>
          <a:stretch/>
        </p:blipFill>
        <p:spPr>
          <a:xfrm>
            <a:off x="4411697" y="169859"/>
            <a:ext cx="3255580" cy="5668173"/>
          </a:xfrm>
          <a:prstGeom prst="rect">
            <a:avLst/>
          </a:prstGeom>
          <a:noFill/>
          <a:ln cap="flat" cmpd="sng" w="19050">
            <a:solidFill>
              <a:schemeClr val="dk1"/>
            </a:solidFill>
            <a:prstDash val="solid"/>
            <a:round/>
            <a:headEnd len="sm" w="sm" type="none"/>
            <a:tailEnd len="sm" w="sm" type="none"/>
          </a:ln>
        </p:spPr>
      </p:pic>
      <p:pic>
        <p:nvPicPr>
          <p:cNvPr id="277" name="Google Shape;277;p38"/>
          <p:cNvPicPr preferRelativeResize="0"/>
          <p:nvPr/>
        </p:nvPicPr>
        <p:blipFill rotWithShape="1">
          <a:blip r:embed="rId4">
            <a:alphaModFix/>
          </a:blip>
          <a:srcRect b="3995" l="-1544" r="1543" t="4394"/>
          <a:stretch/>
        </p:blipFill>
        <p:spPr>
          <a:xfrm>
            <a:off x="7979046" y="162051"/>
            <a:ext cx="3336055" cy="5687649"/>
          </a:xfrm>
          <a:prstGeom prst="rect">
            <a:avLst/>
          </a:prstGeom>
          <a:noFill/>
          <a:ln cap="flat" cmpd="sng" w="19050">
            <a:solidFill>
              <a:schemeClr val="dk1"/>
            </a:solidFill>
            <a:prstDash val="solid"/>
            <a:round/>
            <a:headEnd len="sm" w="sm" type="none"/>
            <a:tailEnd len="sm" w="sm" type="none"/>
          </a:ln>
        </p:spPr>
      </p:pic>
      <p:sp>
        <p:nvSpPr>
          <p:cNvPr id="278" name="Google Shape;278;p38"/>
          <p:cNvSpPr/>
          <p:nvPr/>
        </p:nvSpPr>
        <p:spPr>
          <a:xfrm>
            <a:off x="103525" y="1095825"/>
            <a:ext cx="4303200" cy="2964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IN" sz="5400">
                <a:solidFill>
                  <a:schemeClr val="dk1"/>
                </a:solidFill>
                <a:latin typeface="Calibri"/>
                <a:ea typeface="Calibri"/>
                <a:cs typeface="Calibri"/>
                <a:sym typeface="Calibri"/>
              </a:rPr>
              <a:t>Conversation with Actual </a:t>
            </a:r>
            <a:endParaRPr/>
          </a:p>
          <a:p>
            <a:pPr indent="0" lvl="0" marL="0" marR="0" rtl="0" algn="ctr">
              <a:spcBef>
                <a:spcPts val="0"/>
              </a:spcBef>
              <a:spcAft>
                <a:spcPts val="0"/>
              </a:spcAft>
              <a:buNone/>
            </a:pPr>
            <a:r>
              <a:rPr lang="en-IN" sz="5400">
                <a:solidFill>
                  <a:schemeClr val="dk1"/>
                </a:solidFill>
                <a:latin typeface="Calibri"/>
                <a:ea typeface="Calibri"/>
                <a:cs typeface="Calibri"/>
                <a:sym typeface="Calibri"/>
              </a:rPr>
              <a:t>person saved the victim</a:t>
            </a:r>
            <a:endParaRPr/>
          </a:p>
        </p:txBody>
      </p:sp>
      <p:sp>
        <p:nvSpPr>
          <p:cNvPr id="279" name="Google Shape;279;p38"/>
          <p:cNvSpPr/>
          <p:nvPr/>
        </p:nvSpPr>
        <p:spPr>
          <a:xfrm>
            <a:off x="5220721" y="1350438"/>
            <a:ext cx="1828800" cy="2874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80" name="Google Shape;280;p38"/>
          <p:cNvSpPr/>
          <p:nvPr/>
        </p:nvSpPr>
        <p:spPr>
          <a:xfrm>
            <a:off x="5181602" y="235345"/>
            <a:ext cx="1828800" cy="2874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81" name="Google Shape;281;p38"/>
          <p:cNvSpPr/>
          <p:nvPr/>
        </p:nvSpPr>
        <p:spPr>
          <a:xfrm>
            <a:off x="8829427" y="235345"/>
            <a:ext cx="1828800" cy="2874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9"/>
          <p:cNvPicPr preferRelativeResize="0"/>
          <p:nvPr/>
        </p:nvPicPr>
        <p:blipFill rotWithShape="1">
          <a:blip r:embed="rId3">
            <a:alphaModFix/>
          </a:blip>
          <a:srcRect b="0" l="0" r="0" t="3503"/>
          <a:stretch/>
        </p:blipFill>
        <p:spPr>
          <a:xfrm>
            <a:off x="1020849" y="147799"/>
            <a:ext cx="10760576" cy="6075249"/>
          </a:xfrm>
          <a:prstGeom prst="rect">
            <a:avLst/>
          </a:prstGeom>
          <a:noFill/>
          <a:ln>
            <a:noFill/>
          </a:ln>
        </p:spPr>
      </p:pic>
      <p:sp>
        <p:nvSpPr>
          <p:cNvPr id="287" name="Google Shape;287;p39"/>
          <p:cNvSpPr txBox="1"/>
          <p:nvPr>
            <p:ph type="title"/>
          </p:nvPr>
        </p:nvSpPr>
        <p:spPr>
          <a:xfrm rot="-5400000">
            <a:off x="-1677731" y="2175552"/>
            <a:ext cx="5381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PROTECTION FROM IDENTITY THEFT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40"/>
          <p:cNvPicPr preferRelativeResize="0"/>
          <p:nvPr/>
        </p:nvPicPr>
        <p:blipFill rotWithShape="1">
          <a:blip r:embed="rId3">
            <a:alphaModFix/>
          </a:blip>
          <a:srcRect b="0" l="0" r="0" t="0"/>
          <a:stretch/>
        </p:blipFill>
        <p:spPr>
          <a:xfrm>
            <a:off x="6109803" y="1248582"/>
            <a:ext cx="5122334" cy="4534400"/>
          </a:xfrm>
          <a:prstGeom prst="rect">
            <a:avLst/>
          </a:prstGeom>
          <a:noFill/>
          <a:ln>
            <a:noFill/>
          </a:ln>
        </p:spPr>
      </p:pic>
      <p:pic>
        <p:nvPicPr>
          <p:cNvPr id="293" name="Google Shape;293;p40"/>
          <p:cNvPicPr preferRelativeResize="0"/>
          <p:nvPr/>
        </p:nvPicPr>
        <p:blipFill rotWithShape="1">
          <a:blip r:embed="rId4">
            <a:alphaModFix/>
          </a:blip>
          <a:srcRect b="0" l="0" r="0" t="0"/>
          <a:stretch/>
        </p:blipFill>
        <p:spPr>
          <a:xfrm>
            <a:off x="330449" y="1324762"/>
            <a:ext cx="5603673" cy="4382030"/>
          </a:xfrm>
          <a:prstGeom prst="rect">
            <a:avLst/>
          </a:prstGeom>
          <a:noFill/>
          <a:ln>
            <a:noFill/>
          </a:ln>
        </p:spPr>
      </p:pic>
      <p:sp>
        <p:nvSpPr>
          <p:cNvPr id="294" name="Google Shape;294;p40"/>
          <p:cNvSpPr/>
          <p:nvPr/>
        </p:nvSpPr>
        <p:spPr>
          <a:xfrm>
            <a:off x="468060" y="493748"/>
            <a:ext cx="11255902"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800">
                <a:solidFill>
                  <a:schemeClr val="dk1"/>
                </a:solidFill>
                <a:latin typeface="Balthazar"/>
                <a:ea typeface="Balthazar"/>
                <a:cs typeface="Balthazar"/>
                <a:sym typeface="Balthazar"/>
              </a:rPr>
              <a:t>Deep fake – New Identity Threat</a:t>
            </a:r>
            <a:endParaRPr b="1" sz="5400">
              <a:solidFill>
                <a:schemeClr val="dk1"/>
              </a:solidFill>
              <a:latin typeface="Balthazar"/>
              <a:ea typeface="Balthazar"/>
              <a:cs typeface="Balthazar"/>
              <a:sym typeface="Balthaz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1"/>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300" name="Google Shape;300;p41"/>
          <p:cNvPicPr preferRelativeResize="0"/>
          <p:nvPr/>
        </p:nvPicPr>
        <p:blipFill rotWithShape="1">
          <a:blip r:embed="rId3">
            <a:alphaModFix/>
          </a:blip>
          <a:srcRect b="0" l="0" r="0" t="0"/>
          <a:stretch/>
        </p:blipFill>
        <p:spPr>
          <a:xfrm>
            <a:off x="-51575" y="431076"/>
            <a:ext cx="11865927" cy="54514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2"/>
          <p:cNvPicPr preferRelativeResize="0"/>
          <p:nvPr/>
        </p:nvPicPr>
        <p:blipFill rotWithShape="1">
          <a:blip r:embed="rId3">
            <a:alphaModFix/>
          </a:blip>
          <a:srcRect b="0" l="0" r="0" t="0"/>
          <a:stretch/>
        </p:blipFill>
        <p:spPr>
          <a:xfrm>
            <a:off x="0" y="193797"/>
            <a:ext cx="6502400" cy="5745571"/>
          </a:xfrm>
          <a:prstGeom prst="rect">
            <a:avLst/>
          </a:prstGeom>
          <a:noFill/>
          <a:ln>
            <a:noFill/>
          </a:ln>
        </p:spPr>
      </p:pic>
      <p:pic>
        <p:nvPicPr>
          <p:cNvPr id="306" name="Google Shape;306;p42"/>
          <p:cNvPicPr preferRelativeResize="0"/>
          <p:nvPr/>
        </p:nvPicPr>
        <p:blipFill rotWithShape="1">
          <a:blip r:embed="rId4">
            <a:alphaModFix/>
          </a:blip>
          <a:srcRect b="0" l="0" r="0" t="0"/>
          <a:stretch/>
        </p:blipFill>
        <p:spPr>
          <a:xfrm>
            <a:off x="6337303" y="1206501"/>
            <a:ext cx="5503855" cy="4686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3"/>
          <p:cNvPicPr preferRelativeResize="0"/>
          <p:nvPr/>
        </p:nvPicPr>
        <p:blipFill rotWithShape="1">
          <a:blip r:embed="rId3">
            <a:alphaModFix/>
          </a:blip>
          <a:srcRect b="0" l="0" r="0" t="0"/>
          <a:stretch/>
        </p:blipFill>
        <p:spPr>
          <a:xfrm>
            <a:off x="6854825" y="3321750"/>
            <a:ext cx="4674325" cy="2867250"/>
          </a:xfrm>
          <a:prstGeom prst="rect">
            <a:avLst/>
          </a:prstGeom>
          <a:noFill/>
          <a:ln>
            <a:noFill/>
          </a:ln>
        </p:spPr>
      </p:pic>
      <p:pic>
        <p:nvPicPr>
          <p:cNvPr id="312" name="Google Shape;312;p43"/>
          <p:cNvPicPr preferRelativeResize="0"/>
          <p:nvPr/>
        </p:nvPicPr>
        <p:blipFill rotWithShape="1">
          <a:blip r:embed="rId4">
            <a:alphaModFix/>
          </a:blip>
          <a:srcRect b="0" l="0" r="0" t="0"/>
          <a:stretch/>
        </p:blipFill>
        <p:spPr>
          <a:xfrm>
            <a:off x="6789127" y="894900"/>
            <a:ext cx="4805725" cy="2867250"/>
          </a:xfrm>
          <a:prstGeom prst="rect">
            <a:avLst/>
          </a:prstGeom>
          <a:noFill/>
          <a:ln>
            <a:noFill/>
          </a:ln>
        </p:spPr>
      </p:pic>
      <p:pic>
        <p:nvPicPr>
          <p:cNvPr id="313" name="Google Shape;313;p43"/>
          <p:cNvPicPr preferRelativeResize="0"/>
          <p:nvPr/>
        </p:nvPicPr>
        <p:blipFill rotWithShape="1">
          <a:blip r:embed="rId5">
            <a:alphaModFix/>
          </a:blip>
          <a:srcRect b="0" l="0" r="0" t="0"/>
          <a:stretch/>
        </p:blipFill>
        <p:spPr>
          <a:xfrm>
            <a:off x="390400" y="905500"/>
            <a:ext cx="6267325" cy="3165400"/>
          </a:xfrm>
          <a:prstGeom prst="rect">
            <a:avLst/>
          </a:prstGeom>
          <a:noFill/>
          <a:ln>
            <a:noFill/>
          </a:ln>
        </p:spPr>
      </p:pic>
      <p:pic>
        <p:nvPicPr>
          <p:cNvPr id="314" name="Google Shape;314;p43"/>
          <p:cNvPicPr preferRelativeResize="0"/>
          <p:nvPr/>
        </p:nvPicPr>
        <p:blipFill rotWithShape="1">
          <a:blip r:embed="rId6">
            <a:alphaModFix/>
          </a:blip>
          <a:srcRect b="0" l="0" r="0" t="0"/>
          <a:stretch/>
        </p:blipFill>
        <p:spPr>
          <a:xfrm>
            <a:off x="503125" y="4070900"/>
            <a:ext cx="4592800" cy="1813750"/>
          </a:xfrm>
          <a:prstGeom prst="rect">
            <a:avLst/>
          </a:prstGeom>
          <a:noFill/>
          <a:ln>
            <a:noFill/>
          </a:ln>
        </p:spPr>
      </p:pic>
      <p:sp>
        <p:nvSpPr>
          <p:cNvPr id="315" name="Google Shape;315;p43"/>
          <p:cNvSpPr/>
          <p:nvPr/>
        </p:nvSpPr>
        <p:spPr>
          <a:xfrm>
            <a:off x="2141278" y="-4803"/>
            <a:ext cx="7971221"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800">
                <a:solidFill>
                  <a:schemeClr val="dk1"/>
                </a:solidFill>
                <a:latin typeface="Balthazar"/>
                <a:ea typeface="Balthazar"/>
                <a:cs typeface="Balthazar"/>
                <a:sym typeface="Balthazar"/>
              </a:rPr>
              <a:t>Keypoints of deepfake</a:t>
            </a:r>
            <a:endParaRPr b="1" sz="5400">
              <a:solidFill>
                <a:schemeClr val="dk1"/>
              </a:solidFill>
              <a:latin typeface="Balthazar"/>
              <a:ea typeface="Balthazar"/>
              <a:cs typeface="Balthazar"/>
              <a:sym typeface="Balthazar"/>
            </a:endParaRPr>
          </a:p>
        </p:txBody>
      </p:sp>
      <p:sp>
        <p:nvSpPr>
          <p:cNvPr id="316" name="Google Shape;316;p43"/>
          <p:cNvSpPr txBox="1"/>
          <p:nvPr/>
        </p:nvSpPr>
        <p:spPr>
          <a:xfrm>
            <a:off x="3039594" y="1181100"/>
            <a:ext cx="169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dk1"/>
                </a:solidFill>
                <a:latin typeface="Calibri"/>
                <a:ea typeface="Calibri"/>
                <a:cs typeface="Calibri"/>
                <a:sym typeface="Calibri"/>
              </a:rPr>
              <a:t>Face swapping</a:t>
            </a:r>
            <a:endParaRPr sz="1800"/>
          </a:p>
        </p:txBody>
      </p:sp>
      <p:sp>
        <p:nvSpPr>
          <p:cNvPr id="317" name="Google Shape;317;p43"/>
          <p:cNvSpPr txBox="1"/>
          <p:nvPr/>
        </p:nvSpPr>
        <p:spPr>
          <a:xfrm>
            <a:off x="5095919" y="4495022"/>
            <a:ext cx="169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dk1"/>
                </a:solidFill>
                <a:latin typeface="Calibri"/>
                <a:ea typeface="Calibri"/>
                <a:cs typeface="Calibri"/>
                <a:sym typeface="Calibri"/>
              </a:rPr>
              <a:t>Voice Clonning</a:t>
            </a:r>
            <a:endParaRPr b="1" sz="1800">
              <a:solidFill>
                <a:schemeClr val="dk1"/>
              </a:solidFill>
              <a:latin typeface="Calibri"/>
              <a:ea typeface="Calibri"/>
              <a:cs typeface="Calibri"/>
              <a:sym typeface="Calibri"/>
            </a:endParaRPr>
          </a:p>
        </p:txBody>
      </p:sp>
      <p:sp>
        <p:nvSpPr>
          <p:cNvPr id="318" name="Google Shape;318;p43"/>
          <p:cNvSpPr txBox="1"/>
          <p:nvPr/>
        </p:nvSpPr>
        <p:spPr>
          <a:xfrm>
            <a:off x="5249412" y="5288439"/>
            <a:ext cx="169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dk1"/>
                </a:solidFill>
                <a:latin typeface="Calibri"/>
                <a:ea typeface="Calibri"/>
                <a:cs typeface="Calibri"/>
                <a:sym typeface="Calibri"/>
              </a:rPr>
              <a:t>AI Algorithm</a:t>
            </a:r>
            <a:endParaRPr sz="1800"/>
          </a:p>
        </p:txBody>
      </p:sp>
      <p:sp>
        <p:nvSpPr>
          <p:cNvPr id="319" name="Google Shape;319;p43"/>
          <p:cNvSpPr txBox="1"/>
          <p:nvPr/>
        </p:nvSpPr>
        <p:spPr>
          <a:xfrm>
            <a:off x="7860047" y="894896"/>
            <a:ext cx="169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lt1"/>
                </a:solidFill>
                <a:latin typeface="Calibri"/>
                <a:ea typeface="Calibri"/>
                <a:cs typeface="Calibri"/>
                <a:sym typeface="Calibri"/>
              </a:rPr>
              <a:t>Entertainment</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4"/>
          <p:cNvSpPr txBox="1"/>
          <p:nvPr>
            <p:ph type="title"/>
          </p:nvPr>
        </p:nvSpPr>
        <p:spPr>
          <a:xfrm>
            <a:off x="1244600" y="310095"/>
            <a:ext cx="10515600" cy="55350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N" u="sng">
                <a:solidFill>
                  <a:schemeClr val="hlink"/>
                </a:solidFill>
                <a:hlinkClick r:id="rId3"/>
              </a:rPr>
              <a:t>https://this-person-does-not-exist.com/en</a:t>
            </a:r>
            <a:r>
              <a:rPr lang="en-IN"/>
              <a:t> </a:t>
            </a:r>
            <a:br>
              <a:rPr lang="en-IN"/>
            </a:br>
            <a:endParaRPr/>
          </a:p>
        </p:txBody>
      </p:sp>
      <p:pic>
        <p:nvPicPr>
          <p:cNvPr id="325" name="Google Shape;325;p44"/>
          <p:cNvPicPr preferRelativeResize="0"/>
          <p:nvPr/>
        </p:nvPicPr>
        <p:blipFill rotWithShape="1">
          <a:blip r:embed="rId4">
            <a:alphaModFix/>
          </a:blip>
          <a:srcRect b="0" l="0" r="0" t="0"/>
          <a:stretch/>
        </p:blipFill>
        <p:spPr>
          <a:xfrm>
            <a:off x="417142" y="1012701"/>
            <a:ext cx="4730681" cy="5224180"/>
          </a:xfrm>
          <a:prstGeom prst="rect">
            <a:avLst/>
          </a:prstGeom>
          <a:noFill/>
          <a:ln>
            <a:noFill/>
          </a:ln>
        </p:spPr>
      </p:pic>
      <p:pic>
        <p:nvPicPr>
          <p:cNvPr id="326" name="Google Shape;326;p44"/>
          <p:cNvPicPr preferRelativeResize="0"/>
          <p:nvPr/>
        </p:nvPicPr>
        <p:blipFill rotWithShape="1">
          <a:blip r:embed="rId5">
            <a:alphaModFix/>
          </a:blip>
          <a:srcRect b="0" l="0" r="0" t="0"/>
          <a:stretch/>
        </p:blipFill>
        <p:spPr>
          <a:xfrm>
            <a:off x="5406272" y="1025866"/>
            <a:ext cx="4649483" cy="52110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5"/>
          <p:cNvPicPr preferRelativeResize="0"/>
          <p:nvPr/>
        </p:nvPicPr>
        <p:blipFill rotWithShape="1">
          <a:blip r:embed="rId3">
            <a:alphaModFix/>
          </a:blip>
          <a:srcRect b="0" l="0" r="0" t="0"/>
          <a:stretch/>
        </p:blipFill>
        <p:spPr>
          <a:xfrm>
            <a:off x="0" y="0"/>
            <a:ext cx="11656799" cy="5948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90+ Cyber Crime Statistics 2024: Cost, Industries &amp; Trends" id="185" name="Google Shape;185;p28"/>
          <p:cNvPicPr preferRelativeResize="0"/>
          <p:nvPr/>
        </p:nvPicPr>
        <p:blipFill rotWithShape="1">
          <a:blip r:embed="rId3">
            <a:alphaModFix/>
          </a:blip>
          <a:srcRect b="0" l="0" r="0" t="0"/>
          <a:stretch/>
        </p:blipFill>
        <p:spPr>
          <a:xfrm>
            <a:off x="0" y="0"/>
            <a:ext cx="12192001" cy="56033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6"/>
          <p:cNvPicPr preferRelativeResize="0"/>
          <p:nvPr/>
        </p:nvPicPr>
        <p:blipFill rotWithShape="1">
          <a:blip r:embed="rId3">
            <a:alphaModFix/>
          </a:blip>
          <a:srcRect b="0" l="0" r="0" t="0"/>
          <a:stretch/>
        </p:blipFill>
        <p:spPr>
          <a:xfrm>
            <a:off x="415050" y="0"/>
            <a:ext cx="11893927" cy="5736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7"/>
          <p:cNvPicPr preferRelativeResize="0"/>
          <p:nvPr/>
        </p:nvPicPr>
        <p:blipFill rotWithShape="1">
          <a:blip r:embed="rId3">
            <a:alphaModFix/>
          </a:blip>
          <a:srcRect b="0" l="0" r="0" t="0"/>
          <a:stretch/>
        </p:blipFill>
        <p:spPr>
          <a:xfrm>
            <a:off x="236194" y="940662"/>
            <a:ext cx="5759414" cy="5119480"/>
          </a:xfrm>
          <a:prstGeom prst="rect">
            <a:avLst/>
          </a:prstGeom>
          <a:noFill/>
          <a:ln>
            <a:noFill/>
          </a:ln>
        </p:spPr>
      </p:pic>
      <p:sp>
        <p:nvSpPr>
          <p:cNvPr id="343" name="Google Shape;343;p47"/>
          <p:cNvSpPr/>
          <p:nvPr/>
        </p:nvSpPr>
        <p:spPr>
          <a:xfrm>
            <a:off x="2899423" y="378356"/>
            <a:ext cx="55365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3600">
                <a:solidFill>
                  <a:schemeClr val="dk1"/>
                </a:solidFill>
                <a:latin typeface="Balthazar"/>
                <a:ea typeface="Balthazar"/>
                <a:cs typeface="Balthazar"/>
                <a:sym typeface="Balthazar"/>
              </a:rPr>
              <a:t>Credential Stuffing</a:t>
            </a:r>
            <a:endParaRPr/>
          </a:p>
        </p:txBody>
      </p:sp>
      <p:sp>
        <p:nvSpPr>
          <p:cNvPr id="344" name="Google Shape;344;p47"/>
          <p:cNvSpPr txBox="1"/>
          <p:nvPr/>
        </p:nvSpPr>
        <p:spPr>
          <a:xfrm>
            <a:off x="6096000" y="1290937"/>
            <a:ext cx="6096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400">
                <a:solidFill>
                  <a:schemeClr val="dk1"/>
                </a:solidFill>
                <a:highlight>
                  <a:srgbClr val="FFFFFF"/>
                </a:highlight>
                <a:latin typeface="Arial"/>
                <a:ea typeface="Arial"/>
                <a:cs typeface="Arial"/>
                <a:sym typeface="Arial"/>
              </a:rPr>
              <a:t>cybercriminal uses stolen usernames and passwords from one organization to access user accounts at another organization.</a:t>
            </a:r>
            <a:endParaRPr b="1" sz="2400">
              <a:solidFill>
                <a:schemeClr val="dk1"/>
              </a:solidFill>
              <a:latin typeface="Calibri"/>
              <a:ea typeface="Calibri"/>
              <a:cs typeface="Calibri"/>
              <a:sym typeface="Calibri"/>
            </a:endParaRPr>
          </a:p>
        </p:txBody>
      </p:sp>
      <p:sp>
        <p:nvSpPr>
          <p:cNvPr id="345" name="Google Shape;345;p47"/>
          <p:cNvSpPr txBox="1"/>
          <p:nvPr/>
        </p:nvSpPr>
        <p:spPr>
          <a:xfrm>
            <a:off x="6096000" y="2888596"/>
            <a:ext cx="609600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400">
                <a:solidFill>
                  <a:schemeClr val="dk1"/>
                </a:solidFill>
                <a:highlight>
                  <a:srgbClr val="FFFFFF"/>
                </a:highlight>
                <a:latin typeface="Arial"/>
                <a:ea typeface="Arial"/>
                <a:cs typeface="Arial"/>
                <a:sym typeface="Arial"/>
              </a:rPr>
              <a:t>most common causes of data breaches because</a:t>
            </a:r>
            <a:r>
              <a:rPr b="1" lang="en-IN" sz="2400" u="sng">
                <a:solidFill>
                  <a:srgbClr val="242424"/>
                </a:solidFill>
                <a:highlight>
                  <a:srgbClr val="FFFFFF"/>
                </a:highlight>
                <a:latin typeface="Arial"/>
                <a:ea typeface="Arial"/>
                <a:cs typeface="Arial"/>
                <a:sym typeface="Arial"/>
                <a:hlinkClick r:id="rId4">
                  <a:extLst>
                    <a:ext uri="{A12FA001-AC4F-418D-AE19-62706E023703}">
                      <ahyp:hlinkClr val="tx"/>
                    </a:ext>
                  </a:extLst>
                </a:hlinkClick>
              </a:rPr>
              <a:t> 64% of all people</a:t>
            </a:r>
            <a:r>
              <a:rPr b="1" lang="en-IN" sz="2400">
                <a:solidFill>
                  <a:schemeClr val="dk1"/>
                </a:solidFill>
                <a:highlight>
                  <a:srgbClr val="FFFFFF"/>
                </a:highlight>
                <a:latin typeface="Arial"/>
                <a:ea typeface="Arial"/>
                <a:cs typeface="Arial"/>
                <a:sym typeface="Arial"/>
              </a:rPr>
              <a:t> reuse the same password on multiple (and sometimes all) accounts.</a:t>
            </a:r>
            <a:endParaRPr b="1" sz="2400">
              <a:solidFill>
                <a:schemeClr val="dk1"/>
              </a:solidFill>
              <a:latin typeface="Calibri"/>
              <a:ea typeface="Calibri"/>
              <a:cs typeface="Calibri"/>
              <a:sym typeface="Calibri"/>
            </a:endParaRPr>
          </a:p>
        </p:txBody>
      </p:sp>
      <p:sp>
        <p:nvSpPr>
          <p:cNvPr id="346" name="Google Shape;346;p47"/>
          <p:cNvSpPr txBox="1"/>
          <p:nvPr/>
        </p:nvSpPr>
        <p:spPr>
          <a:xfrm>
            <a:off x="6196394" y="4965786"/>
            <a:ext cx="615315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400">
                <a:solidFill>
                  <a:schemeClr val="dk1"/>
                </a:solidFill>
                <a:highlight>
                  <a:srgbClr val="FFFFFF"/>
                </a:highlight>
                <a:latin typeface="Arial"/>
                <a:ea typeface="Arial"/>
                <a:cs typeface="Arial"/>
                <a:sym typeface="Arial"/>
              </a:rPr>
              <a:t>billions of compromised credentials are circulating on the dark web</a:t>
            </a:r>
            <a:endParaRPr b="1" sz="2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8"/>
          <p:cNvSpPr/>
          <p:nvPr/>
        </p:nvSpPr>
        <p:spPr>
          <a:xfrm>
            <a:off x="351257" y="128286"/>
            <a:ext cx="11489492"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3600">
                <a:solidFill>
                  <a:schemeClr val="dk1"/>
                </a:solidFill>
                <a:latin typeface="Balthazar"/>
                <a:ea typeface="Balthazar"/>
                <a:cs typeface="Balthazar"/>
                <a:sym typeface="Balthazar"/>
              </a:rPr>
              <a:t>How Credential Stuffing Works</a:t>
            </a:r>
            <a:endParaRPr b="1" sz="3600">
              <a:solidFill>
                <a:schemeClr val="dk1"/>
              </a:solidFill>
              <a:latin typeface="Balthazar"/>
              <a:ea typeface="Balthazar"/>
              <a:cs typeface="Balthazar"/>
              <a:sym typeface="Balthazar"/>
            </a:endParaRPr>
          </a:p>
        </p:txBody>
      </p:sp>
      <p:sp>
        <p:nvSpPr>
          <p:cNvPr descr="Anatomy Credential Stuffing" id="352" name="Google Shape;352;p48"/>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pic>
        <p:nvPicPr>
          <p:cNvPr id="353" name="Google Shape;353;p48"/>
          <p:cNvPicPr preferRelativeResize="0"/>
          <p:nvPr/>
        </p:nvPicPr>
        <p:blipFill rotWithShape="1">
          <a:blip r:embed="rId3">
            <a:alphaModFix/>
          </a:blip>
          <a:srcRect b="0" l="0" r="0" t="0"/>
          <a:stretch/>
        </p:blipFill>
        <p:spPr>
          <a:xfrm>
            <a:off x="1324725" y="1027425"/>
            <a:ext cx="9713475" cy="492079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9"/>
          <p:cNvSpPr/>
          <p:nvPr/>
        </p:nvSpPr>
        <p:spPr>
          <a:xfrm>
            <a:off x="458368" y="128282"/>
            <a:ext cx="1127526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3600">
                <a:solidFill>
                  <a:schemeClr val="dk1"/>
                </a:solidFill>
                <a:latin typeface="Balthazar"/>
                <a:ea typeface="Balthazar"/>
                <a:cs typeface="Balthazar"/>
                <a:sym typeface="Balthazar"/>
              </a:rPr>
              <a:t>Prevention from Credential Stuffing </a:t>
            </a:r>
            <a:endParaRPr b="1" sz="3600">
              <a:solidFill>
                <a:schemeClr val="dk1"/>
              </a:solidFill>
              <a:latin typeface="Balthazar"/>
              <a:ea typeface="Balthazar"/>
              <a:cs typeface="Balthazar"/>
              <a:sym typeface="Balthazar"/>
            </a:endParaRPr>
          </a:p>
        </p:txBody>
      </p:sp>
      <p:sp>
        <p:nvSpPr>
          <p:cNvPr descr="Anatomy Credential Stuffing" id="359" name="Google Shape;359;p49"/>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sp>
        <p:nvSpPr>
          <p:cNvPr id="360" name="Google Shape;360;p49"/>
          <p:cNvSpPr txBox="1"/>
          <p:nvPr/>
        </p:nvSpPr>
        <p:spPr>
          <a:xfrm>
            <a:off x="558936" y="986753"/>
            <a:ext cx="6096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400">
                <a:solidFill>
                  <a:schemeClr val="dk1"/>
                </a:solidFill>
                <a:highlight>
                  <a:srgbClr val="FFFFFF"/>
                </a:highlight>
                <a:latin typeface="Arial"/>
                <a:ea typeface="Arial"/>
                <a:cs typeface="Arial"/>
                <a:sym typeface="Arial"/>
              </a:rPr>
              <a:t>Breached Password Protection</a:t>
            </a:r>
            <a:endParaRPr sz="2400"/>
          </a:p>
        </p:txBody>
      </p:sp>
      <p:pic>
        <p:nvPicPr>
          <p:cNvPr id="361" name="Google Shape;361;p49"/>
          <p:cNvPicPr preferRelativeResize="0"/>
          <p:nvPr/>
        </p:nvPicPr>
        <p:blipFill rotWithShape="1">
          <a:blip r:embed="rId3">
            <a:alphaModFix/>
          </a:blip>
          <a:srcRect b="0" l="0" r="0" t="0"/>
          <a:stretch/>
        </p:blipFill>
        <p:spPr>
          <a:xfrm>
            <a:off x="558933" y="1494265"/>
            <a:ext cx="6326660" cy="4406837"/>
          </a:xfrm>
          <a:prstGeom prst="rect">
            <a:avLst/>
          </a:prstGeom>
          <a:noFill/>
          <a:ln>
            <a:noFill/>
          </a:ln>
        </p:spPr>
      </p:pic>
      <p:sp>
        <p:nvSpPr>
          <p:cNvPr descr="A image illustrating the layers of authentication" id="362" name="Google Shape;362;p49"/>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pic>
        <p:nvPicPr>
          <p:cNvPr id="363" name="Google Shape;363;p49"/>
          <p:cNvPicPr preferRelativeResize="0"/>
          <p:nvPr/>
        </p:nvPicPr>
        <p:blipFill rotWithShape="1">
          <a:blip r:embed="rId4">
            <a:alphaModFix/>
          </a:blip>
          <a:srcRect b="0" l="0" r="0" t="0"/>
          <a:stretch/>
        </p:blipFill>
        <p:spPr>
          <a:xfrm>
            <a:off x="7226222" y="1389982"/>
            <a:ext cx="4260719" cy="4615403"/>
          </a:xfrm>
          <a:prstGeom prst="rect">
            <a:avLst/>
          </a:prstGeom>
          <a:noFill/>
          <a:ln>
            <a:noFill/>
          </a:ln>
        </p:spPr>
      </p:pic>
      <p:sp>
        <p:nvSpPr>
          <p:cNvPr id="364" name="Google Shape;364;p49"/>
          <p:cNvSpPr txBox="1"/>
          <p:nvPr/>
        </p:nvSpPr>
        <p:spPr>
          <a:xfrm>
            <a:off x="6400800" y="934369"/>
            <a:ext cx="6096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400">
                <a:solidFill>
                  <a:schemeClr val="dk1"/>
                </a:solidFill>
                <a:highlight>
                  <a:srgbClr val="FFFFFF"/>
                </a:highlight>
                <a:latin typeface="Arial"/>
                <a:ea typeface="Arial"/>
                <a:cs typeface="Arial"/>
                <a:sym typeface="Arial"/>
              </a:rPr>
              <a:t>Use Multi Factor Authentication</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0"/>
          <p:cNvSpPr/>
          <p:nvPr/>
        </p:nvSpPr>
        <p:spPr>
          <a:xfrm>
            <a:off x="458368" y="128282"/>
            <a:ext cx="1127526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000">
                <a:solidFill>
                  <a:schemeClr val="dk1"/>
                </a:solidFill>
                <a:latin typeface="Balthazar"/>
                <a:ea typeface="Balthazar"/>
                <a:cs typeface="Balthazar"/>
                <a:sym typeface="Balthazar"/>
              </a:rPr>
              <a:t>Prevention from Credential Stuffing </a:t>
            </a:r>
            <a:endParaRPr b="1" sz="4400">
              <a:solidFill>
                <a:schemeClr val="dk1"/>
              </a:solidFill>
              <a:latin typeface="Balthazar"/>
              <a:ea typeface="Balthazar"/>
              <a:cs typeface="Balthazar"/>
              <a:sym typeface="Balthazar"/>
            </a:endParaRPr>
          </a:p>
        </p:txBody>
      </p:sp>
      <p:sp>
        <p:nvSpPr>
          <p:cNvPr descr="Anatomy Credential Stuffing" id="370" name="Google Shape;370;p50"/>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sp>
        <p:nvSpPr>
          <p:cNvPr descr="A image illustrating the layers of authentication" id="371" name="Google Shape;371;p50"/>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pic>
        <p:nvPicPr>
          <p:cNvPr id="372" name="Google Shape;372;p50"/>
          <p:cNvPicPr preferRelativeResize="0"/>
          <p:nvPr/>
        </p:nvPicPr>
        <p:blipFill rotWithShape="1">
          <a:blip r:embed="rId3">
            <a:alphaModFix/>
          </a:blip>
          <a:srcRect b="0" l="0" r="0" t="24866"/>
          <a:stretch/>
        </p:blipFill>
        <p:spPr>
          <a:xfrm>
            <a:off x="1439325" y="1607675"/>
            <a:ext cx="9313350" cy="4225599"/>
          </a:xfrm>
          <a:prstGeom prst="rect">
            <a:avLst/>
          </a:prstGeom>
          <a:noFill/>
          <a:ln>
            <a:noFill/>
          </a:ln>
        </p:spPr>
      </p:pic>
      <p:sp>
        <p:nvSpPr>
          <p:cNvPr id="373" name="Google Shape;373;p50"/>
          <p:cNvSpPr txBox="1"/>
          <p:nvPr/>
        </p:nvSpPr>
        <p:spPr>
          <a:xfrm>
            <a:off x="1596497" y="1146007"/>
            <a:ext cx="1076520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400">
                <a:solidFill>
                  <a:schemeClr val="dk1"/>
                </a:solidFill>
                <a:latin typeface="Calibri"/>
                <a:ea typeface="Calibri"/>
                <a:cs typeface="Calibri"/>
                <a:sym typeface="Calibri"/>
              </a:rPr>
              <a:t>Passwordless Authentication = Something you have + Something you are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p:nvPr/>
        </p:nvSpPr>
        <p:spPr>
          <a:xfrm>
            <a:off x="153581" y="128282"/>
            <a:ext cx="1188485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000">
                <a:solidFill>
                  <a:schemeClr val="dk1"/>
                </a:solidFill>
                <a:latin typeface="Balthazar"/>
                <a:ea typeface="Balthazar"/>
                <a:cs typeface="Balthazar"/>
                <a:sym typeface="Balthazar"/>
              </a:rPr>
              <a:t>7 types of passwordless authentication</a:t>
            </a:r>
            <a:endParaRPr b="1" sz="4400">
              <a:solidFill>
                <a:schemeClr val="dk1"/>
              </a:solidFill>
              <a:latin typeface="Balthazar"/>
              <a:ea typeface="Balthazar"/>
              <a:cs typeface="Balthazar"/>
              <a:sym typeface="Balthazar"/>
            </a:endParaRPr>
          </a:p>
        </p:txBody>
      </p:sp>
      <p:sp>
        <p:nvSpPr>
          <p:cNvPr descr="Anatomy Credential Stuffing" id="379" name="Google Shape;379;p51"/>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sp>
        <p:nvSpPr>
          <p:cNvPr descr="A image illustrating the layers of authentication" id="380" name="Google Shape;380;p51"/>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pic>
        <p:nvPicPr>
          <p:cNvPr id="381" name="Google Shape;381;p51"/>
          <p:cNvPicPr preferRelativeResize="0"/>
          <p:nvPr/>
        </p:nvPicPr>
        <p:blipFill rotWithShape="1">
          <a:blip r:embed="rId3">
            <a:alphaModFix/>
          </a:blip>
          <a:srcRect b="0" l="0" r="0" t="0"/>
          <a:stretch/>
        </p:blipFill>
        <p:spPr>
          <a:xfrm>
            <a:off x="458375" y="753674"/>
            <a:ext cx="11358875" cy="5227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2"/>
          <p:cNvSpPr/>
          <p:nvPr/>
        </p:nvSpPr>
        <p:spPr>
          <a:xfrm>
            <a:off x="153581" y="128282"/>
            <a:ext cx="11884856"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000">
                <a:solidFill>
                  <a:schemeClr val="dk1"/>
                </a:solidFill>
                <a:latin typeface="Balthazar"/>
                <a:ea typeface="Balthazar"/>
                <a:cs typeface="Balthazar"/>
                <a:sym typeface="Balthazar"/>
              </a:rPr>
              <a:t>7 types of passwordless authentication</a:t>
            </a:r>
            <a:endParaRPr b="1" sz="4400">
              <a:solidFill>
                <a:schemeClr val="dk1"/>
              </a:solidFill>
              <a:latin typeface="Balthazar"/>
              <a:ea typeface="Balthazar"/>
              <a:cs typeface="Balthazar"/>
              <a:sym typeface="Balthazar"/>
            </a:endParaRPr>
          </a:p>
        </p:txBody>
      </p:sp>
      <p:sp>
        <p:nvSpPr>
          <p:cNvPr descr="Anatomy Credential Stuffing" id="388" name="Google Shape;388;p52"/>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sp>
        <p:nvSpPr>
          <p:cNvPr descr="A image illustrating the layers of authentication" id="389" name="Google Shape;389;p52"/>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pic>
        <p:nvPicPr>
          <p:cNvPr id="390" name="Google Shape;390;p52"/>
          <p:cNvPicPr preferRelativeResize="0"/>
          <p:nvPr/>
        </p:nvPicPr>
        <p:blipFill rotWithShape="1">
          <a:blip r:embed="rId3">
            <a:alphaModFix/>
          </a:blip>
          <a:srcRect b="0" l="0" r="0" t="0"/>
          <a:stretch/>
        </p:blipFill>
        <p:spPr>
          <a:xfrm>
            <a:off x="533125" y="1069550"/>
            <a:ext cx="11279123" cy="4911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3"/>
          <p:cNvPicPr preferRelativeResize="0"/>
          <p:nvPr/>
        </p:nvPicPr>
        <p:blipFill rotWithShape="1">
          <a:blip r:embed="rId3">
            <a:alphaModFix/>
          </a:blip>
          <a:srcRect b="0" l="0" r="0" t="0"/>
          <a:stretch/>
        </p:blipFill>
        <p:spPr>
          <a:xfrm>
            <a:off x="49707" y="80060"/>
            <a:ext cx="4989196" cy="3291045"/>
          </a:xfrm>
          <a:prstGeom prst="rect">
            <a:avLst/>
          </a:prstGeom>
          <a:noFill/>
          <a:ln>
            <a:noFill/>
          </a:ln>
        </p:spPr>
      </p:pic>
      <p:sp>
        <p:nvSpPr>
          <p:cNvPr id="396" name="Google Shape;396;p53"/>
          <p:cNvSpPr/>
          <p:nvPr/>
        </p:nvSpPr>
        <p:spPr>
          <a:xfrm>
            <a:off x="4913985" y="137746"/>
            <a:ext cx="6936321"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800">
                <a:solidFill>
                  <a:schemeClr val="dk1"/>
                </a:solidFill>
                <a:latin typeface="Balthazar"/>
                <a:ea typeface="Balthazar"/>
                <a:cs typeface="Balthazar"/>
                <a:sym typeface="Balthazar"/>
              </a:rPr>
              <a:t>Password Spraying</a:t>
            </a:r>
            <a:endParaRPr b="1" sz="5400">
              <a:solidFill>
                <a:schemeClr val="dk1"/>
              </a:solidFill>
              <a:latin typeface="Balthazar"/>
              <a:ea typeface="Balthazar"/>
              <a:cs typeface="Balthazar"/>
              <a:sym typeface="Balthazar"/>
            </a:endParaRPr>
          </a:p>
        </p:txBody>
      </p:sp>
      <p:pic>
        <p:nvPicPr>
          <p:cNvPr id="397" name="Google Shape;397;p53"/>
          <p:cNvPicPr preferRelativeResize="0"/>
          <p:nvPr/>
        </p:nvPicPr>
        <p:blipFill rotWithShape="1">
          <a:blip r:embed="rId4">
            <a:alphaModFix/>
          </a:blip>
          <a:srcRect b="0" l="0" r="0" t="0"/>
          <a:stretch/>
        </p:blipFill>
        <p:spPr>
          <a:xfrm>
            <a:off x="4320731" y="1254710"/>
            <a:ext cx="7738675" cy="40043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54"/>
          <p:cNvPicPr preferRelativeResize="0"/>
          <p:nvPr/>
        </p:nvPicPr>
        <p:blipFill rotWithShape="1">
          <a:blip r:embed="rId3">
            <a:alphaModFix/>
          </a:blip>
          <a:srcRect b="0" l="0" r="0" t="0"/>
          <a:stretch/>
        </p:blipFill>
        <p:spPr>
          <a:xfrm>
            <a:off x="528100" y="352075"/>
            <a:ext cx="5300599" cy="5629002"/>
          </a:xfrm>
          <a:prstGeom prst="rect">
            <a:avLst/>
          </a:prstGeom>
          <a:noFill/>
          <a:ln>
            <a:noFill/>
          </a:ln>
        </p:spPr>
      </p:pic>
      <p:pic>
        <p:nvPicPr>
          <p:cNvPr id="403" name="Google Shape;403;p54"/>
          <p:cNvPicPr preferRelativeResize="0"/>
          <p:nvPr/>
        </p:nvPicPr>
        <p:blipFill rotWithShape="1">
          <a:blip r:embed="rId4">
            <a:alphaModFix/>
          </a:blip>
          <a:srcRect b="0" l="0" r="0" t="0"/>
          <a:stretch/>
        </p:blipFill>
        <p:spPr>
          <a:xfrm>
            <a:off x="6287200" y="352075"/>
            <a:ext cx="5736926" cy="5628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5"/>
          <p:cNvSpPr/>
          <p:nvPr/>
        </p:nvSpPr>
        <p:spPr>
          <a:xfrm>
            <a:off x="2429303" y="128282"/>
            <a:ext cx="7333418"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000">
                <a:solidFill>
                  <a:schemeClr val="dk1"/>
                </a:solidFill>
                <a:latin typeface="Balthazar"/>
                <a:ea typeface="Balthazar"/>
                <a:cs typeface="Balthazar"/>
                <a:sym typeface="Balthazar"/>
              </a:rPr>
              <a:t>Man in the middle attack</a:t>
            </a:r>
            <a:endParaRPr b="1" sz="4400">
              <a:solidFill>
                <a:schemeClr val="dk1"/>
              </a:solidFill>
              <a:latin typeface="Balthazar"/>
              <a:ea typeface="Balthazar"/>
              <a:cs typeface="Balthazar"/>
              <a:sym typeface="Balthazar"/>
            </a:endParaRPr>
          </a:p>
        </p:txBody>
      </p:sp>
      <p:sp>
        <p:nvSpPr>
          <p:cNvPr descr="Anatomy Credential Stuffing" id="409" name="Google Shape;409;p55"/>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sp>
        <p:nvSpPr>
          <p:cNvPr descr="A image illustrating the layers of authentication" id="410" name="Google Shape;410;p55"/>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pic>
        <p:nvPicPr>
          <p:cNvPr id="411" name="Google Shape;411;p55"/>
          <p:cNvPicPr preferRelativeResize="0"/>
          <p:nvPr/>
        </p:nvPicPr>
        <p:blipFill rotWithShape="1">
          <a:blip r:embed="rId3">
            <a:alphaModFix/>
          </a:blip>
          <a:srcRect b="0" l="0" r="0" t="0"/>
          <a:stretch/>
        </p:blipFill>
        <p:spPr>
          <a:xfrm>
            <a:off x="1214624" y="1169228"/>
            <a:ext cx="10638019" cy="482434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p:nvPr/>
        </p:nvSpPr>
        <p:spPr>
          <a:xfrm>
            <a:off x="1887400" y="31698"/>
            <a:ext cx="878753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IN" sz="3600" u="none" cap="none" strike="noStrike">
                <a:solidFill>
                  <a:schemeClr val="dk1"/>
                </a:solidFill>
                <a:latin typeface="Balthazar"/>
                <a:ea typeface="Balthazar"/>
                <a:cs typeface="Balthazar"/>
                <a:sym typeface="Balthazar"/>
              </a:rPr>
              <a:t>What defines our digital identity</a:t>
            </a:r>
            <a:endParaRPr/>
          </a:p>
        </p:txBody>
      </p:sp>
      <p:sp>
        <p:nvSpPr>
          <p:cNvPr id="192" name="Google Shape;192;p29"/>
          <p:cNvSpPr txBox="1"/>
          <p:nvPr/>
        </p:nvSpPr>
        <p:spPr>
          <a:xfrm>
            <a:off x="523891" y="814356"/>
            <a:ext cx="12481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N" sz="2800" u="none" cap="none" strike="noStrike">
                <a:solidFill>
                  <a:srgbClr val="5F6368"/>
                </a:solidFill>
                <a:highlight>
                  <a:srgbClr val="FFFFFF"/>
                </a:highlight>
                <a:latin typeface="arial"/>
                <a:ea typeface="arial"/>
                <a:cs typeface="arial"/>
                <a:sym typeface="arial"/>
              </a:rPr>
              <a:t>one-to-one relationship between a human and their digital presence</a:t>
            </a:r>
            <a:endParaRPr sz="2800">
              <a:solidFill>
                <a:schemeClr val="dk1"/>
              </a:solidFill>
              <a:latin typeface="Calibri"/>
              <a:ea typeface="Calibri"/>
              <a:cs typeface="Calibri"/>
              <a:sym typeface="Calibri"/>
            </a:endParaRPr>
          </a:p>
        </p:txBody>
      </p:sp>
      <p:sp>
        <p:nvSpPr>
          <p:cNvPr id="193" name="Google Shape;193;p29"/>
          <p:cNvSpPr txBox="1"/>
          <p:nvPr/>
        </p:nvSpPr>
        <p:spPr>
          <a:xfrm>
            <a:off x="242418" y="1473901"/>
            <a:ext cx="7581000" cy="4248300"/>
          </a:xfrm>
          <a:prstGeom prst="rect">
            <a:avLst/>
          </a:prstGeom>
          <a:noFill/>
          <a:ln>
            <a:noFill/>
          </a:ln>
        </p:spPr>
        <p:txBody>
          <a:bodyPr anchorCtr="0" anchor="t" bIns="45700" lIns="91425" spcFirstLastPara="1" rIns="91425" wrap="square" tIns="45700">
            <a:spAutoFit/>
          </a:bodyPr>
          <a:lstStyle/>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DATE OF BIRTH</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USER NAME</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PASSWORD</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AUTHENTICATION</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EMAIL ID</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BROWSER ACTIVITY</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SOCIAL MEDIA CREDENTIALS</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AADHAR CARD NUMBER</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ATM CARD NUMBER</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PAN CARD</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PASSPORT NUMBER</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EMAIL ID</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PURCHASE HISTORY</a:t>
            </a:r>
            <a:endParaRPr sz="1800"/>
          </a:p>
          <a:p>
            <a:pPr indent="-234929" lvl="0" marL="285730" marR="0" rtl="0" algn="l">
              <a:spcBef>
                <a:spcPts val="0"/>
              </a:spcBef>
              <a:spcAft>
                <a:spcPts val="0"/>
              </a:spcAft>
              <a:buClr>
                <a:srgbClr val="C00000"/>
              </a:buClr>
              <a:buSzPts val="1800"/>
              <a:buFont typeface="Arial"/>
              <a:buChar char="•"/>
            </a:pPr>
            <a:r>
              <a:rPr b="1" lang="en-IN" sz="1800">
                <a:solidFill>
                  <a:srgbClr val="C00000"/>
                </a:solidFill>
                <a:latin typeface="Calibri"/>
                <a:ea typeface="Calibri"/>
                <a:cs typeface="Calibri"/>
                <a:sym typeface="Calibri"/>
              </a:rPr>
              <a:t>FINANCIAL IDENTITY</a:t>
            </a:r>
            <a:endParaRPr sz="1800"/>
          </a:p>
          <a:p>
            <a:pPr indent="-120629" lvl="0" marL="285730" marR="0" rtl="0" algn="l">
              <a:spcBef>
                <a:spcPts val="0"/>
              </a:spcBef>
              <a:spcAft>
                <a:spcPts val="0"/>
              </a:spcAft>
              <a:buClr>
                <a:schemeClr val="dk1"/>
              </a:buClr>
              <a:buSzPts val="2600"/>
              <a:buFont typeface="Arial"/>
              <a:buNone/>
            </a:pPr>
            <a:r>
              <a:t/>
            </a:r>
            <a:endParaRPr sz="1800">
              <a:solidFill>
                <a:schemeClr val="dk1"/>
              </a:solidFill>
              <a:latin typeface="Calibri"/>
              <a:ea typeface="Calibri"/>
              <a:cs typeface="Calibri"/>
              <a:sym typeface="Calibri"/>
            </a:endParaRPr>
          </a:p>
        </p:txBody>
      </p:sp>
      <p:pic>
        <p:nvPicPr>
          <p:cNvPr id="194" name="Google Shape;194;p29"/>
          <p:cNvPicPr preferRelativeResize="0"/>
          <p:nvPr/>
        </p:nvPicPr>
        <p:blipFill rotWithShape="1">
          <a:blip r:embed="rId3">
            <a:alphaModFix/>
          </a:blip>
          <a:srcRect b="0" l="0" r="0" t="0"/>
          <a:stretch/>
        </p:blipFill>
        <p:spPr>
          <a:xfrm>
            <a:off x="5138750" y="1473900"/>
            <a:ext cx="6473225" cy="4248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6"/>
          <p:cNvSpPr/>
          <p:nvPr/>
        </p:nvSpPr>
        <p:spPr>
          <a:xfrm>
            <a:off x="2429303" y="128282"/>
            <a:ext cx="7333418"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000">
                <a:solidFill>
                  <a:schemeClr val="dk1"/>
                </a:solidFill>
                <a:latin typeface="Balthazar"/>
                <a:ea typeface="Balthazar"/>
                <a:cs typeface="Balthazar"/>
                <a:sym typeface="Balthazar"/>
              </a:rPr>
              <a:t>Man in the middle attack</a:t>
            </a:r>
            <a:endParaRPr b="1" sz="4400">
              <a:solidFill>
                <a:schemeClr val="dk1"/>
              </a:solidFill>
              <a:latin typeface="Balthazar"/>
              <a:ea typeface="Balthazar"/>
              <a:cs typeface="Balthazar"/>
              <a:sym typeface="Balthazar"/>
            </a:endParaRPr>
          </a:p>
        </p:txBody>
      </p:sp>
      <p:sp>
        <p:nvSpPr>
          <p:cNvPr descr="Anatomy Credential Stuffing" id="417" name="Google Shape;417;p5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sp>
        <p:nvSpPr>
          <p:cNvPr descr="A image illustrating the layers of authentication" id="418" name="Google Shape;418;p56"/>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grpSp>
        <p:nvGrpSpPr>
          <p:cNvPr id="419" name="Google Shape;419;p56"/>
          <p:cNvGrpSpPr/>
          <p:nvPr/>
        </p:nvGrpSpPr>
        <p:grpSpPr>
          <a:xfrm>
            <a:off x="889343" y="1051345"/>
            <a:ext cx="10930157" cy="3923086"/>
            <a:chOff x="1334" y="1021430"/>
            <a:chExt cx="10930157" cy="3923086"/>
          </a:xfrm>
        </p:grpSpPr>
        <p:sp>
          <p:nvSpPr>
            <p:cNvPr id="420" name="Google Shape;420;p56"/>
            <p:cNvSpPr/>
            <p:nvPr/>
          </p:nvSpPr>
          <p:spPr>
            <a:xfrm>
              <a:off x="8156913" y="3383605"/>
              <a:ext cx="1849719" cy="440149"/>
            </a:xfrm>
            <a:custGeom>
              <a:rect b="b" l="l" r="r" t="t"/>
              <a:pathLst>
                <a:path extrusionOk="0" h="120000" w="120000">
                  <a:moveTo>
                    <a:pt x="0" y="0"/>
                  </a:moveTo>
                  <a:lnTo>
                    <a:pt x="0" y="81776"/>
                  </a:lnTo>
                  <a:lnTo>
                    <a:pt x="120000" y="81776"/>
                  </a:lnTo>
                  <a:lnTo>
                    <a:pt x="120000" y="120000"/>
                  </a:lnTo>
                </a:path>
              </a:pathLst>
            </a:custGeom>
            <a:noFill/>
            <a:ln cap="flat" cmpd="sng" w="12700">
              <a:solidFill>
                <a:srgbClr val="3A66B1"/>
              </a:solidFill>
              <a:prstDash val="solid"/>
              <a:miter lim="800000"/>
              <a:headEnd len="sm" w="sm" type="none"/>
              <a:tailEnd len="sm" w="sm" type="none"/>
            </a:ln>
          </p:spPr>
        </p:sp>
        <p:sp>
          <p:nvSpPr>
            <p:cNvPr id="421" name="Google Shape;421;p56"/>
            <p:cNvSpPr/>
            <p:nvPr/>
          </p:nvSpPr>
          <p:spPr>
            <a:xfrm>
              <a:off x="8111193" y="3383605"/>
              <a:ext cx="91440" cy="440149"/>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422" name="Google Shape;422;p56"/>
            <p:cNvSpPr/>
            <p:nvPr/>
          </p:nvSpPr>
          <p:spPr>
            <a:xfrm>
              <a:off x="6307194" y="3383605"/>
              <a:ext cx="1849719" cy="440149"/>
            </a:xfrm>
            <a:custGeom>
              <a:rect b="b" l="l" r="r" t="t"/>
              <a:pathLst>
                <a:path extrusionOk="0" h="120000" w="120000">
                  <a:moveTo>
                    <a:pt x="120000" y="0"/>
                  </a:moveTo>
                  <a:lnTo>
                    <a:pt x="120000" y="81776"/>
                  </a:lnTo>
                  <a:lnTo>
                    <a:pt x="0" y="81776"/>
                  </a:lnTo>
                  <a:lnTo>
                    <a:pt x="0" y="120000"/>
                  </a:lnTo>
                </a:path>
              </a:pathLst>
            </a:custGeom>
            <a:noFill/>
            <a:ln cap="flat" cmpd="sng" w="12700">
              <a:solidFill>
                <a:srgbClr val="3A66B1"/>
              </a:solidFill>
              <a:prstDash val="solid"/>
              <a:miter lim="800000"/>
              <a:headEnd len="sm" w="sm" type="none"/>
              <a:tailEnd len="sm" w="sm" type="none"/>
            </a:ln>
          </p:spPr>
        </p:sp>
        <p:sp>
          <p:nvSpPr>
            <p:cNvPr id="423" name="Google Shape;423;p56"/>
            <p:cNvSpPr/>
            <p:nvPr/>
          </p:nvSpPr>
          <p:spPr>
            <a:xfrm>
              <a:off x="5382335" y="1982443"/>
              <a:ext cx="2774578" cy="440149"/>
            </a:xfrm>
            <a:custGeom>
              <a:rect b="b" l="l" r="r" t="t"/>
              <a:pathLst>
                <a:path extrusionOk="0" h="120000" w="120000">
                  <a:moveTo>
                    <a:pt x="0" y="0"/>
                  </a:moveTo>
                  <a:lnTo>
                    <a:pt x="0" y="81776"/>
                  </a:lnTo>
                  <a:lnTo>
                    <a:pt x="120000" y="81776"/>
                  </a:lnTo>
                  <a:lnTo>
                    <a:pt x="120000" y="120000"/>
                  </a:lnTo>
                </a:path>
              </a:pathLst>
            </a:custGeom>
            <a:noFill/>
            <a:ln cap="flat" cmpd="sng" w="12700">
              <a:solidFill>
                <a:srgbClr val="345A99"/>
              </a:solidFill>
              <a:prstDash val="solid"/>
              <a:miter lim="800000"/>
              <a:headEnd len="sm" w="sm" type="none"/>
              <a:tailEnd len="sm" w="sm" type="none"/>
            </a:ln>
          </p:spPr>
        </p:sp>
        <p:sp>
          <p:nvSpPr>
            <p:cNvPr id="424" name="Google Shape;424;p56"/>
            <p:cNvSpPr/>
            <p:nvPr/>
          </p:nvSpPr>
          <p:spPr>
            <a:xfrm>
              <a:off x="2607756" y="3383605"/>
              <a:ext cx="1849719" cy="440149"/>
            </a:xfrm>
            <a:custGeom>
              <a:rect b="b" l="l" r="r" t="t"/>
              <a:pathLst>
                <a:path extrusionOk="0" h="120000" w="120000">
                  <a:moveTo>
                    <a:pt x="0" y="0"/>
                  </a:moveTo>
                  <a:lnTo>
                    <a:pt x="0" y="81776"/>
                  </a:lnTo>
                  <a:lnTo>
                    <a:pt x="120000" y="81776"/>
                  </a:lnTo>
                  <a:lnTo>
                    <a:pt x="120000" y="120000"/>
                  </a:lnTo>
                </a:path>
              </a:pathLst>
            </a:custGeom>
            <a:noFill/>
            <a:ln cap="flat" cmpd="sng" w="12700">
              <a:solidFill>
                <a:srgbClr val="3A66B1"/>
              </a:solidFill>
              <a:prstDash val="solid"/>
              <a:miter lim="800000"/>
              <a:headEnd len="sm" w="sm" type="none"/>
              <a:tailEnd len="sm" w="sm" type="none"/>
            </a:ln>
          </p:spPr>
        </p:sp>
        <p:sp>
          <p:nvSpPr>
            <p:cNvPr id="425" name="Google Shape;425;p56"/>
            <p:cNvSpPr/>
            <p:nvPr/>
          </p:nvSpPr>
          <p:spPr>
            <a:xfrm>
              <a:off x="2562036" y="3383605"/>
              <a:ext cx="91440" cy="440149"/>
            </a:xfrm>
            <a:custGeom>
              <a:rect b="b" l="l" r="r" t="t"/>
              <a:pathLst>
                <a:path extrusionOk="0" h="120000" w="120000">
                  <a:moveTo>
                    <a:pt x="60000" y="0"/>
                  </a:moveTo>
                  <a:lnTo>
                    <a:pt x="60000" y="120000"/>
                  </a:lnTo>
                </a:path>
              </a:pathLst>
            </a:custGeom>
            <a:noFill/>
            <a:ln cap="flat" cmpd="sng" w="12700">
              <a:solidFill>
                <a:srgbClr val="3A66B1"/>
              </a:solidFill>
              <a:prstDash val="solid"/>
              <a:miter lim="800000"/>
              <a:headEnd len="sm" w="sm" type="none"/>
              <a:tailEnd len="sm" w="sm" type="none"/>
            </a:ln>
          </p:spPr>
        </p:sp>
        <p:sp>
          <p:nvSpPr>
            <p:cNvPr id="426" name="Google Shape;426;p56"/>
            <p:cNvSpPr/>
            <p:nvPr/>
          </p:nvSpPr>
          <p:spPr>
            <a:xfrm>
              <a:off x="758037" y="3383605"/>
              <a:ext cx="1849719" cy="440149"/>
            </a:xfrm>
            <a:custGeom>
              <a:rect b="b" l="l" r="r" t="t"/>
              <a:pathLst>
                <a:path extrusionOk="0" h="120000" w="120000">
                  <a:moveTo>
                    <a:pt x="120000" y="0"/>
                  </a:moveTo>
                  <a:lnTo>
                    <a:pt x="120000" y="81776"/>
                  </a:lnTo>
                  <a:lnTo>
                    <a:pt x="0" y="81776"/>
                  </a:lnTo>
                  <a:lnTo>
                    <a:pt x="0" y="120000"/>
                  </a:lnTo>
                </a:path>
              </a:pathLst>
            </a:custGeom>
            <a:noFill/>
            <a:ln cap="flat" cmpd="sng" w="12700">
              <a:solidFill>
                <a:srgbClr val="3A66B1"/>
              </a:solidFill>
              <a:prstDash val="solid"/>
              <a:miter lim="800000"/>
              <a:headEnd len="sm" w="sm" type="none"/>
              <a:tailEnd len="sm" w="sm" type="none"/>
            </a:ln>
          </p:spPr>
        </p:sp>
        <p:sp>
          <p:nvSpPr>
            <p:cNvPr id="427" name="Google Shape;427;p56"/>
            <p:cNvSpPr/>
            <p:nvPr/>
          </p:nvSpPr>
          <p:spPr>
            <a:xfrm>
              <a:off x="2607756" y="1982443"/>
              <a:ext cx="2774578" cy="440149"/>
            </a:xfrm>
            <a:custGeom>
              <a:rect b="b" l="l" r="r" t="t"/>
              <a:pathLst>
                <a:path extrusionOk="0" h="120000" w="120000">
                  <a:moveTo>
                    <a:pt x="120000" y="0"/>
                  </a:moveTo>
                  <a:lnTo>
                    <a:pt x="120000" y="81776"/>
                  </a:lnTo>
                  <a:lnTo>
                    <a:pt x="0" y="81776"/>
                  </a:lnTo>
                  <a:lnTo>
                    <a:pt x="0" y="120000"/>
                  </a:lnTo>
                </a:path>
              </a:pathLst>
            </a:custGeom>
            <a:noFill/>
            <a:ln cap="flat" cmpd="sng" w="12700">
              <a:solidFill>
                <a:srgbClr val="345A99"/>
              </a:solidFill>
              <a:prstDash val="solid"/>
              <a:miter lim="800000"/>
              <a:headEnd len="sm" w="sm" type="none"/>
              <a:tailEnd len="sm" w="sm" type="none"/>
            </a:ln>
          </p:spPr>
        </p:sp>
        <p:sp>
          <p:nvSpPr>
            <p:cNvPr id="428" name="Google Shape;428;p56"/>
            <p:cNvSpPr/>
            <p:nvPr/>
          </p:nvSpPr>
          <p:spPr>
            <a:xfrm>
              <a:off x="4625632" y="1021430"/>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6"/>
            <p:cNvSpPr/>
            <p:nvPr/>
          </p:nvSpPr>
          <p:spPr>
            <a:xfrm>
              <a:off x="4793788" y="1181179"/>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6"/>
            <p:cNvSpPr txBox="1"/>
            <p:nvPr/>
          </p:nvSpPr>
          <p:spPr>
            <a:xfrm>
              <a:off x="4821935" y="1209326"/>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MITM</a:t>
              </a:r>
              <a:endParaRPr/>
            </a:p>
          </p:txBody>
        </p:sp>
        <p:sp>
          <p:nvSpPr>
            <p:cNvPr id="431" name="Google Shape;431;p56"/>
            <p:cNvSpPr/>
            <p:nvPr/>
          </p:nvSpPr>
          <p:spPr>
            <a:xfrm>
              <a:off x="1851053" y="2422592"/>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6"/>
            <p:cNvSpPr/>
            <p:nvPr/>
          </p:nvSpPr>
          <p:spPr>
            <a:xfrm>
              <a:off x="2019209" y="2582341"/>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6"/>
            <p:cNvSpPr txBox="1"/>
            <p:nvPr/>
          </p:nvSpPr>
          <p:spPr>
            <a:xfrm>
              <a:off x="2047356" y="2610488"/>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Interception</a:t>
              </a:r>
              <a:endParaRPr/>
            </a:p>
          </p:txBody>
        </p:sp>
        <p:sp>
          <p:nvSpPr>
            <p:cNvPr id="434" name="Google Shape;434;p56"/>
            <p:cNvSpPr/>
            <p:nvPr/>
          </p:nvSpPr>
          <p:spPr>
            <a:xfrm>
              <a:off x="1334" y="3823754"/>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6"/>
            <p:cNvSpPr/>
            <p:nvPr/>
          </p:nvSpPr>
          <p:spPr>
            <a:xfrm>
              <a:off x="169490" y="3983503"/>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6"/>
            <p:cNvSpPr txBox="1"/>
            <p:nvPr/>
          </p:nvSpPr>
          <p:spPr>
            <a:xfrm>
              <a:off x="197637" y="4011650"/>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IP Spoofing</a:t>
              </a:r>
              <a:endParaRPr/>
            </a:p>
          </p:txBody>
        </p:sp>
        <p:sp>
          <p:nvSpPr>
            <p:cNvPr id="437" name="Google Shape;437;p56"/>
            <p:cNvSpPr/>
            <p:nvPr/>
          </p:nvSpPr>
          <p:spPr>
            <a:xfrm>
              <a:off x="1851053" y="3823754"/>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6"/>
            <p:cNvSpPr/>
            <p:nvPr/>
          </p:nvSpPr>
          <p:spPr>
            <a:xfrm>
              <a:off x="2019209" y="3983503"/>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6"/>
            <p:cNvSpPr txBox="1"/>
            <p:nvPr/>
          </p:nvSpPr>
          <p:spPr>
            <a:xfrm>
              <a:off x="2047356" y="4011650"/>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DNS Spoofing</a:t>
              </a:r>
              <a:endParaRPr/>
            </a:p>
          </p:txBody>
        </p:sp>
        <p:sp>
          <p:nvSpPr>
            <p:cNvPr id="440" name="Google Shape;440;p56"/>
            <p:cNvSpPr/>
            <p:nvPr/>
          </p:nvSpPr>
          <p:spPr>
            <a:xfrm>
              <a:off x="3700772" y="3823754"/>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6"/>
            <p:cNvSpPr/>
            <p:nvPr/>
          </p:nvSpPr>
          <p:spPr>
            <a:xfrm>
              <a:off x="3868928" y="3983503"/>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6"/>
            <p:cNvSpPr txBox="1"/>
            <p:nvPr/>
          </p:nvSpPr>
          <p:spPr>
            <a:xfrm>
              <a:off x="3897075" y="4011650"/>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ARA Spoofing</a:t>
              </a:r>
              <a:endParaRPr/>
            </a:p>
          </p:txBody>
        </p:sp>
        <p:sp>
          <p:nvSpPr>
            <p:cNvPr id="443" name="Google Shape;443;p56"/>
            <p:cNvSpPr/>
            <p:nvPr/>
          </p:nvSpPr>
          <p:spPr>
            <a:xfrm>
              <a:off x="7400210" y="2422592"/>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6"/>
            <p:cNvSpPr/>
            <p:nvPr/>
          </p:nvSpPr>
          <p:spPr>
            <a:xfrm>
              <a:off x="7568366" y="2582341"/>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6"/>
            <p:cNvSpPr txBox="1"/>
            <p:nvPr/>
          </p:nvSpPr>
          <p:spPr>
            <a:xfrm>
              <a:off x="7596513" y="2610488"/>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Decryption</a:t>
              </a:r>
              <a:endParaRPr/>
            </a:p>
          </p:txBody>
        </p:sp>
        <p:sp>
          <p:nvSpPr>
            <p:cNvPr id="446" name="Google Shape;446;p56"/>
            <p:cNvSpPr/>
            <p:nvPr/>
          </p:nvSpPr>
          <p:spPr>
            <a:xfrm>
              <a:off x="5550491" y="3823754"/>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6"/>
            <p:cNvSpPr/>
            <p:nvPr/>
          </p:nvSpPr>
          <p:spPr>
            <a:xfrm>
              <a:off x="5718647" y="3983503"/>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6"/>
            <p:cNvSpPr txBox="1"/>
            <p:nvPr/>
          </p:nvSpPr>
          <p:spPr>
            <a:xfrm>
              <a:off x="5746794" y="4011650"/>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HTTPS spoofing</a:t>
              </a:r>
              <a:endParaRPr/>
            </a:p>
          </p:txBody>
        </p:sp>
        <p:sp>
          <p:nvSpPr>
            <p:cNvPr id="449" name="Google Shape;449;p56"/>
            <p:cNvSpPr/>
            <p:nvPr/>
          </p:nvSpPr>
          <p:spPr>
            <a:xfrm>
              <a:off x="7400210" y="3823754"/>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6"/>
            <p:cNvSpPr/>
            <p:nvPr/>
          </p:nvSpPr>
          <p:spPr>
            <a:xfrm>
              <a:off x="7568366" y="3983503"/>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6"/>
            <p:cNvSpPr txBox="1"/>
            <p:nvPr/>
          </p:nvSpPr>
          <p:spPr>
            <a:xfrm>
              <a:off x="7596513" y="4011650"/>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SSL Hijacking</a:t>
              </a:r>
              <a:endParaRPr/>
            </a:p>
          </p:txBody>
        </p:sp>
        <p:sp>
          <p:nvSpPr>
            <p:cNvPr id="452" name="Google Shape;452;p56"/>
            <p:cNvSpPr/>
            <p:nvPr/>
          </p:nvSpPr>
          <p:spPr>
            <a:xfrm>
              <a:off x="9249929" y="3823754"/>
              <a:ext cx="1513406" cy="96101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6"/>
            <p:cNvSpPr/>
            <p:nvPr/>
          </p:nvSpPr>
          <p:spPr>
            <a:xfrm>
              <a:off x="9418085" y="3983503"/>
              <a:ext cx="1513406" cy="96101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6"/>
            <p:cNvSpPr txBox="1"/>
            <p:nvPr/>
          </p:nvSpPr>
          <p:spPr>
            <a:xfrm>
              <a:off x="9446232" y="4011650"/>
              <a:ext cx="1457112" cy="90471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alibri"/>
                <a:buNone/>
              </a:pPr>
              <a:r>
                <a:rPr lang="en-IN" sz="2000">
                  <a:solidFill>
                    <a:schemeClr val="dk1"/>
                  </a:solidFill>
                  <a:latin typeface="Calibri"/>
                  <a:ea typeface="Calibri"/>
                  <a:cs typeface="Calibri"/>
                  <a:sym typeface="Calibri"/>
                </a:rPr>
                <a:t>SSL stripping</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descr="Anatomy Credential Stuffing" id="459" name="Google Shape;459;p57"/>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sp>
        <p:nvSpPr>
          <p:cNvPr descr="A image illustrating the layers of authentication" id="460" name="Google Shape;460;p57"/>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1">
              <a:solidFill>
                <a:schemeClr val="dk1"/>
              </a:solidFill>
              <a:latin typeface="Calibri"/>
              <a:ea typeface="Calibri"/>
              <a:cs typeface="Calibri"/>
              <a:sym typeface="Calibri"/>
            </a:endParaRPr>
          </a:p>
        </p:txBody>
      </p:sp>
      <p:pic>
        <p:nvPicPr>
          <p:cNvPr id="461" name="Google Shape;461;p57"/>
          <p:cNvPicPr preferRelativeResize="0"/>
          <p:nvPr/>
        </p:nvPicPr>
        <p:blipFill rotWithShape="1">
          <a:blip r:embed="rId3">
            <a:alphaModFix/>
          </a:blip>
          <a:srcRect b="0" l="0" r="0" t="0"/>
          <a:stretch/>
        </p:blipFill>
        <p:spPr>
          <a:xfrm>
            <a:off x="724525" y="59525"/>
            <a:ext cx="10318000" cy="60461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8"/>
          <p:cNvSpPr txBox="1"/>
          <p:nvPr>
            <p:ph type="title"/>
          </p:nvPr>
        </p:nvSpPr>
        <p:spPr>
          <a:xfrm>
            <a:off x="544287" y="7121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IN"/>
              <a:t>Social Engineering Attacks</a:t>
            </a:r>
            <a:endParaRPr/>
          </a:p>
        </p:txBody>
      </p:sp>
      <p:sp>
        <p:nvSpPr>
          <p:cNvPr id="468" name="Google Shape;468;p58"/>
          <p:cNvSpPr txBox="1"/>
          <p:nvPr/>
        </p:nvSpPr>
        <p:spPr>
          <a:xfrm>
            <a:off x="6901544" y="435429"/>
            <a:ext cx="4881000" cy="5849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N" sz="2200">
                <a:solidFill>
                  <a:srgbClr val="606060"/>
                </a:solidFill>
                <a:latin typeface="Arial"/>
                <a:ea typeface="Arial"/>
                <a:cs typeface="Arial"/>
                <a:sym typeface="Arial"/>
              </a:rPr>
              <a:t>A social engineering attack takes place in three steps. </a:t>
            </a:r>
            <a:r>
              <a:rPr b="1" lang="en-IN" sz="2200">
                <a:solidFill>
                  <a:srgbClr val="606060"/>
                </a:solidFill>
              </a:rPr>
              <a:t>1. </a:t>
            </a:r>
            <a:r>
              <a:rPr b="1" lang="en-IN" sz="2200">
                <a:solidFill>
                  <a:srgbClr val="606060"/>
                </a:solidFill>
                <a:highlight>
                  <a:srgbClr val="FFFF00"/>
                </a:highlight>
                <a:latin typeface="Arial"/>
                <a:ea typeface="Arial"/>
                <a:cs typeface="Arial"/>
                <a:sym typeface="Arial"/>
              </a:rPr>
              <a:t>targets a victim</a:t>
            </a:r>
            <a:r>
              <a:rPr b="1" lang="en-IN" sz="2200">
                <a:solidFill>
                  <a:srgbClr val="606060"/>
                </a:solidFill>
                <a:latin typeface="Arial"/>
                <a:ea typeface="Arial"/>
                <a:cs typeface="Arial"/>
                <a:sym typeface="Arial"/>
              </a:rPr>
              <a:t>. </a:t>
            </a:r>
            <a:r>
              <a:rPr b="1" lang="en-IN" sz="2200">
                <a:solidFill>
                  <a:srgbClr val="606060"/>
                </a:solidFill>
              </a:rPr>
              <a:t>2. </a:t>
            </a:r>
            <a:r>
              <a:rPr b="1" lang="en-IN" sz="2200">
                <a:solidFill>
                  <a:srgbClr val="606060"/>
                </a:solidFill>
                <a:highlight>
                  <a:srgbClr val="FFFF00"/>
                </a:highlight>
                <a:latin typeface="Arial"/>
                <a:ea typeface="Arial"/>
                <a:cs typeface="Arial"/>
                <a:sym typeface="Arial"/>
              </a:rPr>
              <a:t>earn their trust</a:t>
            </a:r>
            <a:r>
              <a:rPr b="1" lang="en-IN" sz="2200">
                <a:solidFill>
                  <a:srgbClr val="606060"/>
                </a:solidFill>
                <a:latin typeface="Arial"/>
                <a:ea typeface="Arial"/>
                <a:cs typeface="Arial"/>
                <a:sym typeface="Arial"/>
              </a:rPr>
              <a:t>. </a:t>
            </a:r>
            <a:r>
              <a:rPr b="1" lang="en-IN" sz="2200">
                <a:solidFill>
                  <a:srgbClr val="606060"/>
                </a:solidFill>
              </a:rPr>
              <a:t>3.</a:t>
            </a:r>
            <a:r>
              <a:rPr b="1" lang="en-IN" sz="2200">
                <a:solidFill>
                  <a:srgbClr val="606060"/>
                </a:solidFill>
                <a:latin typeface="Arial"/>
                <a:ea typeface="Arial"/>
                <a:cs typeface="Arial"/>
                <a:sym typeface="Arial"/>
              </a:rPr>
              <a:t> </a:t>
            </a:r>
            <a:r>
              <a:rPr b="1" lang="en-IN" sz="2200">
                <a:solidFill>
                  <a:srgbClr val="606060"/>
                </a:solidFill>
                <a:highlight>
                  <a:srgbClr val="FFFF00"/>
                </a:highlight>
                <a:latin typeface="Arial"/>
                <a:ea typeface="Arial"/>
                <a:cs typeface="Arial"/>
                <a:sym typeface="Arial"/>
              </a:rPr>
              <a:t>breaking security practices or stealing information.</a:t>
            </a:r>
            <a:r>
              <a:rPr b="1" lang="en-IN" sz="2200">
                <a:solidFill>
                  <a:srgbClr val="606060"/>
                </a:solidFill>
                <a:latin typeface="Arial"/>
                <a:ea typeface="Arial"/>
                <a:cs typeface="Arial"/>
                <a:sym typeface="Arial"/>
              </a:rPr>
              <a:t> </a:t>
            </a:r>
            <a:endParaRPr/>
          </a:p>
          <a:p>
            <a:pPr indent="0" lvl="0" marL="0" marR="0" rtl="0" algn="just">
              <a:spcBef>
                <a:spcPts val="0"/>
              </a:spcBef>
              <a:spcAft>
                <a:spcPts val="0"/>
              </a:spcAft>
              <a:buNone/>
            </a:pPr>
            <a:r>
              <a:rPr b="1" lang="en-IN" sz="2200">
                <a:solidFill>
                  <a:srgbClr val="606060"/>
                </a:solidFill>
                <a:latin typeface="Arial"/>
                <a:ea typeface="Arial"/>
                <a:cs typeface="Arial"/>
                <a:sym typeface="Arial"/>
              </a:rPr>
              <a:t>six principles:</a:t>
            </a:r>
            <a:endParaRPr/>
          </a:p>
          <a:p>
            <a:pPr indent="-139700" lvl="0" marL="0" marR="0" rtl="0" algn="just">
              <a:spcBef>
                <a:spcPts val="0"/>
              </a:spcBef>
              <a:spcAft>
                <a:spcPts val="0"/>
              </a:spcAft>
              <a:buClr>
                <a:srgbClr val="606060"/>
              </a:buClr>
              <a:buSzPts val="2200"/>
              <a:buFont typeface="Arial"/>
              <a:buChar char="•"/>
            </a:pPr>
            <a:r>
              <a:rPr b="1" lang="en-IN" sz="2200">
                <a:solidFill>
                  <a:srgbClr val="606060"/>
                </a:solidFill>
                <a:highlight>
                  <a:srgbClr val="FFFF00"/>
                </a:highlight>
                <a:latin typeface="Arial"/>
                <a:ea typeface="Arial"/>
                <a:cs typeface="Arial"/>
                <a:sym typeface="Arial"/>
              </a:rPr>
              <a:t>Authority and trust:</a:t>
            </a:r>
            <a:r>
              <a:rPr b="1" lang="en-IN" sz="2200">
                <a:solidFill>
                  <a:srgbClr val="606060"/>
                </a:solidFill>
                <a:latin typeface="Arial"/>
                <a:ea typeface="Arial"/>
                <a:cs typeface="Arial"/>
                <a:sym typeface="Arial"/>
              </a:rPr>
              <a:t> where the attacker poses as an authority figure.</a:t>
            </a:r>
            <a:endParaRPr/>
          </a:p>
          <a:p>
            <a:pPr indent="-139700" lvl="0" marL="0" marR="0" rtl="0" algn="just">
              <a:spcBef>
                <a:spcPts val="0"/>
              </a:spcBef>
              <a:spcAft>
                <a:spcPts val="0"/>
              </a:spcAft>
              <a:buClr>
                <a:srgbClr val="606060"/>
              </a:buClr>
              <a:buSzPts val="2200"/>
              <a:buFont typeface="Arial"/>
              <a:buChar char="•"/>
            </a:pPr>
            <a:r>
              <a:rPr b="1" lang="en-IN" sz="2200">
                <a:solidFill>
                  <a:srgbClr val="606060"/>
                </a:solidFill>
                <a:highlight>
                  <a:srgbClr val="FFFF00"/>
                </a:highlight>
                <a:latin typeface="Arial"/>
                <a:ea typeface="Arial"/>
                <a:cs typeface="Arial"/>
                <a:sym typeface="Arial"/>
              </a:rPr>
              <a:t>Consensus and social proof</a:t>
            </a:r>
            <a:r>
              <a:rPr b="1" lang="en-IN" sz="2200">
                <a:solidFill>
                  <a:srgbClr val="606060"/>
                </a:solidFill>
                <a:latin typeface="Arial"/>
                <a:ea typeface="Arial"/>
                <a:cs typeface="Arial"/>
                <a:sym typeface="Arial"/>
              </a:rPr>
              <a:t>: where peer pressure forces someone to commit an action.</a:t>
            </a:r>
            <a:endParaRPr/>
          </a:p>
          <a:p>
            <a:pPr indent="-139700" lvl="0" marL="0" marR="0" rtl="0" algn="just">
              <a:spcBef>
                <a:spcPts val="0"/>
              </a:spcBef>
              <a:spcAft>
                <a:spcPts val="0"/>
              </a:spcAft>
              <a:buClr>
                <a:srgbClr val="606060"/>
              </a:buClr>
              <a:buSzPts val="2200"/>
              <a:buFont typeface="Arial"/>
              <a:buChar char="•"/>
            </a:pPr>
            <a:r>
              <a:rPr b="1" lang="en-IN" sz="2200">
                <a:solidFill>
                  <a:srgbClr val="606060"/>
                </a:solidFill>
                <a:highlight>
                  <a:srgbClr val="FFFF00"/>
                </a:highlight>
                <a:latin typeface="Arial"/>
                <a:ea typeface="Arial"/>
                <a:cs typeface="Arial"/>
                <a:sym typeface="Arial"/>
              </a:rPr>
              <a:t>Scarcity:</a:t>
            </a:r>
            <a:r>
              <a:rPr b="1" lang="en-IN" sz="2200">
                <a:solidFill>
                  <a:srgbClr val="606060"/>
                </a:solidFill>
                <a:latin typeface="Arial"/>
                <a:ea typeface="Arial"/>
                <a:cs typeface="Arial"/>
                <a:sym typeface="Arial"/>
              </a:rPr>
              <a:t> the idea that a victim will miss out if they don’t act.</a:t>
            </a:r>
            <a:endParaRPr/>
          </a:p>
          <a:p>
            <a:pPr indent="-139700" lvl="0" marL="0" marR="0" rtl="0" algn="just">
              <a:spcBef>
                <a:spcPts val="0"/>
              </a:spcBef>
              <a:spcAft>
                <a:spcPts val="0"/>
              </a:spcAft>
              <a:buClr>
                <a:srgbClr val="606060"/>
              </a:buClr>
              <a:buSzPts val="2200"/>
              <a:buFont typeface="Arial"/>
              <a:buChar char="•"/>
            </a:pPr>
            <a:r>
              <a:rPr b="1" lang="en-IN" sz="2200">
                <a:solidFill>
                  <a:srgbClr val="606060"/>
                </a:solidFill>
                <a:highlight>
                  <a:srgbClr val="FFFF00"/>
                </a:highlight>
                <a:latin typeface="Arial"/>
                <a:ea typeface="Arial"/>
                <a:cs typeface="Arial"/>
                <a:sym typeface="Arial"/>
              </a:rPr>
              <a:t>Urgency:</a:t>
            </a:r>
            <a:r>
              <a:rPr b="1" lang="en-IN" sz="2200">
                <a:solidFill>
                  <a:srgbClr val="606060"/>
                </a:solidFill>
                <a:latin typeface="Arial"/>
                <a:ea typeface="Arial"/>
                <a:cs typeface="Arial"/>
                <a:sym typeface="Arial"/>
              </a:rPr>
              <a:t> the idea that the victim will miss out if they don’t act fast.</a:t>
            </a:r>
            <a:endParaRPr/>
          </a:p>
          <a:p>
            <a:pPr indent="-139700" lvl="0" marL="0" marR="0" rtl="0" algn="just">
              <a:spcBef>
                <a:spcPts val="0"/>
              </a:spcBef>
              <a:spcAft>
                <a:spcPts val="0"/>
              </a:spcAft>
              <a:buClr>
                <a:srgbClr val="606060"/>
              </a:buClr>
              <a:buSzPts val="2200"/>
              <a:buFont typeface="Arial"/>
              <a:buChar char="•"/>
            </a:pPr>
            <a:r>
              <a:rPr b="1" lang="en-IN" sz="2200">
                <a:solidFill>
                  <a:srgbClr val="606060"/>
                </a:solidFill>
                <a:highlight>
                  <a:srgbClr val="FFFF00"/>
                </a:highlight>
                <a:latin typeface="Arial"/>
                <a:ea typeface="Arial"/>
                <a:cs typeface="Arial"/>
                <a:sym typeface="Arial"/>
              </a:rPr>
              <a:t>Familiarity and liking:</a:t>
            </a:r>
            <a:r>
              <a:rPr b="1" lang="en-IN" sz="2200">
                <a:solidFill>
                  <a:srgbClr val="606060"/>
                </a:solidFill>
                <a:latin typeface="Arial"/>
                <a:ea typeface="Arial"/>
                <a:cs typeface="Arial"/>
                <a:sym typeface="Arial"/>
              </a:rPr>
              <a:t> </a:t>
            </a:r>
            <a:endParaRPr/>
          </a:p>
        </p:txBody>
      </p:sp>
      <p:pic>
        <p:nvPicPr>
          <p:cNvPr descr="8 different social engineering attacks" id="469" name="Google Shape;469;p58"/>
          <p:cNvPicPr preferRelativeResize="0"/>
          <p:nvPr/>
        </p:nvPicPr>
        <p:blipFill rotWithShape="1">
          <a:blip r:embed="rId3">
            <a:alphaModFix/>
          </a:blip>
          <a:srcRect b="0" l="0" r="0" t="0"/>
          <a:stretch/>
        </p:blipFill>
        <p:spPr>
          <a:xfrm>
            <a:off x="-1" y="1152684"/>
            <a:ext cx="6733309" cy="550817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59"/>
          <p:cNvPicPr preferRelativeResize="0"/>
          <p:nvPr/>
        </p:nvPicPr>
        <p:blipFill rotWithShape="1">
          <a:blip r:embed="rId3">
            <a:alphaModFix/>
          </a:blip>
          <a:srcRect b="0" l="0" r="0" t="0"/>
          <a:stretch/>
        </p:blipFill>
        <p:spPr>
          <a:xfrm>
            <a:off x="9638907" y="103616"/>
            <a:ext cx="2010407" cy="1820512"/>
          </a:xfrm>
          <a:prstGeom prst="rect">
            <a:avLst/>
          </a:prstGeom>
          <a:noFill/>
          <a:ln>
            <a:noFill/>
          </a:ln>
        </p:spPr>
      </p:pic>
      <p:pic>
        <p:nvPicPr>
          <p:cNvPr id="476" name="Google Shape;476;p59"/>
          <p:cNvPicPr preferRelativeResize="0"/>
          <p:nvPr/>
        </p:nvPicPr>
        <p:blipFill rotWithShape="1">
          <a:blip r:embed="rId4">
            <a:alphaModFix/>
          </a:blip>
          <a:srcRect b="62460" l="0" r="0" t="0"/>
          <a:stretch/>
        </p:blipFill>
        <p:spPr>
          <a:xfrm>
            <a:off x="220854" y="390192"/>
            <a:ext cx="6360447" cy="2607531"/>
          </a:xfrm>
          <a:prstGeom prst="rect">
            <a:avLst/>
          </a:prstGeom>
          <a:noFill/>
          <a:ln>
            <a:noFill/>
          </a:ln>
        </p:spPr>
      </p:pic>
      <p:pic>
        <p:nvPicPr>
          <p:cNvPr id="477" name="Google Shape;477;p59"/>
          <p:cNvPicPr preferRelativeResize="0"/>
          <p:nvPr/>
        </p:nvPicPr>
        <p:blipFill rotWithShape="1">
          <a:blip r:embed="rId5">
            <a:alphaModFix/>
          </a:blip>
          <a:srcRect b="0" l="0" r="0" t="0"/>
          <a:stretch/>
        </p:blipFill>
        <p:spPr>
          <a:xfrm>
            <a:off x="85425" y="3299500"/>
            <a:ext cx="7430301" cy="2662000"/>
          </a:xfrm>
          <a:prstGeom prst="rect">
            <a:avLst/>
          </a:prstGeom>
          <a:noFill/>
          <a:ln>
            <a:noFill/>
          </a:ln>
        </p:spPr>
      </p:pic>
      <p:pic>
        <p:nvPicPr>
          <p:cNvPr id="478" name="Google Shape;478;p59"/>
          <p:cNvPicPr preferRelativeResize="0"/>
          <p:nvPr/>
        </p:nvPicPr>
        <p:blipFill rotWithShape="1">
          <a:blip r:embed="rId6">
            <a:alphaModFix/>
          </a:blip>
          <a:srcRect b="0" l="0" r="0" t="0"/>
          <a:stretch/>
        </p:blipFill>
        <p:spPr>
          <a:xfrm>
            <a:off x="5770450" y="1920851"/>
            <a:ext cx="6200699" cy="4040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IS YOUR JOB REAL OR FAKE</a:t>
            </a:r>
            <a:endParaRPr/>
          </a:p>
        </p:txBody>
      </p:sp>
      <p:sp>
        <p:nvSpPr>
          <p:cNvPr id="484" name="Google Shape;484;p60"/>
          <p:cNvSpPr txBox="1"/>
          <p:nvPr>
            <p:ph idx="1" type="body"/>
          </p:nvPr>
        </p:nvSpPr>
        <p:spPr>
          <a:xfrm>
            <a:off x="838200" y="1825625"/>
            <a:ext cx="5469693" cy="4351339"/>
          </a:xfrm>
          <a:prstGeom prst="rect">
            <a:avLst/>
          </a:prstGeom>
          <a:noFill/>
          <a:ln>
            <a:noFill/>
          </a:ln>
        </p:spPr>
        <p:txBody>
          <a:bodyPr anchorCtr="0" anchor="t" bIns="45700" lIns="91425" spcFirstLastPara="1" rIns="91425" wrap="square" tIns="45700">
            <a:normAutofit/>
          </a:bodyPr>
          <a:lstStyle/>
          <a:p>
            <a:pPr indent="-228583" lvl="0" marL="228583" rtl="0" algn="l">
              <a:lnSpc>
                <a:spcPct val="90000"/>
              </a:lnSpc>
              <a:spcBef>
                <a:spcPts val="0"/>
              </a:spcBef>
              <a:spcAft>
                <a:spcPts val="0"/>
              </a:spcAft>
              <a:buClr>
                <a:schemeClr val="dk1"/>
              </a:buClr>
              <a:buSzPts val="2800"/>
              <a:buChar char="•"/>
            </a:pPr>
            <a:r>
              <a:rPr lang="en-IN"/>
              <a:t>Avoid opportunity on search engine advertisements</a:t>
            </a:r>
            <a:endParaRPr/>
          </a:p>
          <a:p>
            <a:pPr indent="-228583" lvl="0" marL="228583" rtl="0" algn="l">
              <a:lnSpc>
                <a:spcPct val="90000"/>
              </a:lnSpc>
              <a:spcBef>
                <a:spcPts val="1000"/>
              </a:spcBef>
              <a:spcAft>
                <a:spcPts val="0"/>
              </a:spcAft>
              <a:buClr>
                <a:schemeClr val="dk1"/>
              </a:buClr>
              <a:buSzPts val="2800"/>
              <a:buChar char="•"/>
            </a:pPr>
            <a:r>
              <a:rPr lang="en-IN"/>
              <a:t>Check privacy policies of job sites</a:t>
            </a:r>
            <a:endParaRPr/>
          </a:p>
          <a:p>
            <a:pPr indent="-228583" lvl="0" marL="228583" rtl="0" algn="l">
              <a:lnSpc>
                <a:spcPct val="90000"/>
              </a:lnSpc>
              <a:spcBef>
                <a:spcPts val="1000"/>
              </a:spcBef>
              <a:spcAft>
                <a:spcPts val="0"/>
              </a:spcAft>
              <a:buClr>
                <a:schemeClr val="dk1"/>
              </a:buClr>
              <a:buSzPts val="2800"/>
              <a:buChar char="•"/>
            </a:pPr>
            <a:r>
              <a:rPr lang="en-IN"/>
              <a:t>Beware of fake Government jobs</a:t>
            </a:r>
            <a:endParaRPr/>
          </a:p>
          <a:p>
            <a:pPr indent="-228583" lvl="0" marL="228583" rtl="0" algn="l">
              <a:lnSpc>
                <a:spcPct val="90000"/>
              </a:lnSpc>
              <a:spcBef>
                <a:spcPts val="1000"/>
              </a:spcBef>
              <a:spcAft>
                <a:spcPts val="0"/>
              </a:spcAft>
              <a:buClr>
                <a:schemeClr val="dk1"/>
              </a:buClr>
              <a:buSzPts val="2800"/>
              <a:buChar char="•"/>
            </a:pPr>
            <a:r>
              <a:rPr lang="en-IN"/>
              <a:t>Check for spelling mistakes</a:t>
            </a:r>
            <a:endParaRPr/>
          </a:p>
          <a:p>
            <a:pPr indent="-228583" lvl="0" marL="228583" rtl="0" algn="l">
              <a:lnSpc>
                <a:spcPct val="90000"/>
              </a:lnSpc>
              <a:spcBef>
                <a:spcPts val="1000"/>
              </a:spcBef>
              <a:spcAft>
                <a:spcPts val="0"/>
              </a:spcAft>
              <a:buClr>
                <a:schemeClr val="dk1"/>
              </a:buClr>
              <a:buSzPts val="2800"/>
              <a:buChar char="•"/>
            </a:pPr>
            <a:r>
              <a:rPr lang="en-IN"/>
              <a:t>Use verified job portals</a:t>
            </a:r>
            <a:endParaRPr/>
          </a:p>
          <a:p>
            <a:pPr indent="-228583" lvl="0" marL="228583" rtl="0" algn="l">
              <a:lnSpc>
                <a:spcPct val="90000"/>
              </a:lnSpc>
              <a:spcBef>
                <a:spcPts val="1000"/>
              </a:spcBef>
              <a:spcAft>
                <a:spcPts val="0"/>
              </a:spcAft>
              <a:buClr>
                <a:schemeClr val="dk1"/>
              </a:buClr>
              <a:buSzPts val="2800"/>
              <a:buChar char="•"/>
            </a:pPr>
            <a:r>
              <a:rPr lang="en-IN"/>
              <a:t>Never pay for a job</a:t>
            </a:r>
            <a:endParaRPr/>
          </a:p>
          <a:p>
            <a:pPr indent="-50783" lvl="0" marL="228583" rtl="0" algn="l">
              <a:lnSpc>
                <a:spcPct val="90000"/>
              </a:lnSpc>
              <a:spcBef>
                <a:spcPts val="1000"/>
              </a:spcBef>
              <a:spcAft>
                <a:spcPts val="0"/>
              </a:spcAft>
              <a:buClr>
                <a:schemeClr val="dk1"/>
              </a:buClr>
              <a:buSzPts val="2800"/>
              <a:buNone/>
            </a:pPr>
            <a:r>
              <a:t/>
            </a:r>
            <a:endParaRPr/>
          </a:p>
        </p:txBody>
      </p:sp>
      <p:pic>
        <p:nvPicPr>
          <p:cNvPr id="485" name="Google Shape;485;p60"/>
          <p:cNvPicPr preferRelativeResize="0"/>
          <p:nvPr/>
        </p:nvPicPr>
        <p:blipFill rotWithShape="1">
          <a:blip r:embed="rId3">
            <a:alphaModFix/>
          </a:blip>
          <a:srcRect b="0" l="0" r="0" t="0"/>
          <a:stretch/>
        </p:blipFill>
        <p:spPr>
          <a:xfrm>
            <a:off x="6713753" y="1941265"/>
            <a:ext cx="4927361" cy="328108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1"/>
          <p:cNvSpPr txBox="1"/>
          <p:nvPr>
            <p:ph type="title"/>
          </p:nvPr>
        </p:nvSpPr>
        <p:spPr>
          <a:xfrm>
            <a:off x="363350" y="70876"/>
            <a:ext cx="9952500" cy="120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althazar"/>
              <a:buNone/>
            </a:pPr>
            <a:r>
              <a:rPr b="1" lang="en-IN">
                <a:latin typeface="Balthazar"/>
                <a:ea typeface="Balthazar"/>
                <a:cs typeface="Balthazar"/>
                <a:sym typeface="Balthazar"/>
              </a:rPr>
              <a:t>Real life cases</a:t>
            </a:r>
            <a:endParaRPr/>
          </a:p>
        </p:txBody>
      </p:sp>
      <p:pic>
        <p:nvPicPr>
          <p:cNvPr id="491" name="Google Shape;491;p61"/>
          <p:cNvPicPr preferRelativeResize="0"/>
          <p:nvPr/>
        </p:nvPicPr>
        <p:blipFill rotWithShape="1">
          <a:blip r:embed="rId3">
            <a:alphaModFix/>
          </a:blip>
          <a:srcRect b="0" l="0" r="0" t="0"/>
          <a:stretch/>
        </p:blipFill>
        <p:spPr>
          <a:xfrm>
            <a:off x="363351" y="1271331"/>
            <a:ext cx="5164660" cy="2156695"/>
          </a:xfrm>
          <a:prstGeom prst="rect">
            <a:avLst/>
          </a:prstGeom>
          <a:noFill/>
          <a:ln>
            <a:noFill/>
          </a:ln>
        </p:spPr>
      </p:pic>
      <p:pic>
        <p:nvPicPr>
          <p:cNvPr id="492" name="Google Shape;492;p61"/>
          <p:cNvPicPr preferRelativeResize="0"/>
          <p:nvPr/>
        </p:nvPicPr>
        <p:blipFill rotWithShape="1">
          <a:blip r:embed="rId4">
            <a:alphaModFix/>
          </a:blip>
          <a:srcRect b="0" l="0" r="0" t="0"/>
          <a:stretch/>
        </p:blipFill>
        <p:spPr>
          <a:xfrm>
            <a:off x="490307" y="3837656"/>
            <a:ext cx="5120918" cy="2156695"/>
          </a:xfrm>
          <a:prstGeom prst="rect">
            <a:avLst/>
          </a:prstGeom>
          <a:noFill/>
          <a:ln>
            <a:noFill/>
          </a:ln>
        </p:spPr>
      </p:pic>
      <p:pic>
        <p:nvPicPr>
          <p:cNvPr id="493" name="Google Shape;493;p61"/>
          <p:cNvPicPr preferRelativeResize="0"/>
          <p:nvPr/>
        </p:nvPicPr>
        <p:blipFill rotWithShape="1">
          <a:blip r:embed="rId5">
            <a:alphaModFix/>
          </a:blip>
          <a:srcRect b="0" l="0" r="0" t="0"/>
          <a:stretch/>
        </p:blipFill>
        <p:spPr>
          <a:xfrm>
            <a:off x="5652483" y="1271331"/>
            <a:ext cx="5562194" cy="2156695"/>
          </a:xfrm>
          <a:prstGeom prst="rect">
            <a:avLst/>
          </a:prstGeom>
          <a:noFill/>
          <a:ln>
            <a:noFill/>
          </a:ln>
        </p:spPr>
      </p:pic>
      <p:pic>
        <p:nvPicPr>
          <p:cNvPr descr="New Smishing Campaign Using USPS as Its Disguise" id="494" name="Google Shape;494;p61"/>
          <p:cNvPicPr preferRelativeResize="0"/>
          <p:nvPr/>
        </p:nvPicPr>
        <p:blipFill rotWithShape="1">
          <a:blip r:embed="rId6">
            <a:alphaModFix/>
          </a:blip>
          <a:srcRect b="0" l="0" r="0" t="0"/>
          <a:stretch/>
        </p:blipFill>
        <p:spPr>
          <a:xfrm>
            <a:off x="5611226" y="3813960"/>
            <a:ext cx="5769549" cy="20827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62"/>
          <p:cNvPicPr preferRelativeResize="0"/>
          <p:nvPr/>
        </p:nvPicPr>
        <p:blipFill rotWithShape="1">
          <a:blip r:embed="rId3">
            <a:alphaModFix/>
          </a:blip>
          <a:srcRect b="7381" l="0" r="0" t="0"/>
          <a:stretch/>
        </p:blipFill>
        <p:spPr>
          <a:xfrm>
            <a:off x="1157550" y="338525"/>
            <a:ext cx="9876927" cy="57246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63"/>
          <p:cNvPicPr preferRelativeResize="0"/>
          <p:nvPr/>
        </p:nvPicPr>
        <p:blipFill rotWithShape="1">
          <a:blip r:embed="rId3">
            <a:alphaModFix/>
          </a:blip>
          <a:srcRect b="0" l="0" r="0" t="0"/>
          <a:stretch/>
        </p:blipFill>
        <p:spPr>
          <a:xfrm>
            <a:off x="242717" y="333969"/>
            <a:ext cx="4398299" cy="5096417"/>
          </a:xfrm>
          <a:prstGeom prst="rect">
            <a:avLst/>
          </a:prstGeom>
          <a:noFill/>
          <a:ln>
            <a:noFill/>
          </a:ln>
        </p:spPr>
      </p:pic>
      <p:pic>
        <p:nvPicPr>
          <p:cNvPr id="505" name="Google Shape;505;p63"/>
          <p:cNvPicPr preferRelativeResize="0"/>
          <p:nvPr/>
        </p:nvPicPr>
        <p:blipFill rotWithShape="1">
          <a:blip r:embed="rId4">
            <a:alphaModFix/>
          </a:blip>
          <a:srcRect b="0" l="0" r="0" t="0"/>
          <a:stretch/>
        </p:blipFill>
        <p:spPr>
          <a:xfrm>
            <a:off x="8683924" y="1020025"/>
            <a:ext cx="4191300" cy="2921325"/>
          </a:xfrm>
          <a:prstGeom prst="rect">
            <a:avLst/>
          </a:prstGeom>
          <a:noFill/>
          <a:ln>
            <a:noFill/>
          </a:ln>
        </p:spPr>
      </p:pic>
      <p:pic>
        <p:nvPicPr>
          <p:cNvPr id="506" name="Google Shape;506;p63"/>
          <p:cNvPicPr preferRelativeResize="0"/>
          <p:nvPr/>
        </p:nvPicPr>
        <p:blipFill rotWithShape="1">
          <a:blip r:embed="rId5">
            <a:alphaModFix/>
          </a:blip>
          <a:srcRect b="0" l="0" r="0" t="0"/>
          <a:stretch/>
        </p:blipFill>
        <p:spPr>
          <a:xfrm>
            <a:off x="4714926" y="2025471"/>
            <a:ext cx="3895096" cy="36749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4"/>
          <p:cNvSpPr/>
          <p:nvPr/>
        </p:nvSpPr>
        <p:spPr>
          <a:xfrm>
            <a:off x="238425" y="122249"/>
            <a:ext cx="11715300" cy="5809500"/>
          </a:xfrm>
          <a:prstGeom prst="rect">
            <a:avLst/>
          </a:prstGeom>
          <a:solidFill>
            <a:srgbClr val="0139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pic>
        <p:nvPicPr>
          <p:cNvPr id="512" name="Google Shape;512;p64"/>
          <p:cNvPicPr preferRelativeResize="0"/>
          <p:nvPr/>
        </p:nvPicPr>
        <p:blipFill rotWithShape="1">
          <a:blip r:embed="rId3">
            <a:alphaModFix/>
          </a:blip>
          <a:srcRect b="0" l="0" r="0" t="19095"/>
          <a:stretch/>
        </p:blipFill>
        <p:spPr>
          <a:xfrm>
            <a:off x="238425" y="1336224"/>
            <a:ext cx="11680424" cy="4841875"/>
          </a:xfrm>
          <a:prstGeom prst="rect">
            <a:avLst/>
          </a:prstGeom>
          <a:noFill/>
          <a:ln>
            <a:noFill/>
          </a:ln>
        </p:spPr>
      </p:pic>
      <p:sp>
        <p:nvSpPr>
          <p:cNvPr id="513" name="Google Shape;513;p64"/>
          <p:cNvSpPr/>
          <p:nvPr/>
        </p:nvSpPr>
        <p:spPr>
          <a:xfrm>
            <a:off x="390930" y="168453"/>
            <a:ext cx="7460311"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5400">
                <a:solidFill>
                  <a:srgbClr val="FFFFFF"/>
                </a:solidFill>
                <a:latin typeface="Calibri"/>
                <a:ea typeface="Calibri"/>
                <a:cs typeface="Calibri"/>
                <a:sym typeface="Calibri"/>
              </a:rPr>
              <a:t>Prevention from Phishing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What Is Smishing? Definition, Examples &amp; Protection Tips - Hashed Out by  The SSL Store™" id="519" name="Google Shape;519;p65"/>
          <p:cNvPicPr preferRelativeResize="0"/>
          <p:nvPr/>
        </p:nvPicPr>
        <p:blipFill rotWithShape="1">
          <a:blip r:embed="rId3">
            <a:alphaModFix/>
          </a:blip>
          <a:srcRect b="0" l="0" r="0" t="0"/>
          <a:stretch/>
        </p:blipFill>
        <p:spPr>
          <a:xfrm>
            <a:off x="0" y="0"/>
            <a:ext cx="12192000" cy="5928650"/>
          </a:xfrm>
          <a:prstGeom prst="rect">
            <a:avLst/>
          </a:prstGeom>
          <a:noFill/>
          <a:ln>
            <a:noFill/>
          </a:ln>
        </p:spPr>
      </p:pic>
      <p:sp>
        <p:nvSpPr>
          <p:cNvPr id="520" name="Google Shape;520;p65"/>
          <p:cNvSpPr/>
          <p:nvPr/>
        </p:nvSpPr>
        <p:spPr>
          <a:xfrm>
            <a:off x="237796" y="135470"/>
            <a:ext cx="3660746"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800">
                <a:solidFill>
                  <a:schemeClr val="dk1"/>
                </a:solidFill>
                <a:latin typeface="Balthazar"/>
                <a:ea typeface="Balthazar"/>
                <a:cs typeface="Balthazar"/>
                <a:sym typeface="Balthazar"/>
              </a:rPr>
              <a:t>SMISHING</a:t>
            </a:r>
            <a:endParaRPr b="1" sz="5400">
              <a:solidFill>
                <a:schemeClr val="dk1"/>
              </a:solidFill>
              <a:latin typeface="Balthazar"/>
              <a:ea typeface="Balthazar"/>
              <a:cs typeface="Balthazar"/>
              <a:sym typeface="Balthazar"/>
            </a:endParaRPr>
          </a:p>
        </p:txBody>
      </p:sp>
      <p:sp>
        <p:nvSpPr>
          <p:cNvPr id="521" name="Google Shape;521;p65"/>
          <p:cNvSpPr txBox="1"/>
          <p:nvPr/>
        </p:nvSpPr>
        <p:spPr>
          <a:xfrm>
            <a:off x="74571" y="822354"/>
            <a:ext cx="6114744" cy="1426031"/>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lnSpc>
                <a:spcPct val="109375"/>
              </a:lnSpc>
              <a:spcBef>
                <a:spcPts val="0"/>
              </a:spcBef>
              <a:spcAft>
                <a:spcPts val="0"/>
              </a:spcAft>
              <a:buNone/>
            </a:pPr>
            <a:r>
              <a:rPr b="1" lang="en-IN" sz="2400">
                <a:solidFill>
                  <a:srgbClr val="333333"/>
                </a:solidFill>
                <a:latin typeface="Raleway"/>
                <a:ea typeface="Raleway"/>
                <a:cs typeface="Raleway"/>
                <a:sym typeface="Raleway"/>
              </a:rPr>
              <a:t>Smishing is a </a:t>
            </a:r>
            <a:r>
              <a:rPr b="1" lang="en-IN" sz="2400" u="sng">
                <a:solidFill>
                  <a:srgbClr val="B175FF"/>
                </a:solidFill>
                <a:latin typeface="Raleway"/>
                <a:ea typeface="Raleway"/>
                <a:cs typeface="Raleway"/>
                <a:sym typeface="Raleway"/>
                <a:hlinkClick r:id="rId4">
                  <a:extLst>
                    <a:ext uri="{A12FA001-AC4F-418D-AE19-62706E023703}">
                      <ahyp:hlinkClr val="tx"/>
                    </a:ext>
                  </a:extLst>
                </a:hlinkClick>
              </a:rPr>
              <a:t>cyber attack</a:t>
            </a:r>
            <a:r>
              <a:rPr b="1" lang="en-IN" sz="2400">
                <a:solidFill>
                  <a:srgbClr val="333333"/>
                </a:solidFill>
                <a:latin typeface="Raleway"/>
                <a:ea typeface="Raleway"/>
                <a:cs typeface="Raleway"/>
                <a:sym typeface="Raleway"/>
              </a:rPr>
              <a:t> that uses SMS text messages to mislead its victims into providing sensitive information to a cybercriminal.</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p:nvPr/>
        </p:nvSpPr>
        <p:spPr>
          <a:xfrm>
            <a:off x="490322" y="759358"/>
            <a:ext cx="2935500" cy="2078400"/>
          </a:xfrm>
          <a:prstGeom prst="roundRect">
            <a:avLst>
              <a:gd fmla="val 16667" name="adj"/>
            </a:avLst>
          </a:prstGeom>
          <a:blipFill rotWithShape="1">
            <a:blip r:embed="rId3">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01" name="Google Shape;201;p30"/>
          <p:cNvSpPr/>
          <p:nvPr/>
        </p:nvSpPr>
        <p:spPr>
          <a:xfrm>
            <a:off x="611175" y="3423566"/>
            <a:ext cx="2880900" cy="2079300"/>
          </a:xfrm>
          <a:prstGeom prst="roundRect">
            <a:avLst>
              <a:gd fmla="val 16667" name="adj"/>
            </a:avLst>
          </a:prstGeom>
          <a:blipFill rotWithShape="1">
            <a:blip r:embed="rId4">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02" name="Google Shape;202;p30"/>
          <p:cNvSpPr/>
          <p:nvPr/>
        </p:nvSpPr>
        <p:spPr>
          <a:xfrm>
            <a:off x="4166963" y="784165"/>
            <a:ext cx="3097500" cy="2078400"/>
          </a:xfrm>
          <a:prstGeom prst="roundRect">
            <a:avLst>
              <a:gd fmla="val 16667" name="adj"/>
            </a:avLst>
          </a:prstGeom>
          <a:blipFill rotWithShape="1">
            <a:blip r:embed="rId5">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03" name="Google Shape;203;p30"/>
          <p:cNvSpPr/>
          <p:nvPr/>
        </p:nvSpPr>
        <p:spPr>
          <a:xfrm>
            <a:off x="7575011" y="784165"/>
            <a:ext cx="2967000" cy="2078400"/>
          </a:xfrm>
          <a:prstGeom prst="roundRect">
            <a:avLst>
              <a:gd fmla="val 16667" name="adj"/>
            </a:avLst>
          </a:prstGeom>
          <a:blipFill rotWithShape="1">
            <a:blip r:embed="rId6">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04" name="Google Shape;204;p30"/>
          <p:cNvSpPr/>
          <p:nvPr/>
        </p:nvSpPr>
        <p:spPr>
          <a:xfrm>
            <a:off x="4166959" y="3484222"/>
            <a:ext cx="3097500" cy="2078400"/>
          </a:xfrm>
          <a:prstGeom prst="roundRect">
            <a:avLst>
              <a:gd fmla="val 16667" name="adj"/>
            </a:avLst>
          </a:prstGeom>
          <a:blipFill rotWithShape="1">
            <a:blip r:embed="rId7">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05" name="Google Shape;205;p30"/>
          <p:cNvSpPr/>
          <p:nvPr/>
        </p:nvSpPr>
        <p:spPr>
          <a:xfrm>
            <a:off x="7526675" y="3382750"/>
            <a:ext cx="3265200" cy="2179800"/>
          </a:xfrm>
          <a:prstGeom prst="roundRect">
            <a:avLst>
              <a:gd fmla="val 16667" name="adj"/>
            </a:avLst>
          </a:prstGeom>
          <a:blipFill rotWithShape="1">
            <a:blip r:embed="rId8">
              <a:alphaModFix/>
            </a:blip>
            <a:stretch>
              <a:fillRect b="0" l="0" r="0" t="0"/>
            </a:stretch>
          </a:blip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206" name="Google Shape;206;p30"/>
          <p:cNvSpPr txBox="1"/>
          <p:nvPr/>
        </p:nvSpPr>
        <p:spPr>
          <a:xfrm>
            <a:off x="3492198" y="197425"/>
            <a:ext cx="9209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3600">
                <a:solidFill>
                  <a:schemeClr val="dk1"/>
                </a:solidFill>
                <a:latin typeface="Aharoni"/>
                <a:ea typeface="Aharoni"/>
                <a:cs typeface="Aharoni"/>
                <a:sym typeface="Aharoni"/>
              </a:rPr>
              <a:t>IDENTITY THREATS</a:t>
            </a:r>
            <a:endParaRPr/>
          </a:p>
        </p:txBody>
      </p:sp>
      <p:sp>
        <p:nvSpPr>
          <p:cNvPr id="207" name="Google Shape;207;p30"/>
          <p:cNvSpPr txBox="1"/>
          <p:nvPr/>
        </p:nvSpPr>
        <p:spPr>
          <a:xfrm>
            <a:off x="694457" y="2837861"/>
            <a:ext cx="24354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C00000"/>
                </a:solidFill>
                <a:latin typeface="Calibri"/>
                <a:ea typeface="Calibri"/>
                <a:cs typeface="Calibri"/>
                <a:sym typeface="Calibri"/>
              </a:rPr>
              <a:t>IDENTITY THEFT</a:t>
            </a:r>
            <a:endParaRPr/>
          </a:p>
        </p:txBody>
      </p:sp>
      <p:sp>
        <p:nvSpPr>
          <p:cNvPr id="208" name="Google Shape;208;p30"/>
          <p:cNvSpPr txBox="1"/>
          <p:nvPr/>
        </p:nvSpPr>
        <p:spPr>
          <a:xfrm>
            <a:off x="236350" y="5589700"/>
            <a:ext cx="36417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C00000"/>
                </a:solidFill>
                <a:latin typeface="Calibri"/>
                <a:ea typeface="Calibri"/>
                <a:cs typeface="Calibri"/>
                <a:sym typeface="Calibri"/>
              </a:rPr>
              <a:t>CREDENTIAL STUFFING</a:t>
            </a:r>
            <a:endParaRPr/>
          </a:p>
        </p:txBody>
      </p:sp>
      <p:sp>
        <p:nvSpPr>
          <p:cNvPr id="209" name="Google Shape;209;p30"/>
          <p:cNvSpPr txBox="1"/>
          <p:nvPr/>
        </p:nvSpPr>
        <p:spPr>
          <a:xfrm>
            <a:off x="7675736" y="5644286"/>
            <a:ext cx="34401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C00000"/>
                </a:solidFill>
                <a:latin typeface="Calibri"/>
                <a:ea typeface="Calibri"/>
                <a:cs typeface="Calibri"/>
                <a:sym typeface="Calibri"/>
              </a:rPr>
              <a:t>MAN IN THE MIDDLE</a:t>
            </a:r>
            <a:endParaRPr/>
          </a:p>
        </p:txBody>
      </p:sp>
      <p:sp>
        <p:nvSpPr>
          <p:cNvPr id="210" name="Google Shape;210;p30"/>
          <p:cNvSpPr txBox="1"/>
          <p:nvPr/>
        </p:nvSpPr>
        <p:spPr>
          <a:xfrm>
            <a:off x="3878048" y="2879363"/>
            <a:ext cx="3648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C00000"/>
                </a:solidFill>
                <a:latin typeface="Calibri"/>
                <a:ea typeface="Calibri"/>
                <a:cs typeface="Calibri"/>
                <a:sym typeface="Calibri"/>
              </a:rPr>
              <a:t>SOCIAL</a:t>
            </a:r>
            <a:r>
              <a:rPr b="1" lang="en-IN" sz="2400">
                <a:solidFill>
                  <a:srgbClr val="C00000"/>
                </a:solidFill>
                <a:latin typeface="Calibri"/>
                <a:ea typeface="Calibri"/>
                <a:cs typeface="Calibri"/>
                <a:sym typeface="Calibri"/>
              </a:rPr>
              <a:t> </a:t>
            </a:r>
            <a:r>
              <a:rPr b="1" lang="en-IN" sz="2800">
                <a:solidFill>
                  <a:srgbClr val="C00000"/>
                </a:solidFill>
                <a:latin typeface="Calibri"/>
                <a:ea typeface="Calibri"/>
                <a:cs typeface="Calibri"/>
                <a:sym typeface="Calibri"/>
              </a:rPr>
              <a:t>ENGINEERING </a:t>
            </a:r>
            <a:endParaRPr/>
          </a:p>
        </p:txBody>
      </p:sp>
      <p:sp>
        <p:nvSpPr>
          <p:cNvPr id="211" name="Google Shape;211;p30"/>
          <p:cNvSpPr txBox="1"/>
          <p:nvPr/>
        </p:nvSpPr>
        <p:spPr>
          <a:xfrm>
            <a:off x="7675720" y="2899964"/>
            <a:ext cx="2967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C00000"/>
                </a:solidFill>
                <a:latin typeface="Calibri"/>
                <a:ea typeface="Calibri"/>
                <a:cs typeface="Calibri"/>
                <a:sym typeface="Calibri"/>
              </a:rPr>
              <a:t>ONLINE FRAUDS</a:t>
            </a:r>
            <a:endParaRPr/>
          </a:p>
        </p:txBody>
      </p:sp>
      <p:sp>
        <p:nvSpPr>
          <p:cNvPr id="212" name="Google Shape;212;p30"/>
          <p:cNvSpPr txBox="1"/>
          <p:nvPr/>
        </p:nvSpPr>
        <p:spPr>
          <a:xfrm>
            <a:off x="3588125" y="5644275"/>
            <a:ext cx="4255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C00000"/>
                </a:solidFill>
                <a:latin typeface="Calibri"/>
                <a:ea typeface="Calibri"/>
                <a:cs typeface="Calibri"/>
                <a:sym typeface="Calibri"/>
              </a:rPr>
              <a:t>PASSWORD SPRAYING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5" name="Shape 525"/>
        <p:cNvGrpSpPr/>
        <p:nvPr/>
      </p:nvGrpSpPr>
      <p:grpSpPr>
        <a:xfrm>
          <a:off x="0" y="0"/>
          <a:ext cx="0" cy="0"/>
          <a:chOff x="0" y="0"/>
          <a:chExt cx="0" cy="0"/>
        </a:xfrm>
      </p:grpSpPr>
      <p:pic>
        <p:nvPicPr>
          <p:cNvPr descr="What is smishing? How to protect against text message phishing attacks" id="526" name="Google Shape;526;p66"/>
          <p:cNvPicPr preferRelativeResize="0"/>
          <p:nvPr/>
        </p:nvPicPr>
        <p:blipFill rotWithShape="1">
          <a:blip r:embed="rId3">
            <a:alphaModFix/>
          </a:blip>
          <a:srcRect b="0" l="0" r="0" t="0"/>
          <a:stretch/>
        </p:blipFill>
        <p:spPr>
          <a:xfrm>
            <a:off x="4900" y="94224"/>
            <a:ext cx="12192000" cy="5965800"/>
          </a:xfrm>
          <a:prstGeom prst="rect">
            <a:avLst/>
          </a:prstGeom>
          <a:noFill/>
          <a:ln>
            <a:noFill/>
          </a:ln>
        </p:spPr>
      </p:pic>
      <p:sp>
        <p:nvSpPr>
          <p:cNvPr id="527" name="Google Shape;527;p66"/>
          <p:cNvSpPr/>
          <p:nvPr/>
        </p:nvSpPr>
        <p:spPr>
          <a:xfrm>
            <a:off x="3587275" y="0"/>
            <a:ext cx="5017464"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5400">
                <a:solidFill>
                  <a:srgbClr val="FFFFFF"/>
                </a:solidFill>
                <a:latin typeface="Calibri"/>
                <a:ea typeface="Calibri"/>
                <a:cs typeface="Calibri"/>
                <a:sym typeface="Calibri"/>
              </a:rPr>
              <a:t>Smishing Attacks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example of a smishing attack" id="532" name="Google Shape;532;p67"/>
          <p:cNvPicPr preferRelativeResize="0"/>
          <p:nvPr/>
        </p:nvPicPr>
        <p:blipFill rotWithShape="1">
          <a:blip r:embed="rId3">
            <a:alphaModFix/>
          </a:blip>
          <a:srcRect b="0" l="0" r="0" t="0"/>
          <a:stretch/>
        </p:blipFill>
        <p:spPr>
          <a:xfrm>
            <a:off x="897775" y="289277"/>
            <a:ext cx="10396450" cy="5671124"/>
          </a:xfrm>
          <a:prstGeom prst="rect">
            <a:avLst/>
          </a:prstGeom>
          <a:noFill/>
          <a:ln>
            <a:noFill/>
          </a:ln>
        </p:spPr>
      </p:pic>
      <p:sp>
        <p:nvSpPr>
          <p:cNvPr id="533" name="Google Shape;533;p67"/>
          <p:cNvSpPr txBox="1"/>
          <p:nvPr/>
        </p:nvSpPr>
        <p:spPr>
          <a:xfrm>
            <a:off x="887995" y="5698792"/>
            <a:ext cx="60960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100">
                <a:solidFill>
                  <a:schemeClr val="lt1"/>
                </a:solidFill>
                <a:latin typeface="Calibri"/>
                <a:ea typeface="Calibri"/>
                <a:cs typeface="Calibri"/>
                <a:sym typeface="Calibri"/>
              </a:rPr>
              <a:t>https://purplesec.us/smishing-attacks/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8"/>
          <p:cNvSpPr txBox="1"/>
          <p:nvPr/>
        </p:nvSpPr>
        <p:spPr>
          <a:xfrm>
            <a:off x="266008" y="747975"/>
            <a:ext cx="11815200" cy="5017800"/>
          </a:xfrm>
          <a:prstGeom prst="rect">
            <a:avLst/>
          </a:prstGeom>
          <a:noFill/>
          <a:ln>
            <a:noFill/>
          </a:ln>
        </p:spPr>
        <p:txBody>
          <a:bodyPr anchorCtr="0" anchor="t" bIns="45700" lIns="91425" spcFirstLastPara="1" rIns="91425" wrap="square" tIns="45700">
            <a:spAutoFit/>
          </a:bodyPr>
          <a:lstStyle/>
          <a:p>
            <a:pPr indent="-285730" lvl="0" marL="285730" marR="0" rtl="0" algn="l">
              <a:lnSpc>
                <a:spcPct val="150000"/>
              </a:lnSpc>
              <a:spcBef>
                <a:spcPts val="0"/>
              </a:spcBef>
              <a:spcAft>
                <a:spcPts val="0"/>
              </a:spcAft>
              <a:buClr>
                <a:schemeClr val="dk1"/>
              </a:buClr>
              <a:buSzPts val="2000"/>
              <a:buFont typeface="Arial"/>
              <a:buChar char="•"/>
            </a:pPr>
            <a:r>
              <a:rPr lang="en-IN" sz="2000">
                <a:solidFill>
                  <a:schemeClr val="dk1"/>
                </a:solidFill>
                <a:latin typeface="Arial"/>
                <a:ea typeface="Arial"/>
                <a:cs typeface="Arial"/>
                <a:sym typeface="Arial"/>
              </a:rPr>
              <a:t>Don’t respond to text messages that request private or financial information from you.</a:t>
            </a:r>
            <a:endParaRPr/>
          </a:p>
          <a:p>
            <a:pPr indent="-285730" lvl="0" marL="285730" marR="0" rtl="0" algn="l">
              <a:lnSpc>
                <a:spcPct val="150000"/>
              </a:lnSpc>
              <a:spcBef>
                <a:spcPts val="0"/>
              </a:spcBef>
              <a:spcAft>
                <a:spcPts val="0"/>
              </a:spcAft>
              <a:buClr>
                <a:schemeClr val="dk1"/>
              </a:buClr>
              <a:buSzPts val="2000"/>
              <a:buFont typeface="Arial"/>
              <a:buChar char="•"/>
            </a:pPr>
            <a:r>
              <a:rPr lang="en-IN" sz="2000">
                <a:solidFill>
                  <a:schemeClr val="dk1"/>
                </a:solidFill>
                <a:latin typeface="Arial"/>
                <a:ea typeface="Arial"/>
                <a:cs typeface="Arial"/>
                <a:sym typeface="Arial"/>
              </a:rPr>
              <a:t>If you get a message that appears to be from your bank, financial institution, or other entity that you do business with, contact that business directly to determine if they sent you a legitimate request. Review this entity’s policy on sending text messages to customers.</a:t>
            </a:r>
            <a:endParaRPr/>
          </a:p>
          <a:p>
            <a:pPr indent="-285730" lvl="0" marL="285730" marR="0" rtl="0" algn="l">
              <a:lnSpc>
                <a:spcPct val="150000"/>
              </a:lnSpc>
              <a:spcBef>
                <a:spcPts val="0"/>
              </a:spcBef>
              <a:spcAft>
                <a:spcPts val="0"/>
              </a:spcAft>
              <a:buClr>
                <a:schemeClr val="dk1"/>
              </a:buClr>
              <a:buSzPts val="2000"/>
              <a:buFont typeface="Arial"/>
              <a:buChar char="•"/>
            </a:pPr>
            <a:r>
              <a:rPr lang="en-IN" sz="2000">
                <a:solidFill>
                  <a:schemeClr val="dk1"/>
                </a:solidFill>
                <a:latin typeface="Arial"/>
                <a:ea typeface="Arial"/>
                <a:cs typeface="Arial"/>
                <a:sym typeface="Arial"/>
              </a:rPr>
              <a:t>Beware of messages that have a suspicious number in beginning or some other number that is not a cell number. Scammers often mask their identity by using email-to-text services to avoid revealing their actual phone number.</a:t>
            </a:r>
            <a:endParaRPr/>
          </a:p>
          <a:p>
            <a:pPr indent="-285730" lvl="0" marL="285730" marR="0" rtl="0" algn="l">
              <a:lnSpc>
                <a:spcPct val="150000"/>
              </a:lnSpc>
              <a:spcBef>
                <a:spcPts val="0"/>
              </a:spcBef>
              <a:spcAft>
                <a:spcPts val="0"/>
              </a:spcAft>
              <a:buClr>
                <a:schemeClr val="dk1"/>
              </a:buClr>
              <a:buSzPts val="2000"/>
              <a:buFont typeface="Arial"/>
              <a:buChar char="•"/>
            </a:pPr>
            <a:r>
              <a:rPr lang="en-IN" sz="2000">
                <a:solidFill>
                  <a:schemeClr val="dk1"/>
                </a:solidFill>
                <a:latin typeface="Arial"/>
                <a:ea typeface="Arial"/>
                <a:cs typeface="Arial"/>
                <a:sym typeface="Arial"/>
              </a:rPr>
              <a:t>If a text message is urging you to act or respond quickly, stop and think about it. Remember that criminals use this as a tactic to get you to do what they want.</a:t>
            </a:r>
            <a:endParaRPr/>
          </a:p>
          <a:p>
            <a:pPr indent="-285730" lvl="0" marL="285730" marR="0" rtl="0" algn="l">
              <a:lnSpc>
                <a:spcPct val="150000"/>
              </a:lnSpc>
              <a:spcBef>
                <a:spcPts val="0"/>
              </a:spcBef>
              <a:spcAft>
                <a:spcPts val="0"/>
              </a:spcAft>
              <a:buClr>
                <a:schemeClr val="dk1"/>
              </a:buClr>
              <a:buSzPts val="2000"/>
              <a:buFont typeface="Arial"/>
              <a:buChar char="•"/>
            </a:pPr>
            <a:r>
              <a:rPr lang="en-IN" sz="2000">
                <a:solidFill>
                  <a:schemeClr val="dk1"/>
                </a:solidFill>
                <a:latin typeface="Arial"/>
                <a:ea typeface="Arial"/>
                <a:cs typeface="Arial"/>
                <a:sym typeface="Arial"/>
              </a:rPr>
              <a:t>Never reply to a suspicious text message and verifying the source.</a:t>
            </a:r>
            <a:endParaRPr/>
          </a:p>
          <a:p>
            <a:pPr indent="-285730" lvl="0" marL="285730" marR="0" rtl="0" algn="l">
              <a:lnSpc>
                <a:spcPct val="150000"/>
              </a:lnSpc>
              <a:spcBef>
                <a:spcPts val="0"/>
              </a:spcBef>
              <a:spcAft>
                <a:spcPts val="0"/>
              </a:spcAft>
              <a:buClr>
                <a:schemeClr val="dk1"/>
              </a:buClr>
              <a:buSzPts val="2000"/>
              <a:buFont typeface="Arial"/>
              <a:buChar char="•"/>
            </a:pPr>
            <a:r>
              <a:rPr lang="en-IN" sz="2000">
                <a:solidFill>
                  <a:schemeClr val="dk1"/>
                </a:solidFill>
                <a:latin typeface="Arial"/>
                <a:ea typeface="Arial"/>
                <a:cs typeface="Arial"/>
                <a:sym typeface="Arial"/>
              </a:rPr>
              <a:t>Never call a phone number from an unknown texter.</a:t>
            </a:r>
            <a:endParaRPr sz="2000">
              <a:solidFill>
                <a:schemeClr val="dk1"/>
              </a:solidFill>
              <a:latin typeface="Arial"/>
              <a:ea typeface="Arial"/>
              <a:cs typeface="Arial"/>
              <a:sym typeface="Arial"/>
            </a:endParaRPr>
          </a:p>
        </p:txBody>
      </p:sp>
      <p:sp>
        <p:nvSpPr>
          <p:cNvPr id="539" name="Google Shape;539;p68"/>
          <p:cNvSpPr/>
          <p:nvPr/>
        </p:nvSpPr>
        <p:spPr>
          <a:xfrm>
            <a:off x="1181438" y="113300"/>
            <a:ext cx="9507731"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IN" sz="3600">
                <a:solidFill>
                  <a:schemeClr val="dk1"/>
                </a:solidFill>
                <a:latin typeface="Arial"/>
                <a:ea typeface="Arial"/>
                <a:cs typeface="Arial"/>
                <a:sym typeface="Arial"/>
              </a:rPr>
              <a:t>Preventive tips - SMISHING attack </a:t>
            </a:r>
            <a:endParaRPr sz="36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Sample Vishing Attacks - Get Certified Get Ahead" id="545" name="Google Shape;545;p69"/>
          <p:cNvPicPr preferRelativeResize="0"/>
          <p:nvPr/>
        </p:nvPicPr>
        <p:blipFill rotWithShape="1">
          <a:blip r:embed="rId3">
            <a:alphaModFix/>
          </a:blip>
          <a:srcRect b="0" l="0" r="0" t="0"/>
          <a:stretch/>
        </p:blipFill>
        <p:spPr>
          <a:xfrm>
            <a:off x="6047294" y="-56439"/>
            <a:ext cx="5792301" cy="5638800"/>
          </a:xfrm>
          <a:prstGeom prst="rect">
            <a:avLst/>
          </a:prstGeom>
          <a:noFill/>
          <a:ln>
            <a:noFill/>
          </a:ln>
        </p:spPr>
      </p:pic>
      <p:sp>
        <p:nvSpPr>
          <p:cNvPr id="546" name="Google Shape;546;p69"/>
          <p:cNvSpPr/>
          <p:nvPr/>
        </p:nvSpPr>
        <p:spPr>
          <a:xfrm>
            <a:off x="770119" y="6"/>
            <a:ext cx="4536600" cy="923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3600">
                <a:solidFill>
                  <a:srgbClr val="F7CAAC"/>
                </a:solidFill>
                <a:latin typeface="Calibri"/>
                <a:ea typeface="Calibri"/>
                <a:cs typeface="Calibri"/>
                <a:sym typeface="Calibri"/>
              </a:rPr>
              <a:t>Vishing Attacks</a:t>
            </a:r>
            <a:endParaRPr sz="3600"/>
          </a:p>
        </p:txBody>
      </p:sp>
      <p:sp>
        <p:nvSpPr>
          <p:cNvPr id="547" name="Google Shape;547;p69"/>
          <p:cNvSpPr txBox="1"/>
          <p:nvPr/>
        </p:nvSpPr>
        <p:spPr>
          <a:xfrm>
            <a:off x="251137" y="661942"/>
            <a:ext cx="5263200" cy="5714400"/>
          </a:xfrm>
          <a:prstGeom prst="rect">
            <a:avLst/>
          </a:prstGeom>
          <a:noFill/>
          <a:ln>
            <a:noFill/>
          </a:ln>
        </p:spPr>
        <p:txBody>
          <a:bodyPr anchorCtr="0" anchor="t" bIns="45700" lIns="91425" spcFirstLastPara="1" rIns="91425" wrap="square" tIns="45700">
            <a:spAutoFit/>
          </a:bodyPr>
          <a:lstStyle/>
          <a:p>
            <a:pPr indent="-285730" lvl="0" marL="285730" marR="0" rtl="0" algn="just">
              <a:lnSpc>
                <a:spcPct val="109375"/>
              </a:lnSpc>
              <a:spcBef>
                <a:spcPts val="0"/>
              </a:spcBef>
              <a:spcAft>
                <a:spcPts val="0"/>
              </a:spcAft>
              <a:buClr>
                <a:srgbClr val="333333"/>
              </a:buClr>
              <a:buSzPts val="2400"/>
              <a:buFont typeface="Arial"/>
              <a:buChar char="•"/>
            </a:pPr>
            <a:r>
              <a:rPr b="1" lang="en-IN" sz="2400">
                <a:solidFill>
                  <a:srgbClr val="333333"/>
                </a:solidFill>
                <a:latin typeface="Raleway"/>
                <a:ea typeface="Raleway"/>
                <a:cs typeface="Raleway"/>
                <a:sym typeface="Raleway"/>
              </a:rPr>
              <a:t>An attacker creates a scenario to prey on human emotions, commonly greed or fear, and convinces the victim to disclose sensitive information, like credit card numbers or passwords. </a:t>
            </a:r>
            <a:endParaRPr/>
          </a:p>
          <a:p>
            <a:pPr indent="0" lvl="0" marL="0" marR="0" rtl="0" algn="just">
              <a:lnSpc>
                <a:spcPct val="109375"/>
              </a:lnSpc>
              <a:spcBef>
                <a:spcPts val="0"/>
              </a:spcBef>
              <a:spcAft>
                <a:spcPts val="0"/>
              </a:spcAft>
              <a:buNone/>
            </a:pPr>
            <a:r>
              <a:t/>
            </a:r>
            <a:endParaRPr b="1" sz="2400">
              <a:solidFill>
                <a:srgbClr val="333333"/>
              </a:solidFill>
              <a:latin typeface="Raleway"/>
              <a:ea typeface="Raleway"/>
              <a:cs typeface="Raleway"/>
              <a:sym typeface="Raleway"/>
            </a:endParaRPr>
          </a:p>
          <a:p>
            <a:pPr indent="-285730" lvl="0" marL="285730" marR="0" rtl="0" algn="just">
              <a:lnSpc>
                <a:spcPct val="109375"/>
              </a:lnSpc>
              <a:spcBef>
                <a:spcPts val="0"/>
              </a:spcBef>
              <a:spcAft>
                <a:spcPts val="0"/>
              </a:spcAft>
              <a:buClr>
                <a:srgbClr val="333333"/>
              </a:buClr>
              <a:buSzPts val="2400"/>
              <a:buFont typeface="Arial"/>
              <a:buChar char="•"/>
            </a:pPr>
            <a:r>
              <a:rPr b="1" lang="en-IN" sz="2400">
                <a:solidFill>
                  <a:srgbClr val="333333"/>
                </a:solidFill>
                <a:latin typeface="Raleway"/>
                <a:ea typeface="Raleway"/>
                <a:cs typeface="Raleway"/>
                <a:sym typeface="Raleway"/>
              </a:rPr>
              <a:t>vishing calls exploit the fact that we’re more likely to trust a human voice — and may target the elderly and technophobic who are naive and have no experience with these types of scams.</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What is vishing? Defending your organisation against " id="553" name="Google Shape;553;p70"/>
          <p:cNvPicPr preferRelativeResize="0"/>
          <p:nvPr/>
        </p:nvPicPr>
        <p:blipFill rotWithShape="1">
          <a:blip r:embed="rId3">
            <a:alphaModFix/>
          </a:blip>
          <a:srcRect b="0" l="0" r="0" t="0"/>
          <a:stretch/>
        </p:blipFill>
        <p:spPr>
          <a:xfrm>
            <a:off x="0" y="0"/>
            <a:ext cx="12192000" cy="6176325"/>
          </a:xfrm>
          <a:prstGeom prst="rect">
            <a:avLst/>
          </a:prstGeom>
          <a:noFill/>
          <a:ln>
            <a:noFill/>
          </a:ln>
        </p:spPr>
      </p:pic>
      <p:sp>
        <p:nvSpPr>
          <p:cNvPr id="554" name="Google Shape;554;p70"/>
          <p:cNvSpPr/>
          <p:nvPr/>
        </p:nvSpPr>
        <p:spPr>
          <a:xfrm>
            <a:off x="988258" y="0"/>
            <a:ext cx="10724026"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4400">
                <a:solidFill>
                  <a:schemeClr val="lt1"/>
                </a:solidFill>
                <a:latin typeface="Balthazar"/>
                <a:ea typeface="Balthazar"/>
                <a:cs typeface="Balthazar"/>
                <a:sym typeface="Balthazar"/>
              </a:rPr>
              <a:t>Prevention from Vishing Attacks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8" name="Shape 558"/>
        <p:cNvGrpSpPr/>
        <p:nvPr/>
      </p:nvGrpSpPr>
      <p:grpSpPr>
        <a:xfrm>
          <a:off x="0" y="0"/>
          <a:ext cx="0" cy="0"/>
          <a:chOff x="0" y="0"/>
          <a:chExt cx="0" cy="0"/>
        </a:xfrm>
      </p:grpSpPr>
      <p:pic>
        <p:nvPicPr>
          <p:cNvPr id="559" name="Google Shape;559;p71"/>
          <p:cNvPicPr preferRelativeResize="0"/>
          <p:nvPr/>
        </p:nvPicPr>
        <p:blipFill rotWithShape="1">
          <a:blip r:embed="rId3">
            <a:alphaModFix/>
          </a:blip>
          <a:srcRect b="0" l="0" r="655" t="0"/>
          <a:stretch/>
        </p:blipFill>
        <p:spPr>
          <a:xfrm>
            <a:off x="0" y="0"/>
            <a:ext cx="12191998" cy="6025699"/>
          </a:xfrm>
          <a:prstGeom prst="rect">
            <a:avLst/>
          </a:prstGeom>
          <a:noFill/>
          <a:ln>
            <a:noFill/>
          </a:ln>
        </p:spPr>
      </p:pic>
      <p:sp>
        <p:nvSpPr>
          <p:cNvPr id="560" name="Google Shape;560;p71"/>
          <p:cNvSpPr/>
          <p:nvPr/>
        </p:nvSpPr>
        <p:spPr>
          <a:xfrm>
            <a:off x="2394149" y="127309"/>
            <a:ext cx="5703427" cy="646331"/>
          </a:xfrm>
          <a:prstGeom prst="rect">
            <a:avLst/>
          </a:prstGeom>
          <a:noFill/>
          <a:ln cap="flat" cmpd="sng" w="571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3600">
                <a:solidFill>
                  <a:srgbClr val="000000"/>
                </a:solidFill>
                <a:latin typeface="Calibri"/>
                <a:ea typeface="Calibri"/>
                <a:cs typeface="Calibri"/>
                <a:sym typeface="Calibri"/>
              </a:rPr>
              <a:t>https://cybercrime.gov.in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pic>
        <p:nvPicPr>
          <p:cNvPr id="565" name="Google Shape;565;p72"/>
          <p:cNvPicPr preferRelativeResize="0"/>
          <p:nvPr/>
        </p:nvPicPr>
        <p:blipFill rotWithShape="1">
          <a:blip r:embed="rId3">
            <a:alphaModFix/>
          </a:blip>
          <a:srcRect b="0" l="0" r="8667" t="0"/>
          <a:stretch/>
        </p:blipFill>
        <p:spPr>
          <a:xfrm>
            <a:off x="0" y="0"/>
            <a:ext cx="7437412" cy="6254777"/>
          </a:xfrm>
          <a:prstGeom prst="rect">
            <a:avLst/>
          </a:prstGeom>
          <a:noFill/>
          <a:ln>
            <a:noFill/>
          </a:ln>
        </p:spPr>
      </p:pic>
      <p:pic>
        <p:nvPicPr>
          <p:cNvPr id="566" name="Google Shape;566;p72"/>
          <p:cNvPicPr preferRelativeResize="0"/>
          <p:nvPr/>
        </p:nvPicPr>
        <p:blipFill rotWithShape="1">
          <a:blip r:embed="rId4">
            <a:alphaModFix/>
          </a:blip>
          <a:srcRect b="0" l="0" r="0" t="0"/>
          <a:stretch/>
        </p:blipFill>
        <p:spPr>
          <a:xfrm>
            <a:off x="7340743" y="1597066"/>
            <a:ext cx="4488033" cy="362528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0" name="Shape 570"/>
        <p:cNvGrpSpPr/>
        <p:nvPr/>
      </p:nvGrpSpPr>
      <p:grpSpPr>
        <a:xfrm>
          <a:off x="0" y="0"/>
          <a:ext cx="0" cy="0"/>
          <a:chOff x="0" y="0"/>
          <a:chExt cx="0" cy="0"/>
        </a:xfrm>
      </p:grpSpPr>
      <p:sp>
        <p:nvSpPr>
          <p:cNvPr id="571" name="Google Shape;571;p73"/>
          <p:cNvSpPr txBox="1"/>
          <p:nvPr>
            <p:ph type="title"/>
          </p:nvPr>
        </p:nvSpPr>
        <p:spPr>
          <a:xfrm>
            <a:off x="1571677" y="52160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Rounded"/>
              <a:buNone/>
            </a:pPr>
            <a:r>
              <a:rPr b="1" lang="en-IN">
                <a:latin typeface="Arial Rounded"/>
                <a:ea typeface="Arial Rounded"/>
                <a:cs typeface="Arial Rounded"/>
                <a:sym typeface="Arial Rounded"/>
              </a:rPr>
              <a:t>Lets Create a Cyber Safe Society together !</a:t>
            </a:r>
            <a:endParaRPr/>
          </a:p>
        </p:txBody>
      </p:sp>
      <p:pic>
        <p:nvPicPr>
          <p:cNvPr id="572" name="Google Shape;572;p73"/>
          <p:cNvPicPr preferRelativeResize="0"/>
          <p:nvPr/>
        </p:nvPicPr>
        <p:blipFill rotWithShape="1">
          <a:blip r:embed="rId3">
            <a:alphaModFix/>
          </a:blip>
          <a:srcRect b="0" l="0" r="0" t="0"/>
          <a:stretch/>
        </p:blipFill>
        <p:spPr>
          <a:xfrm>
            <a:off x="5070590" y="1416030"/>
            <a:ext cx="5519280" cy="48519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1"/>
          <p:cNvPicPr preferRelativeResize="0"/>
          <p:nvPr/>
        </p:nvPicPr>
        <p:blipFill rotWithShape="1">
          <a:blip r:embed="rId3">
            <a:alphaModFix/>
          </a:blip>
          <a:srcRect b="0" l="0" r="0" t="14342"/>
          <a:stretch/>
        </p:blipFill>
        <p:spPr>
          <a:xfrm>
            <a:off x="602857" y="811701"/>
            <a:ext cx="6349182" cy="4896109"/>
          </a:xfrm>
          <a:prstGeom prst="rect">
            <a:avLst/>
          </a:prstGeom>
          <a:noFill/>
          <a:ln>
            <a:noFill/>
          </a:ln>
        </p:spPr>
      </p:pic>
      <p:sp>
        <p:nvSpPr>
          <p:cNvPr id="218" name="Google Shape;218;p31"/>
          <p:cNvSpPr txBox="1"/>
          <p:nvPr/>
        </p:nvSpPr>
        <p:spPr>
          <a:xfrm>
            <a:off x="7475061" y="1397770"/>
            <a:ext cx="4418774"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3600">
                <a:solidFill>
                  <a:srgbClr val="C00000"/>
                </a:solidFill>
                <a:latin typeface="Calibri"/>
                <a:ea typeface="Calibri"/>
                <a:cs typeface="Calibri"/>
                <a:sym typeface="Calibri"/>
              </a:rPr>
              <a:t>Act of wrongfully obtaining someone’s personal information (that defines one’s identity) without their permission. </a:t>
            </a:r>
            <a:endParaRPr/>
          </a:p>
        </p:txBody>
      </p:sp>
      <p:sp>
        <p:nvSpPr>
          <p:cNvPr id="219" name="Google Shape;219;p31"/>
          <p:cNvSpPr/>
          <p:nvPr/>
        </p:nvSpPr>
        <p:spPr>
          <a:xfrm>
            <a:off x="3629622" y="443239"/>
            <a:ext cx="441877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3600">
                <a:solidFill>
                  <a:schemeClr val="dk1"/>
                </a:solidFill>
                <a:latin typeface="Balthazar"/>
                <a:ea typeface="Balthazar"/>
                <a:cs typeface="Balthazar"/>
                <a:sym typeface="Balthazar"/>
              </a:rPr>
              <a:t>IDENTITY THEFT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2"/>
          <p:cNvPicPr preferRelativeResize="0"/>
          <p:nvPr/>
        </p:nvPicPr>
        <p:blipFill rotWithShape="1">
          <a:blip r:embed="rId3">
            <a:alphaModFix/>
          </a:blip>
          <a:srcRect b="0" l="0" r="0" t="0"/>
          <a:stretch/>
        </p:blipFill>
        <p:spPr>
          <a:xfrm>
            <a:off x="0" y="0"/>
            <a:ext cx="11912950" cy="6164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3"/>
          <p:cNvPicPr preferRelativeResize="0"/>
          <p:nvPr/>
        </p:nvPicPr>
        <p:blipFill rotWithShape="1">
          <a:blip r:embed="rId3">
            <a:alphaModFix/>
          </a:blip>
          <a:srcRect b="-755" l="2540" r="257" t="0"/>
          <a:stretch/>
        </p:blipFill>
        <p:spPr>
          <a:xfrm>
            <a:off x="0" y="-69125"/>
            <a:ext cx="12192000" cy="6092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p:nvPr/>
        </p:nvSpPr>
        <p:spPr>
          <a:xfrm>
            <a:off x="344875" y="351926"/>
            <a:ext cx="10500300" cy="464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2800">
                <a:solidFill>
                  <a:schemeClr val="dk1"/>
                </a:solidFill>
                <a:latin typeface="Balthazar"/>
                <a:ea typeface="Balthazar"/>
                <a:cs typeface="Balthazar"/>
                <a:sym typeface="Balthazar"/>
              </a:rPr>
              <a:t>Hacking or gaining access to Social Media Accounts</a:t>
            </a:r>
            <a:endParaRPr b="1" sz="3200">
              <a:solidFill>
                <a:schemeClr val="dk1"/>
              </a:solidFill>
              <a:latin typeface="Balthazar"/>
              <a:ea typeface="Balthazar"/>
              <a:cs typeface="Balthazar"/>
              <a:sym typeface="Balthazar"/>
            </a:endParaRPr>
          </a:p>
        </p:txBody>
      </p:sp>
      <p:pic>
        <p:nvPicPr>
          <p:cNvPr id="236" name="Google Shape;236;p34"/>
          <p:cNvPicPr preferRelativeResize="0"/>
          <p:nvPr/>
        </p:nvPicPr>
        <p:blipFill rotWithShape="1">
          <a:blip r:embed="rId3">
            <a:alphaModFix/>
          </a:blip>
          <a:srcRect b="0" l="0" r="0" t="0"/>
          <a:stretch/>
        </p:blipFill>
        <p:spPr>
          <a:xfrm>
            <a:off x="394234" y="815981"/>
            <a:ext cx="4027865" cy="2437969"/>
          </a:xfrm>
          <a:prstGeom prst="rect">
            <a:avLst/>
          </a:prstGeom>
          <a:noFill/>
          <a:ln>
            <a:noFill/>
          </a:ln>
        </p:spPr>
      </p:pic>
      <p:pic>
        <p:nvPicPr>
          <p:cNvPr id="237" name="Google Shape;237;p34"/>
          <p:cNvPicPr preferRelativeResize="0"/>
          <p:nvPr/>
        </p:nvPicPr>
        <p:blipFill rotWithShape="1">
          <a:blip r:embed="rId4">
            <a:alphaModFix/>
          </a:blip>
          <a:srcRect b="0" l="0" r="0" t="0"/>
          <a:stretch/>
        </p:blipFill>
        <p:spPr>
          <a:xfrm>
            <a:off x="4471458" y="815981"/>
            <a:ext cx="3815640" cy="2466717"/>
          </a:xfrm>
          <a:prstGeom prst="rect">
            <a:avLst/>
          </a:prstGeom>
          <a:noFill/>
          <a:ln>
            <a:noFill/>
          </a:ln>
        </p:spPr>
      </p:pic>
      <p:pic>
        <p:nvPicPr>
          <p:cNvPr id="238" name="Google Shape;238;p34"/>
          <p:cNvPicPr preferRelativeResize="0"/>
          <p:nvPr/>
        </p:nvPicPr>
        <p:blipFill rotWithShape="1">
          <a:blip r:embed="rId5">
            <a:alphaModFix/>
          </a:blip>
          <a:srcRect b="0" l="0" r="0" t="0"/>
          <a:stretch/>
        </p:blipFill>
        <p:spPr>
          <a:xfrm>
            <a:off x="8637070" y="787233"/>
            <a:ext cx="2257341" cy="2791480"/>
          </a:xfrm>
          <a:prstGeom prst="rect">
            <a:avLst/>
          </a:prstGeom>
          <a:noFill/>
          <a:ln>
            <a:noFill/>
          </a:ln>
        </p:spPr>
      </p:pic>
      <p:pic>
        <p:nvPicPr>
          <p:cNvPr id="239" name="Google Shape;239;p34"/>
          <p:cNvPicPr preferRelativeResize="0"/>
          <p:nvPr/>
        </p:nvPicPr>
        <p:blipFill rotWithShape="1">
          <a:blip r:embed="rId6">
            <a:alphaModFix/>
          </a:blip>
          <a:srcRect b="0" l="0" r="0" t="0"/>
          <a:stretch/>
        </p:blipFill>
        <p:spPr>
          <a:xfrm>
            <a:off x="394234" y="3352798"/>
            <a:ext cx="4027866" cy="2480479"/>
          </a:xfrm>
          <a:prstGeom prst="rect">
            <a:avLst/>
          </a:prstGeom>
          <a:noFill/>
          <a:ln>
            <a:noFill/>
          </a:ln>
        </p:spPr>
      </p:pic>
      <p:pic>
        <p:nvPicPr>
          <p:cNvPr id="240" name="Google Shape;240;p34"/>
          <p:cNvPicPr preferRelativeResize="0"/>
          <p:nvPr/>
        </p:nvPicPr>
        <p:blipFill rotWithShape="1">
          <a:blip r:embed="rId7">
            <a:alphaModFix/>
          </a:blip>
          <a:srcRect b="0" l="0" r="0" t="0"/>
          <a:stretch/>
        </p:blipFill>
        <p:spPr>
          <a:xfrm>
            <a:off x="4471459" y="3352798"/>
            <a:ext cx="3954989" cy="2480478"/>
          </a:xfrm>
          <a:prstGeom prst="rect">
            <a:avLst/>
          </a:prstGeom>
          <a:noFill/>
          <a:ln>
            <a:noFill/>
          </a:ln>
        </p:spPr>
      </p:pic>
      <p:pic>
        <p:nvPicPr>
          <p:cNvPr id="241" name="Google Shape;241;p34"/>
          <p:cNvPicPr preferRelativeResize="0"/>
          <p:nvPr/>
        </p:nvPicPr>
        <p:blipFill rotWithShape="1">
          <a:blip r:embed="rId8">
            <a:alphaModFix/>
          </a:blip>
          <a:srcRect b="0" l="0" r="0" t="0"/>
          <a:stretch/>
        </p:blipFill>
        <p:spPr>
          <a:xfrm>
            <a:off x="8475807" y="3352798"/>
            <a:ext cx="3074768" cy="24804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p:nvPr/>
        </p:nvSpPr>
        <p:spPr>
          <a:xfrm>
            <a:off x="1715556" y="220562"/>
            <a:ext cx="8568308"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IN" sz="2800">
                <a:solidFill>
                  <a:schemeClr val="dk1"/>
                </a:solidFill>
                <a:latin typeface="Balthazar"/>
                <a:ea typeface="Balthazar"/>
                <a:cs typeface="Balthazar"/>
                <a:sym typeface="Balthazar"/>
              </a:rPr>
              <a:t>Misuse of photo copies of identity proofs</a:t>
            </a:r>
            <a:endParaRPr b="1" sz="3200">
              <a:solidFill>
                <a:schemeClr val="dk1"/>
              </a:solidFill>
              <a:latin typeface="Balthazar"/>
              <a:ea typeface="Balthazar"/>
              <a:cs typeface="Balthazar"/>
              <a:sym typeface="Balthazar"/>
            </a:endParaRPr>
          </a:p>
        </p:txBody>
      </p:sp>
      <p:pic>
        <p:nvPicPr>
          <p:cNvPr id="248" name="Google Shape;248;p35"/>
          <p:cNvPicPr preferRelativeResize="0"/>
          <p:nvPr/>
        </p:nvPicPr>
        <p:blipFill rotWithShape="1">
          <a:blip r:embed="rId3">
            <a:alphaModFix/>
          </a:blip>
          <a:srcRect b="0" l="0" r="0" t="0"/>
          <a:stretch/>
        </p:blipFill>
        <p:spPr>
          <a:xfrm>
            <a:off x="310901" y="888623"/>
            <a:ext cx="4079311" cy="2637663"/>
          </a:xfrm>
          <a:prstGeom prst="rect">
            <a:avLst/>
          </a:prstGeom>
          <a:noFill/>
          <a:ln>
            <a:noFill/>
          </a:ln>
        </p:spPr>
      </p:pic>
      <p:pic>
        <p:nvPicPr>
          <p:cNvPr id="249" name="Google Shape;249;p35"/>
          <p:cNvPicPr preferRelativeResize="0"/>
          <p:nvPr/>
        </p:nvPicPr>
        <p:blipFill rotWithShape="1">
          <a:blip r:embed="rId4">
            <a:alphaModFix/>
          </a:blip>
          <a:srcRect b="0" l="0" r="0" t="0"/>
          <a:stretch/>
        </p:blipFill>
        <p:spPr>
          <a:xfrm>
            <a:off x="4390199" y="743775"/>
            <a:ext cx="6941576" cy="2836100"/>
          </a:xfrm>
          <a:prstGeom prst="rect">
            <a:avLst/>
          </a:prstGeom>
          <a:noFill/>
          <a:ln>
            <a:noFill/>
          </a:ln>
        </p:spPr>
      </p:pic>
      <p:pic>
        <p:nvPicPr>
          <p:cNvPr id="250" name="Google Shape;250;p35"/>
          <p:cNvPicPr preferRelativeResize="0"/>
          <p:nvPr/>
        </p:nvPicPr>
        <p:blipFill rotWithShape="1">
          <a:blip r:embed="rId5">
            <a:alphaModFix/>
          </a:blip>
          <a:srcRect b="0" l="0" r="0" t="0"/>
          <a:stretch/>
        </p:blipFill>
        <p:spPr>
          <a:xfrm>
            <a:off x="271000" y="3626837"/>
            <a:ext cx="4079312" cy="2654643"/>
          </a:xfrm>
          <a:prstGeom prst="rect">
            <a:avLst/>
          </a:prstGeom>
          <a:noFill/>
          <a:ln>
            <a:noFill/>
          </a:ln>
        </p:spPr>
      </p:pic>
      <p:pic>
        <p:nvPicPr>
          <p:cNvPr id="251" name="Google Shape;251;p35"/>
          <p:cNvPicPr preferRelativeResize="0"/>
          <p:nvPr/>
        </p:nvPicPr>
        <p:blipFill rotWithShape="1">
          <a:blip r:embed="rId6">
            <a:alphaModFix/>
          </a:blip>
          <a:srcRect b="0" l="0" r="0" t="0"/>
          <a:stretch/>
        </p:blipFill>
        <p:spPr>
          <a:xfrm>
            <a:off x="4451901" y="3651929"/>
            <a:ext cx="3911409" cy="2604463"/>
          </a:xfrm>
          <a:prstGeom prst="rect">
            <a:avLst/>
          </a:prstGeom>
          <a:noFill/>
          <a:ln>
            <a:noFill/>
          </a:ln>
        </p:spPr>
      </p:pic>
      <p:pic>
        <p:nvPicPr>
          <p:cNvPr id="252" name="Google Shape;252;p35"/>
          <p:cNvPicPr preferRelativeResize="0"/>
          <p:nvPr/>
        </p:nvPicPr>
        <p:blipFill rotWithShape="1">
          <a:blip r:embed="rId7">
            <a:alphaModFix/>
          </a:blip>
          <a:srcRect b="0" l="0" r="0" t="0"/>
          <a:stretch/>
        </p:blipFill>
        <p:spPr>
          <a:xfrm>
            <a:off x="8464891" y="3665595"/>
            <a:ext cx="3411676" cy="25771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