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80" r:id="rId4"/>
    <p:sldId id="262" r:id="rId5"/>
    <p:sldId id="263" r:id="rId6"/>
    <p:sldId id="296" r:id="rId7"/>
    <p:sldId id="293" r:id="rId8"/>
    <p:sldId id="294" r:id="rId9"/>
    <p:sldId id="302" r:id="rId10"/>
    <p:sldId id="281" r:id="rId11"/>
    <p:sldId id="287" r:id="rId12"/>
    <p:sldId id="288" r:id="rId13"/>
    <p:sldId id="289" r:id="rId14"/>
    <p:sldId id="290" r:id="rId15"/>
    <p:sldId id="292" r:id="rId16"/>
    <p:sldId id="300" r:id="rId17"/>
    <p:sldId id="303" r:id="rId18"/>
    <p:sldId id="295" r:id="rId19"/>
    <p:sldId id="301" r:id="rId20"/>
    <p:sldId id="283" r:id="rId21"/>
    <p:sldId id="282" r:id="rId22"/>
    <p:sldId id="264" r:id="rId23"/>
    <p:sldId id="286" r:id="rId24"/>
    <p:sldId id="272" r:id="rId25"/>
    <p:sldId id="306" r:id="rId26"/>
    <p:sldId id="273" r:id="rId27"/>
    <p:sldId id="274" r:id="rId28"/>
    <p:sldId id="275" r:id="rId29"/>
    <p:sldId id="276" r:id="rId30"/>
    <p:sldId id="277" r:id="rId31"/>
    <p:sldId id="278" r:id="rId32"/>
    <p:sldId id="305" r:id="rId33"/>
    <p:sldId id="307" r:id="rId34"/>
    <p:sldId id="308" r:id="rId35"/>
    <p:sldId id="284" r:id="rId36"/>
    <p:sldId id="297" r:id="rId37"/>
    <p:sldId id="298" r:id="rId38"/>
    <p:sldId id="299" r:id="rId39"/>
    <p:sldId id="265" r:id="rId40"/>
    <p:sldId id="266" r:id="rId41"/>
    <p:sldId id="267" r:id="rId42"/>
    <p:sldId id="268" r:id="rId43"/>
    <p:sldId id="269" r:id="rId44"/>
    <p:sldId id="285" r:id="rId45"/>
    <p:sldId id="309" r:id="rId46"/>
    <p:sldId id="310" r:id="rId47"/>
    <p:sldId id="27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E976D-B119-4C9F-BB7C-88780567C38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IN"/>
        </a:p>
      </dgm:t>
    </dgm:pt>
    <dgm:pt modelId="{0DBFE5DE-7808-4142-A074-33225AAFF159}">
      <dgm:prSet phldrT="[Text]" custT="1"/>
      <dgm:spPr/>
      <dgm:t>
        <a:bodyPr/>
        <a:lstStyle/>
        <a:p>
          <a:pPr>
            <a:buFont typeface="+mj-lt"/>
            <a:buAutoNum type="arabicPeriod"/>
          </a:pPr>
          <a:r>
            <a:rPr lang="en-US" sz="2400" b="1" i="0" dirty="0"/>
            <a:t>Typo squatting</a:t>
          </a:r>
          <a:r>
            <a:rPr lang="en-US" sz="2400" b="0" i="0" dirty="0"/>
            <a:t>: Creating fake websites using similar domain names by taking advantage of users' typos.</a:t>
          </a:r>
          <a:endParaRPr lang="en-IN" sz="2400" dirty="0"/>
        </a:p>
      </dgm:t>
    </dgm:pt>
    <dgm:pt modelId="{9386065F-1ED2-46C4-8317-13607A45A0DD}" type="parTrans" cxnId="{821A8558-C4AA-4542-8F52-50A6150E54C5}">
      <dgm:prSet/>
      <dgm:spPr/>
      <dgm:t>
        <a:bodyPr/>
        <a:lstStyle/>
        <a:p>
          <a:endParaRPr lang="en-IN"/>
        </a:p>
      </dgm:t>
    </dgm:pt>
    <dgm:pt modelId="{DDCBC180-3B83-4AAE-97A5-301FFBCA87C4}" type="sibTrans" cxnId="{821A8558-C4AA-4542-8F52-50A6150E54C5}">
      <dgm:prSet/>
      <dgm:spPr/>
      <dgm:t>
        <a:bodyPr/>
        <a:lstStyle/>
        <a:p>
          <a:endParaRPr lang="en-IN"/>
        </a:p>
      </dgm:t>
    </dgm:pt>
    <dgm:pt modelId="{2328CB52-DB63-4084-857B-3D470C0E09B2}">
      <dgm:prSet phldrT="[Text]" custT="1"/>
      <dgm:spPr/>
      <dgm:t>
        <a:bodyPr/>
        <a:lstStyle/>
        <a:p>
          <a:pPr>
            <a:buFont typeface="+mj-lt"/>
            <a:buAutoNum type="arabicPeriod"/>
          </a:pPr>
          <a:r>
            <a:rPr lang="en-US" sz="2400" b="1" i="0" dirty="0"/>
            <a:t>Business Email Compromise (BEC)</a:t>
          </a:r>
          <a:r>
            <a:rPr lang="en-US" sz="2400" b="0" i="0" dirty="0"/>
            <a:t>: Hijacking and fraud of business email accounts.</a:t>
          </a:r>
          <a:endParaRPr lang="en-IN" sz="2400" dirty="0"/>
        </a:p>
      </dgm:t>
    </dgm:pt>
    <dgm:pt modelId="{C09179AE-2DBD-4626-972F-BFA914CD9610}" type="parTrans" cxnId="{FADBC0C7-D0B7-4742-809B-A867AEFCA0C3}">
      <dgm:prSet/>
      <dgm:spPr/>
      <dgm:t>
        <a:bodyPr/>
        <a:lstStyle/>
        <a:p>
          <a:endParaRPr lang="en-IN"/>
        </a:p>
      </dgm:t>
    </dgm:pt>
    <dgm:pt modelId="{DE3C00B5-FA02-4130-8616-8E40F1E8F7F4}" type="sibTrans" cxnId="{FADBC0C7-D0B7-4742-809B-A867AEFCA0C3}">
      <dgm:prSet/>
      <dgm:spPr/>
      <dgm:t>
        <a:bodyPr/>
        <a:lstStyle/>
        <a:p>
          <a:endParaRPr lang="en-IN"/>
        </a:p>
      </dgm:t>
    </dgm:pt>
    <dgm:pt modelId="{ECA4E09A-1CF6-4687-9912-0BA48D9986CB}">
      <dgm:prSet phldrT="[Text]" custT="1"/>
      <dgm:spPr/>
      <dgm:t>
        <a:bodyPr/>
        <a:lstStyle/>
        <a:p>
          <a:pPr>
            <a:buFont typeface="+mj-lt"/>
            <a:buAutoNum type="arabicPeriod"/>
          </a:pPr>
          <a:r>
            <a:rPr lang="en-US" sz="2400" b="1" i="0" dirty="0"/>
            <a:t>Website Spoofing</a:t>
          </a:r>
          <a:r>
            <a:rPr lang="en-US" sz="2400" b="0" i="0" dirty="0"/>
            <a:t>: Creating fake copies of legitimate websites to deceive users.</a:t>
          </a:r>
          <a:endParaRPr lang="en-IN" sz="2400" dirty="0"/>
        </a:p>
      </dgm:t>
    </dgm:pt>
    <dgm:pt modelId="{882DE6DA-78A4-47B2-98C6-A04439AE5EB5}" type="parTrans" cxnId="{A0BEE2BD-9E67-43D8-885D-9DF32518049D}">
      <dgm:prSet/>
      <dgm:spPr/>
      <dgm:t>
        <a:bodyPr/>
        <a:lstStyle/>
        <a:p>
          <a:endParaRPr lang="en-IN"/>
        </a:p>
      </dgm:t>
    </dgm:pt>
    <dgm:pt modelId="{87B270BD-7B93-4F2A-A8C5-E935606CEFB4}" type="sibTrans" cxnId="{A0BEE2BD-9E67-43D8-885D-9DF32518049D}">
      <dgm:prSet/>
      <dgm:spPr/>
      <dgm:t>
        <a:bodyPr/>
        <a:lstStyle/>
        <a:p>
          <a:endParaRPr lang="en-IN"/>
        </a:p>
      </dgm:t>
    </dgm:pt>
    <dgm:pt modelId="{CD557941-98D1-4730-8009-93A66F06EC9D}">
      <dgm:prSet phldrT="[Text]" custT="1"/>
      <dgm:spPr/>
      <dgm:t>
        <a:bodyPr/>
        <a:lstStyle/>
        <a:p>
          <a:pPr>
            <a:buFont typeface="+mj-lt"/>
            <a:buAutoNum type="arabicPeriod"/>
          </a:pPr>
          <a:r>
            <a:rPr lang="en-US" sz="2400" b="1" i="0" dirty="0"/>
            <a:t>Image-Based Phishing</a:t>
          </a:r>
          <a:r>
            <a:rPr lang="en-US" sz="2400" b="0" i="0" dirty="0"/>
            <a:t>: Images that contain malicious links or are designed to deceive users are used..</a:t>
          </a:r>
          <a:endParaRPr lang="en-IN" sz="2400" dirty="0"/>
        </a:p>
      </dgm:t>
    </dgm:pt>
    <dgm:pt modelId="{F93CDF43-94D7-4367-BC5D-228F6FD9E5DA}" type="parTrans" cxnId="{E0AE55EB-AB1E-44A6-9EAB-F6D9378D7212}">
      <dgm:prSet/>
      <dgm:spPr/>
      <dgm:t>
        <a:bodyPr/>
        <a:lstStyle/>
        <a:p>
          <a:endParaRPr lang="en-IN"/>
        </a:p>
      </dgm:t>
    </dgm:pt>
    <dgm:pt modelId="{407D9D63-83A1-46CB-848B-63A51C5F2B95}" type="sibTrans" cxnId="{E0AE55EB-AB1E-44A6-9EAB-F6D9378D7212}">
      <dgm:prSet/>
      <dgm:spPr/>
      <dgm:t>
        <a:bodyPr/>
        <a:lstStyle/>
        <a:p>
          <a:endParaRPr lang="en-IN"/>
        </a:p>
      </dgm:t>
    </dgm:pt>
    <dgm:pt modelId="{6D99EDFB-B478-44F7-8959-AEC616E5DA26}">
      <dgm:prSet phldrT="[Text]" custT="1"/>
      <dgm:spPr/>
      <dgm:t>
        <a:bodyPr/>
        <a:lstStyle/>
        <a:p>
          <a:pPr>
            <a:buFont typeface="+mj-lt"/>
            <a:buAutoNum type="arabicPeriod"/>
          </a:pPr>
          <a:r>
            <a:rPr lang="en-US" sz="2400" b="1" i="0" dirty="0"/>
            <a:t>Clone Phishing</a:t>
          </a:r>
          <a:r>
            <a:rPr lang="en-US" sz="2400" b="0" i="0" dirty="0"/>
            <a:t>: Re-sending an email containing a malicious link or attachment by creating a copy of a real message.</a:t>
          </a:r>
          <a:endParaRPr lang="en-IN" sz="2400" dirty="0"/>
        </a:p>
      </dgm:t>
    </dgm:pt>
    <dgm:pt modelId="{7C458A58-B3B8-4E97-86D9-417832239DE8}" type="parTrans" cxnId="{2C8F36A3-16F5-4E65-B3E3-4654E0F44C19}">
      <dgm:prSet/>
      <dgm:spPr/>
      <dgm:t>
        <a:bodyPr/>
        <a:lstStyle/>
        <a:p>
          <a:endParaRPr lang="en-IN"/>
        </a:p>
      </dgm:t>
    </dgm:pt>
    <dgm:pt modelId="{F6CFF717-1045-4C7F-B18C-0D7AE3F3766D}" type="sibTrans" cxnId="{2C8F36A3-16F5-4E65-B3E3-4654E0F44C19}">
      <dgm:prSet/>
      <dgm:spPr/>
      <dgm:t>
        <a:bodyPr/>
        <a:lstStyle/>
        <a:p>
          <a:endParaRPr lang="en-IN"/>
        </a:p>
      </dgm:t>
    </dgm:pt>
    <dgm:pt modelId="{5FE9A0A5-52F5-434E-9260-5BBC22F98653}">
      <dgm:prSet custT="1"/>
      <dgm:spPr/>
      <dgm:t>
        <a:bodyPr/>
        <a:lstStyle/>
        <a:p>
          <a:pPr>
            <a:buFont typeface="+mj-lt"/>
            <a:buAutoNum type="arabicPeriod"/>
          </a:pPr>
          <a:r>
            <a:rPr lang="en-US" sz="2400" b="1" i="0" dirty="0"/>
            <a:t>Watering Hole Phishing</a:t>
          </a:r>
          <a:r>
            <a:rPr lang="en-US" sz="2400" b="0" i="0" dirty="0"/>
            <a:t>: Placing malware on trusted sites frequented by a specific group or organization.</a:t>
          </a:r>
        </a:p>
      </dgm:t>
    </dgm:pt>
    <dgm:pt modelId="{41E2B9BA-6032-4F6F-879F-3602F5DB0A22}" type="parTrans" cxnId="{C0A5FB5D-698F-4116-83FE-7CA96B78D56F}">
      <dgm:prSet/>
      <dgm:spPr/>
      <dgm:t>
        <a:bodyPr/>
        <a:lstStyle/>
        <a:p>
          <a:endParaRPr lang="en-IN"/>
        </a:p>
      </dgm:t>
    </dgm:pt>
    <dgm:pt modelId="{779D98F5-A156-46BF-866B-E3ADC2B48233}" type="sibTrans" cxnId="{C0A5FB5D-698F-4116-83FE-7CA96B78D56F}">
      <dgm:prSet/>
      <dgm:spPr/>
      <dgm:t>
        <a:bodyPr/>
        <a:lstStyle/>
        <a:p>
          <a:endParaRPr lang="en-IN"/>
        </a:p>
      </dgm:t>
    </dgm:pt>
    <dgm:pt modelId="{74C7845C-E165-4183-856B-EB9AD306B771}" type="pres">
      <dgm:prSet presAssocID="{D9BE976D-B119-4C9F-BB7C-88780567C38F}" presName="diagram" presStyleCnt="0">
        <dgm:presLayoutVars>
          <dgm:dir/>
          <dgm:resizeHandles val="exact"/>
        </dgm:presLayoutVars>
      </dgm:prSet>
      <dgm:spPr/>
    </dgm:pt>
    <dgm:pt modelId="{DEABDEDA-B50F-421D-B1F2-F303EF21E6AB}" type="pres">
      <dgm:prSet presAssocID="{0DBFE5DE-7808-4142-A074-33225AAFF159}" presName="node" presStyleLbl="node1" presStyleIdx="0" presStyleCnt="6" custScaleY="114292">
        <dgm:presLayoutVars>
          <dgm:bulletEnabled val="1"/>
        </dgm:presLayoutVars>
      </dgm:prSet>
      <dgm:spPr/>
    </dgm:pt>
    <dgm:pt modelId="{5E3DA8FC-F7BB-44A6-8DD8-433A2935D4FD}" type="pres">
      <dgm:prSet presAssocID="{DDCBC180-3B83-4AAE-97A5-301FFBCA87C4}" presName="sibTrans" presStyleCnt="0"/>
      <dgm:spPr/>
    </dgm:pt>
    <dgm:pt modelId="{F9B44CA1-FD7B-40C2-9E6A-5B365B8EDCA2}" type="pres">
      <dgm:prSet presAssocID="{2328CB52-DB63-4084-857B-3D470C0E09B2}" presName="node" presStyleLbl="node1" presStyleIdx="1" presStyleCnt="6" custScaleY="109569">
        <dgm:presLayoutVars>
          <dgm:bulletEnabled val="1"/>
        </dgm:presLayoutVars>
      </dgm:prSet>
      <dgm:spPr/>
    </dgm:pt>
    <dgm:pt modelId="{0DAAD0E9-DD77-4A60-BB55-7D0BAA9502E4}" type="pres">
      <dgm:prSet presAssocID="{DE3C00B5-FA02-4130-8616-8E40F1E8F7F4}" presName="sibTrans" presStyleCnt="0"/>
      <dgm:spPr/>
    </dgm:pt>
    <dgm:pt modelId="{C57B9DBF-CE39-45D8-B084-A11B3F61D42F}" type="pres">
      <dgm:prSet presAssocID="{5FE9A0A5-52F5-434E-9260-5BBC22F98653}" presName="node" presStyleLbl="node1" presStyleIdx="2" presStyleCnt="6" custScaleY="119815">
        <dgm:presLayoutVars>
          <dgm:bulletEnabled val="1"/>
        </dgm:presLayoutVars>
      </dgm:prSet>
      <dgm:spPr/>
    </dgm:pt>
    <dgm:pt modelId="{C7860080-EFD3-43F9-9079-E22B927A4793}" type="pres">
      <dgm:prSet presAssocID="{779D98F5-A156-46BF-866B-E3ADC2B48233}" presName="sibTrans" presStyleCnt="0"/>
      <dgm:spPr/>
    </dgm:pt>
    <dgm:pt modelId="{07199A90-4BA1-452F-A867-6E7EF27C4A65}" type="pres">
      <dgm:prSet presAssocID="{ECA4E09A-1CF6-4687-9912-0BA48D9986CB}" presName="node" presStyleLbl="node1" presStyleIdx="3" presStyleCnt="6" custScaleY="115681">
        <dgm:presLayoutVars>
          <dgm:bulletEnabled val="1"/>
        </dgm:presLayoutVars>
      </dgm:prSet>
      <dgm:spPr/>
    </dgm:pt>
    <dgm:pt modelId="{7C5D7AE1-9692-48B6-8A50-8BC6E9A58113}" type="pres">
      <dgm:prSet presAssocID="{87B270BD-7B93-4F2A-A8C5-E935606CEFB4}" presName="sibTrans" presStyleCnt="0"/>
      <dgm:spPr/>
    </dgm:pt>
    <dgm:pt modelId="{9C62B518-99ED-4FAB-AF60-1C0A677EF1AF}" type="pres">
      <dgm:prSet presAssocID="{CD557941-98D1-4730-8009-93A66F06EC9D}" presName="node" presStyleLbl="node1" presStyleIdx="4" presStyleCnt="6" custScaleY="108363">
        <dgm:presLayoutVars>
          <dgm:bulletEnabled val="1"/>
        </dgm:presLayoutVars>
      </dgm:prSet>
      <dgm:spPr/>
    </dgm:pt>
    <dgm:pt modelId="{5C0040AF-0F01-43AE-B7A8-4C496898790D}" type="pres">
      <dgm:prSet presAssocID="{407D9D63-83A1-46CB-848B-63A51C5F2B95}" presName="sibTrans" presStyleCnt="0"/>
      <dgm:spPr/>
    </dgm:pt>
    <dgm:pt modelId="{8E72C4B8-1ED0-4701-9A1B-47724E305A57}" type="pres">
      <dgm:prSet presAssocID="{6D99EDFB-B478-44F7-8959-AEC616E5DA26}" presName="node" presStyleLbl="node1" presStyleIdx="5" presStyleCnt="6" custScaleY="121868">
        <dgm:presLayoutVars>
          <dgm:bulletEnabled val="1"/>
        </dgm:presLayoutVars>
      </dgm:prSet>
      <dgm:spPr/>
    </dgm:pt>
  </dgm:ptLst>
  <dgm:cxnLst>
    <dgm:cxn modelId="{9A224238-3D7D-4749-84B3-F1E942324C6F}" type="presOf" srcId="{D9BE976D-B119-4C9F-BB7C-88780567C38F}" destId="{74C7845C-E165-4183-856B-EB9AD306B771}" srcOrd="0" destOrd="0" presId="urn:microsoft.com/office/officeart/2005/8/layout/default"/>
    <dgm:cxn modelId="{C0A5FB5D-698F-4116-83FE-7CA96B78D56F}" srcId="{D9BE976D-B119-4C9F-BB7C-88780567C38F}" destId="{5FE9A0A5-52F5-434E-9260-5BBC22F98653}" srcOrd="2" destOrd="0" parTransId="{41E2B9BA-6032-4F6F-879F-3602F5DB0A22}" sibTransId="{779D98F5-A156-46BF-866B-E3ADC2B48233}"/>
    <dgm:cxn modelId="{821A8558-C4AA-4542-8F52-50A6150E54C5}" srcId="{D9BE976D-B119-4C9F-BB7C-88780567C38F}" destId="{0DBFE5DE-7808-4142-A074-33225AAFF159}" srcOrd="0" destOrd="0" parTransId="{9386065F-1ED2-46C4-8317-13607A45A0DD}" sibTransId="{DDCBC180-3B83-4AAE-97A5-301FFBCA87C4}"/>
    <dgm:cxn modelId="{DF5E9992-984F-4A45-B756-0BD4D60FF6AA}" type="presOf" srcId="{CD557941-98D1-4730-8009-93A66F06EC9D}" destId="{9C62B518-99ED-4FAB-AF60-1C0A677EF1AF}" srcOrd="0" destOrd="0" presId="urn:microsoft.com/office/officeart/2005/8/layout/default"/>
    <dgm:cxn modelId="{BAF4F894-E489-454D-B3BF-E8C15CE92C64}" type="presOf" srcId="{2328CB52-DB63-4084-857B-3D470C0E09B2}" destId="{F9B44CA1-FD7B-40C2-9E6A-5B365B8EDCA2}" srcOrd="0" destOrd="0" presId="urn:microsoft.com/office/officeart/2005/8/layout/default"/>
    <dgm:cxn modelId="{2C8F36A3-16F5-4E65-B3E3-4654E0F44C19}" srcId="{D9BE976D-B119-4C9F-BB7C-88780567C38F}" destId="{6D99EDFB-B478-44F7-8959-AEC616E5DA26}" srcOrd="5" destOrd="0" parTransId="{7C458A58-B3B8-4E97-86D9-417832239DE8}" sibTransId="{F6CFF717-1045-4C7F-B18C-0D7AE3F3766D}"/>
    <dgm:cxn modelId="{A0BEE2BD-9E67-43D8-885D-9DF32518049D}" srcId="{D9BE976D-B119-4C9F-BB7C-88780567C38F}" destId="{ECA4E09A-1CF6-4687-9912-0BA48D9986CB}" srcOrd="3" destOrd="0" parTransId="{882DE6DA-78A4-47B2-98C6-A04439AE5EB5}" sibTransId="{87B270BD-7B93-4F2A-A8C5-E935606CEFB4}"/>
    <dgm:cxn modelId="{FADBC0C7-D0B7-4742-809B-A867AEFCA0C3}" srcId="{D9BE976D-B119-4C9F-BB7C-88780567C38F}" destId="{2328CB52-DB63-4084-857B-3D470C0E09B2}" srcOrd="1" destOrd="0" parTransId="{C09179AE-2DBD-4626-972F-BFA914CD9610}" sibTransId="{DE3C00B5-FA02-4130-8616-8E40F1E8F7F4}"/>
    <dgm:cxn modelId="{6FE8C6E2-126C-4944-B557-99C6ECC461A2}" type="presOf" srcId="{0DBFE5DE-7808-4142-A074-33225AAFF159}" destId="{DEABDEDA-B50F-421D-B1F2-F303EF21E6AB}" srcOrd="0" destOrd="0" presId="urn:microsoft.com/office/officeart/2005/8/layout/default"/>
    <dgm:cxn modelId="{2AA568E4-0E6A-4E01-B319-33902A4C94C6}" type="presOf" srcId="{6D99EDFB-B478-44F7-8959-AEC616E5DA26}" destId="{8E72C4B8-1ED0-4701-9A1B-47724E305A57}" srcOrd="0" destOrd="0" presId="urn:microsoft.com/office/officeart/2005/8/layout/default"/>
    <dgm:cxn modelId="{E0AE55EB-AB1E-44A6-9EAB-F6D9378D7212}" srcId="{D9BE976D-B119-4C9F-BB7C-88780567C38F}" destId="{CD557941-98D1-4730-8009-93A66F06EC9D}" srcOrd="4" destOrd="0" parTransId="{F93CDF43-94D7-4367-BC5D-228F6FD9E5DA}" sibTransId="{407D9D63-83A1-46CB-848B-63A51C5F2B95}"/>
    <dgm:cxn modelId="{2CFCACF8-5A08-4517-B6CD-2FB835A090D1}" type="presOf" srcId="{5FE9A0A5-52F5-434E-9260-5BBC22F98653}" destId="{C57B9DBF-CE39-45D8-B084-A11B3F61D42F}" srcOrd="0" destOrd="0" presId="urn:microsoft.com/office/officeart/2005/8/layout/default"/>
    <dgm:cxn modelId="{3B89B8F8-3AB4-4194-A8B5-8D5832F13B1B}" type="presOf" srcId="{ECA4E09A-1CF6-4687-9912-0BA48D9986CB}" destId="{07199A90-4BA1-452F-A867-6E7EF27C4A65}" srcOrd="0" destOrd="0" presId="urn:microsoft.com/office/officeart/2005/8/layout/default"/>
    <dgm:cxn modelId="{E01543C4-B1A0-47A0-9DCA-E88B370653CB}" type="presParOf" srcId="{74C7845C-E165-4183-856B-EB9AD306B771}" destId="{DEABDEDA-B50F-421D-B1F2-F303EF21E6AB}" srcOrd="0" destOrd="0" presId="urn:microsoft.com/office/officeart/2005/8/layout/default"/>
    <dgm:cxn modelId="{44D65879-091B-49CB-A7D8-BDC8F197B711}" type="presParOf" srcId="{74C7845C-E165-4183-856B-EB9AD306B771}" destId="{5E3DA8FC-F7BB-44A6-8DD8-433A2935D4FD}" srcOrd="1" destOrd="0" presId="urn:microsoft.com/office/officeart/2005/8/layout/default"/>
    <dgm:cxn modelId="{070E7102-B785-42FB-AEBF-66C5F287B130}" type="presParOf" srcId="{74C7845C-E165-4183-856B-EB9AD306B771}" destId="{F9B44CA1-FD7B-40C2-9E6A-5B365B8EDCA2}" srcOrd="2" destOrd="0" presId="urn:microsoft.com/office/officeart/2005/8/layout/default"/>
    <dgm:cxn modelId="{98AA345B-0B41-4AC9-8DEB-6AFC4E320969}" type="presParOf" srcId="{74C7845C-E165-4183-856B-EB9AD306B771}" destId="{0DAAD0E9-DD77-4A60-BB55-7D0BAA9502E4}" srcOrd="3" destOrd="0" presId="urn:microsoft.com/office/officeart/2005/8/layout/default"/>
    <dgm:cxn modelId="{8F1AE7F6-9178-4B75-8AB8-E03F922A7195}" type="presParOf" srcId="{74C7845C-E165-4183-856B-EB9AD306B771}" destId="{C57B9DBF-CE39-45D8-B084-A11B3F61D42F}" srcOrd="4" destOrd="0" presId="urn:microsoft.com/office/officeart/2005/8/layout/default"/>
    <dgm:cxn modelId="{44CAA780-3776-473B-9035-55373EA754D2}" type="presParOf" srcId="{74C7845C-E165-4183-856B-EB9AD306B771}" destId="{C7860080-EFD3-43F9-9079-E22B927A4793}" srcOrd="5" destOrd="0" presId="urn:microsoft.com/office/officeart/2005/8/layout/default"/>
    <dgm:cxn modelId="{219F93A3-4442-44DF-BE40-79FB1E580A48}" type="presParOf" srcId="{74C7845C-E165-4183-856B-EB9AD306B771}" destId="{07199A90-4BA1-452F-A867-6E7EF27C4A65}" srcOrd="6" destOrd="0" presId="urn:microsoft.com/office/officeart/2005/8/layout/default"/>
    <dgm:cxn modelId="{D3B627EE-34E7-49DE-96EF-416F62DEA790}" type="presParOf" srcId="{74C7845C-E165-4183-856B-EB9AD306B771}" destId="{7C5D7AE1-9692-48B6-8A50-8BC6E9A58113}" srcOrd="7" destOrd="0" presId="urn:microsoft.com/office/officeart/2005/8/layout/default"/>
    <dgm:cxn modelId="{0F1D5167-770A-460E-ACAD-79B58CACA47A}" type="presParOf" srcId="{74C7845C-E165-4183-856B-EB9AD306B771}" destId="{9C62B518-99ED-4FAB-AF60-1C0A677EF1AF}" srcOrd="8" destOrd="0" presId="urn:microsoft.com/office/officeart/2005/8/layout/default"/>
    <dgm:cxn modelId="{4A7BE00A-CFC1-424A-B9CD-251BC370FF43}" type="presParOf" srcId="{74C7845C-E165-4183-856B-EB9AD306B771}" destId="{5C0040AF-0F01-43AE-B7A8-4C496898790D}" srcOrd="9" destOrd="0" presId="urn:microsoft.com/office/officeart/2005/8/layout/default"/>
    <dgm:cxn modelId="{DBF68819-6184-4F24-8E13-5ECDB4E923DC}" type="presParOf" srcId="{74C7845C-E165-4183-856B-EB9AD306B771}" destId="{8E72C4B8-1ED0-4701-9A1B-47724E305A5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EDA-B50F-421D-B1F2-F303EF21E6AB}">
      <dsp:nvSpPr>
        <dsp:cNvPr id="0" name=""/>
        <dsp:cNvSpPr/>
      </dsp:nvSpPr>
      <dsp:spPr>
        <a:xfrm>
          <a:off x="0" y="279425"/>
          <a:ext cx="3203654" cy="21969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b="1" i="0" kern="1200" dirty="0"/>
            <a:t>Typo squatting</a:t>
          </a:r>
          <a:r>
            <a:rPr lang="en-US" sz="2400" b="0" i="0" kern="1200" dirty="0"/>
            <a:t>: Creating fake websites using similar domain names by taking advantage of users' typos.</a:t>
          </a:r>
          <a:endParaRPr lang="en-IN" sz="2400" kern="1200" dirty="0"/>
        </a:p>
      </dsp:txBody>
      <dsp:txXfrm>
        <a:off x="0" y="279425"/>
        <a:ext cx="3203654" cy="2196912"/>
      </dsp:txXfrm>
    </dsp:sp>
    <dsp:sp modelId="{F9B44CA1-FD7B-40C2-9E6A-5B365B8EDCA2}">
      <dsp:nvSpPr>
        <dsp:cNvPr id="0" name=""/>
        <dsp:cNvSpPr/>
      </dsp:nvSpPr>
      <dsp:spPr>
        <a:xfrm>
          <a:off x="3524019" y="324818"/>
          <a:ext cx="3203654" cy="210612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b="1" i="0" kern="1200" dirty="0"/>
            <a:t>Business Email Compromise (BEC)</a:t>
          </a:r>
          <a:r>
            <a:rPr lang="en-US" sz="2400" b="0" i="0" kern="1200" dirty="0"/>
            <a:t>: Hijacking and fraud of business email accounts.</a:t>
          </a:r>
          <a:endParaRPr lang="en-IN" sz="2400" kern="1200" dirty="0"/>
        </a:p>
      </dsp:txBody>
      <dsp:txXfrm>
        <a:off x="3524019" y="324818"/>
        <a:ext cx="3203654" cy="2106127"/>
      </dsp:txXfrm>
    </dsp:sp>
    <dsp:sp modelId="{C57B9DBF-CE39-45D8-B084-A11B3F61D42F}">
      <dsp:nvSpPr>
        <dsp:cNvPr id="0" name=""/>
        <dsp:cNvSpPr/>
      </dsp:nvSpPr>
      <dsp:spPr>
        <a:xfrm>
          <a:off x="7048038" y="226344"/>
          <a:ext cx="3203654" cy="230307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b="1" i="0" kern="1200" dirty="0"/>
            <a:t>Watering Hole Phishing</a:t>
          </a:r>
          <a:r>
            <a:rPr lang="en-US" sz="2400" b="0" i="0" kern="1200" dirty="0"/>
            <a:t>: Placing malware on trusted sites frequented by a specific group or organization.</a:t>
          </a:r>
        </a:p>
      </dsp:txBody>
      <dsp:txXfrm>
        <a:off x="7048038" y="226344"/>
        <a:ext cx="3203654" cy="2303074"/>
      </dsp:txXfrm>
    </dsp:sp>
    <dsp:sp modelId="{07199A90-4BA1-452F-A867-6E7EF27C4A65}">
      <dsp:nvSpPr>
        <dsp:cNvPr id="0" name=""/>
        <dsp:cNvSpPr/>
      </dsp:nvSpPr>
      <dsp:spPr>
        <a:xfrm>
          <a:off x="0" y="2909247"/>
          <a:ext cx="3203654" cy="222361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b="1" i="0" kern="1200" dirty="0"/>
            <a:t>Website Spoofing</a:t>
          </a:r>
          <a:r>
            <a:rPr lang="en-US" sz="2400" b="0" i="0" kern="1200" dirty="0"/>
            <a:t>: Creating fake copies of legitimate websites to deceive users.</a:t>
          </a:r>
          <a:endParaRPr lang="en-IN" sz="2400" kern="1200" dirty="0"/>
        </a:p>
      </dsp:txBody>
      <dsp:txXfrm>
        <a:off x="0" y="2909247"/>
        <a:ext cx="3203654" cy="2223611"/>
      </dsp:txXfrm>
    </dsp:sp>
    <dsp:sp modelId="{9C62B518-99ED-4FAB-AF60-1C0A677EF1AF}">
      <dsp:nvSpPr>
        <dsp:cNvPr id="0" name=""/>
        <dsp:cNvSpPr/>
      </dsp:nvSpPr>
      <dsp:spPr>
        <a:xfrm>
          <a:off x="3524019" y="2979580"/>
          <a:ext cx="3203654" cy="208294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b="1" i="0" kern="1200" dirty="0"/>
            <a:t>Image-Based Phishing</a:t>
          </a:r>
          <a:r>
            <a:rPr lang="en-US" sz="2400" b="0" i="0" kern="1200" dirty="0"/>
            <a:t>: Images that contain malicious links or are designed to deceive users are used..</a:t>
          </a:r>
          <a:endParaRPr lang="en-IN" sz="2400" kern="1200" dirty="0"/>
        </a:p>
      </dsp:txBody>
      <dsp:txXfrm>
        <a:off x="3524019" y="2979580"/>
        <a:ext cx="3203654" cy="2082945"/>
      </dsp:txXfrm>
    </dsp:sp>
    <dsp:sp modelId="{8E72C4B8-1ED0-4701-9A1B-47724E305A57}">
      <dsp:nvSpPr>
        <dsp:cNvPr id="0" name=""/>
        <dsp:cNvSpPr/>
      </dsp:nvSpPr>
      <dsp:spPr>
        <a:xfrm>
          <a:off x="7048038" y="2849784"/>
          <a:ext cx="3203654" cy="23425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b="1" i="0" kern="1200" dirty="0"/>
            <a:t>Clone Phishing</a:t>
          </a:r>
          <a:r>
            <a:rPr lang="en-US" sz="2400" b="0" i="0" kern="1200" dirty="0"/>
            <a:t>: Re-sending an email containing a malicious link or attachment by creating a copy of a real message.</a:t>
          </a:r>
          <a:endParaRPr lang="en-IN" sz="2400" kern="1200" dirty="0"/>
        </a:p>
      </dsp:txBody>
      <dsp:txXfrm>
        <a:off x="7048038" y="2849784"/>
        <a:ext cx="3203654" cy="23425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A7422-1A70-CA01-2ACF-B857F88072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A211329-52DD-CCF9-3496-0BC2A593D5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1576BA5-170F-3F9C-13FD-C7FC0076B925}"/>
              </a:ext>
            </a:extLst>
          </p:cNvPr>
          <p:cNvSpPr>
            <a:spLocks noGrp="1"/>
          </p:cNvSpPr>
          <p:nvPr>
            <p:ph type="dt" sz="half" idx="10"/>
          </p:nvPr>
        </p:nvSpPr>
        <p:spPr/>
        <p:txBody>
          <a:bodyPr/>
          <a:lstStyle/>
          <a:p>
            <a:fld id="{25102167-F2C5-4B83-90BB-9EF67ACD6311}" type="datetimeFigureOut">
              <a:rPr lang="en-IN" smtClean="0"/>
              <a:t>06-06-2024</a:t>
            </a:fld>
            <a:endParaRPr lang="en-IN"/>
          </a:p>
        </p:txBody>
      </p:sp>
      <p:sp>
        <p:nvSpPr>
          <p:cNvPr id="5" name="Footer Placeholder 4">
            <a:extLst>
              <a:ext uri="{FF2B5EF4-FFF2-40B4-BE49-F238E27FC236}">
                <a16:creationId xmlns:a16="http://schemas.microsoft.com/office/drawing/2014/main" id="{0693C30B-45CD-4E8F-4C69-6CF9665C5FC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E7DF850-B0F7-25B9-FF64-30F9CD445787}"/>
              </a:ext>
            </a:extLst>
          </p:cNvPr>
          <p:cNvSpPr>
            <a:spLocks noGrp="1"/>
          </p:cNvSpPr>
          <p:nvPr>
            <p:ph type="sldNum" sz="quarter" idx="12"/>
          </p:nvPr>
        </p:nvSpPr>
        <p:spPr/>
        <p:txBody>
          <a:bodyPr/>
          <a:lstStyle/>
          <a:p>
            <a:fld id="{D4860B63-4019-4BB5-BF8B-F2E809E530AF}" type="slidenum">
              <a:rPr lang="en-IN" smtClean="0"/>
              <a:t>‹#›</a:t>
            </a:fld>
            <a:endParaRPr lang="en-IN"/>
          </a:p>
        </p:txBody>
      </p:sp>
    </p:spTree>
    <p:extLst>
      <p:ext uri="{BB962C8B-B14F-4D97-AF65-F5344CB8AC3E}">
        <p14:creationId xmlns:p14="http://schemas.microsoft.com/office/powerpoint/2010/main" val="656319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E7DB-C369-119F-16FF-5A3A74F2813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17D3662-DC9D-976A-5F18-6B865105B1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D82B383-D3B5-F66A-50B3-A7F23B94ADDF}"/>
              </a:ext>
            </a:extLst>
          </p:cNvPr>
          <p:cNvSpPr>
            <a:spLocks noGrp="1"/>
          </p:cNvSpPr>
          <p:nvPr>
            <p:ph type="dt" sz="half" idx="10"/>
          </p:nvPr>
        </p:nvSpPr>
        <p:spPr/>
        <p:txBody>
          <a:bodyPr/>
          <a:lstStyle/>
          <a:p>
            <a:fld id="{25102167-F2C5-4B83-90BB-9EF67ACD6311}" type="datetimeFigureOut">
              <a:rPr lang="en-IN" smtClean="0"/>
              <a:t>06-06-2024</a:t>
            </a:fld>
            <a:endParaRPr lang="en-IN"/>
          </a:p>
        </p:txBody>
      </p:sp>
      <p:sp>
        <p:nvSpPr>
          <p:cNvPr id="5" name="Footer Placeholder 4">
            <a:extLst>
              <a:ext uri="{FF2B5EF4-FFF2-40B4-BE49-F238E27FC236}">
                <a16:creationId xmlns:a16="http://schemas.microsoft.com/office/drawing/2014/main" id="{484EBF09-91FB-1A67-3AC7-8106A1EBED1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A287A25-FFF9-9DFC-4F89-FDEACEAC0ACB}"/>
              </a:ext>
            </a:extLst>
          </p:cNvPr>
          <p:cNvSpPr>
            <a:spLocks noGrp="1"/>
          </p:cNvSpPr>
          <p:nvPr>
            <p:ph type="sldNum" sz="quarter" idx="12"/>
          </p:nvPr>
        </p:nvSpPr>
        <p:spPr/>
        <p:txBody>
          <a:bodyPr/>
          <a:lstStyle/>
          <a:p>
            <a:fld id="{D4860B63-4019-4BB5-BF8B-F2E809E530AF}" type="slidenum">
              <a:rPr lang="en-IN" smtClean="0"/>
              <a:t>‹#›</a:t>
            </a:fld>
            <a:endParaRPr lang="en-IN"/>
          </a:p>
        </p:txBody>
      </p:sp>
    </p:spTree>
    <p:extLst>
      <p:ext uri="{BB962C8B-B14F-4D97-AF65-F5344CB8AC3E}">
        <p14:creationId xmlns:p14="http://schemas.microsoft.com/office/powerpoint/2010/main" val="2726593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5E0E53-C288-8DC0-FEE8-E54C2CEDB3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6B23816-262A-1CE1-E826-B3624A6602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4D1ED3E-C9DE-81DC-F8B7-D2C0D846AEDB}"/>
              </a:ext>
            </a:extLst>
          </p:cNvPr>
          <p:cNvSpPr>
            <a:spLocks noGrp="1"/>
          </p:cNvSpPr>
          <p:nvPr>
            <p:ph type="dt" sz="half" idx="10"/>
          </p:nvPr>
        </p:nvSpPr>
        <p:spPr/>
        <p:txBody>
          <a:bodyPr/>
          <a:lstStyle/>
          <a:p>
            <a:fld id="{25102167-F2C5-4B83-90BB-9EF67ACD6311}" type="datetimeFigureOut">
              <a:rPr lang="en-IN" smtClean="0"/>
              <a:t>06-06-2024</a:t>
            </a:fld>
            <a:endParaRPr lang="en-IN"/>
          </a:p>
        </p:txBody>
      </p:sp>
      <p:sp>
        <p:nvSpPr>
          <p:cNvPr id="5" name="Footer Placeholder 4">
            <a:extLst>
              <a:ext uri="{FF2B5EF4-FFF2-40B4-BE49-F238E27FC236}">
                <a16:creationId xmlns:a16="http://schemas.microsoft.com/office/drawing/2014/main" id="{9E84CADE-7223-4A53-EA53-DF517142D4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0F630BB-62C8-5529-89C0-7F7EB57DA2C2}"/>
              </a:ext>
            </a:extLst>
          </p:cNvPr>
          <p:cNvSpPr>
            <a:spLocks noGrp="1"/>
          </p:cNvSpPr>
          <p:nvPr>
            <p:ph type="sldNum" sz="quarter" idx="12"/>
          </p:nvPr>
        </p:nvSpPr>
        <p:spPr/>
        <p:txBody>
          <a:bodyPr/>
          <a:lstStyle/>
          <a:p>
            <a:fld id="{D4860B63-4019-4BB5-BF8B-F2E809E530AF}" type="slidenum">
              <a:rPr lang="en-IN" smtClean="0"/>
              <a:t>‹#›</a:t>
            </a:fld>
            <a:endParaRPr lang="en-IN"/>
          </a:p>
        </p:txBody>
      </p:sp>
    </p:spTree>
    <p:extLst>
      <p:ext uri="{BB962C8B-B14F-4D97-AF65-F5344CB8AC3E}">
        <p14:creationId xmlns:p14="http://schemas.microsoft.com/office/powerpoint/2010/main" val="3617630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102167-F2C5-4B83-90BB-9EF67ACD6311}" type="datetimeFigureOut">
              <a:rPr lang="en-IN" smtClean="0"/>
              <a:t>06-06-2024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860B63-4019-4BB5-BF8B-F2E809E530AF}" type="slidenum">
              <a:rPr lang="en-IN" smtClean="0"/>
              <a:t>‹#›</a:t>
            </a:fld>
            <a:endParaRPr lang="en-IN"/>
          </a:p>
        </p:txBody>
      </p:sp>
    </p:spTree>
    <p:extLst>
      <p:ext uri="{BB962C8B-B14F-4D97-AF65-F5344CB8AC3E}">
        <p14:creationId xmlns:p14="http://schemas.microsoft.com/office/powerpoint/2010/main" val="290636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A9025-090F-2E1F-5CC7-50A2699B422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F25DDF6-C5DB-7874-D4D8-DEB29289C2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CCA11F3-576E-6A27-4699-C884FB96CC20}"/>
              </a:ext>
            </a:extLst>
          </p:cNvPr>
          <p:cNvSpPr>
            <a:spLocks noGrp="1"/>
          </p:cNvSpPr>
          <p:nvPr>
            <p:ph type="dt" sz="half" idx="10"/>
          </p:nvPr>
        </p:nvSpPr>
        <p:spPr/>
        <p:txBody>
          <a:bodyPr/>
          <a:lstStyle/>
          <a:p>
            <a:fld id="{25102167-F2C5-4B83-90BB-9EF67ACD6311}" type="datetimeFigureOut">
              <a:rPr lang="en-IN" smtClean="0"/>
              <a:t>06-06-2024</a:t>
            </a:fld>
            <a:endParaRPr lang="en-IN"/>
          </a:p>
        </p:txBody>
      </p:sp>
      <p:sp>
        <p:nvSpPr>
          <p:cNvPr id="5" name="Footer Placeholder 4">
            <a:extLst>
              <a:ext uri="{FF2B5EF4-FFF2-40B4-BE49-F238E27FC236}">
                <a16:creationId xmlns:a16="http://schemas.microsoft.com/office/drawing/2014/main" id="{A86F77D9-4D25-F3E1-F148-A58EADFDDC9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C70A6F8-799A-A57D-B08E-880A779F67A5}"/>
              </a:ext>
            </a:extLst>
          </p:cNvPr>
          <p:cNvSpPr>
            <a:spLocks noGrp="1"/>
          </p:cNvSpPr>
          <p:nvPr>
            <p:ph type="sldNum" sz="quarter" idx="12"/>
          </p:nvPr>
        </p:nvSpPr>
        <p:spPr/>
        <p:txBody>
          <a:bodyPr/>
          <a:lstStyle/>
          <a:p>
            <a:fld id="{D4860B63-4019-4BB5-BF8B-F2E809E530AF}" type="slidenum">
              <a:rPr lang="en-IN" smtClean="0"/>
              <a:t>‹#›</a:t>
            </a:fld>
            <a:endParaRPr lang="en-IN"/>
          </a:p>
        </p:txBody>
      </p:sp>
    </p:spTree>
    <p:extLst>
      <p:ext uri="{BB962C8B-B14F-4D97-AF65-F5344CB8AC3E}">
        <p14:creationId xmlns:p14="http://schemas.microsoft.com/office/powerpoint/2010/main" val="4099899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6AE91-7F1E-E7A1-15C1-BD2853A9DD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D42B74B-AA0C-EDA1-AC30-9E8395FC87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01330B-FF2D-E24C-4E8D-F5C57DF15E84}"/>
              </a:ext>
            </a:extLst>
          </p:cNvPr>
          <p:cNvSpPr>
            <a:spLocks noGrp="1"/>
          </p:cNvSpPr>
          <p:nvPr>
            <p:ph type="dt" sz="half" idx="10"/>
          </p:nvPr>
        </p:nvSpPr>
        <p:spPr/>
        <p:txBody>
          <a:bodyPr/>
          <a:lstStyle/>
          <a:p>
            <a:fld id="{25102167-F2C5-4B83-90BB-9EF67ACD6311}" type="datetimeFigureOut">
              <a:rPr lang="en-IN" smtClean="0"/>
              <a:t>06-06-2024</a:t>
            </a:fld>
            <a:endParaRPr lang="en-IN"/>
          </a:p>
        </p:txBody>
      </p:sp>
      <p:sp>
        <p:nvSpPr>
          <p:cNvPr id="5" name="Footer Placeholder 4">
            <a:extLst>
              <a:ext uri="{FF2B5EF4-FFF2-40B4-BE49-F238E27FC236}">
                <a16:creationId xmlns:a16="http://schemas.microsoft.com/office/drawing/2014/main" id="{CDC84825-BDF9-9E05-85B7-284D4FB5093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733EB01-D71D-5E10-7EBC-5737DCE0F4B9}"/>
              </a:ext>
            </a:extLst>
          </p:cNvPr>
          <p:cNvSpPr>
            <a:spLocks noGrp="1"/>
          </p:cNvSpPr>
          <p:nvPr>
            <p:ph type="sldNum" sz="quarter" idx="12"/>
          </p:nvPr>
        </p:nvSpPr>
        <p:spPr/>
        <p:txBody>
          <a:bodyPr/>
          <a:lstStyle/>
          <a:p>
            <a:fld id="{D4860B63-4019-4BB5-BF8B-F2E809E530AF}" type="slidenum">
              <a:rPr lang="en-IN" smtClean="0"/>
              <a:t>‹#›</a:t>
            </a:fld>
            <a:endParaRPr lang="en-IN"/>
          </a:p>
        </p:txBody>
      </p:sp>
    </p:spTree>
    <p:extLst>
      <p:ext uri="{BB962C8B-B14F-4D97-AF65-F5344CB8AC3E}">
        <p14:creationId xmlns:p14="http://schemas.microsoft.com/office/powerpoint/2010/main" val="4060520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13A2-0FDB-A42C-24BC-CF3FD849EF5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E546EB6-B871-65E1-454F-BAFC9D0E84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3444D09-BD56-6E70-9186-4864571A64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05EAD68-0CF1-8342-4B62-6233A56EB1C5}"/>
              </a:ext>
            </a:extLst>
          </p:cNvPr>
          <p:cNvSpPr>
            <a:spLocks noGrp="1"/>
          </p:cNvSpPr>
          <p:nvPr>
            <p:ph type="dt" sz="half" idx="10"/>
          </p:nvPr>
        </p:nvSpPr>
        <p:spPr/>
        <p:txBody>
          <a:bodyPr/>
          <a:lstStyle/>
          <a:p>
            <a:fld id="{25102167-F2C5-4B83-90BB-9EF67ACD6311}" type="datetimeFigureOut">
              <a:rPr lang="en-IN" smtClean="0"/>
              <a:t>06-06-2024</a:t>
            </a:fld>
            <a:endParaRPr lang="en-IN"/>
          </a:p>
        </p:txBody>
      </p:sp>
      <p:sp>
        <p:nvSpPr>
          <p:cNvPr id="6" name="Footer Placeholder 5">
            <a:extLst>
              <a:ext uri="{FF2B5EF4-FFF2-40B4-BE49-F238E27FC236}">
                <a16:creationId xmlns:a16="http://schemas.microsoft.com/office/drawing/2014/main" id="{FA0A2ADD-14DF-4ACF-FAAD-08192201A70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21ED7AA-16B9-FAD0-E63F-8366F9F39459}"/>
              </a:ext>
            </a:extLst>
          </p:cNvPr>
          <p:cNvSpPr>
            <a:spLocks noGrp="1"/>
          </p:cNvSpPr>
          <p:nvPr>
            <p:ph type="sldNum" sz="quarter" idx="12"/>
          </p:nvPr>
        </p:nvSpPr>
        <p:spPr/>
        <p:txBody>
          <a:bodyPr/>
          <a:lstStyle/>
          <a:p>
            <a:fld id="{D4860B63-4019-4BB5-BF8B-F2E809E530AF}" type="slidenum">
              <a:rPr lang="en-IN" smtClean="0"/>
              <a:t>‹#›</a:t>
            </a:fld>
            <a:endParaRPr lang="en-IN"/>
          </a:p>
        </p:txBody>
      </p:sp>
    </p:spTree>
    <p:extLst>
      <p:ext uri="{BB962C8B-B14F-4D97-AF65-F5344CB8AC3E}">
        <p14:creationId xmlns:p14="http://schemas.microsoft.com/office/powerpoint/2010/main" val="284534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23B7-02CB-7DEF-1ABE-63CDAC04023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08E104F-4CD2-9FD8-3961-492AC959CD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C61432-B1C7-99C0-9A86-98B6345111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D731D68-F907-87A7-742F-6379F78294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5E329E-B74A-9AD7-976C-8CAF0AE6C4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6A048E4-F481-7C1C-6954-8295FBB7757F}"/>
              </a:ext>
            </a:extLst>
          </p:cNvPr>
          <p:cNvSpPr>
            <a:spLocks noGrp="1"/>
          </p:cNvSpPr>
          <p:nvPr>
            <p:ph type="dt" sz="half" idx="10"/>
          </p:nvPr>
        </p:nvSpPr>
        <p:spPr/>
        <p:txBody>
          <a:bodyPr/>
          <a:lstStyle/>
          <a:p>
            <a:fld id="{25102167-F2C5-4B83-90BB-9EF67ACD6311}" type="datetimeFigureOut">
              <a:rPr lang="en-IN" smtClean="0"/>
              <a:t>06-06-2024</a:t>
            </a:fld>
            <a:endParaRPr lang="en-IN"/>
          </a:p>
        </p:txBody>
      </p:sp>
      <p:sp>
        <p:nvSpPr>
          <p:cNvPr id="8" name="Footer Placeholder 7">
            <a:extLst>
              <a:ext uri="{FF2B5EF4-FFF2-40B4-BE49-F238E27FC236}">
                <a16:creationId xmlns:a16="http://schemas.microsoft.com/office/drawing/2014/main" id="{0A378229-6A0C-FB06-F35E-250350A34D1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3D8CE2D-0932-862C-E344-0A2EE8BE2DBA}"/>
              </a:ext>
            </a:extLst>
          </p:cNvPr>
          <p:cNvSpPr>
            <a:spLocks noGrp="1"/>
          </p:cNvSpPr>
          <p:nvPr>
            <p:ph type="sldNum" sz="quarter" idx="12"/>
          </p:nvPr>
        </p:nvSpPr>
        <p:spPr/>
        <p:txBody>
          <a:bodyPr/>
          <a:lstStyle/>
          <a:p>
            <a:fld id="{D4860B63-4019-4BB5-BF8B-F2E809E530AF}" type="slidenum">
              <a:rPr lang="en-IN" smtClean="0"/>
              <a:t>‹#›</a:t>
            </a:fld>
            <a:endParaRPr lang="en-IN"/>
          </a:p>
        </p:txBody>
      </p:sp>
    </p:spTree>
    <p:extLst>
      <p:ext uri="{BB962C8B-B14F-4D97-AF65-F5344CB8AC3E}">
        <p14:creationId xmlns:p14="http://schemas.microsoft.com/office/powerpoint/2010/main" val="10032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399CA-939E-6CE1-9BC3-16B7BE71B98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47438C8-0FC3-A196-408B-5F52740C381A}"/>
              </a:ext>
            </a:extLst>
          </p:cNvPr>
          <p:cNvSpPr>
            <a:spLocks noGrp="1"/>
          </p:cNvSpPr>
          <p:nvPr>
            <p:ph type="dt" sz="half" idx="10"/>
          </p:nvPr>
        </p:nvSpPr>
        <p:spPr/>
        <p:txBody>
          <a:bodyPr/>
          <a:lstStyle/>
          <a:p>
            <a:fld id="{25102167-F2C5-4B83-90BB-9EF67ACD6311}" type="datetimeFigureOut">
              <a:rPr lang="en-IN" smtClean="0"/>
              <a:t>06-06-2024</a:t>
            </a:fld>
            <a:endParaRPr lang="en-IN"/>
          </a:p>
        </p:txBody>
      </p:sp>
      <p:sp>
        <p:nvSpPr>
          <p:cNvPr id="4" name="Footer Placeholder 3">
            <a:extLst>
              <a:ext uri="{FF2B5EF4-FFF2-40B4-BE49-F238E27FC236}">
                <a16:creationId xmlns:a16="http://schemas.microsoft.com/office/drawing/2014/main" id="{64E1C53A-1383-40DF-D018-5462C243407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7E9AC2F-A2AA-1BF4-9E97-6B25A759EDF3}"/>
              </a:ext>
            </a:extLst>
          </p:cNvPr>
          <p:cNvSpPr>
            <a:spLocks noGrp="1"/>
          </p:cNvSpPr>
          <p:nvPr>
            <p:ph type="sldNum" sz="quarter" idx="12"/>
          </p:nvPr>
        </p:nvSpPr>
        <p:spPr/>
        <p:txBody>
          <a:bodyPr/>
          <a:lstStyle/>
          <a:p>
            <a:fld id="{D4860B63-4019-4BB5-BF8B-F2E809E530AF}" type="slidenum">
              <a:rPr lang="en-IN" smtClean="0"/>
              <a:t>‹#›</a:t>
            </a:fld>
            <a:endParaRPr lang="en-IN"/>
          </a:p>
        </p:txBody>
      </p:sp>
    </p:spTree>
    <p:extLst>
      <p:ext uri="{BB962C8B-B14F-4D97-AF65-F5344CB8AC3E}">
        <p14:creationId xmlns:p14="http://schemas.microsoft.com/office/powerpoint/2010/main" val="3193489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BAC65D-E10B-C9D7-D9BB-DAF221C41311}"/>
              </a:ext>
            </a:extLst>
          </p:cNvPr>
          <p:cNvSpPr>
            <a:spLocks noGrp="1"/>
          </p:cNvSpPr>
          <p:nvPr>
            <p:ph type="dt" sz="half" idx="10"/>
          </p:nvPr>
        </p:nvSpPr>
        <p:spPr/>
        <p:txBody>
          <a:bodyPr/>
          <a:lstStyle/>
          <a:p>
            <a:fld id="{25102167-F2C5-4B83-90BB-9EF67ACD6311}" type="datetimeFigureOut">
              <a:rPr lang="en-IN" smtClean="0"/>
              <a:t>06-06-2024</a:t>
            </a:fld>
            <a:endParaRPr lang="en-IN"/>
          </a:p>
        </p:txBody>
      </p:sp>
      <p:sp>
        <p:nvSpPr>
          <p:cNvPr id="3" name="Footer Placeholder 2">
            <a:extLst>
              <a:ext uri="{FF2B5EF4-FFF2-40B4-BE49-F238E27FC236}">
                <a16:creationId xmlns:a16="http://schemas.microsoft.com/office/drawing/2014/main" id="{AF614825-0CF8-CBBF-80A4-AA0CCB79E07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E867E5F-B9A1-5E82-BEEC-D2B496A6D4A1}"/>
              </a:ext>
            </a:extLst>
          </p:cNvPr>
          <p:cNvSpPr>
            <a:spLocks noGrp="1"/>
          </p:cNvSpPr>
          <p:nvPr>
            <p:ph type="sldNum" sz="quarter" idx="12"/>
          </p:nvPr>
        </p:nvSpPr>
        <p:spPr/>
        <p:txBody>
          <a:bodyPr/>
          <a:lstStyle/>
          <a:p>
            <a:fld id="{D4860B63-4019-4BB5-BF8B-F2E809E530AF}" type="slidenum">
              <a:rPr lang="en-IN" smtClean="0"/>
              <a:t>‹#›</a:t>
            </a:fld>
            <a:endParaRPr lang="en-IN"/>
          </a:p>
        </p:txBody>
      </p:sp>
    </p:spTree>
    <p:extLst>
      <p:ext uri="{BB962C8B-B14F-4D97-AF65-F5344CB8AC3E}">
        <p14:creationId xmlns:p14="http://schemas.microsoft.com/office/powerpoint/2010/main" val="3609336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60165-8233-9979-C83A-7392FA9139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6C46CC3-5700-2418-AD15-991D8DB8BF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B9A4214-2D84-1BF8-1902-FC20F6761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CF0329-C75E-DD9F-4A4D-52ACAF197356}"/>
              </a:ext>
            </a:extLst>
          </p:cNvPr>
          <p:cNvSpPr>
            <a:spLocks noGrp="1"/>
          </p:cNvSpPr>
          <p:nvPr>
            <p:ph type="dt" sz="half" idx="10"/>
          </p:nvPr>
        </p:nvSpPr>
        <p:spPr/>
        <p:txBody>
          <a:bodyPr/>
          <a:lstStyle/>
          <a:p>
            <a:fld id="{25102167-F2C5-4B83-90BB-9EF67ACD6311}" type="datetimeFigureOut">
              <a:rPr lang="en-IN" smtClean="0"/>
              <a:t>06-06-2024</a:t>
            </a:fld>
            <a:endParaRPr lang="en-IN"/>
          </a:p>
        </p:txBody>
      </p:sp>
      <p:sp>
        <p:nvSpPr>
          <p:cNvPr id="6" name="Footer Placeholder 5">
            <a:extLst>
              <a:ext uri="{FF2B5EF4-FFF2-40B4-BE49-F238E27FC236}">
                <a16:creationId xmlns:a16="http://schemas.microsoft.com/office/drawing/2014/main" id="{3D0EB685-95F4-AC62-800C-502AAC6F040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6BCB998-9FE0-4888-B080-EC16A0BEDFD1}"/>
              </a:ext>
            </a:extLst>
          </p:cNvPr>
          <p:cNvSpPr>
            <a:spLocks noGrp="1"/>
          </p:cNvSpPr>
          <p:nvPr>
            <p:ph type="sldNum" sz="quarter" idx="12"/>
          </p:nvPr>
        </p:nvSpPr>
        <p:spPr/>
        <p:txBody>
          <a:bodyPr/>
          <a:lstStyle/>
          <a:p>
            <a:fld id="{D4860B63-4019-4BB5-BF8B-F2E809E530AF}" type="slidenum">
              <a:rPr lang="en-IN" smtClean="0"/>
              <a:t>‹#›</a:t>
            </a:fld>
            <a:endParaRPr lang="en-IN"/>
          </a:p>
        </p:txBody>
      </p:sp>
    </p:spTree>
    <p:extLst>
      <p:ext uri="{BB962C8B-B14F-4D97-AF65-F5344CB8AC3E}">
        <p14:creationId xmlns:p14="http://schemas.microsoft.com/office/powerpoint/2010/main" val="16150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B80FD-79B5-19FC-741C-8D2C89C54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B10406A-A1FA-9776-7A41-F3C0CDAC3B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A493E4E-9979-3B76-64B5-4A7D59C38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E9F74-EF27-9F08-DFD7-2845FAA19BAD}"/>
              </a:ext>
            </a:extLst>
          </p:cNvPr>
          <p:cNvSpPr>
            <a:spLocks noGrp="1"/>
          </p:cNvSpPr>
          <p:nvPr>
            <p:ph type="dt" sz="half" idx="10"/>
          </p:nvPr>
        </p:nvSpPr>
        <p:spPr/>
        <p:txBody>
          <a:bodyPr/>
          <a:lstStyle/>
          <a:p>
            <a:fld id="{25102167-F2C5-4B83-90BB-9EF67ACD6311}" type="datetimeFigureOut">
              <a:rPr lang="en-IN" smtClean="0"/>
              <a:t>06-06-2024</a:t>
            </a:fld>
            <a:endParaRPr lang="en-IN"/>
          </a:p>
        </p:txBody>
      </p:sp>
      <p:sp>
        <p:nvSpPr>
          <p:cNvPr id="6" name="Footer Placeholder 5">
            <a:extLst>
              <a:ext uri="{FF2B5EF4-FFF2-40B4-BE49-F238E27FC236}">
                <a16:creationId xmlns:a16="http://schemas.microsoft.com/office/drawing/2014/main" id="{420A700C-1A81-DD16-E0BE-A4FA29E1681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27AA601-425F-F5AF-C9F4-6709E2AD47BE}"/>
              </a:ext>
            </a:extLst>
          </p:cNvPr>
          <p:cNvSpPr>
            <a:spLocks noGrp="1"/>
          </p:cNvSpPr>
          <p:nvPr>
            <p:ph type="sldNum" sz="quarter" idx="12"/>
          </p:nvPr>
        </p:nvSpPr>
        <p:spPr/>
        <p:txBody>
          <a:bodyPr/>
          <a:lstStyle/>
          <a:p>
            <a:fld id="{D4860B63-4019-4BB5-BF8B-F2E809E530AF}" type="slidenum">
              <a:rPr lang="en-IN" smtClean="0"/>
              <a:t>‹#›</a:t>
            </a:fld>
            <a:endParaRPr lang="en-IN"/>
          </a:p>
        </p:txBody>
      </p:sp>
    </p:spTree>
    <p:extLst>
      <p:ext uri="{BB962C8B-B14F-4D97-AF65-F5344CB8AC3E}">
        <p14:creationId xmlns:p14="http://schemas.microsoft.com/office/powerpoint/2010/main" val="63225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3350A6-28B0-D41A-1213-692854C38B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E2B9569-0A31-C5E9-6852-3C0B41D9FC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1E8F8BD-A107-30D7-BC9F-E62FF4BD76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02167-F2C5-4B83-90BB-9EF67ACD6311}" type="datetimeFigureOut">
              <a:rPr lang="en-IN" smtClean="0"/>
              <a:t>06-06-2024</a:t>
            </a:fld>
            <a:endParaRPr lang="en-IN"/>
          </a:p>
        </p:txBody>
      </p:sp>
      <p:sp>
        <p:nvSpPr>
          <p:cNvPr id="5" name="Footer Placeholder 4">
            <a:extLst>
              <a:ext uri="{FF2B5EF4-FFF2-40B4-BE49-F238E27FC236}">
                <a16:creationId xmlns:a16="http://schemas.microsoft.com/office/drawing/2014/main" id="{254AF527-AABD-1FAA-B31F-DFE98E2199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5CA2D75-3CC5-1141-7040-562F1A1F26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B63-4019-4BB5-BF8B-F2E809E530AF}" type="slidenum">
              <a:rPr lang="en-IN" smtClean="0"/>
              <a:t>‹#›</a:t>
            </a:fld>
            <a:endParaRPr lang="en-IN"/>
          </a:p>
        </p:txBody>
      </p:sp>
    </p:spTree>
    <p:extLst>
      <p:ext uri="{BB962C8B-B14F-4D97-AF65-F5344CB8AC3E}">
        <p14:creationId xmlns:p14="http://schemas.microsoft.com/office/powerpoint/2010/main" val="4925274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interjuez.es/2020/10/11/el-vishing-o-fraude-a-traves-de-una-llamada-telefonica/" TargetMode="External"/><Relationship Id="rId2" Type="http://schemas.openxmlformats.org/officeDocument/2006/relationships/image" Target="../media/image15.jpg"/><Relationship Id="rId1" Type="http://schemas.openxmlformats.org/officeDocument/2006/relationships/slideLayout" Target="../slideLayouts/slideLayout12.xml"/><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cybersecurityforme.com/whaling-attack-a-complete-guide/" TargetMode="External"/><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foto.wuestenigel.com/phishing-text-over-electronic-circuit-board-background/" TargetMode="External"/><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foto.wuestenigel.com/phishing-text-over-electronic-circuit-board-background/" TargetMode="External"/><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hyperlink" Target="https://pixabay.com/fr/smiley-peur-surpris-la-peur-choc-1958283/"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0.jpg"/><Relationship Id="rId7"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hyperlink" Target="https://www.iphonemod.net/unicode-punycode-phishing-attack.html" TargetMode="External"/><Relationship Id="rId5" Type="http://schemas.openxmlformats.org/officeDocument/2006/relationships/image" Target="../media/image31.jpg"/><Relationship Id="rId4" Type="http://schemas.openxmlformats.org/officeDocument/2006/relationships/hyperlink" Target="https://www.enago.com/academy/15-common-spelling-errors/" TargetMode="External"/><Relationship Id="rId9" Type="http://schemas.openxmlformats.org/officeDocument/2006/relationships/hyperlink" Target="https://pixabay.com/fr/smiley-peur-surpris-la-peur-choc-1958283/"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hyperlink" Target="http://bichinhosdejardim.com/explorar-mundo-comofas/" TargetMode="External"/><Relationship Id="rId5" Type="http://schemas.openxmlformats.org/officeDocument/2006/relationships/image" Target="../media/image44.jp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s://sancharsaathi.gov.in/sfc/" TargetMode="External"/><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001D-0482-34D6-BAB4-49444008648B}"/>
              </a:ext>
            </a:extLst>
          </p:cNvPr>
          <p:cNvSpPr>
            <a:spLocks noGrp="1"/>
          </p:cNvSpPr>
          <p:nvPr>
            <p:ph type="ctrTitle"/>
          </p:nvPr>
        </p:nvSpPr>
        <p:spPr>
          <a:xfrm>
            <a:off x="3440292" y="381755"/>
            <a:ext cx="7027674" cy="789198"/>
          </a:xfrm>
          <a:ln>
            <a:noFill/>
          </a:ln>
        </p:spPr>
        <p:style>
          <a:lnRef idx="2">
            <a:schemeClr val="accent3"/>
          </a:lnRef>
          <a:fillRef idx="1">
            <a:schemeClr val="lt1"/>
          </a:fillRef>
          <a:effectRef idx="0">
            <a:schemeClr val="accent3"/>
          </a:effectRef>
          <a:fontRef idx="minor">
            <a:schemeClr val="dk1"/>
          </a:fontRef>
        </p:style>
        <p:txBody>
          <a:bodyPr>
            <a:normAutofit fontScale="90000"/>
          </a:bodyPr>
          <a:lstStyle/>
          <a:p>
            <a:br>
              <a:rPr lang="en-US" sz="6600" b="1" dirty="0">
                <a:solidFill>
                  <a:srgbClr val="C00000"/>
                </a:solidFill>
                <a:ea typeface="Calibri" panose="020F0502020204030204" pitchFamily="34" charset="0"/>
                <a:cs typeface="Times New Roman" panose="02020603050405020304" pitchFamily="18" charset="0"/>
              </a:rPr>
            </a:br>
            <a:br>
              <a:rPr lang="en-US" sz="6600" b="1" dirty="0">
                <a:solidFill>
                  <a:srgbClr val="C00000"/>
                </a:solidFill>
                <a:ea typeface="Calibri" panose="020F0502020204030204" pitchFamily="34" charset="0"/>
                <a:cs typeface="Times New Roman" panose="02020603050405020304" pitchFamily="18" charset="0"/>
              </a:rPr>
            </a:br>
            <a:br>
              <a:rPr lang="en-US" sz="6600" b="1" dirty="0">
                <a:solidFill>
                  <a:srgbClr val="C00000"/>
                </a:solidFill>
                <a:ea typeface="Calibri" panose="020F0502020204030204" pitchFamily="34" charset="0"/>
                <a:cs typeface="Times New Roman" panose="02020603050405020304" pitchFamily="18" charset="0"/>
              </a:rPr>
            </a:br>
            <a:br>
              <a:rPr lang="en-US" sz="6600" b="1" dirty="0">
                <a:solidFill>
                  <a:srgbClr val="C00000"/>
                </a:solidFill>
                <a:ea typeface="Calibri" panose="020F0502020204030204" pitchFamily="34" charset="0"/>
                <a:cs typeface="Times New Roman" panose="02020603050405020304" pitchFamily="18" charset="0"/>
              </a:rPr>
            </a:br>
            <a:br>
              <a:rPr lang="en-US" sz="6600" b="1" dirty="0">
                <a:solidFill>
                  <a:srgbClr val="C00000"/>
                </a:solidFill>
                <a:ea typeface="Calibri" panose="020F0502020204030204" pitchFamily="34" charset="0"/>
                <a:cs typeface="Times New Roman" panose="02020603050405020304" pitchFamily="18" charset="0"/>
              </a:rPr>
            </a:br>
            <a:br>
              <a:rPr lang="en-US" sz="6600" b="1" dirty="0">
                <a:solidFill>
                  <a:srgbClr val="C00000"/>
                </a:solidFill>
                <a:ea typeface="Calibri" panose="020F0502020204030204" pitchFamily="34" charset="0"/>
                <a:cs typeface="Times New Roman" panose="02020603050405020304" pitchFamily="18" charset="0"/>
              </a:rPr>
            </a:br>
            <a:r>
              <a:rPr lang="en-US" sz="6600" b="1" dirty="0">
                <a:solidFill>
                  <a:srgbClr val="C00000"/>
                </a:solidFill>
                <a:ea typeface="Calibri" panose="020F0502020204030204" pitchFamily="34" charset="0"/>
                <a:cs typeface="Times New Roman" panose="02020603050405020304" pitchFamily="18" charset="0"/>
              </a:rPr>
              <a:t>Phishing Attacks</a:t>
            </a:r>
            <a:endParaRPr lang="en-IN" sz="6600" dirty="0">
              <a:solidFill>
                <a:srgbClr val="C00000"/>
              </a:solidFill>
            </a:endParaRPr>
          </a:p>
        </p:txBody>
      </p:sp>
      <p:sp>
        <p:nvSpPr>
          <p:cNvPr id="4" name="Subtitle 3">
            <a:extLst>
              <a:ext uri="{FF2B5EF4-FFF2-40B4-BE49-F238E27FC236}">
                <a16:creationId xmlns:a16="http://schemas.microsoft.com/office/drawing/2014/main" id="{5F8D460D-E259-88DB-562F-4F5C0F4F0571}"/>
              </a:ext>
            </a:extLst>
          </p:cNvPr>
          <p:cNvSpPr>
            <a:spLocks noGrp="1"/>
          </p:cNvSpPr>
          <p:nvPr>
            <p:ph type="subTitle" idx="1"/>
          </p:nvPr>
        </p:nvSpPr>
        <p:spPr>
          <a:xfrm>
            <a:off x="6096000" y="3136353"/>
            <a:ext cx="5248656" cy="2469843"/>
          </a:xfrm>
          <a:prstGeom prst="rect">
            <a:avLst/>
          </a:prstGeom>
        </p:spPr>
        <p:txBody>
          <a:bodyPr wrap="square">
            <a:spAutoFit/>
          </a:bodyPr>
          <a:lstStyle/>
          <a:p>
            <a:pPr marL="457200" marR="0" lvl="0" indent="-457200" algn="l">
              <a:spcBef>
                <a:spcPts val="600"/>
              </a:spcBef>
              <a:spcAft>
                <a:spcPts val="0"/>
              </a:spcAft>
              <a:buFont typeface="Arial" panose="020B0604020202020204" pitchFamily="34" charset="0"/>
              <a:buChar char="•"/>
            </a:pPr>
            <a:r>
              <a:rPr lang="en-US" sz="3200" dirty="0">
                <a:solidFill>
                  <a:schemeClr val="accent6">
                    <a:lumMod val="50000"/>
                  </a:schemeClr>
                </a:solidFill>
                <a:latin typeface="Bahnschrift Light" panose="020B0502040204020203" pitchFamily="34" charset="0"/>
                <a:ea typeface="Calibri" panose="020F0502020204030204" pitchFamily="34" charset="0"/>
                <a:cs typeface="Times New Roman" panose="02020603050405020304" pitchFamily="18" charset="0"/>
              </a:rPr>
              <a:t>Report Phishing attacks, </a:t>
            </a:r>
          </a:p>
          <a:p>
            <a:pPr marL="457200" marR="0" lvl="0" indent="-457200" algn="l">
              <a:spcBef>
                <a:spcPts val="600"/>
              </a:spcBef>
              <a:spcAft>
                <a:spcPts val="0"/>
              </a:spcAft>
              <a:buFont typeface="Arial" panose="020B0604020202020204" pitchFamily="34" charset="0"/>
              <a:buChar char="•"/>
            </a:pPr>
            <a:r>
              <a:rPr lang="en-US" sz="3200" dirty="0">
                <a:solidFill>
                  <a:schemeClr val="accent6">
                    <a:lumMod val="50000"/>
                  </a:schemeClr>
                </a:solidFill>
                <a:latin typeface="Bahnschrift Light" panose="020B0502040204020203" pitchFamily="34" charset="0"/>
                <a:ea typeface="Calibri" panose="020F0502020204030204" pitchFamily="34" charset="0"/>
                <a:cs typeface="Times New Roman" panose="02020603050405020304" pitchFamily="18" charset="0"/>
              </a:rPr>
              <a:t>Do not ignore or let go!!</a:t>
            </a:r>
            <a:endParaRPr lang="en-US" sz="8000" dirty="0">
              <a:solidFill>
                <a:schemeClr val="accent6">
                  <a:lumMod val="50000"/>
                </a:schemeClr>
              </a:solidFill>
              <a:latin typeface="Bahnschrift Light" panose="020B0502040204020203" pitchFamily="34" charset="0"/>
              <a:ea typeface="Calibri" panose="020F0502020204030204" pitchFamily="34" charset="0"/>
            </a:endParaRPr>
          </a:p>
        </p:txBody>
      </p:sp>
      <p:pic>
        <p:nvPicPr>
          <p:cNvPr id="5" name="Picture 4">
            <a:extLst>
              <a:ext uri="{FF2B5EF4-FFF2-40B4-BE49-F238E27FC236}">
                <a16:creationId xmlns:a16="http://schemas.microsoft.com/office/drawing/2014/main" id="{1338685A-C19F-764B-5DA7-AF118A35A1B1}"/>
              </a:ext>
            </a:extLst>
          </p:cNvPr>
          <p:cNvPicPr>
            <a:picLocks noChangeAspect="1"/>
          </p:cNvPicPr>
          <p:nvPr/>
        </p:nvPicPr>
        <p:blipFill rotWithShape="1">
          <a:blip r:embed="rId2">
            <a:extLst>
              <a:ext uri="{28A0092B-C50C-407E-A947-70E740481C1C}">
                <a14:useLocalDpi xmlns:a14="http://schemas.microsoft.com/office/drawing/2010/main" val="0"/>
              </a:ext>
            </a:extLst>
          </a:blip>
          <a:srcRect l="31098" t="23986" r="34481" b="29459"/>
          <a:stretch/>
        </p:blipFill>
        <p:spPr>
          <a:xfrm>
            <a:off x="733381" y="1345445"/>
            <a:ext cx="4910668" cy="5130800"/>
          </a:xfrm>
          <a:prstGeom prst="flowChartConnector">
            <a:avLst/>
          </a:prstGeom>
        </p:spPr>
      </p:pic>
    </p:spTree>
    <p:extLst>
      <p:ext uri="{BB962C8B-B14F-4D97-AF65-F5344CB8AC3E}">
        <p14:creationId xmlns:p14="http://schemas.microsoft.com/office/powerpoint/2010/main" val="2620049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046C-6371-42EA-72FA-87B2366997A6}"/>
              </a:ext>
            </a:extLst>
          </p:cNvPr>
          <p:cNvSpPr>
            <a:spLocks noGrp="1"/>
          </p:cNvSpPr>
          <p:nvPr>
            <p:ph type="title"/>
          </p:nvPr>
        </p:nvSpPr>
        <p:spPr>
          <a:xfrm>
            <a:off x="713935" y="360459"/>
            <a:ext cx="10396882" cy="1151965"/>
          </a:xfrm>
          <a:solidFill>
            <a:srgbClr val="FF0000"/>
          </a:solidFill>
        </p:spPr>
        <p:txBody>
          <a:bodyPr>
            <a:normAutofit/>
          </a:bodyPr>
          <a:lstStyle/>
          <a:p>
            <a:pPr algn="ctr"/>
            <a:r>
              <a:rPr lang="en-US" b="1" dirty="0">
                <a:solidFill>
                  <a:schemeClr val="bg1"/>
                </a:solidFill>
              </a:rPr>
              <a:t>Types of Phishing Attacks</a:t>
            </a:r>
            <a:endParaRPr lang="en-IN" b="1" dirty="0">
              <a:solidFill>
                <a:schemeClr val="bg1"/>
              </a:solidFill>
            </a:endParaRPr>
          </a:p>
        </p:txBody>
      </p:sp>
      <p:sp>
        <p:nvSpPr>
          <p:cNvPr id="4" name="Rectangle 1">
            <a:extLst>
              <a:ext uri="{FF2B5EF4-FFF2-40B4-BE49-F238E27FC236}">
                <a16:creationId xmlns:a16="http://schemas.microsoft.com/office/drawing/2014/main" id="{89E38BFF-2A4E-844F-43EB-8381EB90F1D8}"/>
              </a:ext>
            </a:extLst>
          </p:cNvPr>
          <p:cNvSpPr>
            <a:spLocks noGrp="1" noChangeArrowheads="1"/>
          </p:cNvSpPr>
          <p:nvPr>
            <p:ph sz="quarter" idx="13"/>
          </p:nvPr>
        </p:nvSpPr>
        <p:spPr bwMode="auto">
          <a:xfrm>
            <a:off x="460045" y="1640795"/>
            <a:ext cx="7074377"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800" b="1" cap="none" dirty="0">
                <a:latin typeface="Bahnschrift Condensed" panose="020B0502040204020203" pitchFamily="34" charset="0"/>
              </a:rPr>
              <a:t>1.</a:t>
            </a:r>
            <a:r>
              <a:rPr kumimoji="0" lang="en-US" altLang="en-US" sz="2800" b="1" i="0" u="none" strike="noStrike" cap="none" normalizeH="0" baseline="0" dirty="0">
                <a:ln>
                  <a:noFill/>
                </a:ln>
                <a:solidFill>
                  <a:schemeClr val="tx1"/>
                </a:solidFill>
                <a:effectLst/>
                <a:latin typeface="Bahnschrift Condensed" panose="020B0502040204020203" pitchFamily="34" charset="0"/>
              </a:rPr>
              <a:t> Email Phishing(spear phishing)</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Bahnschrift Condensed" panose="020B0502040204020203" pitchFamily="34" charset="0"/>
              </a:rPr>
              <a:t>Description:</a:t>
            </a:r>
            <a:r>
              <a:rPr kumimoji="0" lang="en-US" altLang="en-US" sz="2800" b="0" i="0" u="none" strike="noStrike" cap="none" normalizeH="0" baseline="0" dirty="0">
                <a:ln>
                  <a:noFill/>
                </a:ln>
                <a:solidFill>
                  <a:schemeClr val="tx1"/>
                </a:solidFill>
                <a:effectLst/>
                <a:latin typeface="Bahnschrift Condensed" panose="020B0502040204020203" pitchFamily="34" charset="0"/>
              </a:rPr>
              <a:t> The most common type of phishing. Attackers send emails disguised as legitimate companies (banks, credit cards, etc.) or people you know (colleagues, bosses).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Bahnschrift Condensed" panose="020B0502040204020203" pitchFamily="34" charset="0"/>
              </a:rPr>
              <a:t>Example:</a:t>
            </a:r>
            <a:r>
              <a:rPr kumimoji="0" lang="en-US" altLang="en-US" sz="2800" b="0" i="0" u="none" strike="noStrike" cap="none" normalizeH="0" baseline="0" dirty="0">
                <a:ln>
                  <a:noFill/>
                </a:ln>
                <a:solidFill>
                  <a:schemeClr val="tx1"/>
                </a:solidFill>
                <a:effectLst/>
                <a:latin typeface="Bahnschrift Condensed" panose="020B0502040204020203" pitchFamily="34" charset="0"/>
              </a:rPr>
              <a:t> You receive an email from your "bank" claiming suspicious activity on your account. It urges you to click a link to verify your information. But clicking the link takes you to a fake website designed to steal your login credentials.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Bahnschrift Condensed" panose="020B0502040204020203" pitchFamily="34" charset="0"/>
            </a:endParaRPr>
          </a:p>
        </p:txBody>
      </p:sp>
      <p:pic>
        <p:nvPicPr>
          <p:cNvPr id="6" name="Picture 5">
            <a:extLst>
              <a:ext uri="{FF2B5EF4-FFF2-40B4-BE49-F238E27FC236}">
                <a16:creationId xmlns:a16="http://schemas.microsoft.com/office/drawing/2014/main" id="{4EF82C0B-44B9-B6BE-34F9-701949E56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422" y="1823697"/>
            <a:ext cx="3761935" cy="3761935"/>
          </a:xfrm>
          <a:prstGeom prst="rect">
            <a:avLst/>
          </a:prstGeom>
        </p:spPr>
      </p:pic>
    </p:spTree>
    <p:extLst>
      <p:ext uri="{BB962C8B-B14F-4D97-AF65-F5344CB8AC3E}">
        <p14:creationId xmlns:p14="http://schemas.microsoft.com/office/powerpoint/2010/main" val="876543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9E38BFF-2A4E-844F-43EB-8381EB90F1D8}"/>
              </a:ext>
            </a:extLst>
          </p:cNvPr>
          <p:cNvSpPr>
            <a:spLocks noGrp="1" noChangeArrowheads="1"/>
          </p:cNvSpPr>
          <p:nvPr>
            <p:ph sz="quarter" idx="13"/>
          </p:nvPr>
        </p:nvSpPr>
        <p:spPr bwMode="auto">
          <a:xfrm>
            <a:off x="379087" y="1660783"/>
            <a:ext cx="689445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Bahnschrift Condensed" panose="020B0502040204020203" pitchFamily="34" charset="0"/>
              </a:rPr>
              <a:t>2. Smishing</a:t>
            </a:r>
            <a:endParaRPr kumimoji="0" lang="en-US" altLang="en-US" sz="2800" b="0" i="0" u="none" strike="noStrike" cap="none" normalizeH="0" baseline="0" dirty="0">
              <a:ln>
                <a:noFill/>
              </a:ln>
              <a:solidFill>
                <a:schemeClr val="tx1"/>
              </a:solidFill>
              <a:effectLst/>
              <a:latin typeface="Bahnschrift Condensed"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Bahnschrift Condensed" panose="020B0502040204020203" pitchFamily="34" charset="0"/>
              </a:rPr>
              <a:t>Description:</a:t>
            </a:r>
            <a:r>
              <a:rPr kumimoji="0" lang="en-US" altLang="en-US" sz="2800" b="0" i="0" u="none" strike="noStrike" cap="none" normalizeH="0" baseline="0" dirty="0">
                <a:ln>
                  <a:noFill/>
                </a:ln>
                <a:solidFill>
                  <a:schemeClr val="tx1"/>
                </a:solidFill>
                <a:effectLst/>
                <a:latin typeface="Bahnschrift Condensed" panose="020B0502040204020203" pitchFamily="34" charset="0"/>
              </a:rPr>
              <a:t> Phishing via SMS text messages. Attackers send messages that appear to be from your bank, mobile carrier, or other trusted sources.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dirty="0">
              <a:ln>
                <a:noFill/>
              </a:ln>
              <a:solidFill>
                <a:schemeClr val="tx1"/>
              </a:solidFill>
              <a:effectLst/>
              <a:latin typeface="Bahnschrift Condensed"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Bahnschrift Condensed" panose="020B0502040204020203" pitchFamily="34" charset="0"/>
              </a:rPr>
              <a:t>Example:</a:t>
            </a:r>
            <a:r>
              <a:rPr kumimoji="0" lang="en-US" altLang="en-US" sz="2800" b="0" i="0" u="none" strike="noStrike" cap="none" normalizeH="0" baseline="0" dirty="0">
                <a:ln>
                  <a:noFill/>
                </a:ln>
                <a:solidFill>
                  <a:schemeClr val="tx1"/>
                </a:solidFill>
                <a:effectLst/>
                <a:latin typeface="Bahnschrift Condensed" panose="020B0502040204020203" pitchFamily="34" charset="0"/>
              </a:rPr>
              <a:t> You receive a text from your "mobile carrier" stating your account is overdue and will be suspended if you don't click a link to make a payment. Clicking the link leads to a fake website to steal your credit card information.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Bahnschrift Condensed" panose="020B0502040204020203" pitchFamily="34" charset="0"/>
            </a:endParaRPr>
          </a:p>
        </p:txBody>
      </p:sp>
      <p:pic>
        <p:nvPicPr>
          <p:cNvPr id="7" name="Picture 6">
            <a:extLst>
              <a:ext uri="{FF2B5EF4-FFF2-40B4-BE49-F238E27FC236}">
                <a16:creationId xmlns:a16="http://schemas.microsoft.com/office/drawing/2014/main" id="{B0FFA7A2-EDCD-AD24-3960-C122FDD4A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4657" y="2208626"/>
            <a:ext cx="3538025" cy="3538025"/>
          </a:xfrm>
          <a:prstGeom prst="rect">
            <a:avLst/>
          </a:prstGeom>
        </p:spPr>
      </p:pic>
      <p:sp>
        <p:nvSpPr>
          <p:cNvPr id="6" name="Title 1">
            <a:extLst>
              <a:ext uri="{FF2B5EF4-FFF2-40B4-BE49-F238E27FC236}">
                <a16:creationId xmlns:a16="http://schemas.microsoft.com/office/drawing/2014/main" id="{9966E584-1697-208D-95BA-0598614C5BF3}"/>
              </a:ext>
            </a:extLst>
          </p:cNvPr>
          <p:cNvSpPr txBox="1">
            <a:spLocks/>
          </p:cNvSpPr>
          <p:nvPr/>
        </p:nvSpPr>
        <p:spPr>
          <a:xfrm>
            <a:off x="685800" y="261985"/>
            <a:ext cx="10396882" cy="1151965"/>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rPr>
              <a:t>Types of Phishing Attacks</a:t>
            </a:r>
            <a:endParaRPr lang="en-IN" b="1" dirty="0">
              <a:solidFill>
                <a:schemeClr val="bg1"/>
              </a:solidFill>
            </a:endParaRPr>
          </a:p>
        </p:txBody>
      </p:sp>
    </p:spTree>
    <p:extLst>
      <p:ext uri="{BB962C8B-B14F-4D97-AF65-F5344CB8AC3E}">
        <p14:creationId xmlns:p14="http://schemas.microsoft.com/office/powerpoint/2010/main" val="1561435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9E38BFF-2A4E-844F-43EB-8381EB90F1D8}"/>
              </a:ext>
            </a:extLst>
          </p:cNvPr>
          <p:cNvSpPr>
            <a:spLocks noGrp="1" noChangeArrowheads="1"/>
          </p:cNvSpPr>
          <p:nvPr>
            <p:ph sz="quarter" idx="13"/>
          </p:nvPr>
        </p:nvSpPr>
        <p:spPr bwMode="auto">
          <a:xfrm>
            <a:off x="505154" y="1507442"/>
            <a:ext cx="6613099" cy="508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a:lnSpc>
                <a:spcPct val="100000"/>
              </a:lnSpc>
              <a:buNone/>
            </a:pPr>
            <a:r>
              <a:rPr lang="en-US" sz="2800" b="1" cap="none" dirty="0">
                <a:latin typeface="Bahnschrift Condensed" panose="020B0502040204020203" pitchFamily="34" charset="0"/>
              </a:rPr>
              <a:t>3. Vishing</a:t>
            </a:r>
            <a:endParaRPr lang="en-US" sz="2800" cap="none" dirty="0">
              <a:latin typeface="Bahnschrift Condensed" panose="020B0502040204020203" pitchFamily="34" charset="0"/>
            </a:endParaRPr>
          </a:p>
          <a:p>
            <a:pPr algn="just">
              <a:lnSpc>
                <a:spcPct val="100000"/>
              </a:lnSpc>
              <a:buFont typeface="Arial" panose="020B0604020202020204" pitchFamily="34" charset="0"/>
              <a:buChar char="•"/>
            </a:pPr>
            <a:r>
              <a:rPr lang="en-US" sz="2800" b="1" cap="none" dirty="0">
                <a:latin typeface="Bahnschrift Condensed" panose="020B0502040204020203" pitchFamily="34" charset="0"/>
              </a:rPr>
              <a:t>Description:</a:t>
            </a:r>
            <a:r>
              <a:rPr lang="en-US" sz="2800" cap="none" dirty="0">
                <a:latin typeface="Bahnschrift Condensed" panose="020B0502040204020203" pitchFamily="34" charset="0"/>
              </a:rPr>
              <a:t> phishing over voice calls. Attackers impersonate representatives from banks, tech support, or other trusted organizations.</a:t>
            </a:r>
          </a:p>
          <a:p>
            <a:pPr algn="just">
              <a:lnSpc>
                <a:spcPct val="100000"/>
              </a:lnSpc>
              <a:buFont typeface="Arial" panose="020B0604020202020204" pitchFamily="34" charset="0"/>
              <a:buChar char="•"/>
            </a:pPr>
            <a:r>
              <a:rPr lang="en-US" sz="2800" b="1" cap="none" dirty="0">
                <a:latin typeface="Bahnschrift Condensed" panose="020B0502040204020203" pitchFamily="34" charset="0"/>
              </a:rPr>
              <a:t>Example:</a:t>
            </a:r>
            <a:r>
              <a:rPr lang="en-US" sz="2800" cap="none" dirty="0">
                <a:latin typeface="Bahnschrift Condensed" panose="020B0502040204020203" pitchFamily="34" charset="0"/>
              </a:rPr>
              <a:t> you receive a call from someone claiming to be from "tech support" warning you of a virus on your computer. They ask you to give them remote access to fix the problem, but instead, they install malware to steal your data. </a:t>
            </a:r>
            <a:r>
              <a:rPr lang="en-US" sz="2800" cap="none" dirty="0" err="1">
                <a:latin typeface="Bahnschrift Condensed" panose="020B0502040204020203" pitchFamily="34" charset="0"/>
              </a:rPr>
              <a:t>Jamtara</a:t>
            </a:r>
            <a:r>
              <a:rPr lang="en-US" sz="2800" cap="none" dirty="0">
                <a:latin typeface="Bahnschrift Condensed" panose="020B0502040204020203" pitchFamily="34" charset="0"/>
              </a:rPr>
              <a:t> is a classic example.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Bahnschrift Condensed" panose="020B0502040204020203" pitchFamily="34" charset="0"/>
            </a:endParaRPr>
          </a:p>
        </p:txBody>
      </p:sp>
      <p:pic>
        <p:nvPicPr>
          <p:cNvPr id="8" name="Picture 7">
            <a:extLst>
              <a:ext uri="{FF2B5EF4-FFF2-40B4-BE49-F238E27FC236}">
                <a16:creationId xmlns:a16="http://schemas.microsoft.com/office/drawing/2014/main" id="{936BE3B5-7751-08BD-0AF2-14FFE0B94C1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41092" y="2061262"/>
            <a:ext cx="4322551" cy="3241913"/>
          </a:xfrm>
          <a:prstGeom prst="rect">
            <a:avLst/>
          </a:prstGeom>
        </p:spPr>
      </p:pic>
      <p:sp>
        <p:nvSpPr>
          <p:cNvPr id="9" name="TextBox 8">
            <a:extLst>
              <a:ext uri="{FF2B5EF4-FFF2-40B4-BE49-F238E27FC236}">
                <a16:creationId xmlns:a16="http://schemas.microsoft.com/office/drawing/2014/main" id="{8ABD1D44-D79B-8666-84A1-31CE0FB9AB14}"/>
              </a:ext>
            </a:extLst>
          </p:cNvPr>
          <p:cNvSpPr txBox="1"/>
          <p:nvPr/>
        </p:nvSpPr>
        <p:spPr>
          <a:xfrm>
            <a:off x="7383193" y="5444049"/>
            <a:ext cx="4572000" cy="230832"/>
          </a:xfrm>
          <a:prstGeom prst="rect">
            <a:avLst/>
          </a:prstGeom>
          <a:noFill/>
        </p:spPr>
        <p:txBody>
          <a:bodyPr wrap="square" rtlCol="0">
            <a:spAutoFit/>
          </a:bodyPr>
          <a:lstStyle/>
          <a:p>
            <a:r>
              <a:rPr lang="en-IN" sz="900" dirty="0">
                <a:hlinkClick r:id="rId3" tooltip="https://interjuez.es/2020/10/11/el-vishing-o-fraude-a-traves-de-una-llamada-telefonica/"/>
              </a:rPr>
              <a:t>This Photo</a:t>
            </a:r>
            <a:r>
              <a:rPr lang="en-IN" sz="900" dirty="0"/>
              <a:t> by Unknown Author is licensed under </a:t>
            </a:r>
            <a:r>
              <a:rPr lang="en-IN" sz="900" dirty="0">
                <a:hlinkClick r:id="rId4" tooltip="https://creativecommons.org/licenses/by-nc-nd/3.0/"/>
              </a:rPr>
              <a:t>CC BY-NC-ND</a:t>
            </a:r>
            <a:endParaRPr lang="en-IN" sz="900" dirty="0"/>
          </a:p>
        </p:txBody>
      </p:sp>
      <p:sp>
        <p:nvSpPr>
          <p:cNvPr id="12" name="Title 1">
            <a:extLst>
              <a:ext uri="{FF2B5EF4-FFF2-40B4-BE49-F238E27FC236}">
                <a16:creationId xmlns:a16="http://schemas.microsoft.com/office/drawing/2014/main" id="{B9771079-81D3-56B3-5227-DCF7587552B6}"/>
              </a:ext>
            </a:extLst>
          </p:cNvPr>
          <p:cNvSpPr txBox="1">
            <a:spLocks/>
          </p:cNvSpPr>
          <p:nvPr/>
        </p:nvSpPr>
        <p:spPr>
          <a:xfrm>
            <a:off x="685800" y="261985"/>
            <a:ext cx="10396882" cy="1151965"/>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Types of Phishing Attacks</a:t>
            </a:r>
            <a:endParaRPr lang="en-IN" b="1" dirty="0">
              <a:solidFill>
                <a:schemeClr val="bg1"/>
              </a:solidFill>
            </a:endParaRPr>
          </a:p>
        </p:txBody>
      </p:sp>
    </p:spTree>
    <p:extLst>
      <p:ext uri="{BB962C8B-B14F-4D97-AF65-F5344CB8AC3E}">
        <p14:creationId xmlns:p14="http://schemas.microsoft.com/office/powerpoint/2010/main" val="3694904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046C-6371-42EA-72FA-87B2366997A6}"/>
              </a:ext>
            </a:extLst>
          </p:cNvPr>
          <p:cNvSpPr>
            <a:spLocks noGrp="1"/>
          </p:cNvSpPr>
          <p:nvPr>
            <p:ph type="title"/>
          </p:nvPr>
        </p:nvSpPr>
        <p:spPr>
          <a:xfrm>
            <a:off x="685800" y="179363"/>
            <a:ext cx="10396882" cy="1151965"/>
          </a:xfrm>
        </p:spPr>
        <p:txBody>
          <a:bodyPr>
            <a:normAutofit/>
          </a:bodyPr>
          <a:lstStyle/>
          <a:p>
            <a:r>
              <a:rPr lang="en-US" dirty="0"/>
              <a:t>Types of phishing attacks</a:t>
            </a:r>
            <a:endParaRPr lang="en-IN" dirty="0"/>
          </a:p>
        </p:txBody>
      </p:sp>
      <p:sp>
        <p:nvSpPr>
          <p:cNvPr id="6" name="Rectangle 3">
            <a:extLst>
              <a:ext uri="{FF2B5EF4-FFF2-40B4-BE49-F238E27FC236}">
                <a16:creationId xmlns:a16="http://schemas.microsoft.com/office/drawing/2014/main" id="{6443FC9F-237C-DF78-E1F8-5E5BBAD105AA}"/>
              </a:ext>
            </a:extLst>
          </p:cNvPr>
          <p:cNvSpPr>
            <a:spLocks noChangeArrowheads="1"/>
          </p:cNvSpPr>
          <p:nvPr/>
        </p:nvSpPr>
        <p:spPr bwMode="auto">
          <a:xfrm>
            <a:off x="787959" y="1778935"/>
            <a:ext cx="647314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Bahnschrift Condensed" panose="020B0502040204020203" pitchFamily="34" charset="0"/>
              </a:rPr>
              <a:t>4. Angler Phishing</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Bahnschrift Condensed" panose="020B0502040204020203" pitchFamily="34" charset="0"/>
              </a:rPr>
              <a:t>Description:</a:t>
            </a:r>
            <a:r>
              <a:rPr kumimoji="0" lang="en-US" altLang="en-US" sz="2800" b="0" i="0" u="none" strike="noStrike" cap="none" normalizeH="0" baseline="0" dirty="0">
                <a:ln>
                  <a:noFill/>
                </a:ln>
                <a:solidFill>
                  <a:schemeClr val="tx1"/>
                </a:solidFill>
                <a:effectLst/>
                <a:latin typeface="Bahnschrift Condensed" panose="020B0502040204020203" pitchFamily="34" charset="0"/>
              </a:rPr>
              <a:t> Phishing attempts on social media platforms. Attackers create fake posts or profiles to lure victims.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dirty="0">
              <a:ln>
                <a:noFill/>
              </a:ln>
              <a:solidFill>
                <a:schemeClr val="tx1"/>
              </a:solidFill>
              <a:effectLst/>
              <a:latin typeface="Bahnschrift Condensed"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Bahnschrift Condensed" panose="020B0502040204020203" pitchFamily="34" charset="0"/>
              </a:rPr>
              <a:t>Example:</a:t>
            </a:r>
            <a:r>
              <a:rPr kumimoji="0" lang="en-US" altLang="en-US" sz="2800" b="0" i="0" u="none" strike="noStrike" cap="none" normalizeH="0" baseline="0" dirty="0">
                <a:ln>
                  <a:noFill/>
                </a:ln>
                <a:solidFill>
                  <a:schemeClr val="tx1"/>
                </a:solidFill>
                <a:effectLst/>
                <a:latin typeface="Bahnschrift Condensed" panose="020B0502040204020203" pitchFamily="34" charset="0"/>
              </a:rPr>
              <a:t> You see a social media post offering a free gift card from your favorite store. Clicking the link takes you to a fake login page designed to steal your account information.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Bahnschrift Condensed" panose="020B0502040204020203" pitchFamily="34" charset="0"/>
            </a:endParaRPr>
          </a:p>
        </p:txBody>
      </p:sp>
      <p:pic>
        <p:nvPicPr>
          <p:cNvPr id="8" name="Picture 7">
            <a:extLst>
              <a:ext uri="{FF2B5EF4-FFF2-40B4-BE49-F238E27FC236}">
                <a16:creationId xmlns:a16="http://schemas.microsoft.com/office/drawing/2014/main" id="{2B860AB6-FF0B-83D7-3149-85CF8DF908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0692" y="1872919"/>
            <a:ext cx="3402466" cy="3402466"/>
          </a:xfrm>
          <a:prstGeom prst="rect">
            <a:avLst/>
          </a:prstGeom>
        </p:spPr>
      </p:pic>
      <p:sp>
        <p:nvSpPr>
          <p:cNvPr id="3" name="Title 1">
            <a:extLst>
              <a:ext uri="{FF2B5EF4-FFF2-40B4-BE49-F238E27FC236}">
                <a16:creationId xmlns:a16="http://schemas.microsoft.com/office/drawing/2014/main" id="{B8399D9A-D1AE-E803-19D6-F84417465AA3}"/>
              </a:ext>
            </a:extLst>
          </p:cNvPr>
          <p:cNvSpPr txBox="1">
            <a:spLocks/>
          </p:cNvSpPr>
          <p:nvPr/>
        </p:nvSpPr>
        <p:spPr>
          <a:xfrm>
            <a:off x="685800" y="261985"/>
            <a:ext cx="10396882" cy="1151965"/>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rPr>
              <a:t>Types of Phishing Attacks</a:t>
            </a:r>
            <a:endParaRPr lang="en-IN" b="1" dirty="0">
              <a:solidFill>
                <a:schemeClr val="bg1"/>
              </a:solidFill>
            </a:endParaRPr>
          </a:p>
        </p:txBody>
      </p:sp>
    </p:spTree>
    <p:extLst>
      <p:ext uri="{BB962C8B-B14F-4D97-AF65-F5344CB8AC3E}">
        <p14:creationId xmlns:p14="http://schemas.microsoft.com/office/powerpoint/2010/main" val="2450654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046C-6371-42EA-72FA-87B2366997A6}"/>
              </a:ext>
            </a:extLst>
          </p:cNvPr>
          <p:cNvSpPr>
            <a:spLocks noGrp="1"/>
          </p:cNvSpPr>
          <p:nvPr>
            <p:ph type="title"/>
          </p:nvPr>
        </p:nvSpPr>
        <p:spPr>
          <a:xfrm>
            <a:off x="685800" y="179363"/>
            <a:ext cx="10396882" cy="1151965"/>
          </a:xfrm>
        </p:spPr>
        <p:txBody>
          <a:bodyPr>
            <a:normAutofit/>
          </a:bodyPr>
          <a:lstStyle/>
          <a:p>
            <a:r>
              <a:rPr lang="en-US" dirty="0"/>
              <a:t>Types of phishing attacks</a:t>
            </a:r>
            <a:endParaRPr lang="en-IN" dirty="0"/>
          </a:p>
        </p:txBody>
      </p:sp>
      <p:sp>
        <p:nvSpPr>
          <p:cNvPr id="6" name="Rectangle 3">
            <a:extLst>
              <a:ext uri="{FF2B5EF4-FFF2-40B4-BE49-F238E27FC236}">
                <a16:creationId xmlns:a16="http://schemas.microsoft.com/office/drawing/2014/main" id="{6443FC9F-237C-DF78-E1F8-5E5BBAD105AA}"/>
              </a:ext>
            </a:extLst>
          </p:cNvPr>
          <p:cNvSpPr>
            <a:spLocks noChangeArrowheads="1"/>
          </p:cNvSpPr>
          <p:nvPr/>
        </p:nvSpPr>
        <p:spPr bwMode="auto">
          <a:xfrm>
            <a:off x="574766" y="1828800"/>
            <a:ext cx="621993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2800" b="1" dirty="0">
                <a:latin typeface="Bahnschrift Condensed" panose="020B0502040204020203" pitchFamily="34" charset="0"/>
              </a:rPr>
              <a:t>5. Whaling</a:t>
            </a:r>
            <a:endParaRPr lang="en-US" sz="2800" dirty="0">
              <a:latin typeface="Bahnschrift Condensed" panose="020B0502040204020203" pitchFamily="34" charset="0"/>
            </a:endParaRPr>
          </a:p>
          <a:p>
            <a:pPr algn="just">
              <a:buFont typeface="Arial" panose="020B0604020202020204" pitchFamily="34" charset="0"/>
              <a:buChar char="•"/>
            </a:pPr>
            <a:r>
              <a:rPr lang="en-US" sz="2800" b="1" dirty="0">
                <a:latin typeface="Bahnschrift Condensed" panose="020B0502040204020203" pitchFamily="34" charset="0"/>
              </a:rPr>
              <a:t>Description:</a:t>
            </a:r>
            <a:r>
              <a:rPr lang="en-US" sz="2800" dirty="0">
                <a:latin typeface="Bahnschrift Condensed" panose="020B0502040204020203" pitchFamily="34" charset="0"/>
              </a:rPr>
              <a:t> A targeted phishing attack aimed at high-profile individuals like CEOs or executives.</a:t>
            </a:r>
          </a:p>
          <a:p>
            <a:pPr algn="just">
              <a:buFont typeface="Arial" panose="020B0604020202020204" pitchFamily="34" charset="0"/>
              <a:buChar char="•"/>
            </a:pPr>
            <a:r>
              <a:rPr lang="en-US" sz="2800" b="1" dirty="0">
                <a:latin typeface="Bahnschrift Condensed" panose="020B0502040204020203" pitchFamily="34" charset="0"/>
              </a:rPr>
              <a:t>Example:</a:t>
            </a:r>
            <a:r>
              <a:rPr lang="en-US" sz="2800" dirty="0">
                <a:latin typeface="Bahnschrift Condensed" panose="020B0502040204020203" pitchFamily="34" charset="0"/>
              </a:rPr>
              <a:t> A CEO receives a very convincing email that appears to be from the company chairman, requesting an urgent wire transfer for a confidential business deal. The email uses information obtained through social engineering to appear legitimate.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Bahnschrift Condensed" panose="020B0502040204020203" pitchFamily="34" charset="0"/>
              </a:rPr>
              <a:t> </a:t>
            </a:r>
          </a:p>
        </p:txBody>
      </p:sp>
      <p:pic>
        <p:nvPicPr>
          <p:cNvPr id="4" name="Picture 3">
            <a:extLst>
              <a:ext uri="{FF2B5EF4-FFF2-40B4-BE49-F238E27FC236}">
                <a16:creationId xmlns:a16="http://schemas.microsoft.com/office/drawing/2014/main" id="{97866020-15FC-0107-74D8-F8E051D926C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1815"/>
          <a:stretch/>
        </p:blipFill>
        <p:spPr>
          <a:xfrm>
            <a:off x="7118252" y="2141805"/>
            <a:ext cx="4168139" cy="3189849"/>
          </a:xfrm>
          <a:prstGeom prst="rect">
            <a:avLst/>
          </a:prstGeom>
        </p:spPr>
      </p:pic>
      <p:sp>
        <p:nvSpPr>
          <p:cNvPr id="5" name="Title 1">
            <a:extLst>
              <a:ext uri="{FF2B5EF4-FFF2-40B4-BE49-F238E27FC236}">
                <a16:creationId xmlns:a16="http://schemas.microsoft.com/office/drawing/2014/main" id="{6EB9D826-C579-A4A2-F6A4-628263D5AAC2}"/>
              </a:ext>
            </a:extLst>
          </p:cNvPr>
          <p:cNvSpPr txBox="1">
            <a:spLocks/>
          </p:cNvSpPr>
          <p:nvPr/>
        </p:nvSpPr>
        <p:spPr>
          <a:xfrm>
            <a:off x="685800" y="261985"/>
            <a:ext cx="10396882" cy="1151965"/>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rPr>
              <a:t>Types of Phishing Attacks</a:t>
            </a:r>
            <a:endParaRPr lang="en-IN" b="1" dirty="0">
              <a:solidFill>
                <a:schemeClr val="bg1"/>
              </a:solidFill>
            </a:endParaRPr>
          </a:p>
        </p:txBody>
      </p:sp>
    </p:spTree>
    <p:extLst>
      <p:ext uri="{BB962C8B-B14F-4D97-AF65-F5344CB8AC3E}">
        <p14:creationId xmlns:p14="http://schemas.microsoft.com/office/powerpoint/2010/main" val="2673630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046C-6371-42EA-72FA-87B2366997A6}"/>
              </a:ext>
            </a:extLst>
          </p:cNvPr>
          <p:cNvSpPr>
            <a:spLocks noGrp="1"/>
          </p:cNvSpPr>
          <p:nvPr>
            <p:ph type="title"/>
          </p:nvPr>
        </p:nvSpPr>
        <p:spPr>
          <a:xfrm>
            <a:off x="685800" y="0"/>
            <a:ext cx="10396882" cy="1151965"/>
          </a:xfrm>
        </p:spPr>
        <p:txBody>
          <a:bodyPr>
            <a:normAutofit/>
          </a:bodyPr>
          <a:lstStyle/>
          <a:p>
            <a:r>
              <a:rPr lang="en-US" dirty="0"/>
              <a:t>Types of phishing attacks</a:t>
            </a:r>
            <a:endParaRPr lang="en-IN" dirty="0"/>
          </a:p>
        </p:txBody>
      </p:sp>
      <p:sp>
        <p:nvSpPr>
          <p:cNvPr id="6" name="Rectangle 3">
            <a:extLst>
              <a:ext uri="{FF2B5EF4-FFF2-40B4-BE49-F238E27FC236}">
                <a16:creationId xmlns:a16="http://schemas.microsoft.com/office/drawing/2014/main" id="{6443FC9F-237C-DF78-E1F8-5E5BBAD105AA}"/>
              </a:ext>
            </a:extLst>
          </p:cNvPr>
          <p:cNvSpPr>
            <a:spLocks noChangeArrowheads="1"/>
          </p:cNvSpPr>
          <p:nvPr/>
        </p:nvSpPr>
        <p:spPr bwMode="auto">
          <a:xfrm>
            <a:off x="568311" y="1675935"/>
            <a:ext cx="730113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2800" dirty="0">
                <a:latin typeface="Bahnschrift Condensed" panose="020B0502040204020203" pitchFamily="34" charset="0"/>
              </a:rPr>
              <a:t>6. AI phishing</a:t>
            </a:r>
          </a:p>
          <a:p>
            <a:pPr marL="342900" indent="-342900" algn="just">
              <a:buFont typeface="Arial" panose="020B0604020202020204" pitchFamily="34" charset="0"/>
              <a:buChar char="•"/>
            </a:pPr>
            <a:r>
              <a:rPr lang="en-US" sz="2800" dirty="0">
                <a:latin typeface="Bahnschrift Condensed" panose="020B0502040204020203" pitchFamily="34" charset="0"/>
              </a:rPr>
              <a:t>Description:  leverages generative artificial intelligence (AI) tools to craft phishing messages. These tools produce customized emails and text messages that are free from spelling errors, grammatical inconsistencies, and other typical phishing red flags.</a:t>
            </a:r>
          </a:p>
          <a:p>
            <a:pPr marL="342900" indent="-342900" algn="just">
              <a:buFont typeface="Arial" panose="020B0604020202020204" pitchFamily="34" charset="0"/>
              <a:buChar char="•"/>
            </a:pPr>
            <a:r>
              <a:rPr lang="en-US" sz="2800" dirty="0">
                <a:latin typeface="Bahnschrift Condensed" panose="020B0502040204020203" pitchFamily="34" charset="0"/>
              </a:rPr>
              <a:t>Generative AI also enables scammers to scale their operations significantly. According to IBM's X-Force Threat Intelligence Index, crafting a phishing email manually takes a scammer around 16 hours. </a:t>
            </a:r>
            <a:endParaRPr kumimoji="0" lang="en-US" altLang="en-US" sz="2800" i="0" u="none" strike="noStrike" cap="none" normalizeH="0" baseline="0" dirty="0">
              <a:ln>
                <a:noFill/>
              </a:ln>
              <a:solidFill>
                <a:schemeClr val="tx1"/>
              </a:solidFill>
              <a:effectLst/>
              <a:latin typeface="Bahnschrift Condensed" panose="020B0502040204020203" pitchFamily="34" charset="0"/>
            </a:endParaRPr>
          </a:p>
        </p:txBody>
      </p:sp>
      <p:pic>
        <p:nvPicPr>
          <p:cNvPr id="8" name="Picture 7">
            <a:extLst>
              <a:ext uri="{FF2B5EF4-FFF2-40B4-BE49-F238E27FC236}">
                <a16:creationId xmlns:a16="http://schemas.microsoft.com/office/drawing/2014/main" id="{122B0B2F-B1DF-6457-7130-F42065B613E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69443" y="2190433"/>
            <a:ext cx="3713886" cy="2859869"/>
          </a:xfrm>
          <a:prstGeom prst="rect">
            <a:avLst/>
          </a:prstGeom>
        </p:spPr>
      </p:pic>
      <p:sp>
        <p:nvSpPr>
          <p:cNvPr id="3" name="Title 1">
            <a:extLst>
              <a:ext uri="{FF2B5EF4-FFF2-40B4-BE49-F238E27FC236}">
                <a16:creationId xmlns:a16="http://schemas.microsoft.com/office/drawing/2014/main" id="{44E66E9D-A858-0620-C729-8C85144421AD}"/>
              </a:ext>
            </a:extLst>
          </p:cNvPr>
          <p:cNvSpPr txBox="1">
            <a:spLocks/>
          </p:cNvSpPr>
          <p:nvPr/>
        </p:nvSpPr>
        <p:spPr>
          <a:xfrm>
            <a:off x="685800" y="261985"/>
            <a:ext cx="10396882" cy="1151965"/>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rPr>
              <a:t>Types of Phishing Attacks</a:t>
            </a:r>
            <a:endParaRPr lang="en-IN" b="1" dirty="0">
              <a:solidFill>
                <a:schemeClr val="bg1"/>
              </a:solidFill>
            </a:endParaRPr>
          </a:p>
        </p:txBody>
      </p:sp>
    </p:spTree>
    <p:extLst>
      <p:ext uri="{BB962C8B-B14F-4D97-AF65-F5344CB8AC3E}">
        <p14:creationId xmlns:p14="http://schemas.microsoft.com/office/powerpoint/2010/main" val="2140062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046C-6371-42EA-72FA-87B2366997A6}"/>
              </a:ext>
            </a:extLst>
          </p:cNvPr>
          <p:cNvSpPr>
            <a:spLocks noGrp="1"/>
          </p:cNvSpPr>
          <p:nvPr>
            <p:ph type="title"/>
          </p:nvPr>
        </p:nvSpPr>
        <p:spPr>
          <a:xfrm>
            <a:off x="685800" y="0"/>
            <a:ext cx="10396882" cy="1151965"/>
          </a:xfrm>
        </p:spPr>
        <p:txBody>
          <a:bodyPr>
            <a:normAutofit/>
          </a:bodyPr>
          <a:lstStyle/>
          <a:p>
            <a:r>
              <a:rPr lang="en-US" dirty="0"/>
              <a:t>Types of phishing attacks</a:t>
            </a:r>
            <a:endParaRPr lang="en-IN" dirty="0"/>
          </a:p>
        </p:txBody>
      </p:sp>
      <p:sp>
        <p:nvSpPr>
          <p:cNvPr id="6" name="Rectangle 3">
            <a:extLst>
              <a:ext uri="{FF2B5EF4-FFF2-40B4-BE49-F238E27FC236}">
                <a16:creationId xmlns:a16="http://schemas.microsoft.com/office/drawing/2014/main" id="{6443FC9F-237C-DF78-E1F8-5E5BBAD105AA}"/>
              </a:ext>
            </a:extLst>
          </p:cNvPr>
          <p:cNvSpPr>
            <a:spLocks noChangeArrowheads="1"/>
          </p:cNvSpPr>
          <p:nvPr/>
        </p:nvSpPr>
        <p:spPr bwMode="auto">
          <a:xfrm>
            <a:off x="339711" y="1669048"/>
            <a:ext cx="730113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2800" dirty="0">
                <a:latin typeface="Bahnschrift Condensed" panose="020B0502040204020203" pitchFamily="34" charset="0"/>
              </a:rPr>
              <a:t>6. AI phishing</a:t>
            </a:r>
          </a:p>
          <a:p>
            <a:pPr marL="342900" indent="-342900" algn="just">
              <a:buFont typeface="Arial" panose="020B0604020202020204" pitchFamily="34" charset="0"/>
              <a:buChar char="•"/>
            </a:pPr>
            <a:r>
              <a:rPr lang="en-US" sz="2800" dirty="0">
                <a:latin typeface="Bahnschrift Condensed" panose="020B0502040204020203" pitchFamily="34" charset="0"/>
              </a:rPr>
              <a:t> With AI, they can create even more convincing messages in just five minutes. Also  scammers use image generators and voice synthesizers to enhance the credibility of their schemes. </a:t>
            </a:r>
          </a:p>
          <a:p>
            <a:pPr algn="just"/>
            <a:endParaRPr lang="en-US" sz="2800" dirty="0">
              <a:latin typeface="Bahnschrift Condensed" panose="020B0502040204020203" pitchFamily="34" charset="0"/>
            </a:endParaRPr>
          </a:p>
          <a:p>
            <a:pPr marL="342900" indent="-342900" algn="just">
              <a:buFont typeface="Arial" panose="020B0604020202020204" pitchFamily="34" charset="0"/>
              <a:buChar char="•"/>
            </a:pPr>
            <a:r>
              <a:rPr lang="en-US" sz="2800" dirty="0">
                <a:latin typeface="Bahnschrift Condensed" panose="020B0502040204020203" pitchFamily="34" charset="0"/>
              </a:rPr>
              <a:t>Example: For instance, in 2019, attackers used AI to clone the voice of an energy company CEO, successfully scamming a bank manager out of USD 243,000.</a:t>
            </a:r>
          </a:p>
          <a:p>
            <a:pPr algn="just"/>
            <a:endParaRPr kumimoji="0" lang="en-US" altLang="en-US" sz="2800" i="0" u="none" strike="noStrike" cap="none" normalizeH="0" baseline="0" dirty="0">
              <a:ln>
                <a:noFill/>
              </a:ln>
              <a:solidFill>
                <a:schemeClr val="tx1"/>
              </a:solidFill>
              <a:effectLst/>
              <a:latin typeface="Bahnschrift Condensed" panose="020B0502040204020203" pitchFamily="34" charset="0"/>
            </a:endParaRPr>
          </a:p>
        </p:txBody>
      </p:sp>
      <p:pic>
        <p:nvPicPr>
          <p:cNvPr id="8" name="Picture 7">
            <a:extLst>
              <a:ext uri="{FF2B5EF4-FFF2-40B4-BE49-F238E27FC236}">
                <a16:creationId xmlns:a16="http://schemas.microsoft.com/office/drawing/2014/main" id="{122B0B2F-B1DF-6457-7130-F42065B613E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40843" y="2190433"/>
            <a:ext cx="3713886" cy="2477133"/>
          </a:xfrm>
          <a:prstGeom prst="rect">
            <a:avLst/>
          </a:prstGeom>
        </p:spPr>
      </p:pic>
      <p:sp>
        <p:nvSpPr>
          <p:cNvPr id="3" name="Title 1">
            <a:extLst>
              <a:ext uri="{FF2B5EF4-FFF2-40B4-BE49-F238E27FC236}">
                <a16:creationId xmlns:a16="http://schemas.microsoft.com/office/drawing/2014/main" id="{DF70CA2F-7116-C3AD-0059-446C935C777A}"/>
              </a:ext>
            </a:extLst>
          </p:cNvPr>
          <p:cNvSpPr txBox="1">
            <a:spLocks/>
          </p:cNvSpPr>
          <p:nvPr/>
        </p:nvSpPr>
        <p:spPr>
          <a:xfrm>
            <a:off x="685800" y="261985"/>
            <a:ext cx="10396882" cy="1151965"/>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rPr>
              <a:t>Types of Phishing Attacks</a:t>
            </a:r>
            <a:endParaRPr lang="en-IN" b="1" dirty="0">
              <a:solidFill>
                <a:schemeClr val="bg1"/>
              </a:solidFill>
            </a:endParaRPr>
          </a:p>
        </p:txBody>
      </p:sp>
    </p:spTree>
    <p:extLst>
      <p:ext uri="{BB962C8B-B14F-4D97-AF65-F5344CB8AC3E}">
        <p14:creationId xmlns:p14="http://schemas.microsoft.com/office/powerpoint/2010/main" val="1207735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F70CA2F-7116-C3AD-0059-446C935C777A}"/>
              </a:ext>
            </a:extLst>
          </p:cNvPr>
          <p:cNvSpPr txBox="1">
            <a:spLocks/>
          </p:cNvSpPr>
          <p:nvPr/>
        </p:nvSpPr>
        <p:spPr>
          <a:xfrm>
            <a:off x="770950" y="614906"/>
            <a:ext cx="10396882" cy="1151965"/>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rPr>
              <a:t>Types of Phishing Attacks</a:t>
            </a:r>
            <a:endParaRPr lang="en-IN" b="1" dirty="0">
              <a:solidFill>
                <a:schemeClr val="bg1"/>
              </a:solidFill>
            </a:endParaRPr>
          </a:p>
        </p:txBody>
      </p:sp>
      <p:graphicFrame>
        <p:nvGraphicFramePr>
          <p:cNvPr id="5" name="Diagram 4">
            <a:extLst>
              <a:ext uri="{FF2B5EF4-FFF2-40B4-BE49-F238E27FC236}">
                <a16:creationId xmlns:a16="http://schemas.microsoft.com/office/drawing/2014/main" id="{6F75278E-8056-EEA3-CF37-42462A11ACA4}"/>
              </a:ext>
            </a:extLst>
          </p:cNvPr>
          <p:cNvGraphicFramePr/>
          <p:nvPr>
            <p:extLst>
              <p:ext uri="{D42A27DB-BD31-4B8C-83A1-F6EECF244321}">
                <p14:modId xmlns:p14="http://schemas.microsoft.com/office/powerpoint/2010/main" val="1685115709"/>
              </p:ext>
            </p:extLst>
          </p:nvPr>
        </p:nvGraphicFramePr>
        <p:xfrm>
          <a:off x="916139" y="1620554"/>
          <a:ext cx="1025169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3145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1010-17F6-9CE3-51DD-E06C334A1000}"/>
              </a:ext>
            </a:extLst>
          </p:cNvPr>
          <p:cNvSpPr>
            <a:spLocks noGrp="1"/>
          </p:cNvSpPr>
          <p:nvPr>
            <p:ph type="title"/>
          </p:nvPr>
        </p:nvSpPr>
        <p:spPr>
          <a:xfrm>
            <a:off x="683626" y="261112"/>
            <a:ext cx="10396882" cy="1151965"/>
          </a:xfrm>
          <a:solidFill>
            <a:srgbClr val="FF0000"/>
          </a:solidFill>
        </p:spPr>
        <p:txBody>
          <a:bodyPr/>
          <a:lstStyle/>
          <a:p>
            <a:r>
              <a:rPr lang="en-US" b="1" dirty="0">
                <a:solidFill>
                  <a:schemeClr val="bg1"/>
                </a:solidFill>
              </a:rPr>
              <a:t>Statistics say…….</a:t>
            </a:r>
            <a:endParaRPr lang="en-IN" b="1" dirty="0">
              <a:solidFill>
                <a:schemeClr val="bg1"/>
              </a:solidFill>
            </a:endParaRPr>
          </a:p>
        </p:txBody>
      </p:sp>
      <p:sp>
        <p:nvSpPr>
          <p:cNvPr id="3" name="Content Placeholder 2">
            <a:extLst>
              <a:ext uri="{FF2B5EF4-FFF2-40B4-BE49-F238E27FC236}">
                <a16:creationId xmlns:a16="http://schemas.microsoft.com/office/drawing/2014/main" id="{EEB78A32-B6D1-099C-7686-BFD834B2A067}"/>
              </a:ext>
            </a:extLst>
          </p:cNvPr>
          <p:cNvSpPr>
            <a:spLocks noGrp="1"/>
          </p:cNvSpPr>
          <p:nvPr>
            <p:ph sz="quarter" idx="13"/>
          </p:nvPr>
        </p:nvSpPr>
        <p:spPr>
          <a:xfrm>
            <a:off x="557017" y="1922718"/>
            <a:ext cx="10394707" cy="3311189"/>
          </a:xfrm>
        </p:spPr>
        <p:txBody>
          <a:bodyPr>
            <a:noAutofit/>
          </a:bodyPr>
          <a:lstStyle/>
          <a:p>
            <a:pPr algn="just">
              <a:lnSpc>
                <a:spcPct val="100000"/>
              </a:lnSpc>
              <a:spcBef>
                <a:spcPts val="600"/>
              </a:spcBef>
            </a:pPr>
            <a:r>
              <a:rPr lang="en-US" sz="2800" cap="none" dirty="0">
                <a:solidFill>
                  <a:schemeClr val="accent3">
                    <a:lumMod val="50000"/>
                  </a:schemeClr>
                </a:solidFill>
                <a:latin typeface="Bahnschrift Light" panose="020B0502040204020203" pitchFamily="34" charset="0"/>
                <a:ea typeface="Calibri" panose="020F0502020204030204" pitchFamily="34" charset="0"/>
                <a:cs typeface="Times New Roman" panose="02020603050405020304" pitchFamily="18" charset="0"/>
              </a:rPr>
              <a:t>Phishing Is The Most Common Way Attackers Illegally Access Systems. with an estimated 3.4 billion spam emails sent every day.</a:t>
            </a:r>
          </a:p>
          <a:p>
            <a:pPr algn="just">
              <a:lnSpc>
                <a:spcPct val="100000"/>
              </a:lnSpc>
              <a:spcBef>
                <a:spcPts val="600"/>
              </a:spcBef>
            </a:pPr>
            <a:r>
              <a:rPr lang="en-US" sz="2800" cap="none" dirty="0">
                <a:solidFill>
                  <a:schemeClr val="accent3">
                    <a:lumMod val="50000"/>
                  </a:schemeClr>
                </a:solidFill>
                <a:latin typeface="Bahnschrift Light" panose="020B0502040204020203" pitchFamily="34" charset="0"/>
                <a:ea typeface="Calibri" panose="020F0502020204030204" pitchFamily="34" charset="0"/>
                <a:cs typeface="Times New Roman" panose="02020603050405020304" pitchFamily="18" charset="0"/>
              </a:rPr>
              <a:t>The use of stolen credentials is the most common cause of data breaches.</a:t>
            </a:r>
          </a:p>
          <a:p>
            <a:pPr algn="just">
              <a:lnSpc>
                <a:spcPct val="100000"/>
              </a:lnSpc>
              <a:spcBef>
                <a:spcPts val="600"/>
              </a:spcBef>
            </a:pPr>
            <a:r>
              <a:rPr lang="en-US" sz="2800" cap="none" dirty="0">
                <a:solidFill>
                  <a:schemeClr val="accent3">
                    <a:lumMod val="50000"/>
                  </a:schemeClr>
                </a:solidFill>
                <a:latin typeface="Bahnschrift Light" panose="020B0502040204020203" pitchFamily="34" charset="0"/>
                <a:ea typeface="Calibri" panose="020F0502020204030204" pitchFamily="34" charset="0"/>
                <a:cs typeface="Times New Roman" panose="02020603050405020304" pitchFamily="18" charset="0"/>
              </a:rPr>
              <a:t>Google blocks around 100 million phishing emails daily.</a:t>
            </a:r>
          </a:p>
          <a:p>
            <a:pPr algn="just">
              <a:lnSpc>
                <a:spcPct val="100000"/>
              </a:lnSpc>
              <a:spcBef>
                <a:spcPts val="600"/>
              </a:spcBef>
            </a:pPr>
            <a:r>
              <a:rPr lang="en-US" sz="2800" cap="none" dirty="0">
                <a:solidFill>
                  <a:schemeClr val="accent3">
                    <a:lumMod val="50000"/>
                  </a:schemeClr>
                </a:solidFill>
                <a:latin typeface="Bahnschrift Light" panose="020B0502040204020203" pitchFamily="34" charset="0"/>
                <a:ea typeface="Calibri" panose="020F0502020204030204" pitchFamily="34" charset="0"/>
                <a:cs typeface="Times New Roman" panose="02020603050405020304" pitchFamily="18" charset="0"/>
              </a:rPr>
              <a:t>Over 48% of emails sent in 2022 were spam.</a:t>
            </a:r>
          </a:p>
          <a:p>
            <a:pPr algn="just">
              <a:lnSpc>
                <a:spcPct val="100000"/>
              </a:lnSpc>
              <a:spcBef>
                <a:spcPts val="600"/>
              </a:spcBef>
            </a:pPr>
            <a:endParaRPr lang="en-US" sz="2800" cap="none" dirty="0">
              <a:solidFill>
                <a:schemeClr val="accent3">
                  <a:lumMod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a:lnSpc>
                <a:spcPct val="100000"/>
              </a:lnSpc>
            </a:pPr>
            <a:endParaRPr lang="en-IN" sz="2800" dirty="0">
              <a:latin typeface="Bahnschrift Light" panose="020B0502040204020203" pitchFamily="34" charset="0"/>
            </a:endParaRPr>
          </a:p>
        </p:txBody>
      </p:sp>
      <p:sp>
        <p:nvSpPr>
          <p:cNvPr id="4" name="Rectangle 3">
            <a:extLst>
              <a:ext uri="{FF2B5EF4-FFF2-40B4-BE49-F238E27FC236}">
                <a16:creationId xmlns:a16="http://schemas.microsoft.com/office/drawing/2014/main" id="{19D8BC96-25C4-E3CB-3FC9-D553CDCE4AD0}"/>
              </a:ext>
            </a:extLst>
          </p:cNvPr>
          <p:cNvSpPr/>
          <p:nvPr/>
        </p:nvSpPr>
        <p:spPr>
          <a:xfrm>
            <a:off x="3137095" y="5322243"/>
            <a:ext cx="5022166" cy="4220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600" dirty="0">
                <a:latin typeface="Bahnschrift Condensed" panose="020B0502040204020203" pitchFamily="34" charset="0"/>
              </a:rPr>
              <a:t>Source : https://aag-it.com/the-latest-phishing-statistics/</a:t>
            </a:r>
          </a:p>
        </p:txBody>
      </p:sp>
    </p:spTree>
    <p:extLst>
      <p:ext uri="{BB962C8B-B14F-4D97-AF65-F5344CB8AC3E}">
        <p14:creationId xmlns:p14="http://schemas.microsoft.com/office/powerpoint/2010/main" val="1565935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1010-17F6-9CE3-51DD-E06C334A1000}"/>
              </a:ext>
            </a:extLst>
          </p:cNvPr>
          <p:cNvSpPr>
            <a:spLocks noGrp="1"/>
          </p:cNvSpPr>
          <p:nvPr>
            <p:ph type="title"/>
          </p:nvPr>
        </p:nvSpPr>
        <p:spPr>
          <a:xfrm>
            <a:off x="683626" y="261112"/>
            <a:ext cx="10396882" cy="1151965"/>
          </a:xfrm>
        </p:spPr>
        <p:txBody>
          <a:bodyPr/>
          <a:lstStyle/>
          <a:p>
            <a:r>
              <a:rPr lang="en-US" dirty="0"/>
              <a:t>Statistics say…….</a:t>
            </a:r>
            <a:endParaRPr lang="en-IN" dirty="0"/>
          </a:p>
        </p:txBody>
      </p:sp>
      <p:sp>
        <p:nvSpPr>
          <p:cNvPr id="3" name="Content Placeholder 2">
            <a:extLst>
              <a:ext uri="{FF2B5EF4-FFF2-40B4-BE49-F238E27FC236}">
                <a16:creationId xmlns:a16="http://schemas.microsoft.com/office/drawing/2014/main" id="{EEB78A32-B6D1-099C-7686-BFD834B2A067}"/>
              </a:ext>
            </a:extLst>
          </p:cNvPr>
          <p:cNvSpPr>
            <a:spLocks noGrp="1"/>
          </p:cNvSpPr>
          <p:nvPr>
            <p:ph sz="quarter" idx="13"/>
          </p:nvPr>
        </p:nvSpPr>
        <p:spPr>
          <a:xfrm>
            <a:off x="765688" y="1846518"/>
            <a:ext cx="10394707" cy="4175939"/>
          </a:xfrm>
        </p:spPr>
        <p:txBody>
          <a:bodyPr>
            <a:noAutofit/>
          </a:bodyPr>
          <a:lstStyle/>
          <a:p>
            <a:pPr algn="just">
              <a:lnSpc>
                <a:spcPct val="100000"/>
              </a:lnSpc>
              <a:spcBef>
                <a:spcPts val="600"/>
              </a:spcBef>
            </a:pPr>
            <a:r>
              <a:rPr lang="en-US" sz="2800" cap="none" dirty="0">
                <a:solidFill>
                  <a:schemeClr val="accent3">
                    <a:lumMod val="50000"/>
                  </a:schemeClr>
                </a:solidFill>
                <a:latin typeface="Bahnschrift Light" panose="020B0502040204020203" pitchFamily="34" charset="0"/>
                <a:ea typeface="Calibri" panose="020F0502020204030204" pitchFamily="34" charset="0"/>
                <a:cs typeface="Times New Roman" panose="02020603050405020304" pitchFamily="18" charset="0"/>
              </a:rPr>
              <a:t>Millennials and Gen-Z internet users are most likely to fall victim to phishing attacks.</a:t>
            </a:r>
          </a:p>
          <a:p>
            <a:pPr algn="just">
              <a:lnSpc>
                <a:spcPct val="100000"/>
              </a:lnSpc>
              <a:spcBef>
                <a:spcPts val="600"/>
              </a:spcBef>
            </a:pPr>
            <a:r>
              <a:rPr lang="en-US" sz="2800" cap="none" dirty="0">
                <a:solidFill>
                  <a:schemeClr val="accent3">
                    <a:lumMod val="50000"/>
                  </a:schemeClr>
                </a:solidFill>
                <a:latin typeface="Bahnschrift Light" panose="020B0502040204020203" pitchFamily="34" charset="0"/>
                <a:ea typeface="Calibri" panose="020F0502020204030204" pitchFamily="34" charset="0"/>
                <a:cs typeface="Times New Roman" panose="02020603050405020304" pitchFamily="18" charset="0"/>
              </a:rPr>
              <a:t>83% of UK businesses that suffered a cyber attack in 2022 reported the attack type as phishing.</a:t>
            </a:r>
          </a:p>
          <a:p>
            <a:pPr algn="just">
              <a:lnSpc>
                <a:spcPct val="100000"/>
              </a:lnSpc>
              <a:spcBef>
                <a:spcPts val="600"/>
              </a:spcBef>
            </a:pPr>
            <a:r>
              <a:rPr lang="en-US" sz="2800" cap="none" dirty="0">
                <a:solidFill>
                  <a:schemeClr val="accent3">
                    <a:lumMod val="50000"/>
                  </a:schemeClr>
                </a:solidFill>
                <a:latin typeface="Bahnschrift Light" panose="020B0502040204020203" pitchFamily="34" charset="0"/>
                <a:ea typeface="Calibri" panose="020F0502020204030204" pitchFamily="34" charset="0"/>
                <a:cs typeface="Times New Roman" panose="02020603050405020304" pitchFamily="18" charset="0"/>
              </a:rPr>
              <a:t>Phishing was the most common attack type against Asian organisations in 2021.</a:t>
            </a:r>
          </a:p>
          <a:p>
            <a:pPr algn="just">
              <a:lnSpc>
                <a:spcPct val="100000"/>
              </a:lnSpc>
              <a:spcBef>
                <a:spcPts val="600"/>
              </a:spcBef>
            </a:pPr>
            <a:r>
              <a:rPr lang="en-US" sz="2800" cap="none" dirty="0">
                <a:solidFill>
                  <a:schemeClr val="accent3">
                    <a:lumMod val="50000"/>
                  </a:schemeClr>
                </a:solidFill>
                <a:latin typeface="Bahnschrift Light" panose="020B0502040204020203" pitchFamily="34" charset="0"/>
                <a:ea typeface="Calibri" panose="020F0502020204030204" pitchFamily="34" charset="0"/>
                <a:cs typeface="Times New Roman" panose="02020603050405020304" pitchFamily="18" charset="0"/>
              </a:rPr>
              <a:t>The average cost of a data breach against an organisation is more than $4 million.</a:t>
            </a:r>
          </a:p>
          <a:p>
            <a:pPr algn="just">
              <a:lnSpc>
                <a:spcPct val="100000"/>
              </a:lnSpc>
              <a:spcBef>
                <a:spcPts val="600"/>
              </a:spcBef>
            </a:pPr>
            <a:r>
              <a:rPr lang="en-US" sz="2800" cap="none" dirty="0">
                <a:solidFill>
                  <a:schemeClr val="accent3">
                    <a:lumMod val="50000"/>
                  </a:schemeClr>
                </a:solidFill>
                <a:latin typeface="Bahnschrift Light" panose="020B0502040204020203" pitchFamily="34" charset="0"/>
                <a:ea typeface="Calibri" panose="020F0502020204030204" pitchFamily="34" charset="0"/>
                <a:cs typeface="Times New Roman" panose="02020603050405020304" pitchFamily="18" charset="0"/>
              </a:rPr>
              <a:t>One whaling attack costs a business $47 million</a:t>
            </a:r>
          </a:p>
          <a:p>
            <a:pPr algn="just">
              <a:lnSpc>
                <a:spcPct val="100000"/>
              </a:lnSpc>
              <a:spcBef>
                <a:spcPts val="600"/>
              </a:spcBef>
            </a:pPr>
            <a:endParaRPr lang="en-US" sz="2800" cap="none" dirty="0">
              <a:solidFill>
                <a:schemeClr val="accent3">
                  <a:lumMod val="50000"/>
                </a:schemeClr>
              </a:solidFill>
              <a:latin typeface="Bahnschrift Light" panose="020B0502040204020203" pitchFamily="34" charset="0"/>
              <a:ea typeface="Calibri" panose="020F0502020204030204" pitchFamily="34" charset="0"/>
              <a:cs typeface="Times New Roman" panose="02020603050405020304" pitchFamily="18" charset="0"/>
            </a:endParaRPr>
          </a:p>
          <a:p>
            <a:pPr>
              <a:lnSpc>
                <a:spcPct val="100000"/>
              </a:lnSpc>
            </a:pPr>
            <a:endParaRPr lang="en-IN" sz="2800" dirty="0">
              <a:latin typeface="Bahnschrift Light" panose="020B0502040204020203" pitchFamily="34" charset="0"/>
            </a:endParaRPr>
          </a:p>
        </p:txBody>
      </p:sp>
      <p:sp>
        <p:nvSpPr>
          <p:cNvPr id="4" name="Rectangle 3">
            <a:extLst>
              <a:ext uri="{FF2B5EF4-FFF2-40B4-BE49-F238E27FC236}">
                <a16:creationId xmlns:a16="http://schemas.microsoft.com/office/drawing/2014/main" id="{19D8BC96-25C4-E3CB-3FC9-D553CDCE4AD0}"/>
              </a:ext>
            </a:extLst>
          </p:cNvPr>
          <p:cNvSpPr/>
          <p:nvPr/>
        </p:nvSpPr>
        <p:spPr>
          <a:xfrm>
            <a:off x="3221502" y="6022457"/>
            <a:ext cx="5022166" cy="4220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600" dirty="0">
                <a:latin typeface="Bahnschrift Condensed" panose="020B0502040204020203" pitchFamily="34" charset="0"/>
              </a:rPr>
              <a:t>Source : https://aag-it.com/the-latest-phishing-statistics/</a:t>
            </a:r>
          </a:p>
        </p:txBody>
      </p:sp>
      <p:sp>
        <p:nvSpPr>
          <p:cNvPr id="5" name="Title 1">
            <a:extLst>
              <a:ext uri="{FF2B5EF4-FFF2-40B4-BE49-F238E27FC236}">
                <a16:creationId xmlns:a16="http://schemas.microsoft.com/office/drawing/2014/main" id="{2E74ADD9-32B9-5AFE-290D-45BF3A6660E7}"/>
              </a:ext>
            </a:extLst>
          </p:cNvPr>
          <p:cNvSpPr txBox="1">
            <a:spLocks/>
          </p:cNvSpPr>
          <p:nvPr/>
        </p:nvSpPr>
        <p:spPr>
          <a:xfrm>
            <a:off x="836026" y="413512"/>
            <a:ext cx="10396882" cy="1151965"/>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Statistics say…….</a:t>
            </a:r>
            <a:endParaRPr lang="en-IN" b="1" dirty="0">
              <a:solidFill>
                <a:schemeClr val="bg1"/>
              </a:solidFill>
            </a:endParaRPr>
          </a:p>
        </p:txBody>
      </p:sp>
    </p:spTree>
    <p:extLst>
      <p:ext uri="{BB962C8B-B14F-4D97-AF65-F5344CB8AC3E}">
        <p14:creationId xmlns:p14="http://schemas.microsoft.com/office/powerpoint/2010/main" val="2193791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FC0B40-1013-4C9E-E7CF-2023BA6F75E4}"/>
              </a:ext>
            </a:extLst>
          </p:cNvPr>
          <p:cNvSpPr>
            <a:spLocks noGrp="1"/>
          </p:cNvSpPr>
          <p:nvPr>
            <p:ph sz="quarter" idx="13"/>
          </p:nvPr>
        </p:nvSpPr>
        <p:spPr>
          <a:xfrm>
            <a:off x="578885" y="1814712"/>
            <a:ext cx="6940296" cy="2539157"/>
          </a:xfrm>
          <a:prstGeom prst="rect">
            <a:avLst/>
          </a:prstGeom>
        </p:spPr>
        <p:txBody>
          <a:bodyPr wrap="square">
            <a:spAutoFit/>
          </a:bodyPr>
          <a:lstStyle/>
          <a:p>
            <a:pPr marL="1143000" marR="0" lvl="0" indent="-1143000">
              <a:spcBef>
                <a:spcPts val="600"/>
              </a:spcBef>
              <a:spcAft>
                <a:spcPts val="0"/>
              </a:spcAft>
              <a:buFont typeface="+mj-lt"/>
              <a:buAutoNum type="arabicPeriod"/>
            </a:pPr>
            <a:r>
              <a:rPr lang="en-US" sz="4000" b="1" dirty="0">
                <a:solidFill>
                  <a:srgbClr val="C00000"/>
                </a:solidFill>
                <a:latin typeface="Bahnschrift SemiBold SemiConden" panose="020B0502040204020203" pitchFamily="34" charset="0"/>
                <a:ea typeface="NSimSun" panose="02010609030101010101" pitchFamily="49" charset="-122"/>
                <a:cs typeface="Times New Roman" panose="02020603050405020304" pitchFamily="18" charset="0"/>
              </a:rPr>
              <a:t>What is Phishing?</a:t>
            </a:r>
          </a:p>
          <a:p>
            <a:pPr marL="1143000" marR="0" lvl="0" indent="-1143000">
              <a:spcBef>
                <a:spcPts val="600"/>
              </a:spcBef>
              <a:spcAft>
                <a:spcPts val="0"/>
              </a:spcAft>
              <a:buFont typeface="+mj-lt"/>
              <a:buAutoNum type="arabicPeriod"/>
            </a:pPr>
            <a:r>
              <a:rPr lang="en-US" sz="4000" b="1" dirty="0">
                <a:solidFill>
                  <a:srgbClr val="C00000"/>
                </a:solidFill>
                <a:latin typeface="Bahnschrift SemiBold SemiConden" panose="020B0502040204020203" pitchFamily="34" charset="0"/>
                <a:ea typeface="NSimSun" panose="02010609030101010101" pitchFamily="49" charset="-122"/>
                <a:cs typeface="Times New Roman" panose="02020603050405020304" pitchFamily="18" charset="0"/>
              </a:rPr>
              <a:t>How does it happen?</a:t>
            </a:r>
          </a:p>
          <a:p>
            <a:pPr marL="1143000" marR="0" lvl="0" indent="-1143000">
              <a:spcBef>
                <a:spcPts val="600"/>
              </a:spcBef>
              <a:spcAft>
                <a:spcPts val="0"/>
              </a:spcAft>
              <a:buFont typeface="+mj-lt"/>
              <a:buAutoNum type="arabicPeriod"/>
            </a:pPr>
            <a:r>
              <a:rPr lang="en-US" sz="4000" b="1" dirty="0">
                <a:solidFill>
                  <a:srgbClr val="C00000"/>
                </a:solidFill>
                <a:latin typeface="Bahnschrift SemiBold SemiConden" panose="020B0502040204020203" pitchFamily="34" charset="0"/>
                <a:ea typeface="NSimSun" panose="02010609030101010101" pitchFamily="49" charset="-122"/>
                <a:cs typeface="Times New Roman" panose="02020603050405020304" pitchFamily="18" charset="0"/>
              </a:rPr>
              <a:t>Can it happen to me?</a:t>
            </a:r>
          </a:p>
          <a:p>
            <a:pPr marL="1143000" marR="0" lvl="0" indent="-1143000">
              <a:spcBef>
                <a:spcPts val="600"/>
              </a:spcBef>
              <a:spcAft>
                <a:spcPts val="0"/>
              </a:spcAft>
              <a:buFont typeface="+mj-lt"/>
              <a:buAutoNum type="arabicPeriod"/>
            </a:pPr>
            <a:r>
              <a:rPr lang="en-US" sz="4000" b="1" dirty="0">
                <a:solidFill>
                  <a:srgbClr val="C00000"/>
                </a:solidFill>
                <a:latin typeface="Bahnschrift SemiBold SemiConden" panose="020B0502040204020203" pitchFamily="34" charset="0"/>
                <a:ea typeface="NSimSun" panose="02010609030101010101" pitchFamily="49" charset="-122"/>
                <a:cs typeface="Times New Roman" panose="02020603050405020304" pitchFamily="18" charset="0"/>
              </a:rPr>
              <a:t>What can I do?</a:t>
            </a:r>
          </a:p>
        </p:txBody>
      </p:sp>
      <p:pic>
        <p:nvPicPr>
          <p:cNvPr id="5" name="Picture 4">
            <a:extLst>
              <a:ext uri="{FF2B5EF4-FFF2-40B4-BE49-F238E27FC236}">
                <a16:creationId xmlns:a16="http://schemas.microsoft.com/office/drawing/2014/main" id="{150B7168-233E-FC6C-FE65-49CBD68C5BCE}"/>
              </a:ext>
            </a:extLst>
          </p:cNvPr>
          <p:cNvPicPr>
            <a:picLocks noChangeAspect="1"/>
          </p:cNvPicPr>
          <p:nvPr/>
        </p:nvPicPr>
        <p:blipFill rotWithShape="1">
          <a:blip r:embed="rId2">
            <a:extLst>
              <a:ext uri="{28A0092B-C50C-407E-A947-70E740481C1C}">
                <a14:useLocalDpi xmlns:a14="http://schemas.microsoft.com/office/drawing/2010/main" val="0"/>
              </a:ext>
            </a:extLst>
          </a:blip>
          <a:srcRect l="30595" t="21545" r="31045" b="27065"/>
          <a:stretch/>
        </p:blipFill>
        <p:spPr>
          <a:xfrm>
            <a:off x="6247911" y="784973"/>
            <a:ext cx="5109696" cy="5288054"/>
          </a:xfrm>
          <a:prstGeom prst="ellipse">
            <a:avLst/>
          </a:prstGeom>
        </p:spPr>
      </p:pic>
    </p:spTree>
    <p:extLst>
      <p:ext uri="{BB962C8B-B14F-4D97-AF65-F5344CB8AC3E}">
        <p14:creationId xmlns:p14="http://schemas.microsoft.com/office/powerpoint/2010/main" val="2004315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D03B9D-0D53-E1CE-B290-EF9316BF0A70}"/>
              </a:ext>
            </a:extLst>
          </p:cNvPr>
          <p:cNvPicPr>
            <a:picLocks noChangeAspect="1"/>
          </p:cNvPicPr>
          <p:nvPr/>
        </p:nvPicPr>
        <p:blipFill>
          <a:blip r:embed="rId2"/>
          <a:stretch>
            <a:fillRect/>
          </a:stretch>
        </p:blipFill>
        <p:spPr>
          <a:xfrm>
            <a:off x="798526" y="337637"/>
            <a:ext cx="8897592" cy="1895740"/>
          </a:xfrm>
          <a:prstGeom prst="rect">
            <a:avLst/>
          </a:prstGeom>
          <a:ln>
            <a:solidFill>
              <a:schemeClr val="accent1"/>
            </a:solidFill>
          </a:ln>
        </p:spPr>
      </p:pic>
      <p:pic>
        <p:nvPicPr>
          <p:cNvPr id="7" name="Content Placeholder 6">
            <a:extLst>
              <a:ext uri="{FF2B5EF4-FFF2-40B4-BE49-F238E27FC236}">
                <a16:creationId xmlns:a16="http://schemas.microsoft.com/office/drawing/2014/main" id="{3A0AD5B5-2470-AAB7-6A53-B706D88635E7}"/>
              </a:ext>
            </a:extLst>
          </p:cNvPr>
          <p:cNvPicPr>
            <a:picLocks noGrp="1" noChangeAspect="1"/>
          </p:cNvPicPr>
          <p:nvPr>
            <p:ph sz="quarter" idx="13"/>
          </p:nvPr>
        </p:nvPicPr>
        <p:blipFill>
          <a:blip r:embed="rId3"/>
          <a:stretch>
            <a:fillRect/>
          </a:stretch>
        </p:blipFill>
        <p:spPr>
          <a:xfrm rot="20928886">
            <a:off x="876218" y="2225989"/>
            <a:ext cx="8630854" cy="1648055"/>
          </a:xfrm>
          <a:ln>
            <a:solidFill>
              <a:schemeClr val="accent1"/>
            </a:solidFill>
          </a:ln>
        </p:spPr>
      </p:pic>
      <p:pic>
        <p:nvPicPr>
          <p:cNvPr id="9" name="Picture 8">
            <a:extLst>
              <a:ext uri="{FF2B5EF4-FFF2-40B4-BE49-F238E27FC236}">
                <a16:creationId xmlns:a16="http://schemas.microsoft.com/office/drawing/2014/main" id="{26424E6B-0481-274F-3606-C20F004C2F6F}"/>
              </a:ext>
            </a:extLst>
          </p:cNvPr>
          <p:cNvPicPr>
            <a:picLocks noChangeAspect="1"/>
          </p:cNvPicPr>
          <p:nvPr/>
        </p:nvPicPr>
        <p:blipFill>
          <a:blip r:embed="rId4"/>
          <a:stretch>
            <a:fillRect/>
          </a:stretch>
        </p:blipFill>
        <p:spPr>
          <a:xfrm>
            <a:off x="798342" y="4964495"/>
            <a:ext cx="7792537" cy="952633"/>
          </a:xfrm>
          <a:prstGeom prst="rect">
            <a:avLst/>
          </a:prstGeom>
          <a:ln>
            <a:solidFill>
              <a:schemeClr val="accent1"/>
            </a:solidFill>
          </a:ln>
        </p:spPr>
      </p:pic>
      <p:pic>
        <p:nvPicPr>
          <p:cNvPr id="11" name="Picture 10">
            <a:extLst>
              <a:ext uri="{FF2B5EF4-FFF2-40B4-BE49-F238E27FC236}">
                <a16:creationId xmlns:a16="http://schemas.microsoft.com/office/drawing/2014/main" id="{7E5A6C41-C2D2-0B72-C72C-69B1BDFAAF0A}"/>
              </a:ext>
            </a:extLst>
          </p:cNvPr>
          <p:cNvPicPr>
            <a:picLocks noChangeAspect="1"/>
          </p:cNvPicPr>
          <p:nvPr/>
        </p:nvPicPr>
        <p:blipFill>
          <a:blip r:embed="rId5"/>
          <a:stretch>
            <a:fillRect/>
          </a:stretch>
        </p:blipFill>
        <p:spPr>
          <a:xfrm rot="501954">
            <a:off x="5282564" y="3783353"/>
            <a:ext cx="6616629" cy="1390844"/>
          </a:xfrm>
          <a:prstGeom prst="rect">
            <a:avLst/>
          </a:prstGeom>
          <a:ln>
            <a:solidFill>
              <a:schemeClr val="accent1"/>
            </a:solidFill>
          </a:ln>
        </p:spPr>
      </p:pic>
    </p:spTree>
    <p:extLst>
      <p:ext uri="{BB962C8B-B14F-4D97-AF65-F5344CB8AC3E}">
        <p14:creationId xmlns:p14="http://schemas.microsoft.com/office/powerpoint/2010/main" val="742813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2946A-493D-8005-9482-1C2BB8DAE8C1}"/>
              </a:ext>
            </a:extLst>
          </p:cNvPr>
          <p:cNvSpPr>
            <a:spLocks noGrp="1"/>
          </p:cNvSpPr>
          <p:nvPr>
            <p:ph type="title"/>
          </p:nvPr>
        </p:nvSpPr>
        <p:spPr>
          <a:xfrm>
            <a:off x="1164102" y="2753751"/>
            <a:ext cx="10396882" cy="1151965"/>
          </a:xfrm>
          <a:solidFill>
            <a:srgbClr val="FF0000"/>
          </a:solidFill>
        </p:spPr>
        <p:txBody>
          <a:bodyPr/>
          <a:lstStyle/>
          <a:p>
            <a:pPr algn="ctr"/>
            <a:endParaRPr lang="en-IN" b="1" dirty="0">
              <a:solidFill>
                <a:schemeClr val="bg1"/>
              </a:solidFill>
            </a:endParaRPr>
          </a:p>
        </p:txBody>
      </p:sp>
      <p:sp>
        <p:nvSpPr>
          <p:cNvPr id="3" name="Rectangle 2">
            <a:extLst>
              <a:ext uri="{FF2B5EF4-FFF2-40B4-BE49-F238E27FC236}">
                <a16:creationId xmlns:a16="http://schemas.microsoft.com/office/drawing/2014/main" id="{6B6F8E01-8A64-C253-BE0D-1423AC2D32B8}"/>
              </a:ext>
            </a:extLst>
          </p:cNvPr>
          <p:cNvSpPr/>
          <p:nvPr/>
        </p:nvSpPr>
        <p:spPr>
          <a:xfrm>
            <a:off x="3559126" y="3080825"/>
            <a:ext cx="5824025"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t>Signs of Phishing</a:t>
            </a:r>
            <a:endParaRPr lang="en-IN" sz="4400" b="1" dirty="0"/>
          </a:p>
        </p:txBody>
      </p:sp>
    </p:spTree>
    <p:extLst>
      <p:ext uri="{BB962C8B-B14F-4D97-AF65-F5344CB8AC3E}">
        <p14:creationId xmlns:p14="http://schemas.microsoft.com/office/powerpoint/2010/main" val="3690534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39B58-DE5E-24C3-410D-F0601551378C}"/>
              </a:ext>
            </a:extLst>
          </p:cNvPr>
          <p:cNvSpPr>
            <a:spLocks noGrp="1"/>
          </p:cNvSpPr>
          <p:nvPr>
            <p:ph type="title"/>
          </p:nvPr>
        </p:nvSpPr>
        <p:spPr>
          <a:xfrm>
            <a:off x="338028" y="970529"/>
            <a:ext cx="9416944" cy="630935"/>
          </a:xfrm>
        </p:spPr>
        <p:txBody>
          <a:bodyPr>
            <a:noAutofit/>
          </a:bodyPr>
          <a:lstStyle/>
          <a:p>
            <a:r>
              <a:rPr lang="en-US" sz="4000" b="1" cap="none" dirty="0">
                <a:solidFill>
                  <a:schemeClr val="accent6">
                    <a:lumMod val="75000"/>
                  </a:schemeClr>
                </a:solidFill>
                <a:ea typeface="Calibri" panose="020F0502020204030204" pitchFamily="34" charset="0"/>
                <a:cs typeface="Times New Roman" panose="02020603050405020304" pitchFamily="18" charset="0"/>
              </a:rPr>
              <a:t>Phishing messages are designed to get you to react quickly without thinking too much.</a:t>
            </a:r>
            <a:br>
              <a:rPr lang="en-US" sz="4000" b="1" cap="none" dirty="0">
                <a:solidFill>
                  <a:schemeClr val="accent6">
                    <a:lumMod val="75000"/>
                  </a:schemeClr>
                </a:solidFill>
                <a:ea typeface="Calibri" panose="020F0502020204030204" pitchFamily="34" charset="0"/>
                <a:cs typeface="Times New Roman" panose="02020603050405020304" pitchFamily="18" charset="0"/>
              </a:rPr>
            </a:br>
            <a:endParaRPr lang="en-IN" sz="4000" cap="none" dirty="0">
              <a:solidFill>
                <a:schemeClr val="accent6">
                  <a:lumMod val="75000"/>
                </a:schemeClr>
              </a:solidFill>
            </a:endParaRPr>
          </a:p>
        </p:txBody>
      </p:sp>
      <p:sp>
        <p:nvSpPr>
          <p:cNvPr id="6" name="Rectangle 5">
            <a:extLst>
              <a:ext uri="{FF2B5EF4-FFF2-40B4-BE49-F238E27FC236}">
                <a16:creationId xmlns:a16="http://schemas.microsoft.com/office/drawing/2014/main" id="{72804D71-F3A0-7D99-7930-D3184ED7D75E}"/>
              </a:ext>
            </a:extLst>
          </p:cNvPr>
          <p:cNvSpPr/>
          <p:nvPr/>
        </p:nvSpPr>
        <p:spPr>
          <a:xfrm>
            <a:off x="348452" y="1981649"/>
            <a:ext cx="10971501" cy="4277715"/>
          </a:xfrm>
          <a:prstGeom prst="rect">
            <a:avLst/>
          </a:prstGeom>
          <a:solidFill>
            <a:srgbClr val="2492BB"/>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D3F46B76-E099-7197-6A75-C01406F2A7A4}"/>
              </a:ext>
            </a:extLst>
          </p:cNvPr>
          <p:cNvSpPr/>
          <p:nvPr/>
        </p:nvSpPr>
        <p:spPr>
          <a:xfrm>
            <a:off x="338028" y="3539074"/>
            <a:ext cx="2667666" cy="461665"/>
          </a:xfrm>
          <a:prstGeom prst="rect">
            <a:avLst/>
          </a:prstGeom>
        </p:spPr>
        <p:txBody>
          <a:bodyPr wrap="square">
            <a:spAutoFit/>
          </a:bodyPr>
          <a:lstStyle/>
          <a:p>
            <a:pPr marR="0" lvl="0" algn="ctr">
              <a:spcBef>
                <a:spcPts val="600"/>
              </a:spcBef>
              <a:spcAft>
                <a:spcPts val="0"/>
              </a:spcAft>
            </a:pPr>
            <a:r>
              <a:rPr lang="en-US" sz="2400" b="1" dirty="0">
                <a:solidFill>
                  <a:schemeClr val="bg1"/>
                </a:solidFill>
                <a:ea typeface="Calibri" panose="020F0502020204030204" pitchFamily="34" charset="0"/>
                <a:cs typeface="Times New Roman" panose="02020603050405020304" pitchFamily="18" charset="0"/>
              </a:rPr>
              <a:t>Sense of Urgency</a:t>
            </a:r>
          </a:p>
        </p:txBody>
      </p:sp>
      <p:sp>
        <p:nvSpPr>
          <p:cNvPr id="8" name="Rectangle 7">
            <a:extLst>
              <a:ext uri="{FF2B5EF4-FFF2-40B4-BE49-F238E27FC236}">
                <a16:creationId xmlns:a16="http://schemas.microsoft.com/office/drawing/2014/main" id="{58C939D6-B2DA-62C1-E6CD-5A636A105817}"/>
              </a:ext>
            </a:extLst>
          </p:cNvPr>
          <p:cNvSpPr/>
          <p:nvPr/>
        </p:nvSpPr>
        <p:spPr>
          <a:xfrm>
            <a:off x="4091074" y="3572867"/>
            <a:ext cx="3080812" cy="461665"/>
          </a:xfrm>
          <a:prstGeom prst="rect">
            <a:avLst/>
          </a:prstGeom>
        </p:spPr>
        <p:txBody>
          <a:bodyPr wrap="square">
            <a:spAutoFit/>
          </a:bodyPr>
          <a:lstStyle/>
          <a:p>
            <a:pPr marR="0" lvl="0" algn="ctr">
              <a:spcBef>
                <a:spcPts val="600"/>
              </a:spcBef>
              <a:spcAft>
                <a:spcPts val="0"/>
              </a:spcAft>
            </a:pPr>
            <a:r>
              <a:rPr lang="en-US" sz="2400" b="1" dirty="0">
                <a:solidFill>
                  <a:schemeClr val="bg1"/>
                </a:solidFill>
                <a:ea typeface="Calibri" panose="020F0502020204030204" pitchFamily="34" charset="0"/>
                <a:cs typeface="Times New Roman" panose="02020603050405020304" pitchFamily="18" charset="0"/>
              </a:rPr>
              <a:t>Offers of Money</a:t>
            </a:r>
          </a:p>
        </p:txBody>
      </p:sp>
      <p:sp>
        <p:nvSpPr>
          <p:cNvPr id="9" name="Rectangle 8">
            <a:extLst>
              <a:ext uri="{FF2B5EF4-FFF2-40B4-BE49-F238E27FC236}">
                <a16:creationId xmlns:a16="http://schemas.microsoft.com/office/drawing/2014/main" id="{630FB684-E96D-CE01-1104-6D8EEAE0917A}"/>
              </a:ext>
            </a:extLst>
          </p:cNvPr>
          <p:cNvSpPr/>
          <p:nvPr/>
        </p:nvSpPr>
        <p:spPr>
          <a:xfrm>
            <a:off x="7830082" y="5586875"/>
            <a:ext cx="2316940" cy="461665"/>
          </a:xfrm>
          <a:prstGeom prst="rect">
            <a:avLst/>
          </a:prstGeom>
        </p:spPr>
        <p:txBody>
          <a:bodyPr wrap="square">
            <a:spAutoFit/>
          </a:bodyPr>
          <a:lstStyle/>
          <a:p>
            <a:pPr marR="0" lvl="0" algn="ctr">
              <a:spcBef>
                <a:spcPts val="600"/>
              </a:spcBef>
              <a:spcAft>
                <a:spcPts val="0"/>
              </a:spcAft>
            </a:pPr>
            <a:r>
              <a:rPr lang="en-US" sz="2400" b="1" dirty="0">
                <a:solidFill>
                  <a:schemeClr val="bg1"/>
                </a:solidFill>
                <a:ea typeface="Calibri" panose="020F0502020204030204" pitchFamily="34" charset="0"/>
                <a:cs typeface="Times New Roman" panose="02020603050405020304" pitchFamily="18" charset="0"/>
              </a:rPr>
              <a:t>IT Support </a:t>
            </a:r>
          </a:p>
        </p:txBody>
      </p:sp>
      <p:sp>
        <p:nvSpPr>
          <p:cNvPr id="10" name="Rectangle 9">
            <a:extLst>
              <a:ext uri="{FF2B5EF4-FFF2-40B4-BE49-F238E27FC236}">
                <a16:creationId xmlns:a16="http://schemas.microsoft.com/office/drawing/2014/main" id="{B25C0DC6-9095-8922-608A-158409CEB5B3}"/>
              </a:ext>
            </a:extLst>
          </p:cNvPr>
          <p:cNvSpPr/>
          <p:nvPr/>
        </p:nvSpPr>
        <p:spPr>
          <a:xfrm>
            <a:off x="3947164" y="5567632"/>
            <a:ext cx="3080812" cy="461665"/>
          </a:xfrm>
          <a:prstGeom prst="rect">
            <a:avLst/>
          </a:prstGeom>
        </p:spPr>
        <p:txBody>
          <a:bodyPr wrap="square">
            <a:spAutoFit/>
          </a:bodyPr>
          <a:lstStyle/>
          <a:p>
            <a:pPr marR="0" lvl="0" algn="ctr">
              <a:spcBef>
                <a:spcPts val="600"/>
              </a:spcBef>
              <a:spcAft>
                <a:spcPts val="0"/>
              </a:spcAft>
            </a:pPr>
            <a:r>
              <a:rPr lang="en-US" sz="2400" b="1" dirty="0">
                <a:solidFill>
                  <a:schemeClr val="bg1"/>
                </a:solidFill>
                <a:ea typeface="Calibri" panose="020F0502020204030204" pitchFamily="34" charset="0"/>
                <a:cs typeface="Times New Roman" panose="02020603050405020304" pitchFamily="18" charset="0"/>
              </a:rPr>
              <a:t>Rewards</a:t>
            </a:r>
          </a:p>
        </p:txBody>
      </p:sp>
      <p:sp>
        <p:nvSpPr>
          <p:cNvPr id="11" name="Rectangle 10">
            <a:extLst>
              <a:ext uri="{FF2B5EF4-FFF2-40B4-BE49-F238E27FC236}">
                <a16:creationId xmlns:a16="http://schemas.microsoft.com/office/drawing/2014/main" id="{CAF81831-7BBD-AB88-A30A-9834FB99F003}"/>
              </a:ext>
            </a:extLst>
          </p:cNvPr>
          <p:cNvSpPr/>
          <p:nvPr/>
        </p:nvSpPr>
        <p:spPr>
          <a:xfrm>
            <a:off x="7640170" y="3595778"/>
            <a:ext cx="3080812" cy="461665"/>
          </a:xfrm>
          <a:prstGeom prst="rect">
            <a:avLst/>
          </a:prstGeom>
        </p:spPr>
        <p:txBody>
          <a:bodyPr wrap="square">
            <a:spAutoFit/>
          </a:bodyPr>
          <a:lstStyle/>
          <a:p>
            <a:pPr marR="0" lvl="0" algn="ctr">
              <a:spcBef>
                <a:spcPts val="600"/>
              </a:spcBef>
              <a:spcAft>
                <a:spcPts val="0"/>
              </a:spcAft>
            </a:pPr>
            <a:r>
              <a:rPr lang="en-US" sz="2400" b="1" dirty="0">
                <a:solidFill>
                  <a:schemeClr val="bg1"/>
                </a:solidFill>
                <a:ea typeface="Calibri" panose="020F0502020204030204" pitchFamily="34" charset="0"/>
                <a:cs typeface="Times New Roman" panose="02020603050405020304" pitchFamily="18" charset="0"/>
              </a:rPr>
              <a:t>Confirmations</a:t>
            </a:r>
          </a:p>
        </p:txBody>
      </p:sp>
      <p:sp>
        <p:nvSpPr>
          <p:cNvPr id="12" name="Rectangle 11">
            <a:extLst>
              <a:ext uri="{FF2B5EF4-FFF2-40B4-BE49-F238E27FC236}">
                <a16:creationId xmlns:a16="http://schemas.microsoft.com/office/drawing/2014/main" id="{3D559312-2A2B-F90B-8402-2FCA8BED6E7B}"/>
              </a:ext>
            </a:extLst>
          </p:cNvPr>
          <p:cNvSpPr/>
          <p:nvPr/>
        </p:nvSpPr>
        <p:spPr>
          <a:xfrm>
            <a:off x="234012" y="5455757"/>
            <a:ext cx="3080812" cy="461665"/>
          </a:xfrm>
          <a:prstGeom prst="rect">
            <a:avLst/>
          </a:prstGeom>
        </p:spPr>
        <p:txBody>
          <a:bodyPr wrap="square">
            <a:spAutoFit/>
          </a:bodyPr>
          <a:lstStyle/>
          <a:p>
            <a:pPr marR="0" lvl="0" algn="ctr">
              <a:spcBef>
                <a:spcPts val="600"/>
              </a:spcBef>
              <a:spcAft>
                <a:spcPts val="0"/>
              </a:spcAft>
            </a:pPr>
            <a:r>
              <a:rPr lang="en-US" sz="2400" b="1" dirty="0">
                <a:solidFill>
                  <a:schemeClr val="bg1"/>
                </a:solidFill>
                <a:ea typeface="Calibri" panose="020F0502020204030204" pitchFamily="34" charset="0"/>
                <a:cs typeface="Times New Roman" panose="02020603050405020304" pitchFamily="18" charset="0"/>
              </a:rPr>
              <a:t>Odd Requests</a:t>
            </a:r>
          </a:p>
        </p:txBody>
      </p:sp>
      <p:pic>
        <p:nvPicPr>
          <p:cNvPr id="13" name="Picture 12">
            <a:extLst>
              <a:ext uri="{FF2B5EF4-FFF2-40B4-BE49-F238E27FC236}">
                <a16:creationId xmlns:a16="http://schemas.microsoft.com/office/drawing/2014/main" id="{AD77F88B-E946-9DF1-8FD7-43E24B0A3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130" y="2192494"/>
            <a:ext cx="1548263" cy="1548263"/>
          </a:xfrm>
          <a:prstGeom prst="rect">
            <a:avLst/>
          </a:prstGeom>
        </p:spPr>
      </p:pic>
      <p:pic>
        <p:nvPicPr>
          <p:cNvPr id="14" name="Picture 13">
            <a:extLst>
              <a:ext uri="{FF2B5EF4-FFF2-40B4-BE49-F238E27FC236}">
                <a16:creationId xmlns:a16="http://schemas.microsoft.com/office/drawing/2014/main" id="{153BC1E3-41CF-5226-5EF4-A469E90E6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8860" y="2481003"/>
            <a:ext cx="1095414" cy="1058071"/>
          </a:xfrm>
          <a:prstGeom prst="rect">
            <a:avLst/>
          </a:prstGeom>
        </p:spPr>
      </p:pic>
      <p:pic>
        <p:nvPicPr>
          <p:cNvPr id="15" name="Picture 14">
            <a:extLst>
              <a:ext uri="{FF2B5EF4-FFF2-40B4-BE49-F238E27FC236}">
                <a16:creationId xmlns:a16="http://schemas.microsoft.com/office/drawing/2014/main" id="{10CE0995-666F-D427-6621-B1344A0E3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6149" y="4242826"/>
            <a:ext cx="1324806" cy="1324806"/>
          </a:xfrm>
          <a:prstGeom prst="rect">
            <a:avLst/>
          </a:prstGeom>
        </p:spPr>
      </p:pic>
      <p:pic>
        <p:nvPicPr>
          <p:cNvPr id="16" name="Picture 15">
            <a:extLst>
              <a:ext uri="{FF2B5EF4-FFF2-40B4-BE49-F238E27FC236}">
                <a16:creationId xmlns:a16="http://schemas.microsoft.com/office/drawing/2014/main" id="{15DC4D27-D63A-44AF-2DE3-49451FAC42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5554" y="2174908"/>
            <a:ext cx="1451852" cy="1451852"/>
          </a:xfrm>
          <a:prstGeom prst="rect">
            <a:avLst/>
          </a:prstGeom>
        </p:spPr>
      </p:pic>
      <p:pic>
        <p:nvPicPr>
          <p:cNvPr id="17" name="Picture 16">
            <a:extLst>
              <a:ext uri="{FF2B5EF4-FFF2-40B4-BE49-F238E27FC236}">
                <a16:creationId xmlns:a16="http://schemas.microsoft.com/office/drawing/2014/main" id="{207213C0-F8C4-3811-4B3D-6EF5A4E22C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3026" y="4168422"/>
            <a:ext cx="989089" cy="1483634"/>
          </a:xfrm>
          <a:prstGeom prst="rect">
            <a:avLst/>
          </a:prstGeom>
        </p:spPr>
      </p:pic>
      <p:pic>
        <p:nvPicPr>
          <p:cNvPr id="18" name="Picture 17">
            <a:extLst>
              <a:ext uri="{FF2B5EF4-FFF2-40B4-BE49-F238E27FC236}">
                <a16:creationId xmlns:a16="http://schemas.microsoft.com/office/drawing/2014/main" id="{64AEA418-CE4A-8690-9706-4FC5A78F12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0831" y="4362480"/>
            <a:ext cx="1209063" cy="871771"/>
          </a:xfrm>
          <a:prstGeom prst="rect">
            <a:avLst/>
          </a:prstGeom>
        </p:spPr>
      </p:pic>
      <p:pic>
        <p:nvPicPr>
          <p:cNvPr id="4" name="Picture 3">
            <a:extLst>
              <a:ext uri="{FF2B5EF4-FFF2-40B4-BE49-F238E27FC236}">
                <a16:creationId xmlns:a16="http://schemas.microsoft.com/office/drawing/2014/main" id="{B2D07D0F-9576-E337-E1CF-828EBE9EB30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180576" y="478302"/>
            <a:ext cx="2662972" cy="1659120"/>
          </a:xfrm>
          <a:prstGeom prst="rect">
            <a:avLst/>
          </a:prstGeom>
        </p:spPr>
      </p:pic>
    </p:spTree>
    <p:extLst>
      <p:ext uri="{BB962C8B-B14F-4D97-AF65-F5344CB8AC3E}">
        <p14:creationId xmlns:p14="http://schemas.microsoft.com/office/powerpoint/2010/main" val="3511222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39B58-DE5E-24C3-410D-F0601551378C}"/>
              </a:ext>
            </a:extLst>
          </p:cNvPr>
          <p:cNvSpPr>
            <a:spLocks noGrp="1"/>
          </p:cNvSpPr>
          <p:nvPr>
            <p:ph type="title"/>
          </p:nvPr>
        </p:nvSpPr>
        <p:spPr>
          <a:xfrm>
            <a:off x="537414" y="914401"/>
            <a:ext cx="8451138" cy="630935"/>
          </a:xfrm>
        </p:spPr>
        <p:txBody>
          <a:bodyPr>
            <a:noAutofit/>
          </a:bodyPr>
          <a:lstStyle/>
          <a:p>
            <a:r>
              <a:rPr lang="en-US" sz="4000" b="1" cap="none" dirty="0">
                <a:solidFill>
                  <a:schemeClr val="accent6">
                    <a:lumMod val="75000"/>
                  </a:schemeClr>
                </a:solidFill>
                <a:ea typeface="Calibri" panose="020F0502020204030204" pitchFamily="34" charset="0"/>
                <a:cs typeface="Times New Roman" panose="02020603050405020304" pitchFamily="18" charset="0"/>
              </a:rPr>
              <a:t>Phishing messages usually contain spelling errors, generic texts, fake URLs or websites.</a:t>
            </a:r>
            <a:br>
              <a:rPr lang="en-US" sz="4000" b="1" cap="none" dirty="0">
                <a:solidFill>
                  <a:schemeClr val="accent6">
                    <a:lumMod val="75000"/>
                  </a:schemeClr>
                </a:solidFill>
                <a:ea typeface="Calibri" panose="020F0502020204030204" pitchFamily="34" charset="0"/>
                <a:cs typeface="Times New Roman" panose="02020603050405020304" pitchFamily="18" charset="0"/>
              </a:rPr>
            </a:br>
            <a:endParaRPr lang="en-IN" sz="4000" cap="none" dirty="0">
              <a:solidFill>
                <a:schemeClr val="accent6">
                  <a:lumMod val="75000"/>
                </a:schemeClr>
              </a:solidFill>
            </a:endParaRPr>
          </a:p>
        </p:txBody>
      </p:sp>
      <p:sp>
        <p:nvSpPr>
          <p:cNvPr id="6" name="Rectangle 5">
            <a:extLst>
              <a:ext uri="{FF2B5EF4-FFF2-40B4-BE49-F238E27FC236}">
                <a16:creationId xmlns:a16="http://schemas.microsoft.com/office/drawing/2014/main" id="{72804D71-F3A0-7D99-7930-D3184ED7D75E}"/>
              </a:ext>
            </a:extLst>
          </p:cNvPr>
          <p:cNvSpPr/>
          <p:nvPr/>
        </p:nvSpPr>
        <p:spPr>
          <a:xfrm>
            <a:off x="234012" y="1857030"/>
            <a:ext cx="11461164" cy="4277715"/>
          </a:xfrm>
          <a:prstGeom prst="rect">
            <a:avLst/>
          </a:prstGeom>
          <a:solidFill>
            <a:srgbClr val="2492BB"/>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F46B76-E099-7197-6A75-C01406F2A7A4}"/>
              </a:ext>
            </a:extLst>
          </p:cNvPr>
          <p:cNvSpPr/>
          <p:nvPr/>
        </p:nvSpPr>
        <p:spPr>
          <a:xfrm>
            <a:off x="616894" y="4846997"/>
            <a:ext cx="2667666" cy="400110"/>
          </a:xfrm>
          <a:prstGeom prst="rect">
            <a:avLst/>
          </a:prstGeom>
        </p:spPr>
        <p:txBody>
          <a:bodyPr wrap="square">
            <a:spAutoFit/>
          </a:bodyPr>
          <a:lstStyle/>
          <a:p>
            <a:pPr marR="0" lvl="0" algn="ctr">
              <a:spcBef>
                <a:spcPts val="600"/>
              </a:spcBef>
              <a:spcAft>
                <a:spcPts val="0"/>
              </a:spcAft>
            </a:pPr>
            <a:r>
              <a:rPr lang="en-US" sz="20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Spelling Error</a:t>
            </a:r>
          </a:p>
        </p:txBody>
      </p:sp>
      <p:sp>
        <p:nvSpPr>
          <p:cNvPr id="8" name="Rectangle 7">
            <a:extLst>
              <a:ext uri="{FF2B5EF4-FFF2-40B4-BE49-F238E27FC236}">
                <a16:creationId xmlns:a16="http://schemas.microsoft.com/office/drawing/2014/main" id="{58C939D6-B2DA-62C1-E6CD-5A636A105817}"/>
              </a:ext>
            </a:extLst>
          </p:cNvPr>
          <p:cNvSpPr/>
          <p:nvPr/>
        </p:nvSpPr>
        <p:spPr>
          <a:xfrm>
            <a:off x="4300152" y="4846997"/>
            <a:ext cx="3080812" cy="400110"/>
          </a:xfrm>
          <a:prstGeom prst="rect">
            <a:avLst/>
          </a:prstGeom>
        </p:spPr>
        <p:txBody>
          <a:bodyPr wrap="square">
            <a:spAutoFit/>
          </a:bodyPr>
          <a:lstStyle/>
          <a:p>
            <a:pPr marR="0" lvl="0" algn="ctr">
              <a:spcBef>
                <a:spcPts val="600"/>
              </a:spcBef>
              <a:spcAft>
                <a:spcPts val="0"/>
              </a:spcAft>
            </a:pPr>
            <a:r>
              <a:rPr lang="en-US" sz="20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Generic Messages</a:t>
            </a:r>
          </a:p>
        </p:txBody>
      </p:sp>
      <p:sp>
        <p:nvSpPr>
          <p:cNvPr id="9" name="Rectangle 8">
            <a:extLst>
              <a:ext uri="{FF2B5EF4-FFF2-40B4-BE49-F238E27FC236}">
                <a16:creationId xmlns:a16="http://schemas.microsoft.com/office/drawing/2014/main" id="{630FB684-E96D-CE01-1104-6D8EEAE0917A}"/>
              </a:ext>
            </a:extLst>
          </p:cNvPr>
          <p:cNvSpPr/>
          <p:nvPr/>
        </p:nvSpPr>
        <p:spPr>
          <a:xfrm>
            <a:off x="8186572" y="4846997"/>
            <a:ext cx="2316940" cy="400110"/>
          </a:xfrm>
          <a:prstGeom prst="rect">
            <a:avLst/>
          </a:prstGeom>
        </p:spPr>
        <p:txBody>
          <a:bodyPr wrap="square">
            <a:spAutoFit/>
          </a:bodyPr>
          <a:lstStyle/>
          <a:p>
            <a:pPr marR="0" lvl="0" algn="ctr">
              <a:spcBef>
                <a:spcPts val="600"/>
              </a:spcBef>
              <a:spcAft>
                <a:spcPts val="0"/>
              </a:spcAft>
            </a:pPr>
            <a:r>
              <a:rPr lang="en-US" sz="20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Fake URLs </a:t>
            </a:r>
          </a:p>
        </p:txBody>
      </p:sp>
      <p:sp>
        <p:nvSpPr>
          <p:cNvPr id="11" name="Rectangle 10">
            <a:extLst>
              <a:ext uri="{FF2B5EF4-FFF2-40B4-BE49-F238E27FC236}">
                <a16:creationId xmlns:a16="http://schemas.microsoft.com/office/drawing/2014/main" id="{CAF81831-7BBD-AB88-A30A-9834FB99F003}"/>
              </a:ext>
            </a:extLst>
          </p:cNvPr>
          <p:cNvSpPr/>
          <p:nvPr/>
        </p:nvSpPr>
        <p:spPr>
          <a:xfrm>
            <a:off x="7640170" y="3595778"/>
            <a:ext cx="3080812" cy="400110"/>
          </a:xfrm>
          <a:prstGeom prst="rect">
            <a:avLst/>
          </a:prstGeom>
        </p:spPr>
        <p:txBody>
          <a:bodyPr wrap="square">
            <a:spAutoFit/>
          </a:bodyPr>
          <a:lstStyle/>
          <a:p>
            <a:pPr marR="0" lvl="0" algn="ctr">
              <a:spcBef>
                <a:spcPts val="600"/>
              </a:spcBef>
              <a:spcAft>
                <a:spcPts val="0"/>
              </a:spcAft>
            </a:pPr>
            <a:r>
              <a:rPr lang="en-US" sz="20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Confirmations</a:t>
            </a:r>
          </a:p>
        </p:txBody>
      </p:sp>
      <p:pic>
        <p:nvPicPr>
          <p:cNvPr id="14" name="Picture 13">
            <a:extLst>
              <a:ext uri="{FF2B5EF4-FFF2-40B4-BE49-F238E27FC236}">
                <a16:creationId xmlns:a16="http://schemas.microsoft.com/office/drawing/2014/main" id="{153BC1E3-41CF-5226-5EF4-A469E90E6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3100" y="5673239"/>
            <a:ext cx="1095414" cy="1058071"/>
          </a:xfrm>
          <a:prstGeom prst="rect">
            <a:avLst/>
          </a:prstGeom>
        </p:spPr>
      </p:pic>
      <p:pic>
        <p:nvPicPr>
          <p:cNvPr id="4" name="Picture 3">
            <a:extLst>
              <a:ext uri="{FF2B5EF4-FFF2-40B4-BE49-F238E27FC236}">
                <a16:creationId xmlns:a16="http://schemas.microsoft.com/office/drawing/2014/main" id="{C8CF35DC-E3D2-5FCD-161B-0EFD30C98F6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3771"/>
          <a:stretch/>
        </p:blipFill>
        <p:spPr>
          <a:xfrm>
            <a:off x="587253" y="3010038"/>
            <a:ext cx="3359911" cy="1482320"/>
          </a:xfrm>
          <a:prstGeom prst="rect">
            <a:avLst/>
          </a:prstGeom>
        </p:spPr>
      </p:pic>
      <p:pic>
        <p:nvPicPr>
          <p:cNvPr id="21" name="Picture 20">
            <a:extLst>
              <a:ext uri="{FF2B5EF4-FFF2-40B4-BE49-F238E27FC236}">
                <a16:creationId xmlns:a16="http://schemas.microsoft.com/office/drawing/2014/main" id="{F29D945E-944C-1CEA-663D-D493D69FECC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928118" y="2938545"/>
            <a:ext cx="2942689" cy="1482320"/>
          </a:xfrm>
          <a:prstGeom prst="rect">
            <a:avLst/>
          </a:prstGeom>
        </p:spPr>
      </p:pic>
      <p:pic>
        <p:nvPicPr>
          <p:cNvPr id="24" name="Picture 23">
            <a:extLst>
              <a:ext uri="{FF2B5EF4-FFF2-40B4-BE49-F238E27FC236}">
                <a16:creationId xmlns:a16="http://schemas.microsoft.com/office/drawing/2014/main" id="{0BD73FFD-8089-F33B-AF9C-4F7F77B49E96}"/>
              </a:ext>
            </a:extLst>
          </p:cNvPr>
          <p:cNvPicPr>
            <a:picLocks noChangeAspect="1"/>
          </p:cNvPicPr>
          <p:nvPr/>
        </p:nvPicPr>
        <p:blipFill>
          <a:blip r:embed="rId7"/>
          <a:stretch>
            <a:fillRect/>
          </a:stretch>
        </p:blipFill>
        <p:spPr>
          <a:xfrm>
            <a:off x="4881489" y="3064028"/>
            <a:ext cx="1758461" cy="1356837"/>
          </a:xfrm>
          <a:prstGeom prst="rect">
            <a:avLst/>
          </a:prstGeom>
        </p:spPr>
      </p:pic>
      <p:pic>
        <p:nvPicPr>
          <p:cNvPr id="3" name="Picture 2">
            <a:extLst>
              <a:ext uri="{FF2B5EF4-FFF2-40B4-BE49-F238E27FC236}">
                <a16:creationId xmlns:a16="http://schemas.microsoft.com/office/drawing/2014/main" id="{2819C1A9-B2D4-BC96-CE07-EC96B819D05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991614" y="197910"/>
            <a:ext cx="2662972" cy="1659120"/>
          </a:xfrm>
          <a:prstGeom prst="rect">
            <a:avLst/>
          </a:prstGeom>
        </p:spPr>
      </p:pic>
    </p:spTree>
    <p:extLst>
      <p:ext uri="{BB962C8B-B14F-4D97-AF65-F5344CB8AC3E}">
        <p14:creationId xmlns:p14="http://schemas.microsoft.com/office/powerpoint/2010/main" val="3990040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is the point of practice? - Trevor Moore">
            <a:extLst>
              <a:ext uri="{FF2B5EF4-FFF2-40B4-BE49-F238E27FC236}">
                <a16:creationId xmlns:a16="http://schemas.microsoft.com/office/drawing/2014/main" id="{1274F52A-E20D-92F1-2DB8-DCEE5E770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743" y="580689"/>
            <a:ext cx="8787384" cy="494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933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0C475-3588-5263-3E4D-64BCC2C3E60A}"/>
              </a:ext>
            </a:extLst>
          </p:cNvPr>
          <p:cNvSpPr>
            <a:spLocks noGrp="1"/>
          </p:cNvSpPr>
          <p:nvPr>
            <p:ph type="title"/>
          </p:nvPr>
        </p:nvSpPr>
        <p:spPr>
          <a:xfrm>
            <a:off x="697523" y="2362737"/>
            <a:ext cx="10515600" cy="1325563"/>
          </a:xfrm>
          <a:solidFill>
            <a:srgbClr val="FF0000"/>
          </a:solidFill>
        </p:spPr>
        <p:txBody>
          <a:bodyPr/>
          <a:lstStyle/>
          <a:p>
            <a:pPr algn="ctr"/>
            <a:r>
              <a:rPr lang="en-US" b="1" dirty="0">
                <a:solidFill>
                  <a:schemeClr val="bg1"/>
                </a:solidFill>
              </a:rPr>
              <a:t>Email Phishing Attacks</a:t>
            </a:r>
            <a:endParaRPr lang="en-IN" b="1" dirty="0">
              <a:solidFill>
                <a:schemeClr val="bg1"/>
              </a:solidFill>
            </a:endParaRPr>
          </a:p>
        </p:txBody>
      </p:sp>
    </p:spTree>
    <p:extLst>
      <p:ext uri="{BB962C8B-B14F-4D97-AF65-F5344CB8AC3E}">
        <p14:creationId xmlns:p14="http://schemas.microsoft.com/office/powerpoint/2010/main" val="2689005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EB7DA3-BB19-364C-9F20-7270BADBA3B8}"/>
              </a:ext>
            </a:extLst>
          </p:cNvPr>
          <p:cNvSpPr/>
          <p:nvPr/>
        </p:nvSpPr>
        <p:spPr>
          <a:xfrm>
            <a:off x="897638" y="720692"/>
            <a:ext cx="10799063" cy="4902384"/>
          </a:xfrm>
          <a:prstGeom prst="rect">
            <a:avLst/>
          </a:prstGeom>
          <a:solidFill>
            <a:srgbClr val="2492BB"/>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panose="020B0502040204020203" pitchFamily="34" charset="0"/>
            </a:endParaRPr>
          </a:p>
        </p:txBody>
      </p:sp>
      <p:sp>
        <p:nvSpPr>
          <p:cNvPr id="2" name="Title 1">
            <a:extLst>
              <a:ext uri="{FF2B5EF4-FFF2-40B4-BE49-F238E27FC236}">
                <a16:creationId xmlns:a16="http://schemas.microsoft.com/office/drawing/2014/main" id="{81355CB1-51A3-C788-AA72-73FA2FF4A6B9}"/>
              </a:ext>
            </a:extLst>
          </p:cNvPr>
          <p:cNvSpPr>
            <a:spLocks noGrp="1"/>
          </p:cNvSpPr>
          <p:nvPr>
            <p:ph type="title"/>
          </p:nvPr>
        </p:nvSpPr>
        <p:spPr>
          <a:xfrm>
            <a:off x="7958036" y="2018151"/>
            <a:ext cx="3763726" cy="1438459"/>
          </a:xfrm>
        </p:spPr>
        <p:style>
          <a:lnRef idx="2">
            <a:schemeClr val="dk1"/>
          </a:lnRef>
          <a:fillRef idx="1">
            <a:schemeClr val="lt1"/>
          </a:fillRef>
          <a:effectRef idx="0">
            <a:schemeClr val="dk1"/>
          </a:effectRef>
          <a:fontRef idx="minor">
            <a:schemeClr val="dk1"/>
          </a:fontRef>
        </p:style>
        <p:txBody>
          <a:bodyPr>
            <a:noAutofit/>
          </a:bodyPr>
          <a:lstStyle/>
          <a:p>
            <a:pPr marR="0" lvl="0" algn="ctr">
              <a:spcBef>
                <a:spcPts val="600"/>
              </a:spcBef>
              <a:spcAft>
                <a:spcPts val="0"/>
              </a:spcAft>
            </a:pPr>
            <a:r>
              <a:rPr lang="en-US" sz="3200" b="1" dirty="0">
                <a:solidFill>
                  <a:schemeClr val="accent6">
                    <a:lumMod val="75000"/>
                  </a:schemeClr>
                </a:solidFill>
                <a:ea typeface="Calibri" panose="020F0502020204030204" pitchFamily="34" charset="0"/>
                <a:cs typeface="Times New Roman" panose="02020603050405020304" pitchFamily="18" charset="0"/>
              </a:rPr>
              <a:t>#1  The </a:t>
            </a:r>
            <a:r>
              <a:rPr lang="en-US" sz="3600" b="1" dirty="0">
                <a:solidFill>
                  <a:schemeClr val="accent6">
                    <a:lumMod val="75000"/>
                  </a:schemeClr>
                </a:solidFill>
                <a:ea typeface="Calibri" panose="020F0502020204030204" pitchFamily="34" charset="0"/>
                <a:cs typeface="Times New Roman" panose="02020603050405020304" pitchFamily="18" charset="0"/>
              </a:rPr>
              <a:t>Wire</a:t>
            </a:r>
            <a:r>
              <a:rPr lang="en-US" sz="3200" b="1" dirty="0">
                <a:solidFill>
                  <a:schemeClr val="accent6">
                    <a:lumMod val="75000"/>
                  </a:schemeClr>
                </a:solidFill>
                <a:ea typeface="Calibri" panose="020F0502020204030204" pitchFamily="34" charset="0"/>
                <a:cs typeface="Times New Roman" panose="02020603050405020304" pitchFamily="18" charset="0"/>
              </a:rPr>
              <a:t> Transfer</a:t>
            </a:r>
            <a:endParaRPr lang="en-IN" sz="3200" dirty="0">
              <a:solidFill>
                <a:schemeClr val="accent6">
                  <a:lumMod val="75000"/>
                </a:schemeClr>
              </a:solidFill>
            </a:endParaRPr>
          </a:p>
        </p:txBody>
      </p:sp>
      <p:pic>
        <p:nvPicPr>
          <p:cNvPr id="5" name="Picture 4">
            <a:extLst>
              <a:ext uri="{FF2B5EF4-FFF2-40B4-BE49-F238E27FC236}">
                <a16:creationId xmlns:a16="http://schemas.microsoft.com/office/drawing/2014/main" id="{2AB6172B-5A1E-174B-FE6F-9A6232017222}"/>
              </a:ext>
            </a:extLst>
          </p:cNvPr>
          <p:cNvPicPr>
            <a:picLocks noChangeAspect="1"/>
          </p:cNvPicPr>
          <p:nvPr/>
        </p:nvPicPr>
        <p:blipFill rotWithShape="1">
          <a:blip r:embed="rId2">
            <a:extLst>
              <a:ext uri="{28A0092B-C50C-407E-A947-70E740481C1C}">
                <a14:useLocalDpi xmlns:a14="http://schemas.microsoft.com/office/drawing/2010/main" val="0"/>
              </a:ext>
            </a:extLst>
          </a:blip>
          <a:srcRect b="15673"/>
          <a:stretch/>
        </p:blipFill>
        <p:spPr>
          <a:xfrm>
            <a:off x="2865675" y="720692"/>
            <a:ext cx="5139707" cy="5814293"/>
          </a:xfrm>
          <a:prstGeom prst="rect">
            <a:avLst/>
          </a:prstGeom>
        </p:spPr>
      </p:pic>
      <p:sp>
        <p:nvSpPr>
          <p:cNvPr id="6" name="Rectangle 5">
            <a:extLst>
              <a:ext uri="{FF2B5EF4-FFF2-40B4-BE49-F238E27FC236}">
                <a16:creationId xmlns:a16="http://schemas.microsoft.com/office/drawing/2014/main" id="{AFD8EE3D-086B-2DDF-B2F3-D8013D921607}"/>
              </a:ext>
            </a:extLst>
          </p:cNvPr>
          <p:cNvSpPr/>
          <p:nvPr/>
        </p:nvSpPr>
        <p:spPr>
          <a:xfrm>
            <a:off x="4057625" y="1234924"/>
            <a:ext cx="5251331" cy="400110"/>
          </a:xfrm>
          <a:prstGeom prst="rect">
            <a:avLst/>
          </a:prstGeom>
        </p:spPr>
        <p:txBody>
          <a:bodyPr wrap="square">
            <a:spAutoFit/>
          </a:bodyPr>
          <a:lstStyle/>
          <a:p>
            <a:pPr marR="0" lvl="0">
              <a:spcBef>
                <a:spcPts val="600"/>
              </a:spcBef>
              <a:spcAft>
                <a:spcPts val="0"/>
              </a:spcAft>
            </a:pPr>
            <a:r>
              <a:rPr lang="en-US" sz="2000" dirty="0">
                <a:latin typeface="Bahnschrift" panose="020B0502040204020203" pitchFamily="34" charset="0"/>
                <a:ea typeface="Calibri" panose="020F0502020204030204" pitchFamily="34" charset="0"/>
                <a:cs typeface="Times New Roman" panose="02020603050405020304" pitchFamily="18" charset="0"/>
              </a:rPr>
              <a:t>Manohar </a:t>
            </a:r>
            <a:r>
              <a:rPr lang="en-US" sz="2000" dirty="0" err="1">
                <a:latin typeface="Bahnschrift" panose="020B0502040204020203" pitchFamily="34" charset="0"/>
                <a:ea typeface="Calibri" panose="020F0502020204030204" pitchFamily="34" charset="0"/>
                <a:cs typeface="Times New Roman" panose="02020603050405020304" pitchFamily="18" charset="0"/>
              </a:rPr>
              <a:t>Majesh</a:t>
            </a:r>
            <a:endParaRPr lang="en-US" sz="2000" dirty="0">
              <a:latin typeface="Bahnschrift" panose="020B0502040204020203"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4E4872FE-C3C0-249B-132E-7DAF1BC0B5DF}"/>
              </a:ext>
            </a:extLst>
          </p:cNvPr>
          <p:cNvSpPr/>
          <p:nvPr/>
        </p:nvSpPr>
        <p:spPr>
          <a:xfrm>
            <a:off x="3973441" y="1684315"/>
            <a:ext cx="4871554" cy="461665"/>
          </a:xfrm>
          <a:prstGeom prst="rect">
            <a:avLst/>
          </a:prstGeom>
        </p:spPr>
        <p:txBody>
          <a:bodyPr wrap="square">
            <a:spAutoFit/>
          </a:bodyPr>
          <a:lstStyle/>
          <a:p>
            <a:pPr marR="0" lvl="0">
              <a:spcBef>
                <a:spcPts val="600"/>
              </a:spcBef>
              <a:spcAft>
                <a:spcPts val="0"/>
              </a:spcAft>
            </a:pPr>
            <a:r>
              <a:rPr lang="en-US" sz="2400" dirty="0">
                <a:latin typeface="Bahnschrift" panose="020B0502040204020203" pitchFamily="34" charset="0"/>
                <a:ea typeface="Calibri" panose="020F0502020204030204" pitchFamily="34" charset="0"/>
                <a:cs typeface="Times New Roman" panose="02020603050405020304" pitchFamily="18" charset="0"/>
              </a:rPr>
              <a:t>Harleen Heena</a:t>
            </a:r>
          </a:p>
        </p:txBody>
      </p:sp>
      <p:sp>
        <p:nvSpPr>
          <p:cNvPr id="8" name="Rectangle 7">
            <a:extLst>
              <a:ext uri="{FF2B5EF4-FFF2-40B4-BE49-F238E27FC236}">
                <a16:creationId xmlns:a16="http://schemas.microsoft.com/office/drawing/2014/main" id="{27E5F2E6-3406-63A1-81F8-6DE50BFE548A}"/>
              </a:ext>
            </a:extLst>
          </p:cNvPr>
          <p:cNvSpPr/>
          <p:nvPr/>
        </p:nvSpPr>
        <p:spPr>
          <a:xfrm>
            <a:off x="4042803" y="2143828"/>
            <a:ext cx="4871554" cy="400110"/>
          </a:xfrm>
          <a:prstGeom prst="rect">
            <a:avLst/>
          </a:prstGeom>
        </p:spPr>
        <p:txBody>
          <a:bodyPr wrap="square">
            <a:spAutoFit/>
          </a:bodyPr>
          <a:lstStyle/>
          <a:p>
            <a:pPr marR="0" lvl="0">
              <a:spcBef>
                <a:spcPts val="600"/>
              </a:spcBef>
              <a:spcAft>
                <a:spcPts val="0"/>
              </a:spcAft>
            </a:pPr>
            <a:r>
              <a:rPr lang="en-US" sz="2000" dirty="0">
                <a:latin typeface="Bahnschrift" panose="020B0502040204020203" pitchFamily="34" charset="0"/>
                <a:ea typeface="Calibri" panose="020F0502020204030204" pitchFamily="34" charset="0"/>
                <a:cs typeface="Times New Roman" panose="02020603050405020304" pitchFamily="18" charset="0"/>
              </a:rPr>
              <a:t>Transfer Problem</a:t>
            </a:r>
          </a:p>
        </p:txBody>
      </p:sp>
      <p:sp>
        <p:nvSpPr>
          <p:cNvPr id="9" name="Rectangle 8">
            <a:extLst>
              <a:ext uri="{FF2B5EF4-FFF2-40B4-BE49-F238E27FC236}">
                <a16:creationId xmlns:a16="http://schemas.microsoft.com/office/drawing/2014/main" id="{A952A92E-32D2-F8AB-2347-92CF6830A70F}"/>
              </a:ext>
            </a:extLst>
          </p:cNvPr>
          <p:cNvSpPr/>
          <p:nvPr/>
        </p:nvSpPr>
        <p:spPr>
          <a:xfrm>
            <a:off x="3017119" y="2791532"/>
            <a:ext cx="4871555" cy="2831544"/>
          </a:xfrm>
          <a:prstGeom prst="rect">
            <a:avLst/>
          </a:prstGeom>
        </p:spPr>
        <p:txBody>
          <a:bodyPr wrap="square">
            <a:spAutoFit/>
          </a:bodyPr>
          <a:lstStyle/>
          <a:p>
            <a:pPr marR="0" lvl="0" algn="just">
              <a:spcBef>
                <a:spcPts val="600"/>
              </a:spcBef>
              <a:spcAft>
                <a:spcPts val="0"/>
              </a:spcAft>
            </a:pPr>
            <a:r>
              <a:rPr lang="en-US" sz="2800" dirty="0">
                <a:latin typeface="Bahnschrift" panose="020B0502040204020203" pitchFamily="34" charset="0"/>
                <a:ea typeface="Calibri" panose="020F0502020204030204" pitchFamily="34" charset="0"/>
                <a:cs typeface="Times New Roman" panose="02020603050405020304" pitchFamily="18" charset="0"/>
              </a:rPr>
              <a:t>Hello Manohar, </a:t>
            </a:r>
          </a:p>
          <a:p>
            <a:pPr marR="0" lvl="0" algn="just">
              <a:spcBef>
                <a:spcPts val="600"/>
              </a:spcBef>
              <a:spcAft>
                <a:spcPts val="0"/>
              </a:spcAft>
            </a:pPr>
            <a:r>
              <a:rPr lang="en-US" sz="2800" dirty="0">
                <a:latin typeface="Bahnschrift" panose="020B0502040204020203" pitchFamily="34" charset="0"/>
                <a:ea typeface="Calibri" panose="020F0502020204030204" pitchFamily="34" charset="0"/>
                <a:cs typeface="Times New Roman" panose="02020603050405020304" pitchFamily="18" charset="0"/>
              </a:rPr>
              <a:t>I am trying to get payment to</a:t>
            </a:r>
          </a:p>
          <a:p>
            <a:pPr marR="0" lvl="0" algn="just">
              <a:spcBef>
                <a:spcPts val="600"/>
              </a:spcBef>
              <a:spcAft>
                <a:spcPts val="0"/>
              </a:spcAft>
            </a:pPr>
            <a:r>
              <a:rPr lang="en-US" sz="2800" dirty="0">
                <a:latin typeface="Bahnschrift" panose="020B0502040204020203" pitchFamily="34" charset="0"/>
                <a:ea typeface="Calibri" panose="020F0502020204030204" pitchFamily="34" charset="0"/>
                <a:cs typeface="Times New Roman" panose="02020603050405020304" pitchFamily="18" charset="0"/>
              </a:rPr>
              <a:t>a vendor. It is important they get paid by close of business. Can you please transfer   17,540 to… </a:t>
            </a:r>
          </a:p>
        </p:txBody>
      </p:sp>
      <p:sp>
        <p:nvSpPr>
          <p:cNvPr id="10" name="Rectangle 9">
            <a:extLst>
              <a:ext uri="{FF2B5EF4-FFF2-40B4-BE49-F238E27FC236}">
                <a16:creationId xmlns:a16="http://schemas.microsoft.com/office/drawing/2014/main" id="{7C1B8177-3C5D-3546-F5AD-3176CC20B939}"/>
              </a:ext>
            </a:extLst>
          </p:cNvPr>
          <p:cNvSpPr/>
          <p:nvPr/>
        </p:nvSpPr>
        <p:spPr>
          <a:xfrm>
            <a:off x="8464828" y="1959163"/>
            <a:ext cx="2781299" cy="769441"/>
          </a:xfrm>
          <a:prstGeom prst="rect">
            <a:avLst/>
          </a:prstGeom>
        </p:spPr>
        <p:txBody>
          <a:bodyPr wrap="square">
            <a:spAutoFit/>
          </a:bodyPr>
          <a:lstStyle/>
          <a:p>
            <a:pPr marR="0" lvl="0" algn="ctr">
              <a:spcBef>
                <a:spcPts val="600"/>
              </a:spcBef>
              <a:spcAft>
                <a:spcPts val="0"/>
              </a:spcAft>
            </a:pPr>
            <a:endParaRPr lang="en-US" sz="4400" b="1" dirty="0">
              <a:solidFill>
                <a:schemeClr val="bg1"/>
              </a:solidFill>
              <a:latin typeface="Bahnschrift"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5046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0FEB51-B610-2BCA-E417-E8854D0E34E8}"/>
              </a:ext>
            </a:extLst>
          </p:cNvPr>
          <p:cNvSpPr/>
          <p:nvPr/>
        </p:nvSpPr>
        <p:spPr>
          <a:xfrm>
            <a:off x="274320" y="924889"/>
            <a:ext cx="11466575" cy="4681381"/>
          </a:xfrm>
          <a:prstGeom prst="rect">
            <a:avLst/>
          </a:prstGeom>
          <a:solidFill>
            <a:srgbClr val="2492BB"/>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Bahnschrift" panose="020B0502040204020203" pitchFamily="34" charset="0"/>
            </a:endParaRPr>
          </a:p>
        </p:txBody>
      </p:sp>
      <p:pic>
        <p:nvPicPr>
          <p:cNvPr id="5" name="Picture 4">
            <a:extLst>
              <a:ext uri="{FF2B5EF4-FFF2-40B4-BE49-F238E27FC236}">
                <a16:creationId xmlns:a16="http://schemas.microsoft.com/office/drawing/2014/main" id="{FDEDA824-B4BF-581B-479F-BE070ADE4EF5}"/>
              </a:ext>
            </a:extLst>
          </p:cNvPr>
          <p:cNvPicPr>
            <a:picLocks noChangeAspect="1"/>
          </p:cNvPicPr>
          <p:nvPr/>
        </p:nvPicPr>
        <p:blipFill rotWithShape="1">
          <a:blip r:embed="rId2">
            <a:extLst>
              <a:ext uri="{28A0092B-C50C-407E-A947-70E740481C1C}">
                <a14:useLocalDpi xmlns:a14="http://schemas.microsoft.com/office/drawing/2010/main" val="0"/>
              </a:ext>
            </a:extLst>
          </a:blip>
          <a:srcRect b="15673"/>
          <a:stretch/>
        </p:blipFill>
        <p:spPr>
          <a:xfrm>
            <a:off x="2702765" y="728510"/>
            <a:ext cx="5509580" cy="6232712"/>
          </a:xfrm>
          <a:prstGeom prst="rect">
            <a:avLst/>
          </a:prstGeom>
        </p:spPr>
      </p:pic>
      <p:sp>
        <p:nvSpPr>
          <p:cNvPr id="6" name="Rectangle 5">
            <a:extLst>
              <a:ext uri="{FF2B5EF4-FFF2-40B4-BE49-F238E27FC236}">
                <a16:creationId xmlns:a16="http://schemas.microsoft.com/office/drawing/2014/main" id="{2E5B3277-C489-88D7-20C8-FF1281F550FC}"/>
              </a:ext>
            </a:extLst>
          </p:cNvPr>
          <p:cNvSpPr/>
          <p:nvPr/>
        </p:nvSpPr>
        <p:spPr>
          <a:xfrm>
            <a:off x="5472762" y="4851095"/>
            <a:ext cx="2105243" cy="523220"/>
          </a:xfrm>
          <a:prstGeom prst="rect">
            <a:avLst/>
          </a:prstGeom>
        </p:spPr>
        <p:txBody>
          <a:bodyPr wrap="square">
            <a:spAutoFit/>
          </a:bodyPr>
          <a:lstStyle/>
          <a:p>
            <a:pPr marR="0" lvl="0" algn="ctr">
              <a:spcBef>
                <a:spcPts val="600"/>
              </a:spcBef>
              <a:spcAft>
                <a:spcPts val="0"/>
              </a:spcAft>
            </a:pPr>
            <a:r>
              <a:rPr lang="en-US" sz="2800" b="1" u="sng" dirty="0">
                <a:solidFill>
                  <a:srgbClr val="0000FF"/>
                </a:solidFill>
                <a:latin typeface="Bahnschrift" panose="020B0502040204020203" pitchFamily="34" charset="0"/>
                <a:ea typeface="Calibri" panose="020F0502020204030204" pitchFamily="34" charset="0"/>
                <a:cs typeface="Times New Roman" panose="02020603050405020304" pitchFamily="18" charset="0"/>
              </a:rPr>
              <a:t>Click Here</a:t>
            </a:r>
          </a:p>
        </p:txBody>
      </p:sp>
      <p:sp>
        <p:nvSpPr>
          <p:cNvPr id="7" name="Rectangle 6">
            <a:extLst>
              <a:ext uri="{FF2B5EF4-FFF2-40B4-BE49-F238E27FC236}">
                <a16:creationId xmlns:a16="http://schemas.microsoft.com/office/drawing/2014/main" id="{A1DD9C4D-3FB0-C1C9-31A6-16FAD4A7C6C3}"/>
              </a:ext>
            </a:extLst>
          </p:cNvPr>
          <p:cNvSpPr/>
          <p:nvPr/>
        </p:nvSpPr>
        <p:spPr>
          <a:xfrm>
            <a:off x="3751310" y="1285745"/>
            <a:ext cx="5251331" cy="461665"/>
          </a:xfrm>
          <a:prstGeom prst="rect">
            <a:avLst/>
          </a:prstGeom>
        </p:spPr>
        <p:txBody>
          <a:bodyPr wrap="square">
            <a:spAutoFit/>
          </a:bodyPr>
          <a:lstStyle/>
          <a:p>
            <a:pPr marR="0" lvl="0">
              <a:spcBef>
                <a:spcPts val="600"/>
              </a:spcBef>
              <a:spcAft>
                <a:spcPts val="0"/>
              </a:spcAft>
            </a:pPr>
            <a:r>
              <a:rPr lang="en-US" sz="2400" dirty="0">
                <a:latin typeface="Bahnschrift" panose="020B0502040204020203" pitchFamily="34" charset="0"/>
                <a:ea typeface="Calibri" panose="020F0502020204030204" pitchFamily="34" charset="0"/>
                <a:cs typeface="Times New Roman" panose="02020603050405020304" pitchFamily="18" charset="0"/>
              </a:rPr>
              <a:t>IT Help</a:t>
            </a:r>
          </a:p>
        </p:txBody>
      </p:sp>
      <p:sp>
        <p:nvSpPr>
          <p:cNvPr id="8" name="Rectangle 7">
            <a:extLst>
              <a:ext uri="{FF2B5EF4-FFF2-40B4-BE49-F238E27FC236}">
                <a16:creationId xmlns:a16="http://schemas.microsoft.com/office/drawing/2014/main" id="{DFD6727C-E93A-075F-8675-FB13B039BE52}"/>
              </a:ext>
            </a:extLst>
          </p:cNvPr>
          <p:cNvSpPr/>
          <p:nvPr/>
        </p:nvSpPr>
        <p:spPr>
          <a:xfrm>
            <a:off x="3751310" y="1786435"/>
            <a:ext cx="4871554" cy="461665"/>
          </a:xfrm>
          <a:prstGeom prst="rect">
            <a:avLst/>
          </a:prstGeom>
        </p:spPr>
        <p:txBody>
          <a:bodyPr wrap="square">
            <a:spAutoFit/>
          </a:bodyPr>
          <a:lstStyle/>
          <a:p>
            <a:pPr marR="0" lvl="0">
              <a:spcBef>
                <a:spcPts val="600"/>
              </a:spcBef>
              <a:spcAft>
                <a:spcPts val="0"/>
              </a:spcAft>
            </a:pPr>
            <a:r>
              <a:rPr lang="en-US" sz="2400" dirty="0">
                <a:latin typeface="Bahnschrift" panose="020B0502040204020203" pitchFamily="34" charset="0"/>
                <a:ea typeface="Calibri" panose="020F0502020204030204" pitchFamily="34" charset="0"/>
                <a:cs typeface="Times New Roman" panose="02020603050405020304" pitchFamily="18" charset="0"/>
              </a:rPr>
              <a:t>Larry Page</a:t>
            </a:r>
          </a:p>
        </p:txBody>
      </p:sp>
      <p:sp>
        <p:nvSpPr>
          <p:cNvPr id="9" name="Rectangle 8">
            <a:extLst>
              <a:ext uri="{FF2B5EF4-FFF2-40B4-BE49-F238E27FC236}">
                <a16:creationId xmlns:a16="http://schemas.microsoft.com/office/drawing/2014/main" id="{89396D12-EBB2-52B6-166B-E2DC36F97EFA}"/>
              </a:ext>
            </a:extLst>
          </p:cNvPr>
          <p:cNvSpPr/>
          <p:nvPr/>
        </p:nvSpPr>
        <p:spPr>
          <a:xfrm>
            <a:off x="3941198" y="2218665"/>
            <a:ext cx="4871554" cy="523220"/>
          </a:xfrm>
          <a:prstGeom prst="rect">
            <a:avLst/>
          </a:prstGeom>
        </p:spPr>
        <p:txBody>
          <a:bodyPr wrap="square">
            <a:spAutoFit/>
          </a:bodyPr>
          <a:lstStyle/>
          <a:p>
            <a:pPr marR="0" lvl="0">
              <a:spcBef>
                <a:spcPts val="600"/>
              </a:spcBef>
              <a:spcAft>
                <a:spcPts val="0"/>
              </a:spcAft>
            </a:pPr>
            <a:r>
              <a:rPr lang="en-US" sz="2800" dirty="0">
                <a:latin typeface="Bahnschrift" panose="020B0502040204020203" pitchFamily="34" charset="0"/>
                <a:ea typeface="Calibri" panose="020F0502020204030204" pitchFamily="34" charset="0"/>
                <a:cs typeface="Times New Roman" panose="02020603050405020304" pitchFamily="18" charset="0"/>
              </a:rPr>
              <a:t>Suspicious Activity</a:t>
            </a:r>
          </a:p>
        </p:txBody>
      </p:sp>
      <p:sp>
        <p:nvSpPr>
          <p:cNvPr id="10" name="Rectangle 9">
            <a:extLst>
              <a:ext uri="{FF2B5EF4-FFF2-40B4-BE49-F238E27FC236}">
                <a16:creationId xmlns:a16="http://schemas.microsoft.com/office/drawing/2014/main" id="{D6026CBC-0AA8-0E79-96D9-58D84F10DAD4}"/>
              </a:ext>
            </a:extLst>
          </p:cNvPr>
          <p:cNvSpPr/>
          <p:nvPr/>
        </p:nvSpPr>
        <p:spPr>
          <a:xfrm>
            <a:off x="2936934" y="3051522"/>
            <a:ext cx="4871554" cy="3262432"/>
          </a:xfrm>
          <a:prstGeom prst="rect">
            <a:avLst/>
          </a:prstGeom>
        </p:spPr>
        <p:txBody>
          <a:bodyPr wrap="square">
            <a:spAutoFit/>
          </a:bodyPr>
          <a:lstStyle/>
          <a:p>
            <a:pPr marR="0" lvl="0">
              <a:spcBef>
                <a:spcPts val="600"/>
              </a:spcBef>
              <a:spcAft>
                <a:spcPts val="0"/>
              </a:spcAft>
            </a:pPr>
            <a:r>
              <a:rPr lang="en-US" sz="2800" dirty="0">
                <a:latin typeface="Bahnschrift" panose="020B0502040204020203" pitchFamily="34" charset="0"/>
                <a:ea typeface="Calibri" panose="020F0502020204030204" pitchFamily="34" charset="0"/>
                <a:cs typeface="Times New Roman" panose="02020603050405020304" pitchFamily="18" charset="0"/>
              </a:rPr>
              <a:t>Hello Larry, </a:t>
            </a:r>
          </a:p>
          <a:p>
            <a:pPr marR="0" lvl="0">
              <a:spcBef>
                <a:spcPts val="600"/>
              </a:spcBef>
              <a:spcAft>
                <a:spcPts val="0"/>
              </a:spcAft>
            </a:pPr>
            <a:r>
              <a:rPr lang="en-US" sz="2800" dirty="0">
                <a:latin typeface="Bahnschrift" panose="020B0502040204020203" pitchFamily="34" charset="0"/>
                <a:ea typeface="Calibri" panose="020F0502020204030204" pitchFamily="34" charset="0"/>
                <a:cs typeface="Times New Roman" panose="02020603050405020304" pitchFamily="18" charset="0"/>
              </a:rPr>
              <a:t>Your computer has been infected with the GoNowe2.0 Malware that you saw on the news. You must                     to use our scan</a:t>
            </a:r>
          </a:p>
          <a:p>
            <a:pPr marR="0" lvl="0">
              <a:spcBef>
                <a:spcPts val="600"/>
              </a:spcBef>
              <a:spcAft>
                <a:spcPts val="0"/>
              </a:spcAft>
            </a:pPr>
            <a:r>
              <a:rPr lang="en-US" sz="2800" dirty="0">
                <a:latin typeface="Bahnschrift" panose="020B0502040204020203" pitchFamily="34" charset="0"/>
                <a:ea typeface="Calibri" panose="020F0502020204030204" pitchFamily="34" charset="0"/>
                <a:cs typeface="Times New Roman" panose="02020603050405020304" pitchFamily="18" charset="0"/>
              </a:rPr>
              <a:t>within 12 hours and be safe.</a:t>
            </a:r>
          </a:p>
        </p:txBody>
      </p:sp>
      <p:sp>
        <p:nvSpPr>
          <p:cNvPr id="2" name="Title 1">
            <a:extLst>
              <a:ext uri="{FF2B5EF4-FFF2-40B4-BE49-F238E27FC236}">
                <a16:creationId xmlns:a16="http://schemas.microsoft.com/office/drawing/2014/main" id="{BD846E74-C37C-35C4-D850-AFB0E92911D3}"/>
              </a:ext>
            </a:extLst>
          </p:cNvPr>
          <p:cNvSpPr>
            <a:spLocks noGrp="1"/>
          </p:cNvSpPr>
          <p:nvPr>
            <p:ph type="title"/>
          </p:nvPr>
        </p:nvSpPr>
        <p:spPr>
          <a:xfrm>
            <a:off x="8096734" y="2449409"/>
            <a:ext cx="3759772" cy="1151965"/>
          </a:xfrm>
        </p:spPr>
        <p:style>
          <a:lnRef idx="2">
            <a:schemeClr val="dk1"/>
          </a:lnRef>
          <a:fillRef idx="1">
            <a:schemeClr val="lt1"/>
          </a:fillRef>
          <a:effectRef idx="0">
            <a:schemeClr val="dk1"/>
          </a:effectRef>
          <a:fontRef idx="minor">
            <a:schemeClr val="dk1"/>
          </a:fontRef>
        </p:style>
        <p:txBody>
          <a:bodyPr>
            <a:noAutofit/>
          </a:bodyPr>
          <a:lstStyle/>
          <a:p>
            <a:pPr marR="0" lvl="0">
              <a:spcBef>
                <a:spcPts val="600"/>
              </a:spcBef>
              <a:spcAft>
                <a:spcPts val="0"/>
              </a:spcAft>
            </a:pPr>
            <a:r>
              <a:rPr lang="en-US" sz="32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#2  The IT Support</a:t>
            </a:r>
            <a:br>
              <a:rPr lang="en-US" sz="32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br>
            <a:r>
              <a:rPr lang="en-US" sz="32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 Alert</a:t>
            </a:r>
            <a:endParaRPr lang="en-IN" sz="3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14989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01354E-453E-76BA-5E89-7919B4122116}"/>
              </a:ext>
            </a:extLst>
          </p:cNvPr>
          <p:cNvSpPr/>
          <p:nvPr/>
        </p:nvSpPr>
        <p:spPr>
          <a:xfrm>
            <a:off x="429064" y="1186867"/>
            <a:ext cx="11558017" cy="4352781"/>
          </a:xfrm>
          <a:prstGeom prst="rect">
            <a:avLst/>
          </a:prstGeom>
          <a:solidFill>
            <a:srgbClr val="2492BB"/>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panose="020B0502040204020203" pitchFamily="34" charset="0"/>
            </a:endParaRPr>
          </a:p>
        </p:txBody>
      </p:sp>
      <p:pic>
        <p:nvPicPr>
          <p:cNvPr id="5" name="Picture 4">
            <a:extLst>
              <a:ext uri="{FF2B5EF4-FFF2-40B4-BE49-F238E27FC236}">
                <a16:creationId xmlns:a16="http://schemas.microsoft.com/office/drawing/2014/main" id="{C03BC325-FD12-1235-9753-EF8AE39ECB96}"/>
              </a:ext>
            </a:extLst>
          </p:cNvPr>
          <p:cNvPicPr>
            <a:picLocks noChangeAspect="1"/>
          </p:cNvPicPr>
          <p:nvPr/>
        </p:nvPicPr>
        <p:blipFill rotWithShape="1">
          <a:blip r:embed="rId2">
            <a:extLst>
              <a:ext uri="{28A0092B-C50C-407E-A947-70E740481C1C}">
                <a14:useLocalDpi xmlns:a14="http://schemas.microsoft.com/office/drawing/2010/main" val="0"/>
              </a:ext>
            </a:extLst>
          </a:blip>
          <a:srcRect b="15673"/>
          <a:stretch/>
        </p:blipFill>
        <p:spPr>
          <a:xfrm>
            <a:off x="2350875" y="465871"/>
            <a:ext cx="6406626" cy="6109879"/>
          </a:xfrm>
          <a:prstGeom prst="rect">
            <a:avLst/>
          </a:prstGeom>
        </p:spPr>
      </p:pic>
      <p:sp>
        <p:nvSpPr>
          <p:cNvPr id="6" name="Rectangle 5">
            <a:extLst>
              <a:ext uri="{FF2B5EF4-FFF2-40B4-BE49-F238E27FC236}">
                <a16:creationId xmlns:a16="http://schemas.microsoft.com/office/drawing/2014/main" id="{5835533B-EDCA-A6C8-7928-120D3211AA84}"/>
              </a:ext>
            </a:extLst>
          </p:cNvPr>
          <p:cNvSpPr/>
          <p:nvPr/>
        </p:nvSpPr>
        <p:spPr>
          <a:xfrm>
            <a:off x="2651199" y="5745798"/>
            <a:ext cx="3801883" cy="646331"/>
          </a:xfrm>
          <a:prstGeom prst="rect">
            <a:avLst/>
          </a:prstGeom>
        </p:spPr>
        <p:txBody>
          <a:bodyPr wrap="square">
            <a:spAutoFit/>
          </a:bodyPr>
          <a:lstStyle/>
          <a:p>
            <a:pPr marR="0" lvl="0" algn="ctr">
              <a:spcBef>
                <a:spcPts val="600"/>
              </a:spcBef>
              <a:spcAft>
                <a:spcPts val="0"/>
              </a:spcAft>
            </a:pPr>
            <a:r>
              <a:rPr lang="en-US" sz="3600" b="1" u="sng" dirty="0">
                <a:solidFill>
                  <a:srgbClr val="0000FF"/>
                </a:solidFill>
                <a:latin typeface="Bahnschrift" panose="020B0502040204020203" pitchFamily="34" charset="0"/>
                <a:ea typeface="Calibri" panose="020F0502020204030204" pitchFamily="34" charset="0"/>
                <a:cs typeface="Times New Roman" panose="02020603050405020304" pitchFamily="18" charset="0"/>
              </a:rPr>
              <a:t>with this form.</a:t>
            </a:r>
          </a:p>
        </p:txBody>
      </p:sp>
      <p:sp>
        <p:nvSpPr>
          <p:cNvPr id="7" name="Rectangle 6">
            <a:extLst>
              <a:ext uri="{FF2B5EF4-FFF2-40B4-BE49-F238E27FC236}">
                <a16:creationId xmlns:a16="http://schemas.microsoft.com/office/drawing/2014/main" id="{0FB45501-481C-15E0-2402-D2116B880465}"/>
              </a:ext>
            </a:extLst>
          </p:cNvPr>
          <p:cNvSpPr/>
          <p:nvPr/>
        </p:nvSpPr>
        <p:spPr>
          <a:xfrm>
            <a:off x="3683367" y="931740"/>
            <a:ext cx="5594894" cy="523220"/>
          </a:xfrm>
          <a:prstGeom prst="rect">
            <a:avLst/>
          </a:prstGeom>
        </p:spPr>
        <p:txBody>
          <a:bodyPr wrap="square">
            <a:spAutoFit/>
          </a:bodyPr>
          <a:lstStyle/>
          <a:p>
            <a:pPr marR="0" lvl="0">
              <a:spcBef>
                <a:spcPts val="600"/>
              </a:spcBef>
              <a:spcAft>
                <a:spcPts val="0"/>
              </a:spcAft>
            </a:pPr>
            <a:r>
              <a:rPr lang="en-US" sz="2800" dirty="0">
                <a:latin typeface="Bahnschrift" panose="020B0502040204020203" pitchFamily="34" charset="0"/>
                <a:ea typeface="Calibri" panose="020F0502020204030204" pitchFamily="34" charset="0"/>
                <a:cs typeface="Times New Roman" panose="02020603050405020304" pitchFamily="18" charset="0"/>
              </a:rPr>
              <a:t>Amazon Shoppers</a:t>
            </a:r>
          </a:p>
        </p:txBody>
      </p:sp>
      <p:sp>
        <p:nvSpPr>
          <p:cNvPr id="8" name="Rectangle 7">
            <a:extLst>
              <a:ext uri="{FF2B5EF4-FFF2-40B4-BE49-F238E27FC236}">
                <a16:creationId xmlns:a16="http://schemas.microsoft.com/office/drawing/2014/main" id="{68A4158C-DFA4-D6BF-AE26-D9AEB9D70213}"/>
              </a:ext>
            </a:extLst>
          </p:cNvPr>
          <p:cNvSpPr/>
          <p:nvPr/>
        </p:nvSpPr>
        <p:spPr>
          <a:xfrm>
            <a:off x="3999029" y="1482011"/>
            <a:ext cx="5190271" cy="523220"/>
          </a:xfrm>
          <a:prstGeom prst="rect">
            <a:avLst/>
          </a:prstGeom>
        </p:spPr>
        <p:txBody>
          <a:bodyPr wrap="square">
            <a:spAutoFit/>
          </a:bodyPr>
          <a:lstStyle/>
          <a:p>
            <a:pPr marR="0" lvl="0">
              <a:spcBef>
                <a:spcPts val="600"/>
              </a:spcBef>
              <a:spcAft>
                <a:spcPts val="0"/>
              </a:spcAft>
            </a:pPr>
            <a:r>
              <a:rPr lang="en-US" sz="2800" dirty="0">
                <a:latin typeface="Bahnschrift" panose="020B0502040204020203" pitchFamily="34" charset="0"/>
                <a:ea typeface="Calibri" panose="020F0502020204030204" pitchFamily="34" charset="0"/>
                <a:cs typeface="Times New Roman" panose="02020603050405020304" pitchFamily="18" charset="0"/>
              </a:rPr>
              <a:t>Parminder</a:t>
            </a:r>
          </a:p>
        </p:txBody>
      </p:sp>
      <p:sp>
        <p:nvSpPr>
          <p:cNvPr id="9" name="Rectangle 8">
            <a:extLst>
              <a:ext uri="{FF2B5EF4-FFF2-40B4-BE49-F238E27FC236}">
                <a16:creationId xmlns:a16="http://schemas.microsoft.com/office/drawing/2014/main" id="{AFE651CD-6F45-AF73-9571-595C3007998E}"/>
              </a:ext>
            </a:extLst>
          </p:cNvPr>
          <p:cNvSpPr/>
          <p:nvPr/>
        </p:nvSpPr>
        <p:spPr>
          <a:xfrm>
            <a:off x="3981796" y="1941059"/>
            <a:ext cx="5190271" cy="523220"/>
          </a:xfrm>
          <a:prstGeom prst="rect">
            <a:avLst/>
          </a:prstGeom>
        </p:spPr>
        <p:txBody>
          <a:bodyPr wrap="square">
            <a:spAutoFit/>
          </a:bodyPr>
          <a:lstStyle/>
          <a:p>
            <a:pPr marR="0" lvl="0">
              <a:spcBef>
                <a:spcPts val="600"/>
              </a:spcBef>
              <a:spcAft>
                <a:spcPts val="0"/>
              </a:spcAft>
            </a:pPr>
            <a:r>
              <a:rPr lang="en-US" sz="2800" dirty="0">
                <a:latin typeface="Bahnschrift" panose="020B0502040204020203" pitchFamily="34" charset="0"/>
                <a:ea typeface="Calibri" panose="020F0502020204030204" pitchFamily="34" charset="0"/>
                <a:cs typeface="Times New Roman" panose="02020603050405020304" pitchFamily="18" charset="0"/>
              </a:rPr>
              <a:t>Package Damaged</a:t>
            </a:r>
          </a:p>
        </p:txBody>
      </p:sp>
      <p:sp>
        <p:nvSpPr>
          <p:cNvPr id="10" name="Rectangle 9">
            <a:extLst>
              <a:ext uri="{FF2B5EF4-FFF2-40B4-BE49-F238E27FC236}">
                <a16:creationId xmlns:a16="http://schemas.microsoft.com/office/drawing/2014/main" id="{9A5B68E4-EA1D-451C-1E7B-8D0BB2942135}"/>
              </a:ext>
            </a:extLst>
          </p:cNvPr>
          <p:cNvSpPr/>
          <p:nvPr/>
        </p:nvSpPr>
        <p:spPr>
          <a:xfrm>
            <a:off x="2957829" y="2802328"/>
            <a:ext cx="5843164" cy="3123932"/>
          </a:xfrm>
          <a:prstGeom prst="rect">
            <a:avLst/>
          </a:prstGeom>
        </p:spPr>
        <p:txBody>
          <a:bodyPr wrap="square">
            <a:spAutoFit/>
          </a:bodyPr>
          <a:lstStyle/>
          <a:p>
            <a:pPr marR="0" lvl="0">
              <a:spcBef>
                <a:spcPts val="600"/>
              </a:spcBef>
              <a:spcAft>
                <a:spcPts val="0"/>
              </a:spcAft>
            </a:pPr>
            <a:r>
              <a:rPr lang="en-US" sz="3200" dirty="0">
                <a:latin typeface="Bahnschrift" panose="020B0502040204020203" pitchFamily="34" charset="0"/>
                <a:ea typeface="Calibri" panose="020F0502020204030204" pitchFamily="34" charset="0"/>
                <a:cs typeface="Times New Roman" panose="02020603050405020304" pitchFamily="18" charset="0"/>
              </a:rPr>
              <a:t>Dear Parminder, </a:t>
            </a:r>
          </a:p>
          <a:p>
            <a:pPr marR="0" lvl="0">
              <a:spcBef>
                <a:spcPts val="600"/>
              </a:spcBef>
              <a:spcAft>
                <a:spcPts val="0"/>
              </a:spcAft>
            </a:pPr>
            <a:r>
              <a:rPr lang="en-US" sz="3200" dirty="0">
                <a:latin typeface="Bahnschrift" panose="020B0502040204020203" pitchFamily="34" charset="0"/>
                <a:ea typeface="Calibri" panose="020F0502020204030204" pitchFamily="34" charset="0"/>
                <a:cs typeface="Times New Roman" panose="02020603050405020304" pitchFamily="18" charset="0"/>
              </a:rPr>
              <a:t>We apologize in advance, but your recent order was damaged in delivery. We are unable to issue a refund until you confirm account details    </a:t>
            </a:r>
          </a:p>
        </p:txBody>
      </p:sp>
      <p:sp>
        <p:nvSpPr>
          <p:cNvPr id="2" name="Title 1">
            <a:extLst>
              <a:ext uri="{FF2B5EF4-FFF2-40B4-BE49-F238E27FC236}">
                <a16:creationId xmlns:a16="http://schemas.microsoft.com/office/drawing/2014/main" id="{5F4F2761-28C8-E307-154F-9AC98BAF3C5D}"/>
              </a:ext>
            </a:extLst>
          </p:cNvPr>
          <p:cNvSpPr>
            <a:spLocks noGrp="1"/>
          </p:cNvSpPr>
          <p:nvPr>
            <p:ph type="title"/>
          </p:nvPr>
        </p:nvSpPr>
        <p:spPr>
          <a:xfrm>
            <a:off x="8940598" y="2350436"/>
            <a:ext cx="2822338" cy="1284417"/>
          </a:xfrm>
        </p:spPr>
        <p:style>
          <a:lnRef idx="2">
            <a:schemeClr val="dk1"/>
          </a:lnRef>
          <a:fillRef idx="1">
            <a:schemeClr val="lt1"/>
          </a:fillRef>
          <a:effectRef idx="0">
            <a:schemeClr val="dk1"/>
          </a:effectRef>
          <a:fontRef idx="minor">
            <a:schemeClr val="dk1"/>
          </a:fontRef>
        </p:style>
        <p:txBody>
          <a:bodyPr>
            <a:noAutofit/>
          </a:bodyPr>
          <a:lstStyle/>
          <a:p>
            <a:pPr marR="0" lvl="0">
              <a:spcBef>
                <a:spcPts val="600"/>
              </a:spcBef>
              <a:spcAft>
                <a:spcPts val="0"/>
              </a:spcAft>
            </a:pPr>
            <a:r>
              <a:rPr lang="en-US" sz="3200" dirty="0">
                <a:ln w="0"/>
                <a:solidFill>
                  <a:schemeClr val="tx1"/>
                </a:solidFill>
                <a:effectLst>
                  <a:outerShdw blurRad="38100" dist="19050" dir="2700000" algn="tl" rotWithShape="0">
                    <a:schemeClr val="dk1">
                      <a:alpha val="40000"/>
                    </a:schemeClr>
                  </a:outerShdw>
                </a:effectLst>
                <a:latin typeface="+mn-lt"/>
                <a:ea typeface="Calibri" panose="020F0502020204030204" pitchFamily="34" charset="0"/>
                <a:cs typeface="Times New Roman" panose="02020603050405020304" pitchFamily="18" charset="0"/>
              </a:rPr>
              <a:t>#3  Confirm Now!</a:t>
            </a:r>
            <a:endParaRPr lang="en-IN" sz="3200" dirty="0">
              <a:ln w="0"/>
              <a:solidFill>
                <a:schemeClr val="tx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2125242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F78544-9670-5FC6-77F3-29894478F030}"/>
              </a:ext>
            </a:extLst>
          </p:cNvPr>
          <p:cNvSpPr/>
          <p:nvPr/>
        </p:nvSpPr>
        <p:spPr>
          <a:xfrm>
            <a:off x="116226" y="1663555"/>
            <a:ext cx="11597238" cy="3795413"/>
          </a:xfrm>
          <a:prstGeom prst="rect">
            <a:avLst/>
          </a:prstGeom>
          <a:solidFill>
            <a:srgbClr val="2492BB"/>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panose="020B0502040204020203" pitchFamily="34" charset="0"/>
            </a:endParaRPr>
          </a:p>
        </p:txBody>
      </p:sp>
      <p:sp>
        <p:nvSpPr>
          <p:cNvPr id="2" name="Title 1">
            <a:extLst>
              <a:ext uri="{FF2B5EF4-FFF2-40B4-BE49-F238E27FC236}">
                <a16:creationId xmlns:a16="http://schemas.microsoft.com/office/drawing/2014/main" id="{1DA50739-9F0B-A275-33C7-453A02031F09}"/>
              </a:ext>
            </a:extLst>
          </p:cNvPr>
          <p:cNvSpPr>
            <a:spLocks noGrp="1"/>
          </p:cNvSpPr>
          <p:nvPr>
            <p:ph type="title"/>
          </p:nvPr>
        </p:nvSpPr>
        <p:spPr>
          <a:xfrm>
            <a:off x="1721478" y="2889587"/>
            <a:ext cx="3425431" cy="1078826"/>
          </a:xfrm>
        </p:spPr>
        <p:style>
          <a:lnRef idx="2">
            <a:schemeClr val="dk1"/>
          </a:lnRef>
          <a:fillRef idx="1">
            <a:schemeClr val="lt1"/>
          </a:fillRef>
          <a:effectRef idx="0">
            <a:schemeClr val="dk1"/>
          </a:effectRef>
          <a:fontRef idx="minor">
            <a:schemeClr val="dk1"/>
          </a:fontRef>
        </p:style>
        <p:txBody>
          <a:bodyPr>
            <a:normAutofit/>
          </a:bodyPr>
          <a:lstStyle/>
          <a:p>
            <a:pPr marR="0" lvl="0" algn="ctr">
              <a:spcBef>
                <a:spcPts val="600"/>
              </a:spcBef>
              <a:spcAft>
                <a:spcPts val="0"/>
              </a:spcAft>
            </a:pPr>
            <a:r>
              <a:rPr lang="en-US" sz="3200" b="1" dirty="0">
                <a:ln w="0"/>
                <a:solidFill>
                  <a:schemeClr val="tx1"/>
                </a:solidFill>
                <a:effectLst>
                  <a:outerShdw blurRad="38100" dist="19050" dir="2700000" algn="tl" rotWithShape="0">
                    <a:schemeClr val="dk1">
                      <a:alpha val="40000"/>
                    </a:schemeClr>
                  </a:outerShdw>
                </a:effectLst>
                <a:latin typeface="+mn-lt"/>
                <a:ea typeface="Calibri" panose="020F0502020204030204" pitchFamily="34" charset="0"/>
                <a:cs typeface="Times New Roman" panose="02020603050405020304" pitchFamily="18" charset="0"/>
              </a:rPr>
              <a:t>#4 Password Reset</a:t>
            </a:r>
          </a:p>
        </p:txBody>
      </p:sp>
      <p:pic>
        <p:nvPicPr>
          <p:cNvPr id="5" name="Picture 4">
            <a:extLst>
              <a:ext uri="{FF2B5EF4-FFF2-40B4-BE49-F238E27FC236}">
                <a16:creationId xmlns:a16="http://schemas.microsoft.com/office/drawing/2014/main" id="{CA223D8F-352B-5A04-415B-E1E426175F20}"/>
              </a:ext>
            </a:extLst>
          </p:cNvPr>
          <p:cNvPicPr>
            <a:picLocks noChangeAspect="1"/>
          </p:cNvPicPr>
          <p:nvPr/>
        </p:nvPicPr>
        <p:blipFill rotWithShape="1">
          <a:blip r:embed="rId2">
            <a:extLst>
              <a:ext uri="{28A0092B-C50C-407E-A947-70E740481C1C}">
                <a14:useLocalDpi xmlns:a14="http://schemas.microsoft.com/office/drawing/2010/main" val="0"/>
              </a:ext>
            </a:extLst>
          </a:blip>
          <a:srcRect b="15673"/>
          <a:stretch/>
        </p:blipFill>
        <p:spPr>
          <a:xfrm>
            <a:off x="5620890" y="137070"/>
            <a:ext cx="5964558" cy="6206341"/>
          </a:xfrm>
          <a:prstGeom prst="rect">
            <a:avLst/>
          </a:prstGeom>
        </p:spPr>
      </p:pic>
      <p:sp>
        <p:nvSpPr>
          <p:cNvPr id="6" name="Rectangle 5">
            <a:extLst>
              <a:ext uri="{FF2B5EF4-FFF2-40B4-BE49-F238E27FC236}">
                <a16:creationId xmlns:a16="http://schemas.microsoft.com/office/drawing/2014/main" id="{14540F38-7CC2-30E1-27EF-225F3982D8D0}"/>
              </a:ext>
            </a:extLst>
          </p:cNvPr>
          <p:cNvSpPr/>
          <p:nvPr/>
        </p:nvSpPr>
        <p:spPr>
          <a:xfrm>
            <a:off x="6096000" y="4711718"/>
            <a:ext cx="5301070" cy="584775"/>
          </a:xfrm>
          <a:prstGeom prst="rect">
            <a:avLst/>
          </a:prstGeom>
        </p:spPr>
        <p:txBody>
          <a:bodyPr wrap="square">
            <a:spAutoFit/>
          </a:bodyPr>
          <a:lstStyle/>
          <a:p>
            <a:pPr marR="0" lvl="0" algn="ctr">
              <a:spcBef>
                <a:spcPts val="600"/>
              </a:spcBef>
              <a:spcAft>
                <a:spcPts val="0"/>
              </a:spcAft>
            </a:pPr>
            <a:r>
              <a:rPr lang="en-US" sz="3200" b="1" u="sng" dirty="0" err="1">
                <a:solidFill>
                  <a:srgbClr val="0000FF"/>
                </a:solidFill>
                <a:latin typeface="Bahnschrift" panose="020B0502040204020203" pitchFamily="34" charset="0"/>
                <a:ea typeface="Calibri" panose="020F0502020204030204" pitchFamily="34" charset="0"/>
                <a:cs typeface="Times New Roman" panose="02020603050405020304" pitchFamily="18" charset="0"/>
              </a:rPr>
              <a:t>kiMail</a:t>
            </a:r>
            <a:r>
              <a:rPr lang="en-US" sz="3200" b="1" u="sng" dirty="0">
                <a:solidFill>
                  <a:srgbClr val="0000FF"/>
                </a:solidFill>
                <a:latin typeface="Bahnschrift" panose="020B0502040204020203" pitchFamily="34" charset="0"/>
                <a:ea typeface="Calibri" panose="020F0502020204030204" pitchFamily="34" charset="0"/>
                <a:cs typeface="Times New Roman" panose="02020603050405020304" pitchFamily="18" charset="0"/>
              </a:rPr>
              <a:t> Secure Reset</a:t>
            </a:r>
          </a:p>
        </p:txBody>
      </p:sp>
      <p:sp>
        <p:nvSpPr>
          <p:cNvPr id="7" name="Rectangle 6">
            <a:extLst>
              <a:ext uri="{FF2B5EF4-FFF2-40B4-BE49-F238E27FC236}">
                <a16:creationId xmlns:a16="http://schemas.microsoft.com/office/drawing/2014/main" id="{A022A27A-1DD2-BABA-5A7B-E393EA87C76B}"/>
              </a:ext>
            </a:extLst>
          </p:cNvPr>
          <p:cNvSpPr/>
          <p:nvPr/>
        </p:nvSpPr>
        <p:spPr>
          <a:xfrm>
            <a:off x="6719377" y="628211"/>
            <a:ext cx="5530968" cy="523220"/>
          </a:xfrm>
          <a:prstGeom prst="rect">
            <a:avLst/>
          </a:prstGeom>
        </p:spPr>
        <p:txBody>
          <a:bodyPr wrap="square">
            <a:spAutoFit/>
          </a:bodyPr>
          <a:lstStyle/>
          <a:p>
            <a:pPr marR="0" lvl="0">
              <a:spcBef>
                <a:spcPts val="600"/>
              </a:spcBef>
              <a:spcAft>
                <a:spcPts val="0"/>
              </a:spcAft>
            </a:pPr>
            <a:r>
              <a:rPr lang="en-US" sz="2800" dirty="0" err="1">
                <a:latin typeface="Bahnschrift" panose="020B0502040204020203" pitchFamily="34" charset="0"/>
                <a:ea typeface="Calibri" panose="020F0502020204030204" pitchFamily="34" charset="0"/>
                <a:cs typeface="Times New Roman" panose="02020603050405020304" pitchFamily="18" charset="0"/>
              </a:rPr>
              <a:t>safeonline@kiMail.Net</a:t>
            </a:r>
            <a:endParaRPr lang="en-US" sz="2800" dirty="0">
              <a:latin typeface="Bahnschrift" panose="020B0502040204020203"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97CCB57-A662-10B0-0521-46B9D5B7FE93}"/>
              </a:ext>
            </a:extLst>
          </p:cNvPr>
          <p:cNvSpPr/>
          <p:nvPr/>
        </p:nvSpPr>
        <p:spPr>
          <a:xfrm>
            <a:off x="6771473" y="1119390"/>
            <a:ext cx="5130967" cy="523220"/>
          </a:xfrm>
          <a:prstGeom prst="rect">
            <a:avLst/>
          </a:prstGeom>
        </p:spPr>
        <p:txBody>
          <a:bodyPr wrap="square">
            <a:spAutoFit/>
          </a:bodyPr>
          <a:lstStyle/>
          <a:p>
            <a:pPr marR="0" lvl="0">
              <a:spcBef>
                <a:spcPts val="600"/>
              </a:spcBef>
              <a:spcAft>
                <a:spcPts val="0"/>
              </a:spcAft>
            </a:pPr>
            <a:r>
              <a:rPr lang="en-US" sz="2800" dirty="0">
                <a:latin typeface="Bahnschrift" panose="020B0502040204020203" pitchFamily="34" charset="0"/>
                <a:ea typeface="Calibri" panose="020F0502020204030204" pitchFamily="34" charset="0"/>
                <a:cs typeface="Times New Roman" panose="02020603050405020304" pitchFamily="18" charset="0"/>
              </a:rPr>
              <a:t>Mumtaz </a:t>
            </a:r>
            <a:r>
              <a:rPr lang="en-US" sz="2800" dirty="0" err="1">
                <a:latin typeface="Bahnschrift" panose="020B0502040204020203" pitchFamily="34" charset="0"/>
                <a:ea typeface="Calibri" panose="020F0502020204030204" pitchFamily="34" charset="0"/>
                <a:cs typeface="Times New Roman" panose="02020603050405020304" pitchFamily="18" charset="0"/>
              </a:rPr>
              <a:t>Baigh</a:t>
            </a:r>
            <a:endParaRPr lang="en-US" sz="2800" dirty="0">
              <a:latin typeface="Bahnschrift" panose="020B0502040204020203"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C8C8C45-6E5A-0D45-ECE6-2E2A77FC9B96}"/>
              </a:ext>
            </a:extLst>
          </p:cNvPr>
          <p:cNvSpPr/>
          <p:nvPr/>
        </p:nvSpPr>
        <p:spPr>
          <a:xfrm>
            <a:off x="6836306" y="1623063"/>
            <a:ext cx="5034113" cy="523220"/>
          </a:xfrm>
          <a:prstGeom prst="rect">
            <a:avLst/>
          </a:prstGeom>
        </p:spPr>
        <p:txBody>
          <a:bodyPr wrap="square">
            <a:spAutoFit/>
          </a:bodyPr>
          <a:lstStyle/>
          <a:p>
            <a:pPr marR="0" lvl="0">
              <a:spcBef>
                <a:spcPts val="600"/>
              </a:spcBef>
              <a:spcAft>
                <a:spcPts val="0"/>
              </a:spcAft>
            </a:pPr>
            <a:r>
              <a:rPr lang="en-US" sz="2800" dirty="0">
                <a:latin typeface="Bahnschrift" panose="020B0502040204020203" pitchFamily="34" charset="0"/>
                <a:ea typeface="Calibri" panose="020F0502020204030204" pitchFamily="34" charset="0"/>
                <a:cs typeface="Times New Roman" panose="02020603050405020304" pitchFamily="18" charset="0"/>
              </a:rPr>
              <a:t>Password Compromise</a:t>
            </a:r>
          </a:p>
        </p:txBody>
      </p:sp>
      <p:sp>
        <p:nvSpPr>
          <p:cNvPr id="10" name="Rectangle 9">
            <a:extLst>
              <a:ext uri="{FF2B5EF4-FFF2-40B4-BE49-F238E27FC236}">
                <a16:creationId xmlns:a16="http://schemas.microsoft.com/office/drawing/2014/main" id="{352BC1BE-788F-17D2-5570-2FEC723A4938}"/>
              </a:ext>
            </a:extLst>
          </p:cNvPr>
          <p:cNvSpPr/>
          <p:nvPr/>
        </p:nvSpPr>
        <p:spPr>
          <a:xfrm>
            <a:off x="5914845" y="2347697"/>
            <a:ext cx="5196622" cy="2323713"/>
          </a:xfrm>
          <a:prstGeom prst="rect">
            <a:avLst/>
          </a:prstGeom>
        </p:spPr>
        <p:txBody>
          <a:bodyPr wrap="square">
            <a:spAutoFit/>
          </a:bodyPr>
          <a:lstStyle/>
          <a:p>
            <a:pPr marR="0" lvl="0">
              <a:spcBef>
                <a:spcPts val="600"/>
              </a:spcBef>
              <a:spcAft>
                <a:spcPts val="0"/>
              </a:spcAft>
            </a:pPr>
            <a:r>
              <a:rPr lang="en-US" sz="2800" dirty="0">
                <a:latin typeface="Bahnschrift" panose="020B0502040204020203" pitchFamily="34" charset="0"/>
                <a:ea typeface="Calibri" panose="020F0502020204030204" pitchFamily="34" charset="0"/>
                <a:cs typeface="Times New Roman" panose="02020603050405020304" pitchFamily="18" charset="0"/>
              </a:rPr>
              <a:t>Dear Mumtaz, </a:t>
            </a:r>
          </a:p>
          <a:p>
            <a:pPr marR="0" lvl="0">
              <a:spcBef>
                <a:spcPts val="600"/>
              </a:spcBef>
              <a:spcAft>
                <a:spcPts val="0"/>
              </a:spcAft>
            </a:pPr>
            <a:r>
              <a:rPr lang="en-US" sz="2800" dirty="0">
                <a:latin typeface="Bahnschrift" panose="020B0502040204020203" pitchFamily="34" charset="0"/>
                <a:ea typeface="Calibri" panose="020F0502020204030204" pitchFamily="34" charset="0"/>
                <a:cs typeface="Times New Roman" panose="02020603050405020304" pitchFamily="18" charset="0"/>
              </a:rPr>
              <a:t>Your account has been locked due to potential compromise. You must go to this site to secure your account. </a:t>
            </a:r>
          </a:p>
        </p:txBody>
      </p:sp>
    </p:spTree>
    <p:extLst>
      <p:ext uri="{BB962C8B-B14F-4D97-AF65-F5344CB8AC3E}">
        <p14:creationId xmlns:p14="http://schemas.microsoft.com/office/powerpoint/2010/main" val="109424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37954B-260D-2BFB-316C-FE05E1B1123A}"/>
              </a:ext>
            </a:extLst>
          </p:cNvPr>
          <p:cNvPicPr>
            <a:picLocks noChangeAspect="1"/>
          </p:cNvPicPr>
          <p:nvPr/>
        </p:nvPicPr>
        <p:blipFill>
          <a:blip r:embed="rId2"/>
          <a:stretch>
            <a:fillRect/>
          </a:stretch>
        </p:blipFill>
        <p:spPr>
          <a:xfrm>
            <a:off x="6096000" y="2359353"/>
            <a:ext cx="4858053" cy="2409777"/>
          </a:xfrm>
          <a:prstGeom prst="rect">
            <a:avLst/>
          </a:prstGeom>
        </p:spPr>
      </p:pic>
      <p:sp>
        <p:nvSpPr>
          <p:cNvPr id="10" name="TextBox 9">
            <a:extLst>
              <a:ext uri="{FF2B5EF4-FFF2-40B4-BE49-F238E27FC236}">
                <a16:creationId xmlns:a16="http://schemas.microsoft.com/office/drawing/2014/main" id="{737EE46D-405E-35E5-DFAB-441B9B2FEE51}"/>
              </a:ext>
            </a:extLst>
          </p:cNvPr>
          <p:cNvSpPr txBox="1"/>
          <p:nvPr/>
        </p:nvSpPr>
        <p:spPr>
          <a:xfrm>
            <a:off x="1049620" y="2009971"/>
            <a:ext cx="4455941" cy="3108543"/>
          </a:xfrm>
          <a:prstGeom prst="rect">
            <a:avLst/>
          </a:prstGeom>
          <a:noFill/>
        </p:spPr>
        <p:txBody>
          <a:bodyPr wrap="square">
            <a:spAutoFit/>
          </a:bodyPr>
          <a:lstStyle/>
          <a:p>
            <a:pPr algn="just"/>
            <a:r>
              <a:rPr lang="en-US" sz="2800" dirty="0">
                <a:latin typeface="Bahnschrift Condensed" panose="020B0502040204020203" pitchFamily="34" charset="0"/>
              </a:rPr>
              <a:t>Phishing is a cybercrime where attackers try to trick you into giving away personal information or clicking on malicious links. They use fake emails, texts, phone calls, or websites that look legitimate to lure you in.</a:t>
            </a:r>
            <a:endParaRPr lang="en-IN" sz="2800" dirty="0">
              <a:latin typeface="Bahnschrift Condensed" panose="020B0502040204020203" pitchFamily="34" charset="0"/>
            </a:endParaRPr>
          </a:p>
        </p:txBody>
      </p:sp>
      <p:sp>
        <p:nvSpPr>
          <p:cNvPr id="11" name="Title 1">
            <a:extLst>
              <a:ext uri="{FF2B5EF4-FFF2-40B4-BE49-F238E27FC236}">
                <a16:creationId xmlns:a16="http://schemas.microsoft.com/office/drawing/2014/main" id="{C4273719-E5D4-501A-B653-E4B4E5743BAA}"/>
              </a:ext>
            </a:extLst>
          </p:cNvPr>
          <p:cNvSpPr>
            <a:spLocks noGrp="1"/>
          </p:cNvSpPr>
          <p:nvPr>
            <p:ph type="title"/>
          </p:nvPr>
        </p:nvSpPr>
        <p:spPr>
          <a:xfrm>
            <a:off x="2847874" y="402326"/>
            <a:ext cx="6496252" cy="1151965"/>
          </a:xfrm>
          <a:solidFill>
            <a:srgbClr val="FF0000"/>
          </a:solidFill>
        </p:spPr>
        <p:txBody>
          <a:bodyPr>
            <a:normAutofit/>
          </a:bodyPr>
          <a:lstStyle/>
          <a:p>
            <a:pPr algn="ctr"/>
            <a:r>
              <a:rPr lang="en-US" b="1" dirty="0">
                <a:solidFill>
                  <a:schemeClr val="bg1"/>
                </a:solidFill>
              </a:rPr>
              <a:t>What is Phishing ?</a:t>
            </a:r>
            <a:endParaRPr lang="en-IN" b="1" dirty="0">
              <a:solidFill>
                <a:schemeClr val="bg1"/>
              </a:solidFill>
            </a:endParaRPr>
          </a:p>
        </p:txBody>
      </p:sp>
    </p:spTree>
    <p:extLst>
      <p:ext uri="{BB962C8B-B14F-4D97-AF65-F5344CB8AC3E}">
        <p14:creationId xmlns:p14="http://schemas.microsoft.com/office/powerpoint/2010/main" val="371252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3645EF-E66C-E1A5-463D-5453B2B83F19}"/>
              </a:ext>
            </a:extLst>
          </p:cNvPr>
          <p:cNvSpPr/>
          <p:nvPr/>
        </p:nvSpPr>
        <p:spPr>
          <a:xfrm>
            <a:off x="0" y="1024128"/>
            <a:ext cx="11722608" cy="4599432"/>
          </a:xfrm>
          <a:prstGeom prst="rect">
            <a:avLst/>
          </a:prstGeom>
          <a:solidFill>
            <a:srgbClr val="2492BB"/>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panose="020B0502040204020203" pitchFamily="34" charset="0"/>
            </a:endParaRPr>
          </a:p>
        </p:txBody>
      </p:sp>
      <p:sp>
        <p:nvSpPr>
          <p:cNvPr id="2" name="Title 1">
            <a:extLst>
              <a:ext uri="{FF2B5EF4-FFF2-40B4-BE49-F238E27FC236}">
                <a16:creationId xmlns:a16="http://schemas.microsoft.com/office/drawing/2014/main" id="{AF229EA8-F791-DDE9-F65A-13ADFC2D6DEC}"/>
              </a:ext>
            </a:extLst>
          </p:cNvPr>
          <p:cNvSpPr>
            <a:spLocks noGrp="1"/>
          </p:cNvSpPr>
          <p:nvPr>
            <p:ph type="title"/>
          </p:nvPr>
        </p:nvSpPr>
        <p:spPr>
          <a:xfrm>
            <a:off x="845934" y="2472512"/>
            <a:ext cx="3077781" cy="1029550"/>
          </a:xfrm>
        </p:spPr>
        <p:style>
          <a:lnRef idx="2">
            <a:schemeClr val="dk1"/>
          </a:lnRef>
          <a:fillRef idx="1">
            <a:schemeClr val="lt1"/>
          </a:fillRef>
          <a:effectRef idx="0">
            <a:schemeClr val="dk1"/>
          </a:effectRef>
          <a:fontRef idx="minor">
            <a:schemeClr val="dk1"/>
          </a:fontRef>
        </p:style>
        <p:txBody>
          <a:bodyPr>
            <a:noAutofit/>
          </a:bodyPr>
          <a:lstStyle/>
          <a:p>
            <a:pPr marR="0" lvl="0">
              <a:spcBef>
                <a:spcPts val="600"/>
              </a:spcBef>
              <a:spcAft>
                <a:spcPts val="0"/>
              </a:spcAft>
            </a:pPr>
            <a:r>
              <a:rPr lang="en-US" sz="3200" b="1" dirty="0">
                <a:ln w="0"/>
                <a:solidFill>
                  <a:schemeClr val="tx1"/>
                </a:solidFill>
                <a:effectLst>
                  <a:outerShdw blurRad="38100" dist="19050" dir="2700000" algn="tl" rotWithShape="0">
                    <a:schemeClr val="dk1">
                      <a:alpha val="40000"/>
                    </a:schemeClr>
                  </a:outerShdw>
                </a:effectLst>
                <a:latin typeface="+mn-lt"/>
                <a:ea typeface="Calibri" panose="020F0502020204030204" pitchFamily="34" charset="0"/>
                <a:cs typeface="Times New Roman" panose="02020603050405020304" pitchFamily="18" charset="0"/>
              </a:rPr>
              <a:t>#5  Cry for Help</a:t>
            </a:r>
            <a:br>
              <a:rPr lang="en-US" sz="3200" b="1" dirty="0">
                <a:ln w="0"/>
                <a:solidFill>
                  <a:schemeClr val="tx1"/>
                </a:solidFill>
                <a:effectLst>
                  <a:outerShdw blurRad="38100" dist="19050" dir="2700000" algn="tl" rotWithShape="0">
                    <a:schemeClr val="dk1">
                      <a:alpha val="40000"/>
                    </a:schemeClr>
                  </a:outerShdw>
                </a:effectLst>
                <a:latin typeface="+mn-lt"/>
                <a:ea typeface="Calibri" panose="020F0502020204030204" pitchFamily="34" charset="0"/>
                <a:cs typeface="Times New Roman" panose="02020603050405020304" pitchFamily="18" charset="0"/>
              </a:rPr>
            </a:br>
            <a:endParaRPr lang="en-IN" sz="2000" b="1" dirty="0">
              <a:ln w="0"/>
              <a:solidFill>
                <a:schemeClr val="tx1"/>
              </a:solidFill>
              <a:effectLst>
                <a:outerShdw blurRad="38100" dist="19050" dir="2700000" algn="tl" rotWithShape="0">
                  <a:schemeClr val="dk1">
                    <a:alpha val="40000"/>
                  </a:schemeClr>
                </a:outerShdw>
              </a:effectLst>
              <a:latin typeface="+mn-lt"/>
            </a:endParaRPr>
          </a:p>
        </p:txBody>
      </p:sp>
      <p:pic>
        <p:nvPicPr>
          <p:cNvPr id="5" name="Picture 4">
            <a:extLst>
              <a:ext uri="{FF2B5EF4-FFF2-40B4-BE49-F238E27FC236}">
                <a16:creationId xmlns:a16="http://schemas.microsoft.com/office/drawing/2014/main" id="{46F03FBB-7229-E4DB-9388-338A53672282}"/>
              </a:ext>
            </a:extLst>
          </p:cNvPr>
          <p:cNvPicPr>
            <a:picLocks noChangeAspect="1"/>
          </p:cNvPicPr>
          <p:nvPr/>
        </p:nvPicPr>
        <p:blipFill rotWithShape="1">
          <a:blip r:embed="rId2">
            <a:extLst>
              <a:ext uri="{28A0092B-C50C-407E-A947-70E740481C1C}">
                <a14:useLocalDpi xmlns:a14="http://schemas.microsoft.com/office/drawing/2010/main" val="0"/>
              </a:ext>
            </a:extLst>
          </a:blip>
          <a:srcRect b="15673"/>
          <a:stretch/>
        </p:blipFill>
        <p:spPr>
          <a:xfrm>
            <a:off x="4549561" y="181008"/>
            <a:ext cx="7089152" cy="6642108"/>
          </a:xfrm>
          <a:prstGeom prst="rect">
            <a:avLst/>
          </a:prstGeom>
        </p:spPr>
      </p:pic>
      <p:sp>
        <p:nvSpPr>
          <p:cNvPr id="6" name="Rectangle 5">
            <a:extLst>
              <a:ext uri="{FF2B5EF4-FFF2-40B4-BE49-F238E27FC236}">
                <a16:creationId xmlns:a16="http://schemas.microsoft.com/office/drawing/2014/main" id="{0EB6CC1E-1F1A-CB51-D662-17E2B16B743D}"/>
              </a:ext>
            </a:extLst>
          </p:cNvPr>
          <p:cNvSpPr/>
          <p:nvPr/>
        </p:nvSpPr>
        <p:spPr>
          <a:xfrm>
            <a:off x="6047953" y="729214"/>
            <a:ext cx="5590760" cy="523220"/>
          </a:xfrm>
          <a:prstGeom prst="rect">
            <a:avLst/>
          </a:prstGeom>
        </p:spPr>
        <p:txBody>
          <a:bodyPr wrap="square">
            <a:spAutoFit/>
          </a:bodyPr>
          <a:lstStyle/>
          <a:p>
            <a:pPr marR="0" lvl="0">
              <a:spcBef>
                <a:spcPts val="600"/>
              </a:spcBef>
              <a:spcAft>
                <a:spcPts val="0"/>
              </a:spcAft>
            </a:pPr>
            <a:r>
              <a:rPr lang="en-US" sz="2800" dirty="0">
                <a:latin typeface="Bahnschrift" panose="020B0502040204020203" pitchFamily="34" charset="0"/>
                <a:ea typeface="Calibri" panose="020F0502020204030204" pitchFamily="34" charset="0"/>
                <a:cs typeface="Times New Roman" panose="02020603050405020304" pitchFamily="18" charset="0"/>
              </a:rPr>
              <a:t>Preeti@g.ignou.edu</a:t>
            </a:r>
          </a:p>
        </p:txBody>
      </p:sp>
      <p:sp>
        <p:nvSpPr>
          <p:cNvPr id="7" name="Rectangle 6">
            <a:extLst>
              <a:ext uri="{FF2B5EF4-FFF2-40B4-BE49-F238E27FC236}">
                <a16:creationId xmlns:a16="http://schemas.microsoft.com/office/drawing/2014/main" id="{0F76B50E-46CD-CC7E-DCCB-9BD53679201E}"/>
              </a:ext>
            </a:extLst>
          </p:cNvPr>
          <p:cNvSpPr/>
          <p:nvPr/>
        </p:nvSpPr>
        <p:spPr>
          <a:xfrm>
            <a:off x="6033030" y="1252434"/>
            <a:ext cx="5186436" cy="523220"/>
          </a:xfrm>
          <a:prstGeom prst="rect">
            <a:avLst/>
          </a:prstGeom>
        </p:spPr>
        <p:txBody>
          <a:bodyPr wrap="square">
            <a:spAutoFit/>
          </a:bodyPr>
          <a:lstStyle/>
          <a:p>
            <a:pPr marR="0" lvl="0">
              <a:spcBef>
                <a:spcPts val="600"/>
              </a:spcBef>
              <a:spcAft>
                <a:spcPts val="0"/>
              </a:spcAft>
            </a:pPr>
            <a:r>
              <a:rPr lang="en-US" sz="2800" dirty="0" err="1">
                <a:latin typeface="Bahnschrift" panose="020B0502040204020203" pitchFamily="34" charset="0"/>
                <a:ea typeface="Calibri" panose="020F0502020204030204" pitchFamily="34" charset="0"/>
                <a:cs typeface="Times New Roman" panose="02020603050405020304" pitchFamily="18" charset="0"/>
              </a:rPr>
              <a:t>Latika</a:t>
            </a:r>
            <a:r>
              <a:rPr lang="en-US" sz="2800" dirty="0">
                <a:latin typeface="Bahnschrift" panose="020B0502040204020203" pitchFamily="34" charset="0"/>
                <a:ea typeface="Calibri" panose="020F0502020204030204" pitchFamily="34" charset="0"/>
                <a:cs typeface="Times New Roman" panose="02020603050405020304" pitchFamily="18" charset="0"/>
              </a:rPr>
              <a:t> Kumari</a:t>
            </a:r>
          </a:p>
        </p:txBody>
      </p:sp>
      <p:sp>
        <p:nvSpPr>
          <p:cNvPr id="8" name="Rectangle 7">
            <a:extLst>
              <a:ext uri="{FF2B5EF4-FFF2-40B4-BE49-F238E27FC236}">
                <a16:creationId xmlns:a16="http://schemas.microsoft.com/office/drawing/2014/main" id="{C5F3841F-4458-914B-A73E-AC4C18EAF393}"/>
              </a:ext>
            </a:extLst>
          </p:cNvPr>
          <p:cNvSpPr/>
          <p:nvPr/>
        </p:nvSpPr>
        <p:spPr>
          <a:xfrm>
            <a:off x="6033030" y="1817800"/>
            <a:ext cx="5186436" cy="523220"/>
          </a:xfrm>
          <a:prstGeom prst="rect">
            <a:avLst/>
          </a:prstGeom>
        </p:spPr>
        <p:txBody>
          <a:bodyPr wrap="square">
            <a:spAutoFit/>
          </a:bodyPr>
          <a:lstStyle/>
          <a:p>
            <a:pPr marR="0" lvl="0">
              <a:spcBef>
                <a:spcPts val="600"/>
              </a:spcBef>
              <a:spcAft>
                <a:spcPts val="0"/>
              </a:spcAft>
            </a:pPr>
            <a:r>
              <a:rPr lang="en-US" sz="2800" dirty="0">
                <a:latin typeface="Bahnschrift" panose="020B0502040204020203" pitchFamily="34" charset="0"/>
                <a:ea typeface="Calibri" panose="020F0502020204030204" pitchFamily="34" charset="0"/>
                <a:cs typeface="Times New Roman" panose="02020603050405020304" pitchFamily="18" charset="0"/>
              </a:rPr>
              <a:t>HELP!!!</a:t>
            </a:r>
          </a:p>
        </p:txBody>
      </p:sp>
      <p:sp>
        <p:nvSpPr>
          <p:cNvPr id="9" name="Rectangle 8">
            <a:extLst>
              <a:ext uri="{FF2B5EF4-FFF2-40B4-BE49-F238E27FC236}">
                <a16:creationId xmlns:a16="http://schemas.microsoft.com/office/drawing/2014/main" id="{BF4135F3-8DB7-478E-CF80-6525E5113CAA}"/>
              </a:ext>
            </a:extLst>
          </p:cNvPr>
          <p:cNvSpPr/>
          <p:nvPr/>
        </p:nvSpPr>
        <p:spPr>
          <a:xfrm>
            <a:off x="4700732" y="2554672"/>
            <a:ext cx="6049342" cy="3123932"/>
          </a:xfrm>
          <a:prstGeom prst="rect">
            <a:avLst/>
          </a:prstGeom>
        </p:spPr>
        <p:txBody>
          <a:bodyPr wrap="square">
            <a:spAutoFit/>
          </a:bodyPr>
          <a:lstStyle/>
          <a:p>
            <a:pPr marR="0" lvl="0">
              <a:spcBef>
                <a:spcPts val="600"/>
              </a:spcBef>
              <a:spcAft>
                <a:spcPts val="0"/>
              </a:spcAft>
            </a:pPr>
            <a:r>
              <a:rPr lang="en-US" sz="3200" dirty="0">
                <a:latin typeface="Bahnschrift" panose="020B0502040204020203" pitchFamily="34" charset="0"/>
                <a:ea typeface="Calibri" panose="020F0502020204030204" pitchFamily="34" charset="0"/>
                <a:cs typeface="Times New Roman" panose="02020603050405020304" pitchFamily="18" charset="0"/>
              </a:rPr>
              <a:t>HI, </a:t>
            </a:r>
          </a:p>
          <a:p>
            <a:pPr marR="0" lvl="0">
              <a:spcBef>
                <a:spcPts val="600"/>
              </a:spcBef>
              <a:spcAft>
                <a:spcPts val="0"/>
              </a:spcAft>
            </a:pPr>
            <a:r>
              <a:rPr lang="en-US" sz="3200" dirty="0">
                <a:latin typeface="Bahnschrift" panose="020B0502040204020203" pitchFamily="34" charset="0"/>
                <a:ea typeface="Calibri" panose="020F0502020204030204" pitchFamily="34" charset="0"/>
                <a:cs typeface="Times New Roman" panose="02020603050405020304" pitchFamily="18" charset="0"/>
              </a:rPr>
              <a:t>I need to submit this file for class but it won’t open on my computer. Can you PLEASE (!) save it as a PDF and send to me???</a:t>
            </a:r>
          </a:p>
        </p:txBody>
      </p:sp>
      <p:pic>
        <p:nvPicPr>
          <p:cNvPr id="10" name="Picture 9">
            <a:extLst>
              <a:ext uri="{FF2B5EF4-FFF2-40B4-BE49-F238E27FC236}">
                <a16:creationId xmlns:a16="http://schemas.microsoft.com/office/drawing/2014/main" id="{52D8C54A-B948-A592-59E0-2EE86B345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4610" y="4857949"/>
            <a:ext cx="1641310" cy="1641310"/>
          </a:xfrm>
          <a:prstGeom prst="rect">
            <a:avLst/>
          </a:prstGeom>
        </p:spPr>
      </p:pic>
    </p:spTree>
    <p:extLst>
      <p:ext uri="{BB962C8B-B14F-4D97-AF65-F5344CB8AC3E}">
        <p14:creationId xmlns:p14="http://schemas.microsoft.com/office/powerpoint/2010/main" val="4053996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B6F1C1-7DAC-5243-7BAE-A05A276A4409}"/>
              </a:ext>
            </a:extLst>
          </p:cNvPr>
          <p:cNvSpPr/>
          <p:nvPr/>
        </p:nvSpPr>
        <p:spPr>
          <a:xfrm>
            <a:off x="109728" y="585216"/>
            <a:ext cx="11512296" cy="5724144"/>
          </a:xfrm>
          <a:prstGeom prst="rect">
            <a:avLst/>
          </a:prstGeom>
          <a:solidFill>
            <a:srgbClr val="2492BB"/>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panose="020B0502040204020203" pitchFamily="34" charset="0"/>
            </a:endParaRPr>
          </a:p>
        </p:txBody>
      </p:sp>
      <p:sp>
        <p:nvSpPr>
          <p:cNvPr id="2" name="Title 1">
            <a:extLst>
              <a:ext uri="{FF2B5EF4-FFF2-40B4-BE49-F238E27FC236}">
                <a16:creationId xmlns:a16="http://schemas.microsoft.com/office/drawing/2014/main" id="{C521029C-9C50-7EF6-18D1-E928233AF6F3}"/>
              </a:ext>
            </a:extLst>
          </p:cNvPr>
          <p:cNvSpPr>
            <a:spLocks noGrp="1"/>
          </p:cNvSpPr>
          <p:nvPr>
            <p:ph type="title"/>
          </p:nvPr>
        </p:nvSpPr>
        <p:spPr>
          <a:xfrm>
            <a:off x="1383872" y="2309158"/>
            <a:ext cx="3579891" cy="1312067"/>
          </a:xfrm>
        </p:spPr>
        <p:style>
          <a:lnRef idx="2">
            <a:schemeClr val="dk1"/>
          </a:lnRef>
          <a:fillRef idx="1">
            <a:schemeClr val="lt1"/>
          </a:fillRef>
          <a:effectRef idx="0">
            <a:schemeClr val="dk1"/>
          </a:effectRef>
          <a:fontRef idx="minor">
            <a:schemeClr val="dk1"/>
          </a:fontRef>
        </p:style>
        <p:txBody>
          <a:bodyPr>
            <a:noAutofit/>
          </a:bodyPr>
          <a:lstStyle/>
          <a:p>
            <a:pPr marR="0" lvl="0">
              <a:spcBef>
                <a:spcPts val="600"/>
              </a:spcBef>
              <a:spcAft>
                <a:spcPts val="0"/>
              </a:spcAft>
            </a:pPr>
            <a:r>
              <a:rPr lang="en-US" sz="3600" dirty="0">
                <a:ln w="0"/>
                <a:solidFill>
                  <a:schemeClr val="tx1"/>
                </a:solidFill>
                <a:effectLst>
                  <a:outerShdw blurRad="38100" dist="19050" dir="2700000" algn="tl" rotWithShape="0">
                    <a:schemeClr val="dk1">
                      <a:alpha val="40000"/>
                    </a:schemeClr>
                  </a:outerShdw>
                </a:effectLst>
                <a:latin typeface="+mn-lt"/>
                <a:ea typeface="Calibri" panose="020F0502020204030204" pitchFamily="34" charset="0"/>
                <a:cs typeface="Times New Roman" panose="02020603050405020304" pitchFamily="18" charset="0"/>
              </a:rPr>
              <a:t>#6  Commercial Attack</a:t>
            </a:r>
            <a:endParaRPr lang="en-IN" sz="3600" dirty="0">
              <a:ln w="0"/>
              <a:solidFill>
                <a:schemeClr val="tx1"/>
              </a:solidFill>
              <a:effectLst>
                <a:outerShdw blurRad="38100" dist="19050" dir="2700000" algn="tl" rotWithShape="0">
                  <a:schemeClr val="dk1">
                    <a:alpha val="40000"/>
                  </a:schemeClr>
                </a:outerShdw>
              </a:effectLst>
              <a:latin typeface="+mn-lt"/>
            </a:endParaRPr>
          </a:p>
        </p:txBody>
      </p:sp>
      <p:pic>
        <p:nvPicPr>
          <p:cNvPr id="5" name="Picture 4">
            <a:extLst>
              <a:ext uri="{FF2B5EF4-FFF2-40B4-BE49-F238E27FC236}">
                <a16:creationId xmlns:a16="http://schemas.microsoft.com/office/drawing/2014/main" id="{41266487-5458-F274-04CC-8079B5B20DE5}"/>
              </a:ext>
            </a:extLst>
          </p:cNvPr>
          <p:cNvPicPr>
            <a:picLocks noChangeAspect="1"/>
          </p:cNvPicPr>
          <p:nvPr/>
        </p:nvPicPr>
        <p:blipFill rotWithShape="1">
          <a:blip r:embed="rId2">
            <a:extLst>
              <a:ext uri="{28A0092B-C50C-407E-A947-70E740481C1C}">
                <a14:useLocalDpi xmlns:a14="http://schemas.microsoft.com/office/drawing/2010/main" val="0"/>
              </a:ext>
            </a:extLst>
          </a:blip>
          <a:srcRect b="15673"/>
          <a:stretch/>
        </p:blipFill>
        <p:spPr>
          <a:xfrm>
            <a:off x="5396579" y="44541"/>
            <a:ext cx="5992046" cy="6778502"/>
          </a:xfrm>
          <a:prstGeom prst="rect">
            <a:avLst/>
          </a:prstGeom>
        </p:spPr>
      </p:pic>
      <p:sp>
        <p:nvSpPr>
          <p:cNvPr id="6" name="Rectangle 5">
            <a:extLst>
              <a:ext uri="{FF2B5EF4-FFF2-40B4-BE49-F238E27FC236}">
                <a16:creationId xmlns:a16="http://schemas.microsoft.com/office/drawing/2014/main" id="{9EA6E160-C0E1-776D-24F6-CE95D6F7C3D5}"/>
              </a:ext>
            </a:extLst>
          </p:cNvPr>
          <p:cNvSpPr/>
          <p:nvPr/>
        </p:nvSpPr>
        <p:spPr>
          <a:xfrm>
            <a:off x="5534209" y="5113076"/>
            <a:ext cx="5411497" cy="523220"/>
          </a:xfrm>
          <a:prstGeom prst="rect">
            <a:avLst/>
          </a:prstGeom>
        </p:spPr>
        <p:txBody>
          <a:bodyPr wrap="square">
            <a:spAutoFit/>
          </a:bodyPr>
          <a:lstStyle/>
          <a:p>
            <a:pPr marR="0" lvl="0">
              <a:spcBef>
                <a:spcPts val="600"/>
              </a:spcBef>
              <a:spcAft>
                <a:spcPts val="0"/>
              </a:spcAft>
            </a:pPr>
            <a:r>
              <a:rPr lang="en-US" sz="2800" b="1" u="sng" dirty="0">
                <a:solidFill>
                  <a:srgbClr val="0000FF"/>
                </a:solidFill>
                <a:latin typeface="Bahnschrift" panose="020B0502040204020203" pitchFamily="34" charset="0"/>
                <a:ea typeface="Calibri" panose="020F0502020204030204" pitchFamily="34" charset="0"/>
                <a:cs typeface="Times New Roman" panose="02020603050405020304" pitchFamily="18" charset="0"/>
              </a:rPr>
              <a:t>This is not my document.</a:t>
            </a:r>
          </a:p>
        </p:txBody>
      </p:sp>
      <p:sp>
        <p:nvSpPr>
          <p:cNvPr id="7" name="Rectangle 6">
            <a:extLst>
              <a:ext uri="{FF2B5EF4-FFF2-40B4-BE49-F238E27FC236}">
                <a16:creationId xmlns:a16="http://schemas.microsoft.com/office/drawing/2014/main" id="{A6B8A2BB-1276-D968-69B3-61DD158CC0E2}"/>
              </a:ext>
            </a:extLst>
          </p:cNvPr>
          <p:cNvSpPr/>
          <p:nvPr/>
        </p:nvSpPr>
        <p:spPr>
          <a:xfrm>
            <a:off x="6564383" y="597094"/>
            <a:ext cx="5490457" cy="523220"/>
          </a:xfrm>
          <a:prstGeom prst="rect">
            <a:avLst/>
          </a:prstGeom>
        </p:spPr>
        <p:txBody>
          <a:bodyPr wrap="square">
            <a:spAutoFit/>
          </a:bodyPr>
          <a:lstStyle/>
          <a:p>
            <a:pPr marR="0" lvl="0">
              <a:spcBef>
                <a:spcPts val="600"/>
              </a:spcBef>
              <a:spcAft>
                <a:spcPts val="0"/>
              </a:spcAft>
            </a:pPr>
            <a:r>
              <a:rPr lang="en-US" sz="2800" dirty="0">
                <a:latin typeface="Bahnschrift" panose="020B0502040204020203" pitchFamily="34" charset="0"/>
                <a:ea typeface="Calibri" panose="020F0502020204030204" pitchFamily="34" charset="0"/>
                <a:cs typeface="Times New Roman" panose="02020603050405020304" pitchFamily="18" charset="0"/>
              </a:rPr>
              <a:t>premiumService@opera.ly</a:t>
            </a:r>
          </a:p>
        </p:txBody>
      </p:sp>
      <p:sp>
        <p:nvSpPr>
          <p:cNvPr id="8" name="Rectangle 7">
            <a:extLst>
              <a:ext uri="{FF2B5EF4-FFF2-40B4-BE49-F238E27FC236}">
                <a16:creationId xmlns:a16="http://schemas.microsoft.com/office/drawing/2014/main" id="{DCCA2969-3BD5-78E1-C666-D5E0E5019330}"/>
              </a:ext>
            </a:extLst>
          </p:cNvPr>
          <p:cNvSpPr/>
          <p:nvPr/>
        </p:nvSpPr>
        <p:spPr>
          <a:xfrm>
            <a:off x="6528637" y="1140776"/>
            <a:ext cx="5093387" cy="523220"/>
          </a:xfrm>
          <a:prstGeom prst="rect">
            <a:avLst/>
          </a:prstGeom>
        </p:spPr>
        <p:txBody>
          <a:bodyPr wrap="square">
            <a:spAutoFit/>
          </a:bodyPr>
          <a:lstStyle/>
          <a:p>
            <a:pPr marR="0" lvl="0">
              <a:spcBef>
                <a:spcPts val="600"/>
              </a:spcBef>
              <a:spcAft>
                <a:spcPts val="0"/>
              </a:spcAft>
            </a:pPr>
            <a:r>
              <a:rPr lang="en-US" sz="2800" dirty="0">
                <a:latin typeface="Bahnschrift" panose="020B0502040204020203" pitchFamily="34" charset="0"/>
                <a:ea typeface="Calibri" panose="020F0502020204030204" pitchFamily="34" charset="0"/>
                <a:cs typeface="Times New Roman" panose="02020603050405020304" pitchFamily="18" charset="0"/>
              </a:rPr>
              <a:t>Sandeep</a:t>
            </a:r>
          </a:p>
        </p:txBody>
      </p:sp>
      <p:sp>
        <p:nvSpPr>
          <p:cNvPr id="9" name="Rectangle 8">
            <a:extLst>
              <a:ext uri="{FF2B5EF4-FFF2-40B4-BE49-F238E27FC236}">
                <a16:creationId xmlns:a16="http://schemas.microsoft.com/office/drawing/2014/main" id="{F506EB37-2F04-3E22-548C-303A076AAE96}"/>
              </a:ext>
            </a:extLst>
          </p:cNvPr>
          <p:cNvSpPr/>
          <p:nvPr/>
        </p:nvSpPr>
        <p:spPr>
          <a:xfrm>
            <a:off x="6564383" y="1672568"/>
            <a:ext cx="5093387" cy="523220"/>
          </a:xfrm>
          <a:prstGeom prst="rect">
            <a:avLst/>
          </a:prstGeom>
        </p:spPr>
        <p:txBody>
          <a:bodyPr wrap="square">
            <a:spAutoFit/>
          </a:bodyPr>
          <a:lstStyle/>
          <a:p>
            <a:pPr marR="0" lvl="0">
              <a:spcBef>
                <a:spcPts val="600"/>
              </a:spcBef>
              <a:spcAft>
                <a:spcPts val="0"/>
              </a:spcAft>
            </a:pPr>
            <a:r>
              <a:rPr lang="en-US" sz="2800" dirty="0">
                <a:latin typeface="Bahnschrift" panose="020B0502040204020203" pitchFamily="34" charset="0"/>
                <a:ea typeface="Calibri" panose="020F0502020204030204" pitchFamily="34" charset="0"/>
                <a:cs typeface="Times New Roman" panose="02020603050405020304" pitchFamily="18" charset="0"/>
              </a:rPr>
              <a:t>Your account</a:t>
            </a:r>
          </a:p>
        </p:txBody>
      </p:sp>
      <p:sp>
        <p:nvSpPr>
          <p:cNvPr id="10" name="Rectangle 9">
            <a:extLst>
              <a:ext uri="{FF2B5EF4-FFF2-40B4-BE49-F238E27FC236}">
                <a16:creationId xmlns:a16="http://schemas.microsoft.com/office/drawing/2014/main" id="{3BC48CC7-E652-B20D-151D-779E182F88FF}"/>
              </a:ext>
            </a:extLst>
          </p:cNvPr>
          <p:cNvSpPr/>
          <p:nvPr/>
        </p:nvSpPr>
        <p:spPr>
          <a:xfrm>
            <a:off x="5534209" y="2341460"/>
            <a:ext cx="5484311" cy="2631490"/>
          </a:xfrm>
          <a:prstGeom prst="rect">
            <a:avLst/>
          </a:prstGeom>
        </p:spPr>
        <p:txBody>
          <a:bodyPr wrap="square">
            <a:spAutoFit/>
          </a:bodyPr>
          <a:lstStyle/>
          <a:p>
            <a:pPr marR="0" lvl="0">
              <a:spcBef>
                <a:spcPts val="600"/>
              </a:spcBef>
              <a:spcAft>
                <a:spcPts val="0"/>
              </a:spcAft>
            </a:pPr>
            <a:r>
              <a:rPr lang="en-US" sz="3200" dirty="0">
                <a:latin typeface="Bahnschrift" panose="020B0502040204020203" pitchFamily="34" charset="0"/>
                <a:ea typeface="Calibri" panose="020F0502020204030204" pitchFamily="34" charset="0"/>
                <a:cs typeface="Times New Roman" panose="02020603050405020304" pitchFamily="18" charset="0"/>
              </a:rPr>
              <a:t>Premium User,</a:t>
            </a:r>
          </a:p>
          <a:p>
            <a:pPr marR="0" lvl="0">
              <a:spcBef>
                <a:spcPts val="600"/>
              </a:spcBef>
              <a:spcAft>
                <a:spcPts val="0"/>
              </a:spcAft>
            </a:pPr>
            <a:r>
              <a:rPr lang="en-US" sz="3200" dirty="0">
                <a:latin typeface="Bahnschrift" panose="020B0502040204020203" pitchFamily="34" charset="0"/>
                <a:ea typeface="Calibri" panose="020F0502020204030204" pitchFamily="34" charset="0"/>
                <a:cs typeface="Times New Roman" panose="02020603050405020304" pitchFamily="18" charset="0"/>
              </a:rPr>
              <a:t>Your electronic invoice is attached. This file is intended only for the recipient and is considered confidential. </a:t>
            </a:r>
          </a:p>
        </p:txBody>
      </p:sp>
      <p:pic>
        <p:nvPicPr>
          <p:cNvPr id="11" name="Picture 10">
            <a:extLst>
              <a:ext uri="{FF2B5EF4-FFF2-40B4-BE49-F238E27FC236}">
                <a16:creationId xmlns:a16="http://schemas.microsoft.com/office/drawing/2014/main" id="{4F194D36-B702-3044-328C-ABE786CD8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8243" y="4775675"/>
            <a:ext cx="1810382" cy="1810382"/>
          </a:xfrm>
          <a:prstGeom prst="rect">
            <a:avLst/>
          </a:prstGeom>
        </p:spPr>
      </p:pic>
    </p:spTree>
    <p:extLst>
      <p:ext uri="{BB962C8B-B14F-4D97-AF65-F5344CB8AC3E}">
        <p14:creationId xmlns:p14="http://schemas.microsoft.com/office/powerpoint/2010/main" val="2277158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E947-6214-5CD9-61CE-C5AE7DDBB223}"/>
              </a:ext>
            </a:extLst>
          </p:cNvPr>
          <p:cNvSpPr>
            <a:spLocks noGrp="1"/>
          </p:cNvSpPr>
          <p:nvPr>
            <p:ph type="title"/>
          </p:nvPr>
        </p:nvSpPr>
        <p:spPr>
          <a:xfrm>
            <a:off x="838200" y="365126"/>
            <a:ext cx="10515600" cy="1238592"/>
          </a:xfrm>
          <a:solidFill>
            <a:srgbClr val="FF0000"/>
          </a:solidFill>
        </p:spPr>
        <p:txBody>
          <a:bodyPr/>
          <a:lstStyle/>
          <a:p>
            <a:pPr algn="ctr"/>
            <a:r>
              <a:rPr lang="en-US" b="1" dirty="0">
                <a:solidFill>
                  <a:schemeClr val="bg1"/>
                </a:solidFill>
              </a:rPr>
              <a:t>Smishing Attack</a:t>
            </a:r>
            <a:endParaRPr lang="en-IN" b="1" dirty="0">
              <a:solidFill>
                <a:schemeClr val="bg1"/>
              </a:solidFill>
            </a:endParaRPr>
          </a:p>
        </p:txBody>
      </p:sp>
      <p:pic>
        <p:nvPicPr>
          <p:cNvPr id="7" name="Picture 6">
            <a:extLst>
              <a:ext uri="{FF2B5EF4-FFF2-40B4-BE49-F238E27FC236}">
                <a16:creationId xmlns:a16="http://schemas.microsoft.com/office/drawing/2014/main" id="{C4DAD2E7-EEE7-1985-6C38-730FD7A40835}"/>
              </a:ext>
            </a:extLst>
          </p:cNvPr>
          <p:cNvPicPr>
            <a:picLocks noChangeAspect="1"/>
          </p:cNvPicPr>
          <p:nvPr/>
        </p:nvPicPr>
        <p:blipFill>
          <a:blip r:embed="rId2"/>
          <a:stretch>
            <a:fillRect/>
          </a:stretch>
        </p:blipFill>
        <p:spPr>
          <a:xfrm>
            <a:off x="1672143" y="2053884"/>
            <a:ext cx="8545505" cy="3896750"/>
          </a:xfrm>
          <a:prstGeom prst="rect">
            <a:avLst/>
          </a:prstGeom>
        </p:spPr>
      </p:pic>
    </p:spTree>
    <p:extLst>
      <p:ext uri="{BB962C8B-B14F-4D97-AF65-F5344CB8AC3E}">
        <p14:creationId xmlns:p14="http://schemas.microsoft.com/office/powerpoint/2010/main" val="3999285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E947-6214-5CD9-61CE-C5AE7DDBB223}"/>
              </a:ext>
            </a:extLst>
          </p:cNvPr>
          <p:cNvSpPr>
            <a:spLocks noGrp="1"/>
          </p:cNvSpPr>
          <p:nvPr>
            <p:ph type="title"/>
          </p:nvPr>
        </p:nvSpPr>
        <p:spPr>
          <a:xfrm>
            <a:off x="838200" y="365126"/>
            <a:ext cx="10515600" cy="1238592"/>
          </a:xfrm>
          <a:solidFill>
            <a:srgbClr val="FF0000"/>
          </a:solidFill>
        </p:spPr>
        <p:txBody>
          <a:bodyPr/>
          <a:lstStyle/>
          <a:p>
            <a:pPr algn="ctr"/>
            <a:r>
              <a:rPr lang="en-US" b="1" dirty="0">
                <a:solidFill>
                  <a:schemeClr val="bg1"/>
                </a:solidFill>
              </a:rPr>
              <a:t>Vishing Attack</a:t>
            </a:r>
            <a:endParaRPr lang="en-IN" b="1" dirty="0">
              <a:solidFill>
                <a:schemeClr val="bg1"/>
              </a:solidFill>
            </a:endParaRPr>
          </a:p>
        </p:txBody>
      </p:sp>
      <p:pic>
        <p:nvPicPr>
          <p:cNvPr id="2050" name="Picture 2" descr="On Vishing Attacks and How to Prevent Them - ThreatMark">
            <a:extLst>
              <a:ext uri="{FF2B5EF4-FFF2-40B4-BE49-F238E27FC236}">
                <a16:creationId xmlns:a16="http://schemas.microsoft.com/office/drawing/2014/main" id="{55F78BC3-54EC-93C9-C8B8-05A1990A4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827" y="1977024"/>
            <a:ext cx="8138345" cy="40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998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E947-6214-5CD9-61CE-C5AE7DDBB223}"/>
              </a:ext>
            </a:extLst>
          </p:cNvPr>
          <p:cNvSpPr>
            <a:spLocks noGrp="1"/>
          </p:cNvSpPr>
          <p:nvPr>
            <p:ph type="title"/>
          </p:nvPr>
        </p:nvSpPr>
        <p:spPr>
          <a:xfrm>
            <a:off x="838200" y="365126"/>
            <a:ext cx="10515600" cy="1238592"/>
          </a:xfrm>
          <a:solidFill>
            <a:srgbClr val="FF0000"/>
          </a:solidFill>
        </p:spPr>
        <p:txBody>
          <a:bodyPr/>
          <a:lstStyle/>
          <a:p>
            <a:pPr algn="ctr"/>
            <a:r>
              <a:rPr lang="en-US" b="1" dirty="0">
                <a:solidFill>
                  <a:schemeClr val="bg1"/>
                </a:solidFill>
              </a:rPr>
              <a:t>Angler phishing Attack</a:t>
            </a:r>
            <a:endParaRPr lang="en-IN" b="1" dirty="0">
              <a:solidFill>
                <a:schemeClr val="bg1"/>
              </a:solidFill>
            </a:endParaRPr>
          </a:p>
        </p:txBody>
      </p:sp>
      <p:pic>
        <p:nvPicPr>
          <p:cNvPr id="3074" name="Picture 2" descr="10 Social Media Scams and How to Spot ...">
            <a:extLst>
              <a:ext uri="{FF2B5EF4-FFF2-40B4-BE49-F238E27FC236}">
                <a16:creationId xmlns:a16="http://schemas.microsoft.com/office/drawing/2014/main" id="{CEC3C846-245F-004D-B02E-2E0D885F7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090" y="2285413"/>
            <a:ext cx="5395145" cy="3623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656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4C8B-E1BF-C400-6394-B7FB221F3875}"/>
              </a:ext>
            </a:extLst>
          </p:cNvPr>
          <p:cNvSpPr>
            <a:spLocks noGrp="1"/>
          </p:cNvSpPr>
          <p:nvPr>
            <p:ph type="title"/>
          </p:nvPr>
        </p:nvSpPr>
        <p:spPr>
          <a:xfrm>
            <a:off x="1960098" y="2713133"/>
            <a:ext cx="8271803" cy="1151965"/>
          </a:xfrm>
          <a:solidFill>
            <a:srgbClr val="FF0000"/>
          </a:solidFill>
        </p:spPr>
        <p:txBody>
          <a:bodyPr>
            <a:normAutofit/>
          </a:bodyPr>
          <a:lstStyle/>
          <a:p>
            <a:pPr algn="ctr"/>
            <a:endParaRPr lang="en-IN" dirty="0"/>
          </a:p>
        </p:txBody>
      </p:sp>
      <p:sp>
        <p:nvSpPr>
          <p:cNvPr id="4" name="Rectangle 3">
            <a:extLst>
              <a:ext uri="{FF2B5EF4-FFF2-40B4-BE49-F238E27FC236}">
                <a16:creationId xmlns:a16="http://schemas.microsoft.com/office/drawing/2014/main" id="{60CBEAE9-BD50-6884-1274-F82FD68390BD}"/>
              </a:ext>
            </a:extLst>
          </p:cNvPr>
          <p:cNvSpPr/>
          <p:nvPr/>
        </p:nvSpPr>
        <p:spPr>
          <a:xfrm>
            <a:off x="3488787" y="3014795"/>
            <a:ext cx="5824025"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t>Real Life Examples</a:t>
            </a:r>
            <a:endParaRPr lang="en-IN" sz="4400" b="1" dirty="0"/>
          </a:p>
        </p:txBody>
      </p:sp>
    </p:spTree>
    <p:extLst>
      <p:ext uri="{BB962C8B-B14F-4D97-AF65-F5344CB8AC3E}">
        <p14:creationId xmlns:p14="http://schemas.microsoft.com/office/powerpoint/2010/main" val="4183920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E1652-CE09-A17E-50A2-AEB6AE96F250}"/>
              </a:ext>
            </a:extLst>
          </p:cNvPr>
          <p:cNvSpPr>
            <a:spLocks noGrp="1"/>
          </p:cNvSpPr>
          <p:nvPr>
            <p:ph sz="quarter" idx="13"/>
          </p:nvPr>
        </p:nvSpPr>
        <p:spPr>
          <a:xfrm>
            <a:off x="685798" y="2410170"/>
            <a:ext cx="10394707" cy="3311189"/>
          </a:xfrm>
        </p:spPr>
        <p:txBody>
          <a:bodyPr>
            <a:normAutofit fontScale="92500" lnSpcReduction="10000"/>
          </a:bodyPr>
          <a:lstStyle/>
          <a:p>
            <a:r>
              <a:rPr lang="en-US" b="0" i="0" dirty="0">
                <a:solidFill>
                  <a:srgbClr val="333333"/>
                </a:solidFill>
                <a:effectLst/>
                <a:highlight>
                  <a:srgbClr val="FFFFFF"/>
                </a:highlight>
                <a:latin typeface="Bahnschrift Light" panose="020B0502040204020203" pitchFamily="34" charset="0"/>
              </a:rPr>
              <a:t>In early 2020, a branch manager of a Japanese company in Hong Kong received a call from a man whose voice he recognized—the director of his parent business. The director had good news: the company was about to make an acquisition, so he needed to authorize some transfers to the tune of $35 million. A lawyer named Martin </a:t>
            </a:r>
            <a:r>
              <a:rPr lang="en-US" b="0" i="0" dirty="0" err="1">
                <a:solidFill>
                  <a:srgbClr val="333333"/>
                </a:solidFill>
                <a:effectLst/>
                <a:highlight>
                  <a:srgbClr val="FFFFFF"/>
                </a:highlight>
                <a:latin typeface="Bahnschrift Light" panose="020B0502040204020203" pitchFamily="34" charset="0"/>
              </a:rPr>
              <a:t>Zelner</a:t>
            </a:r>
            <a:r>
              <a:rPr lang="en-US" b="0" i="0" dirty="0">
                <a:solidFill>
                  <a:srgbClr val="333333"/>
                </a:solidFill>
                <a:effectLst/>
                <a:highlight>
                  <a:srgbClr val="FFFFFF"/>
                </a:highlight>
                <a:latin typeface="Bahnschrift Light" panose="020B0502040204020203" pitchFamily="34" charset="0"/>
              </a:rPr>
              <a:t> had been hired to coordinate the procedures and the branch manager could see in his inbox emails from the director and </a:t>
            </a:r>
            <a:r>
              <a:rPr lang="en-US" b="0" i="0" dirty="0" err="1">
                <a:solidFill>
                  <a:srgbClr val="333333"/>
                </a:solidFill>
                <a:effectLst/>
                <a:highlight>
                  <a:srgbClr val="FFFFFF"/>
                </a:highlight>
                <a:latin typeface="Bahnschrift Light" panose="020B0502040204020203" pitchFamily="34" charset="0"/>
              </a:rPr>
              <a:t>Zelner</a:t>
            </a:r>
            <a:r>
              <a:rPr lang="en-US" b="0" i="0" dirty="0">
                <a:solidFill>
                  <a:srgbClr val="333333"/>
                </a:solidFill>
                <a:effectLst/>
                <a:highlight>
                  <a:srgbClr val="FFFFFF"/>
                </a:highlight>
                <a:latin typeface="Bahnschrift Light" panose="020B0502040204020203" pitchFamily="34" charset="0"/>
              </a:rPr>
              <a:t>, confirming what money needed to move where. The manager, believing everything appeared legitimate, began making the transfers.</a:t>
            </a:r>
            <a:endParaRPr lang="en-IN" dirty="0">
              <a:latin typeface="Bahnschrift Light" panose="020B0502040204020203" pitchFamily="34" charset="0"/>
            </a:endParaRPr>
          </a:p>
        </p:txBody>
      </p:sp>
      <p:pic>
        <p:nvPicPr>
          <p:cNvPr id="5" name="Picture 4">
            <a:extLst>
              <a:ext uri="{FF2B5EF4-FFF2-40B4-BE49-F238E27FC236}">
                <a16:creationId xmlns:a16="http://schemas.microsoft.com/office/drawing/2014/main" id="{80457415-1488-9F31-5843-C7C7D86C0C69}"/>
              </a:ext>
            </a:extLst>
          </p:cNvPr>
          <p:cNvPicPr>
            <a:picLocks noChangeAspect="1"/>
          </p:cNvPicPr>
          <p:nvPr/>
        </p:nvPicPr>
        <p:blipFill>
          <a:blip r:embed="rId2"/>
          <a:stretch>
            <a:fillRect/>
          </a:stretch>
        </p:blipFill>
        <p:spPr>
          <a:xfrm>
            <a:off x="2292921" y="317659"/>
            <a:ext cx="7180459" cy="1933575"/>
          </a:xfrm>
          <a:prstGeom prst="rect">
            <a:avLst/>
          </a:prstGeom>
        </p:spPr>
      </p:pic>
      <p:sp>
        <p:nvSpPr>
          <p:cNvPr id="6" name="Rectangle 5">
            <a:extLst>
              <a:ext uri="{FF2B5EF4-FFF2-40B4-BE49-F238E27FC236}">
                <a16:creationId xmlns:a16="http://schemas.microsoft.com/office/drawing/2014/main" id="{7B6CD5A9-04BA-61F5-3E6F-D91AC1DDA2F1}"/>
              </a:ext>
            </a:extLst>
          </p:cNvPr>
          <p:cNvSpPr/>
          <p:nvPr/>
        </p:nvSpPr>
        <p:spPr>
          <a:xfrm>
            <a:off x="2377440" y="5880295"/>
            <a:ext cx="7638758" cy="3938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latin typeface="Bahnschrift Condensed" panose="020B0502040204020203" pitchFamily="34" charset="0"/>
              </a:rPr>
              <a:t>Source: https://www.forbes.com/sites/thomasbrewster/2021/10/14/huge-bank-fraud-uses-deep-fake-voice-tech-to-steal-millions/?sh=5cb443947559</a:t>
            </a:r>
            <a:endParaRPr lang="en-IN" sz="1100" dirty="0">
              <a:latin typeface="Bahnschrift Condensed" panose="020B0502040204020203" pitchFamily="34" charset="0"/>
            </a:endParaRPr>
          </a:p>
        </p:txBody>
      </p:sp>
    </p:spTree>
    <p:extLst>
      <p:ext uri="{BB962C8B-B14F-4D97-AF65-F5344CB8AC3E}">
        <p14:creationId xmlns:p14="http://schemas.microsoft.com/office/powerpoint/2010/main" val="1377874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0FA2C-AB36-6B02-A29F-4F46108FA8CE}"/>
              </a:ext>
            </a:extLst>
          </p:cNvPr>
          <p:cNvSpPr>
            <a:spLocks noGrp="1"/>
          </p:cNvSpPr>
          <p:nvPr>
            <p:ph sz="quarter" idx="13"/>
          </p:nvPr>
        </p:nvSpPr>
        <p:spPr/>
        <p:txBody>
          <a:bodyPr>
            <a:normAutofit fontScale="92500" lnSpcReduction="10000"/>
          </a:bodyPr>
          <a:lstStyle/>
          <a:p>
            <a:r>
              <a:rPr lang="en-US" b="0" i="0" dirty="0">
                <a:solidFill>
                  <a:srgbClr val="333333"/>
                </a:solidFill>
                <a:effectLst/>
                <a:highlight>
                  <a:srgbClr val="FFFFFF"/>
                </a:highlight>
                <a:latin typeface="Bahnschrift Light" panose="020B0502040204020203" pitchFamily="34" charset="0"/>
              </a:rPr>
              <a:t>The European company, which operates shops under the Pepco, </a:t>
            </a:r>
            <a:r>
              <a:rPr lang="en-US" b="0" i="0" dirty="0" err="1">
                <a:solidFill>
                  <a:srgbClr val="333333"/>
                </a:solidFill>
                <a:effectLst/>
                <a:highlight>
                  <a:srgbClr val="FFFFFF"/>
                </a:highlight>
                <a:latin typeface="Bahnschrift Light" panose="020B0502040204020203" pitchFamily="34" charset="0"/>
              </a:rPr>
              <a:t>Poundland</a:t>
            </a:r>
            <a:r>
              <a:rPr lang="en-US" b="0" i="0" dirty="0">
                <a:solidFill>
                  <a:srgbClr val="333333"/>
                </a:solidFill>
                <a:effectLst/>
                <a:highlight>
                  <a:srgbClr val="FFFFFF"/>
                </a:highlight>
                <a:latin typeface="Bahnschrift Light" panose="020B0502040204020203" pitchFamily="34" charset="0"/>
              </a:rPr>
              <a:t> and </a:t>
            </a:r>
            <a:r>
              <a:rPr lang="en-US" b="0" i="0" dirty="0" err="1">
                <a:solidFill>
                  <a:srgbClr val="333333"/>
                </a:solidFill>
                <a:effectLst/>
                <a:highlight>
                  <a:srgbClr val="FFFFFF"/>
                </a:highlight>
                <a:latin typeface="Bahnschrift Light" panose="020B0502040204020203" pitchFamily="34" charset="0"/>
              </a:rPr>
              <a:t>Dealz</a:t>
            </a:r>
            <a:r>
              <a:rPr lang="en-US" b="0" i="0" dirty="0">
                <a:solidFill>
                  <a:srgbClr val="333333"/>
                </a:solidFill>
                <a:effectLst/>
                <a:highlight>
                  <a:srgbClr val="FFFFFF"/>
                </a:highlight>
                <a:latin typeface="Bahnschrift Light" panose="020B0502040204020203" pitchFamily="34" charset="0"/>
              </a:rPr>
              <a:t> brands, said that the company lost approximately €15.5 million in cash as a consequence of the attack.</a:t>
            </a:r>
          </a:p>
          <a:p>
            <a:r>
              <a:rPr lang="en-US" b="0" i="0" dirty="0">
                <a:solidFill>
                  <a:srgbClr val="333333"/>
                </a:solidFill>
                <a:effectLst/>
                <a:highlight>
                  <a:srgbClr val="FFFFFF"/>
                </a:highlight>
                <a:latin typeface="Bahnschrift Light" panose="020B0502040204020203" pitchFamily="34" charset="0"/>
              </a:rPr>
              <a:t>“If this is the case, this type of attack is called business email compromise and it involves a fraudster spoofing the email address of a legitimate employee within an organization and then sending out correspondence to other people in the business, mostly those who work in accounting or finance departments, and asking them to urgently pay an invoice or process a payment.”</a:t>
            </a:r>
            <a:endParaRPr lang="en-IN" dirty="0">
              <a:latin typeface="Bahnschrift Light" panose="020B0502040204020203" pitchFamily="34" charset="0"/>
            </a:endParaRPr>
          </a:p>
        </p:txBody>
      </p:sp>
      <p:pic>
        <p:nvPicPr>
          <p:cNvPr id="5" name="Picture 4">
            <a:extLst>
              <a:ext uri="{FF2B5EF4-FFF2-40B4-BE49-F238E27FC236}">
                <a16:creationId xmlns:a16="http://schemas.microsoft.com/office/drawing/2014/main" id="{9CA4AF13-AD0E-2CB4-F8BE-E6EB19CC531D}"/>
              </a:ext>
            </a:extLst>
          </p:cNvPr>
          <p:cNvPicPr>
            <a:picLocks noChangeAspect="1"/>
          </p:cNvPicPr>
          <p:nvPr/>
        </p:nvPicPr>
        <p:blipFill>
          <a:blip r:embed="rId2"/>
          <a:stretch>
            <a:fillRect/>
          </a:stretch>
        </p:blipFill>
        <p:spPr>
          <a:xfrm>
            <a:off x="2064434" y="547913"/>
            <a:ext cx="7248378" cy="1390650"/>
          </a:xfrm>
          <a:prstGeom prst="rect">
            <a:avLst/>
          </a:prstGeom>
        </p:spPr>
      </p:pic>
      <p:sp>
        <p:nvSpPr>
          <p:cNvPr id="6" name="Rectangle 5">
            <a:extLst>
              <a:ext uri="{FF2B5EF4-FFF2-40B4-BE49-F238E27FC236}">
                <a16:creationId xmlns:a16="http://schemas.microsoft.com/office/drawing/2014/main" id="{65FB2E8B-2858-BACA-F364-94CF4BA426AE}"/>
              </a:ext>
            </a:extLst>
          </p:cNvPr>
          <p:cNvSpPr/>
          <p:nvPr/>
        </p:nvSpPr>
        <p:spPr>
          <a:xfrm>
            <a:off x="2883877" y="5499418"/>
            <a:ext cx="5317588" cy="3938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latin typeface="Bahnschrift Condensed" panose="020B0502040204020203" pitchFamily="34" charset="0"/>
              </a:rPr>
              <a:t>Source: https://www.helpnetsecurity.com/2024/02/28/pepco-phishing-bec-attack/</a:t>
            </a:r>
            <a:endParaRPr lang="en-IN" sz="1100" dirty="0">
              <a:latin typeface="Bahnschrift Condensed" panose="020B0502040204020203" pitchFamily="34" charset="0"/>
            </a:endParaRPr>
          </a:p>
        </p:txBody>
      </p:sp>
    </p:spTree>
    <p:extLst>
      <p:ext uri="{BB962C8B-B14F-4D97-AF65-F5344CB8AC3E}">
        <p14:creationId xmlns:p14="http://schemas.microsoft.com/office/powerpoint/2010/main" val="1824790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4D4A88-DD16-665F-2509-D18EFA148FAA}"/>
              </a:ext>
            </a:extLst>
          </p:cNvPr>
          <p:cNvSpPr txBox="1"/>
          <p:nvPr/>
        </p:nvSpPr>
        <p:spPr>
          <a:xfrm>
            <a:off x="1974166" y="5468060"/>
            <a:ext cx="8243667" cy="2616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100" dirty="0">
                <a:latin typeface="Bahnschrift Condensed" panose="020B0502040204020203" pitchFamily="34" charset="0"/>
              </a:rPr>
              <a:t>Source : https://www.euronews.com/next/2023/10/23/behind-the-global-scam-worth-an-estimated-100m-targeting-whatsapp-users-with-fake-job-offe</a:t>
            </a:r>
            <a:endParaRPr lang="en-IN" sz="1100" dirty="0">
              <a:latin typeface="Bahnschrift Condensed" panose="020B0502040204020203" pitchFamily="34" charset="0"/>
            </a:endParaRPr>
          </a:p>
        </p:txBody>
      </p:sp>
      <p:pic>
        <p:nvPicPr>
          <p:cNvPr id="7" name="Picture 6">
            <a:extLst>
              <a:ext uri="{FF2B5EF4-FFF2-40B4-BE49-F238E27FC236}">
                <a16:creationId xmlns:a16="http://schemas.microsoft.com/office/drawing/2014/main" id="{F3D53430-A87F-5B6C-DAC8-D1179F302DC4}"/>
              </a:ext>
            </a:extLst>
          </p:cNvPr>
          <p:cNvPicPr>
            <a:picLocks noChangeAspect="1"/>
          </p:cNvPicPr>
          <p:nvPr/>
        </p:nvPicPr>
        <p:blipFill>
          <a:blip r:embed="rId2"/>
          <a:stretch>
            <a:fillRect/>
          </a:stretch>
        </p:blipFill>
        <p:spPr>
          <a:xfrm>
            <a:off x="1545760" y="779728"/>
            <a:ext cx="8143875" cy="1323975"/>
          </a:xfrm>
          <a:prstGeom prst="rect">
            <a:avLst/>
          </a:prstGeom>
        </p:spPr>
      </p:pic>
      <p:sp>
        <p:nvSpPr>
          <p:cNvPr id="9" name="TextBox 8">
            <a:extLst>
              <a:ext uri="{FF2B5EF4-FFF2-40B4-BE49-F238E27FC236}">
                <a16:creationId xmlns:a16="http://schemas.microsoft.com/office/drawing/2014/main" id="{0E1DD3CE-0C4F-33AD-02A9-365560C8E583}"/>
              </a:ext>
            </a:extLst>
          </p:cNvPr>
          <p:cNvSpPr txBox="1"/>
          <p:nvPr/>
        </p:nvSpPr>
        <p:spPr>
          <a:xfrm>
            <a:off x="1853746" y="2815306"/>
            <a:ext cx="7527902" cy="2308324"/>
          </a:xfrm>
          <a:prstGeom prst="rect">
            <a:avLst/>
          </a:prstGeom>
          <a:noFill/>
        </p:spPr>
        <p:txBody>
          <a:bodyPr wrap="square">
            <a:spAutoFit/>
          </a:bodyPr>
          <a:lstStyle/>
          <a:p>
            <a:r>
              <a:rPr lang="en-US" sz="2400" b="0" i="0" dirty="0">
                <a:effectLst/>
                <a:highlight>
                  <a:srgbClr val="FFFFFF"/>
                </a:highlight>
                <a:latin typeface="-apple-system"/>
              </a:rPr>
              <a:t>In 2022-23, a global scam targeting WhatsApp users with fake job offers has defrauded people out of an estimated €100 million. Victims received phishing messages impersonating reputable firms, promising lucrative jobs paid in cryptocurrency, leading to significant financial losses </a:t>
            </a:r>
            <a:endParaRPr lang="en-IN" sz="2400" dirty="0"/>
          </a:p>
        </p:txBody>
      </p:sp>
    </p:spTree>
    <p:extLst>
      <p:ext uri="{BB962C8B-B14F-4D97-AF65-F5344CB8AC3E}">
        <p14:creationId xmlns:p14="http://schemas.microsoft.com/office/powerpoint/2010/main" val="33295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D58A-7A1D-15BE-E140-56614AFA7D17}"/>
              </a:ext>
            </a:extLst>
          </p:cNvPr>
          <p:cNvSpPr>
            <a:spLocks noGrp="1"/>
          </p:cNvSpPr>
          <p:nvPr>
            <p:ph type="title"/>
          </p:nvPr>
        </p:nvSpPr>
        <p:spPr>
          <a:xfrm>
            <a:off x="872723" y="666242"/>
            <a:ext cx="10515600" cy="1325563"/>
          </a:xfrm>
        </p:spPr>
        <p:txBody>
          <a:bodyPr>
            <a:noAutofit/>
          </a:bodyPr>
          <a:lstStyle/>
          <a:p>
            <a:r>
              <a:rPr lang="en-US" b="1" dirty="0">
                <a:ea typeface="Calibri" panose="020F0502020204030204" pitchFamily="34" charset="0"/>
                <a:cs typeface="Times New Roman" panose="02020603050405020304" pitchFamily="18" charset="0"/>
              </a:rPr>
              <a:t>What should I do if I get a</a:t>
            </a:r>
            <a:br>
              <a:rPr lang="en-US" b="1" dirty="0">
                <a:ea typeface="Calibri" panose="020F0502020204030204" pitchFamily="34" charset="0"/>
                <a:cs typeface="Times New Roman" panose="02020603050405020304" pitchFamily="18" charset="0"/>
              </a:rPr>
            </a:br>
            <a:r>
              <a:rPr lang="en-US" b="1" dirty="0">
                <a:ea typeface="Calibri" panose="020F0502020204030204" pitchFamily="34" charset="0"/>
                <a:cs typeface="Times New Roman" panose="02020603050405020304" pitchFamily="18" charset="0"/>
              </a:rPr>
              <a:t> phishing email?</a:t>
            </a:r>
            <a:br>
              <a:rPr lang="en-US" b="1" dirty="0">
                <a:ea typeface="Calibri" panose="020F0502020204030204" pitchFamily="34" charset="0"/>
                <a:cs typeface="Times New Roman" panose="02020603050405020304" pitchFamily="18" charset="0"/>
              </a:rPr>
            </a:br>
            <a:endParaRPr lang="en-IN" sz="3200" dirty="0"/>
          </a:p>
        </p:txBody>
      </p:sp>
      <p:sp>
        <p:nvSpPr>
          <p:cNvPr id="4" name="Content Placeholder 3">
            <a:extLst>
              <a:ext uri="{FF2B5EF4-FFF2-40B4-BE49-F238E27FC236}">
                <a16:creationId xmlns:a16="http://schemas.microsoft.com/office/drawing/2014/main" id="{1921278E-7320-85C6-0E9D-44CF7FED4B56}"/>
              </a:ext>
            </a:extLst>
          </p:cNvPr>
          <p:cNvSpPr>
            <a:spLocks noGrp="1"/>
          </p:cNvSpPr>
          <p:nvPr>
            <p:ph sz="quarter" idx="13"/>
          </p:nvPr>
        </p:nvSpPr>
        <p:spPr>
          <a:xfrm>
            <a:off x="228600" y="2063396"/>
            <a:ext cx="11494008" cy="3779620"/>
          </a:xfrm>
          <a:prstGeom prst="rect">
            <a:avLst/>
          </a:prstGeom>
          <a:solidFill>
            <a:srgbClr val="2492BB"/>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dirty="0"/>
              <a:t>.</a:t>
            </a:r>
            <a:endParaRPr lang="en-IN" dirty="0"/>
          </a:p>
        </p:txBody>
      </p:sp>
      <p:pic>
        <p:nvPicPr>
          <p:cNvPr id="5" name="Picture 4">
            <a:extLst>
              <a:ext uri="{FF2B5EF4-FFF2-40B4-BE49-F238E27FC236}">
                <a16:creationId xmlns:a16="http://schemas.microsoft.com/office/drawing/2014/main" id="{801FEBA3-7720-1C03-6A14-380B649E6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723" y="2063396"/>
            <a:ext cx="1096969" cy="2397747"/>
          </a:xfrm>
          <a:prstGeom prst="rect">
            <a:avLst/>
          </a:prstGeom>
        </p:spPr>
      </p:pic>
      <p:grpSp>
        <p:nvGrpSpPr>
          <p:cNvPr id="6" name="Group 5">
            <a:extLst>
              <a:ext uri="{FF2B5EF4-FFF2-40B4-BE49-F238E27FC236}">
                <a16:creationId xmlns:a16="http://schemas.microsoft.com/office/drawing/2014/main" id="{C9D84D53-DB6F-2652-7446-3C0656E372F1}"/>
              </a:ext>
            </a:extLst>
          </p:cNvPr>
          <p:cNvGrpSpPr/>
          <p:nvPr/>
        </p:nvGrpSpPr>
        <p:grpSpPr>
          <a:xfrm>
            <a:off x="4313532" y="2235440"/>
            <a:ext cx="1947491" cy="2225703"/>
            <a:chOff x="5078077" y="2962841"/>
            <a:chExt cx="1947491" cy="2225703"/>
          </a:xfrm>
        </p:grpSpPr>
        <p:grpSp>
          <p:nvGrpSpPr>
            <p:cNvPr id="7" name="Group 6">
              <a:extLst>
                <a:ext uri="{FF2B5EF4-FFF2-40B4-BE49-F238E27FC236}">
                  <a16:creationId xmlns:a16="http://schemas.microsoft.com/office/drawing/2014/main" id="{3B41734D-6E57-24DE-882E-39FBC05A17B0}"/>
                </a:ext>
              </a:extLst>
            </p:cNvPr>
            <p:cNvGrpSpPr/>
            <p:nvPr/>
          </p:nvGrpSpPr>
          <p:grpSpPr>
            <a:xfrm>
              <a:off x="5220158" y="3083860"/>
              <a:ext cx="1646824" cy="2034298"/>
              <a:chOff x="5093158" y="2808939"/>
              <a:chExt cx="1993900" cy="2379605"/>
            </a:xfrm>
            <a:solidFill>
              <a:schemeClr val="bg1"/>
            </a:solidFill>
          </p:grpSpPr>
          <p:sp>
            <p:nvSpPr>
              <p:cNvPr id="9" name="Rectangle 8">
                <a:extLst>
                  <a:ext uri="{FF2B5EF4-FFF2-40B4-BE49-F238E27FC236}">
                    <a16:creationId xmlns:a16="http://schemas.microsoft.com/office/drawing/2014/main" id="{CEF14418-56E0-3067-0E10-36950294F396}"/>
                  </a:ext>
                </a:extLst>
              </p:cNvPr>
              <p:cNvSpPr/>
              <p:nvPr/>
            </p:nvSpPr>
            <p:spPr>
              <a:xfrm>
                <a:off x="5093158" y="3149600"/>
                <a:ext cx="1993900" cy="317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EAF9CA-89FF-639E-8DD6-74E2F217CAE3}"/>
                  </a:ext>
                </a:extLst>
              </p:cNvPr>
              <p:cNvSpPr/>
              <p:nvPr/>
            </p:nvSpPr>
            <p:spPr>
              <a:xfrm>
                <a:off x="5266277" y="3343168"/>
                <a:ext cx="1667923" cy="1845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90060D-10B1-EEBD-2C6E-4035120F9C10}"/>
                  </a:ext>
                </a:extLst>
              </p:cNvPr>
              <p:cNvSpPr/>
              <p:nvPr/>
            </p:nvSpPr>
            <p:spPr>
              <a:xfrm>
                <a:off x="5537658" y="2808939"/>
                <a:ext cx="1079042" cy="3667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9BA98A8-FEA9-528E-1E2C-62601C249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8077" y="2962841"/>
              <a:ext cx="1947491" cy="2225703"/>
            </a:xfrm>
            <a:prstGeom prst="rect">
              <a:avLst/>
            </a:prstGeom>
          </p:spPr>
        </p:pic>
      </p:grpSp>
      <p:pic>
        <p:nvPicPr>
          <p:cNvPr id="12" name="Picture 11">
            <a:extLst>
              <a:ext uri="{FF2B5EF4-FFF2-40B4-BE49-F238E27FC236}">
                <a16:creationId xmlns:a16="http://schemas.microsoft.com/office/drawing/2014/main" id="{8168C285-3189-FF46-C480-202A73D9D6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0554" y="2356459"/>
            <a:ext cx="2155317" cy="2155317"/>
          </a:xfrm>
          <a:prstGeom prst="rect">
            <a:avLst/>
          </a:prstGeom>
        </p:spPr>
      </p:pic>
      <p:sp>
        <p:nvSpPr>
          <p:cNvPr id="13" name="Rectangle 12">
            <a:extLst>
              <a:ext uri="{FF2B5EF4-FFF2-40B4-BE49-F238E27FC236}">
                <a16:creationId xmlns:a16="http://schemas.microsoft.com/office/drawing/2014/main" id="{30BE4449-5D0D-A088-82E0-337EB57C05A3}"/>
              </a:ext>
            </a:extLst>
          </p:cNvPr>
          <p:cNvSpPr/>
          <p:nvPr/>
        </p:nvSpPr>
        <p:spPr>
          <a:xfrm>
            <a:off x="198477" y="4752918"/>
            <a:ext cx="2667666" cy="1107996"/>
          </a:xfrm>
          <a:prstGeom prst="rect">
            <a:avLst/>
          </a:prstGeom>
        </p:spPr>
        <p:txBody>
          <a:bodyPr wrap="square">
            <a:spAutoFit/>
          </a:bodyPr>
          <a:lstStyle/>
          <a:p>
            <a:pPr marR="0" lvl="0" algn="ctr">
              <a:spcBef>
                <a:spcPts val="600"/>
              </a:spcBef>
              <a:spcAft>
                <a:spcPts val="0"/>
              </a:spcAft>
            </a:pPr>
            <a:r>
              <a:rPr lang="en-US" sz="66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Click</a:t>
            </a:r>
          </a:p>
        </p:txBody>
      </p:sp>
      <p:sp>
        <p:nvSpPr>
          <p:cNvPr id="14" name="Rectangle 13">
            <a:extLst>
              <a:ext uri="{FF2B5EF4-FFF2-40B4-BE49-F238E27FC236}">
                <a16:creationId xmlns:a16="http://schemas.microsoft.com/office/drawing/2014/main" id="{C79D1567-896D-D826-C8C5-66AAD8F52B85}"/>
              </a:ext>
            </a:extLst>
          </p:cNvPr>
          <p:cNvSpPr/>
          <p:nvPr/>
        </p:nvSpPr>
        <p:spPr>
          <a:xfrm>
            <a:off x="3783118" y="4806611"/>
            <a:ext cx="3428942" cy="1107996"/>
          </a:xfrm>
          <a:prstGeom prst="rect">
            <a:avLst/>
          </a:prstGeom>
        </p:spPr>
        <p:txBody>
          <a:bodyPr wrap="square">
            <a:spAutoFit/>
          </a:bodyPr>
          <a:lstStyle/>
          <a:p>
            <a:pPr marR="0" lvl="0" algn="ctr">
              <a:spcBef>
                <a:spcPts val="600"/>
              </a:spcBef>
              <a:spcAft>
                <a:spcPts val="0"/>
              </a:spcAft>
            </a:pPr>
            <a:r>
              <a:rPr lang="en-US" sz="66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Delete</a:t>
            </a:r>
          </a:p>
        </p:txBody>
      </p:sp>
      <p:sp>
        <p:nvSpPr>
          <p:cNvPr id="15" name="Rectangle 14">
            <a:extLst>
              <a:ext uri="{FF2B5EF4-FFF2-40B4-BE49-F238E27FC236}">
                <a16:creationId xmlns:a16="http://schemas.microsoft.com/office/drawing/2014/main" id="{3009D67C-E936-D9EA-DCDC-B970617AF04E}"/>
              </a:ext>
            </a:extLst>
          </p:cNvPr>
          <p:cNvSpPr/>
          <p:nvPr/>
        </p:nvSpPr>
        <p:spPr>
          <a:xfrm>
            <a:off x="7891485" y="4770816"/>
            <a:ext cx="3428942" cy="1107996"/>
          </a:xfrm>
          <a:prstGeom prst="rect">
            <a:avLst/>
          </a:prstGeom>
        </p:spPr>
        <p:txBody>
          <a:bodyPr wrap="square">
            <a:spAutoFit/>
          </a:bodyPr>
          <a:lstStyle/>
          <a:p>
            <a:pPr marR="0" lvl="0" algn="ctr">
              <a:spcBef>
                <a:spcPts val="600"/>
              </a:spcBef>
              <a:spcAft>
                <a:spcPts val="0"/>
              </a:spcAft>
            </a:pPr>
            <a:r>
              <a:rPr lang="en-US" sz="66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Report</a:t>
            </a:r>
          </a:p>
        </p:txBody>
      </p:sp>
      <p:pic>
        <p:nvPicPr>
          <p:cNvPr id="18" name="Picture 17">
            <a:extLst>
              <a:ext uri="{FF2B5EF4-FFF2-40B4-BE49-F238E27FC236}">
                <a16:creationId xmlns:a16="http://schemas.microsoft.com/office/drawing/2014/main" id="{59AD5A63-32C5-EE9A-9E81-E52B54312B6B}"/>
              </a:ext>
            </a:extLst>
          </p:cNvPr>
          <p:cNvPicPr>
            <a:picLocks noChangeAspect="1"/>
          </p:cNvPicPr>
          <p:nvPr/>
        </p:nvPicPr>
        <p:blipFill>
          <a:blip r:embed="rId5">
            <a:clrChange>
              <a:clrFrom>
                <a:srgbClr val="D5D5CB"/>
              </a:clrFrom>
              <a:clrTo>
                <a:srgbClr val="D5D5CB">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97517" y="64799"/>
            <a:ext cx="2759777" cy="2071032"/>
          </a:xfrm>
          <a:prstGeom prst="rect">
            <a:avLst/>
          </a:prstGeom>
        </p:spPr>
      </p:pic>
    </p:spTree>
    <p:extLst>
      <p:ext uri="{BB962C8B-B14F-4D97-AF65-F5344CB8AC3E}">
        <p14:creationId xmlns:p14="http://schemas.microsoft.com/office/powerpoint/2010/main" val="2626987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F794-E2AE-B847-25F7-A1FADF9EA5C9}"/>
              </a:ext>
            </a:extLst>
          </p:cNvPr>
          <p:cNvSpPr>
            <a:spLocks noGrp="1"/>
          </p:cNvSpPr>
          <p:nvPr>
            <p:ph type="title"/>
          </p:nvPr>
        </p:nvSpPr>
        <p:spPr>
          <a:xfrm>
            <a:off x="966409" y="778870"/>
            <a:ext cx="10396882" cy="1151965"/>
          </a:xfrm>
        </p:spPr>
        <p:txBody>
          <a:bodyPr>
            <a:noAutofit/>
          </a:bodyPr>
          <a:lstStyle/>
          <a:p>
            <a:pPr marR="0" lvl="0">
              <a:spcBef>
                <a:spcPts val="600"/>
              </a:spcBef>
              <a:spcAft>
                <a:spcPts val="0"/>
              </a:spcAft>
            </a:pPr>
            <a:r>
              <a:rPr lang="en-US" sz="3600" b="1" dirty="0">
                <a:ea typeface="Calibri" panose="020F0502020204030204" pitchFamily="34" charset="0"/>
                <a:cs typeface="Times New Roman" panose="02020603050405020304" pitchFamily="18" charset="0"/>
              </a:rPr>
              <a:t>A phishing message is designed to trick you</a:t>
            </a:r>
            <a:br>
              <a:rPr lang="en-US" sz="3600" b="1" dirty="0">
                <a:ea typeface="Calibri" panose="020F0502020204030204" pitchFamily="34" charset="0"/>
                <a:cs typeface="Times New Roman" panose="02020603050405020304" pitchFamily="18" charset="0"/>
              </a:rPr>
            </a:br>
            <a:r>
              <a:rPr lang="en-US" sz="3600" b="1" dirty="0">
                <a:ea typeface="Calibri" panose="020F0502020204030204" pitchFamily="34" charset="0"/>
                <a:cs typeface="Times New Roman" panose="02020603050405020304" pitchFamily="18" charset="0"/>
              </a:rPr>
              <a:t>into doing one of these four things.</a:t>
            </a:r>
            <a:br>
              <a:rPr lang="en-US" sz="3600" b="1" dirty="0">
                <a:ea typeface="Calibri" panose="020F0502020204030204" pitchFamily="34" charset="0"/>
                <a:cs typeface="Times New Roman" panose="02020603050405020304" pitchFamily="18" charset="0"/>
              </a:rPr>
            </a:br>
            <a:endParaRPr lang="en-IN" sz="3600" dirty="0"/>
          </a:p>
        </p:txBody>
      </p:sp>
      <p:pic>
        <p:nvPicPr>
          <p:cNvPr id="5" name="Picture 4">
            <a:extLst>
              <a:ext uri="{FF2B5EF4-FFF2-40B4-BE49-F238E27FC236}">
                <a16:creationId xmlns:a16="http://schemas.microsoft.com/office/drawing/2014/main" id="{812D457B-B6C9-2B79-4DA2-F062CDE1C5C2}"/>
              </a:ext>
            </a:extLst>
          </p:cNvPr>
          <p:cNvPicPr>
            <a:picLocks noChangeAspect="1"/>
          </p:cNvPicPr>
          <p:nvPr/>
        </p:nvPicPr>
        <p:blipFill>
          <a:blip r:embed="rId2"/>
          <a:stretch>
            <a:fillRect/>
          </a:stretch>
        </p:blipFill>
        <p:spPr>
          <a:xfrm>
            <a:off x="9848969" y="645317"/>
            <a:ext cx="1678988" cy="1483414"/>
          </a:xfrm>
          <a:prstGeom prst="rect">
            <a:avLst/>
          </a:prstGeom>
        </p:spPr>
      </p:pic>
      <p:sp>
        <p:nvSpPr>
          <p:cNvPr id="6" name="Rectangle 5">
            <a:extLst>
              <a:ext uri="{FF2B5EF4-FFF2-40B4-BE49-F238E27FC236}">
                <a16:creationId xmlns:a16="http://schemas.microsoft.com/office/drawing/2014/main" id="{119984B9-EE10-DE5A-9620-DCBA3CE1AA89}"/>
              </a:ext>
            </a:extLst>
          </p:cNvPr>
          <p:cNvSpPr/>
          <p:nvPr/>
        </p:nvSpPr>
        <p:spPr>
          <a:xfrm>
            <a:off x="342900" y="2351474"/>
            <a:ext cx="11506200" cy="2642796"/>
          </a:xfrm>
          <a:prstGeom prst="rect">
            <a:avLst/>
          </a:prstGeom>
          <a:solidFill>
            <a:srgbClr val="2492BB"/>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sp>
        <p:nvSpPr>
          <p:cNvPr id="9" name="Rectangle 8">
            <a:extLst>
              <a:ext uri="{FF2B5EF4-FFF2-40B4-BE49-F238E27FC236}">
                <a16:creationId xmlns:a16="http://schemas.microsoft.com/office/drawing/2014/main" id="{04C19620-7D91-CA1C-B9B9-9FA981A2B737}"/>
              </a:ext>
            </a:extLst>
          </p:cNvPr>
          <p:cNvSpPr/>
          <p:nvPr/>
        </p:nvSpPr>
        <p:spPr>
          <a:xfrm>
            <a:off x="773665" y="2709807"/>
            <a:ext cx="2209800" cy="609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2400" u="sng" dirty="0">
                <a:solidFill>
                  <a:srgbClr val="0107FF"/>
                </a:solidFill>
                <a:latin typeface="Consolas" panose="020B0609020204030204" pitchFamily="49" charset="0"/>
                <a:cs typeface="Consolas" panose="020B0609020204030204" pitchFamily="49" charset="0"/>
              </a:rPr>
              <a:t>Click Here!</a:t>
            </a:r>
          </a:p>
        </p:txBody>
      </p:sp>
      <p:pic>
        <p:nvPicPr>
          <p:cNvPr id="7" name="Picture 2" descr="File:Pointing hand cursor vector.svg">
            <a:extLst>
              <a:ext uri="{FF2B5EF4-FFF2-40B4-BE49-F238E27FC236}">
                <a16:creationId xmlns:a16="http://schemas.microsoft.com/office/drawing/2014/main" id="{676E2CB0-3023-07AA-BF32-E903CE7DF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282" y="3014607"/>
            <a:ext cx="2176272" cy="15827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12A2F31-9F73-ED16-2931-4150991875EB}"/>
              </a:ext>
            </a:extLst>
          </p:cNvPr>
          <p:cNvSpPr/>
          <p:nvPr/>
        </p:nvSpPr>
        <p:spPr>
          <a:xfrm>
            <a:off x="537485" y="4770108"/>
            <a:ext cx="2890169" cy="1092607"/>
          </a:xfrm>
          <a:prstGeom prst="rect">
            <a:avLst/>
          </a:prstGeom>
        </p:spPr>
        <p:txBody>
          <a:bodyPr wrap="square">
            <a:spAutoFit/>
          </a:bodyPr>
          <a:lstStyle/>
          <a:p>
            <a:pPr marR="0" lvl="0" algn="ctr">
              <a:spcBef>
                <a:spcPts val="600"/>
              </a:spcBef>
              <a:spcAft>
                <a:spcPts val="0"/>
              </a:spcAft>
            </a:pPr>
            <a:r>
              <a:rPr lang="en-US" sz="3000" b="1" dirty="0">
                <a:solidFill>
                  <a:schemeClr val="bg1"/>
                </a:solidFill>
                <a:highlight>
                  <a:srgbClr val="FF0000"/>
                </a:highlight>
                <a:latin typeface="Overpass" panose="020B0503020203020203" pitchFamily="34" charset="0"/>
                <a:ea typeface="Calibri" panose="020F0502020204030204" pitchFamily="34" charset="0"/>
                <a:cs typeface="Times New Roman" panose="02020603050405020304" pitchFamily="18" charset="0"/>
              </a:rPr>
              <a:t>Click on an</a:t>
            </a:r>
          </a:p>
          <a:p>
            <a:pPr marR="0" lvl="0" algn="ctr">
              <a:spcBef>
                <a:spcPts val="600"/>
              </a:spcBef>
              <a:spcAft>
                <a:spcPts val="0"/>
              </a:spcAft>
            </a:pPr>
            <a:r>
              <a:rPr lang="en-US" sz="3000" b="1" dirty="0">
                <a:solidFill>
                  <a:schemeClr val="bg1"/>
                </a:solidFill>
                <a:highlight>
                  <a:srgbClr val="FF0000"/>
                </a:highlight>
                <a:latin typeface="Overpass" panose="020B0503020203020203" pitchFamily="34" charset="0"/>
                <a:ea typeface="Calibri" panose="020F0502020204030204" pitchFamily="34" charset="0"/>
                <a:cs typeface="Times New Roman" panose="02020603050405020304" pitchFamily="18" charset="0"/>
              </a:rPr>
              <a:t>Unsafe Link</a:t>
            </a:r>
          </a:p>
        </p:txBody>
      </p:sp>
      <p:pic>
        <p:nvPicPr>
          <p:cNvPr id="11" name="Picture 10">
            <a:extLst>
              <a:ext uri="{FF2B5EF4-FFF2-40B4-BE49-F238E27FC236}">
                <a16:creationId xmlns:a16="http://schemas.microsoft.com/office/drawing/2014/main" id="{1999A057-E464-FC89-B843-E2D74882CF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0303" y="2494884"/>
            <a:ext cx="2025965" cy="2025965"/>
          </a:xfrm>
          <a:prstGeom prst="rect">
            <a:avLst/>
          </a:prstGeom>
        </p:spPr>
      </p:pic>
      <p:sp>
        <p:nvSpPr>
          <p:cNvPr id="12" name="Rectangle 11">
            <a:extLst>
              <a:ext uri="{FF2B5EF4-FFF2-40B4-BE49-F238E27FC236}">
                <a16:creationId xmlns:a16="http://schemas.microsoft.com/office/drawing/2014/main" id="{A19B869A-5671-F37D-A831-96B4D01BB264}"/>
              </a:ext>
            </a:extLst>
          </p:cNvPr>
          <p:cNvSpPr/>
          <p:nvPr/>
        </p:nvSpPr>
        <p:spPr>
          <a:xfrm>
            <a:off x="3144554" y="4693607"/>
            <a:ext cx="2665844" cy="1092607"/>
          </a:xfrm>
          <a:prstGeom prst="rect">
            <a:avLst/>
          </a:prstGeom>
        </p:spPr>
        <p:txBody>
          <a:bodyPr wrap="square">
            <a:spAutoFit/>
          </a:bodyPr>
          <a:lstStyle/>
          <a:p>
            <a:pPr marR="0" lvl="0" algn="ctr">
              <a:spcBef>
                <a:spcPts val="600"/>
              </a:spcBef>
              <a:spcAft>
                <a:spcPts val="0"/>
              </a:spcAft>
            </a:pPr>
            <a:r>
              <a:rPr lang="en-US" sz="3000" b="1" dirty="0">
                <a:solidFill>
                  <a:schemeClr val="bg1"/>
                </a:solidFill>
                <a:highlight>
                  <a:srgbClr val="FF0000"/>
                </a:highlight>
                <a:latin typeface="Overpass" panose="020B0503020203020203" pitchFamily="34" charset="0"/>
                <a:ea typeface="Calibri" panose="020F0502020204030204" pitchFamily="34" charset="0"/>
                <a:cs typeface="Times New Roman" panose="02020603050405020304" pitchFamily="18" charset="0"/>
              </a:rPr>
              <a:t>Open an</a:t>
            </a:r>
          </a:p>
          <a:p>
            <a:pPr marR="0" lvl="0" algn="ctr">
              <a:spcBef>
                <a:spcPts val="600"/>
              </a:spcBef>
              <a:spcAft>
                <a:spcPts val="0"/>
              </a:spcAft>
            </a:pPr>
            <a:r>
              <a:rPr lang="en-US" sz="3000" b="1" dirty="0">
                <a:solidFill>
                  <a:schemeClr val="bg1"/>
                </a:solidFill>
                <a:highlight>
                  <a:srgbClr val="FF0000"/>
                </a:highlight>
                <a:latin typeface="Overpass" panose="020B0503020203020203" pitchFamily="34" charset="0"/>
                <a:ea typeface="Calibri" panose="020F0502020204030204" pitchFamily="34" charset="0"/>
                <a:cs typeface="Times New Roman" panose="02020603050405020304" pitchFamily="18" charset="0"/>
              </a:rPr>
              <a:t>Unsafe File</a:t>
            </a:r>
          </a:p>
        </p:txBody>
      </p:sp>
      <p:sp>
        <p:nvSpPr>
          <p:cNvPr id="13" name="Rectangle 12">
            <a:extLst>
              <a:ext uri="{FF2B5EF4-FFF2-40B4-BE49-F238E27FC236}">
                <a16:creationId xmlns:a16="http://schemas.microsoft.com/office/drawing/2014/main" id="{53640E26-116B-188F-03B1-CF21EE3D0E05}"/>
              </a:ext>
            </a:extLst>
          </p:cNvPr>
          <p:cNvSpPr/>
          <p:nvPr/>
        </p:nvSpPr>
        <p:spPr>
          <a:xfrm>
            <a:off x="6351599" y="2709807"/>
            <a:ext cx="22098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latin typeface="Consolas" panose="020B0609020204030204" pitchFamily="49" charset="0"/>
                <a:cs typeface="Consolas" panose="020B0609020204030204" pitchFamily="49" charset="0"/>
              </a:rPr>
              <a:t>USERNAME</a:t>
            </a:r>
          </a:p>
        </p:txBody>
      </p:sp>
      <p:sp>
        <p:nvSpPr>
          <p:cNvPr id="14" name="Rectangle 13">
            <a:extLst>
              <a:ext uri="{FF2B5EF4-FFF2-40B4-BE49-F238E27FC236}">
                <a16:creationId xmlns:a16="http://schemas.microsoft.com/office/drawing/2014/main" id="{49F029CE-E2CA-C95D-0568-29366F0D8E95}"/>
              </a:ext>
            </a:extLst>
          </p:cNvPr>
          <p:cNvSpPr/>
          <p:nvPr/>
        </p:nvSpPr>
        <p:spPr>
          <a:xfrm>
            <a:off x="6318669" y="3572528"/>
            <a:ext cx="22098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latin typeface="Consolas" panose="020B0609020204030204" pitchFamily="49" charset="0"/>
                <a:cs typeface="Consolas" panose="020B0609020204030204" pitchFamily="49" charset="0"/>
              </a:rPr>
              <a:t>            </a:t>
            </a:r>
          </a:p>
        </p:txBody>
      </p:sp>
      <p:sp>
        <p:nvSpPr>
          <p:cNvPr id="15" name="Rectangle 14">
            <a:extLst>
              <a:ext uri="{FF2B5EF4-FFF2-40B4-BE49-F238E27FC236}">
                <a16:creationId xmlns:a16="http://schemas.microsoft.com/office/drawing/2014/main" id="{D7B9B8EC-94F2-AC17-1628-9D1B16C92C90}"/>
              </a:ext>
            </a:extLst>
          </p:cNvPr>
          <p:cNvSpPr/>
          <p:nvPr/>
        </p:nvSpPr>
        <p:spPr>
          <a:xfrm>
            <a:off x="5924638" y="4693607"/>
            <a:ext cx="2779525" cy="1092607"/>
          </a:xfrm>
          <a:prstGeom prst="rect">
            <a:avLst/>
          </a:prstGeom>
        </p:spPr>
        <p:txBody>
          <a:bodyPr wrap="square">
            <a:spAutoFit/>
          </a:bodyPr>
          <a:lstStyle/>
          <a:p>
            <a:pPr marR="0" lvl="0" algn="ctr">
              <a:spcBef>
                <a:spcPts val="600"/>
              </a:spcBef>
              <a:spcAft>
                <a:spcPts val="0"/>
              </a:spcAft>
            </a:pPr>
            <a:r>
              <a:rPr lang="en-US" sz="3000" b="1" dirty="0">
                <a:solidFill>
                  <a:schemeClr val="bg1"/>
                </a:solidFill>
                <a:highlight>
                  <a:srgbClr val="FF0000"/>
                </a:highlight>
                <a:latin typeface="Overpass" panose="020B0503020203020203" pitchFamily="34" charset="0"/>
                <a:ea typeface="Calibri" panose="020F0502020204030204" pitchFamily="34" charset="0"/>
                <a:cs typeface="Times New Roman" panose="02020603050405020304" pitchFamily="18" charset="0"/>
              </a:rPr>
              <a:t>Type your</a:t>
            </a:r>
          </a:p>
          <a:p>
            <a:pPr marR="0" lvl="0" algn="ctr">
              <a:spcBef>
                <a:spcPts val="600"/>
              </a:spcBef>
              <a:spcAft>
                <a:spcPts val="0"/>
              </a:spcAft>
            </a:pPr>
            <a:r>
              <a:rPr lang="en-US" sz="3000" b="1" dirty="0">
                <a:solidFill>
                  <a:schemeClr val="bg1"/>
                </a:solidFill>
                <a:highlight>
                  <a:srgbClr val="FF0000"/>
                </a:highlight>
                <a:latin typeface="Overpass" panose="020B0503020203020203" pitchFamily="34" charset="0"/>
                <a:ea typeface="Calibri" panose="020F0502020204030204" pitchFamily="34" charset="0"/>
                <a:cs typeface="Times New Roman" panose="02020603050405020304" pitchFamily="18" charset="0"/>
              </a:rPr>
              <a:t>Password</a:t>
            </a:r>
          </a:p>
        </p:txBody>
      </p:sp>
      <p:pic>
        <p:nvPicPr>
          <p:cNvPr id="16" name="Picture 15">
            <a:extLst>
              <a:ext uri="{FF2B5EF4-FFF2-40B4-BE49-F238E27FC236}">
                <a16:creationId xmlns:a16="http://schemas.microsoft.com/office/drawing/2014/main" id="{277D3DDB-B4A0-00A1-BB5C-8490E77332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3069" y="2531461"/>
            <a:ext cx="2180222" cy="1763254"/>
          </a:xfrm>
          <a:prstGeom prst="rect">
            <a:avLst/>
          </a:prstGeom>
        </p:spPr>
      </p:pic>
      <p:sp>
        <p:nvSpPr>
          <p:cNvPr id="17" name="Rectangle 16">
            <a:extLst>
              <a:ext uri="{FF2B5EF4-FFF2-40B4-BE49-F238E27FC236}">
                <a16:creationId xmlns:a16="http://schemas.microsoft.com/office/drawing/2014/main" id="{D7C523EE-2837-4FE7-9CF0-E9386838D1A7}"/>
              </a:ext>
            </a:extLst>
          </p:cNvPr>
          <p:cNvSpPr/>
          <p:nvPr/>
        </p:nvSpPr>
        <p:spPr>
          <a:xfrm>
            <a:off x="8897047" y="4740202"/>
            <a:ext cx="2779525" cy="1092607"/>
          </a:xfrm>
          <a:prstGeom prst="rect">
            <a:avLst/>
          </a:prstGeom>
        </p:spPr>
        <p:txBody>
          <a:bodyPr wrap="square">
            <a:spAutoFit/>
          </a:bodyPr>
          <a:lstStyle/>
          <a:p>
            <a:pPr marR="0" lvl="0" algn="ctr">
              <a:spcBef>
                <a:spcPts val="600"/>
              </a:spcBef>
              <a:spcAft>
                <a:spcPts val="0"/>
              </a:spcAft>
            </a:pPr>
            <a:r>
              <a:rPr lang="en-US" sz="3000" b="1" dirty="0">
                <a:solidFill>
                  <a:schemeClr val="bg1"/>
                </a:solidFill>
                <a:highlight>
                  <a:srgbClr val="FF0000"/>
                </a:highlight>
                <a:latin typeface="Overpass" panose="020B0503020203020203" pitchFamily="34" charset="0"/>
                <a:ea typeface="Calibri" panose="020F0502020204030204" pitchFamily="34" charset="0"/>
                <a:cs typeface="Times New Roman" panose="02020603050405020304" pitchFamily="18" charset="0"/>
              </a:rPr>
              <a:t>Transfer</a:t>
            </a:r>
          </a:p>
          <a:p>
            <a:pPr marR="0" lvl="0" algn="ctr">
              <a:spcBef>
                <a:spcPts val="600"/>
              </a:spcBef>
              <a:spcAft>
                <a:spcPts val="0"/>
              </a:spcAft>
            </a:pPr>
            <a:r>
              <a:rPr lang="en-US" sz="3000" b="1" dirty="0">
                <a:solidFill>
                  <a:schemeClr val="bg1"/>
                </a:solidFill>
                <a:highlight>
                  <a:srgbClr val="FF0000"/>
                </a:highlight>
                <a:latin typeface="Overpass" panose="020B0503020203020203" pitchFamily="34" charset="0"/>
                <a:ea typeface="Calibri" panose="020F0502020204030204" pitchFamily="34" charset="0"/>
                <a:cs typeface="Times New Roman" panose="02020603050405020304" pitchFamily="18" charset="0"/>
              </a:rPr>
              <a:t>Funds</a:t>
            </a:r>
          </a:p>
        </p:txBody>
      </p:sp>
    </p:spTree>
    <p:extLst>
      <p:ext uri="{BB962C8B-B14F-4D97-AF65-F5344CB8AC3E}">
        <p14:creationId xmlns:p14="http://schemas.microsoft.com/office/powerpoint/2010/main" val="2912721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23AD-CBBA-1EB5-B4E7-5F3271B85D27}"/>
              </a:ext>
            </a:extLst>
          </p:cNvPr>
          <p:cNvSpPr>
            <a:spLocks noGrp="1"/>
          </p:cNvSpPr>
          <p:nvPr>
            <p:ph type="title"/>
          </p:nvPr>
        </p:nvSpPr>
        <p:spPr>
          <a:xfrm>
            <a:off x="1699037" y="323675"/>
            <a:ext cx="8597415" cy="957488"/>
          </a:xfrm>
          <a:solidFill>
            <a:srgbClr val="FF0000"/>
          </a:solidFill>
        </p:spPr>
        <p:txBody>
          <a:bodyPr>
            <a:noAutofit/>
          </a:bodyPr>
          <a:lstStyle/>
          <a:p>
            <a:pPr marR="0" lvl="0" algn="ctr">
              <a:spcBef>
                <a:spcPts val="600"/>
              </a:spcBef>
              <a:spcAft>
                <a:spcPts val="0"/>
              </a:spcAft>
            </a:pPr>
            <a:br>
              <a:rPr lang="en-US" sz="4000" b="1" dirty="0">
                <a:solidFill>
                  <a:schemeClr val="bg1"/>
                </a:solidFill>
                <a:ea typeface="Calibri" panose="020F0502020204030204" pitchFamily="34" charset="0"/>
                <a:cs typeface="Times New Roman" panose="02020603050405020304" pitchFamily="18" charset="0"/>
              </a:rPr>
            </a:br>
            <a:r>
              <a:rPr lang="en-US" sz="4000" b="1" dirty="0">
                <a:solidFill>
                  <a:schemeClr val="bg1"/>
                </a:solidFill>
                <a:ea typeface="Calibri" panose="020F0502020204030204" pitchFamily="34" charset="0"/>
                <a:cs typeface="Times New Roman" panose="02020603050405020304" pitchFamily="18" charset="0"/>
              </a:rPr>
              <a:t>What happens if I click? </a:t>
            </a:r>
            <a:br>
              <a:rPr lang="en-US" sz="4000" b="1" dirty="0">
                <a:solidFill>
                  <a:schemeClr val="bg1"/>
                </a:solidFill>
                <a:ea typeface="Calibri" panose="020F0502020204030204" pitchFamily="34" charset="0"/>
                <a:cs typeface="Times New Roman" panose="02020603050405020304" pitchFamily="18" charset="0"/>
              </a:rPr>
            </a:br>
            <a:endParaRPr lang="en-US" sz="4000" b="1" dirty="0">
              <a:solidFill>
                <a:schemeClr val="bg1"/>
              </a:solidFill>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23799122-CFA5-DDB2-4EFC-B084E1F85589}"/>
              </a:ext>
            </a:extLst>
          </p:cNvPr>
          <p:cNvSpPr/>
          <p:nvPr/>
        </p:nvSpPr>
        <p:spPr>
          <a:xfrm>
            <a:off x="131530" y="1608664"/>
            <a:ext cx="6364223" cy="2681479"/>
          </a:xfrm>
          <a:prstGeom prst="rect">
            <a:avLst/>
          </a:prstGeom>
          <a:solidFill>
            <a:srgbClr val="2492BB"/>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3DC7D48-F9C5-2DED-1155-F5B5ED8C4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89" y="1684100"/>
            <a:ext cx="2538221" cy="2530609"/>
          </a:xfrm>
          <a:prstGeom prst="rect">
            <a:avLst/>
          </a:prstGeom>
        </p:spPr>
      </p:pic>
      <p:sp>
        <p:nvSpPr>
          <p:cNvPr id="6" name="Rectangle 5">
            <a:extLst>
              <a:ext uri="{FF2B5EF4-FFF2-40B4-BE49-F238E27FC236}">
                <a16:creationId xmlns:a16="http://schemas.microsoft.com/office/drawing/2014/main" id="{82C64797-1DA8-6A33-FA20-C75265FDC0CA}"/>
              </a:ext>
            </a:extLst>
          </p:cNvPr>
          <p:cNvSpPr/>
          <p:nvPr/>
        </p:nvSpPr>
        <p:spPr>
          <a:xfrm>
            <a:off x="169778" y="4863181"/>
            <a:ext cx="4882896" cy="707886"/>
          </a:xfrm>
          <a:prstGeom prst="rect">
            <a:avLst/>
          </a:prstGeom>
        </p:spPr>
        <p:txBody>
          <a:bodyPr wrap="square">
            <a:spAutoFit/>
          </a:bodyPr>
          <a:lstStyle/>
          <a:p>
            <a:pPr marR="0" lvl="0" algn="ctr">
              <a:spcBef>
                <a:spcPts val="600"/>
              </a:spcBef>
              <a:spcAft>
                <a:spcPts val="0"/>
              </a:spcAft>
            </a:pPr>
            <a:r>
              <a:rPr lang="en-US" sz="4000" b="1" dirty="0">
                <a:solidFill>
                  <a:schemeClr val="bg1"/>
                </a:solidFill>
                <a:highlight>
                  <a:srgbClr val="808080"/>
                </a:highlight>
                <a:latin typeface="Overpass" panose="020B0503020203020203" pitchFamily="34" charset="0"/>
                <a:ea typeface="Calibri" panose="020F0502020204030204" pitchFamily="34" charset="0"/>
                <a:cs typeface="Times New Roman" panose="02020603050405020304" pitchFamily="18" charset="0"/>
              </a:rPr>
              <a:t>Password Stolen</a:t>
            </a:r>
          </a:p>
        </p:txBody>
      </p:sp>
      <p:sp>
        <p:nvSpPr>
          <p:cNvPr id="7" name="Rectangle 6">
            <a:extLst>
              <a:ext uri="{FF2B5EF4-FFF2-40B4-BE49-F238E27FC236}">
                <a16:creationId xmlns:a16="http://schemas.microsoft.com/office/drawing/2014/main" id="{C0F13EF6-4253-F400-7CB9-11DEE190E948}"/>
              </a:ext>
            </a:extLst>
          </p:cNvPr>
          <p:cNvSpPr/>
          <p:nvPr/>
        </p:nvSpPr>
        <p:spPr>
          <a:xfrm>
            <a:off x="2611226" y="2272520"/>
            <a:ext cx="1864227" cy="954107"/>
          </a:xfrm>
          <a:prstGeom prst="rect">
            <a:avLst/>
          </a:prstGeom>
        </p:spPr>
        <p:txBody>
          <a:bodyPr wrap="square">
            <a:spAutoFit/>
          </a:bodyPr>
          <a:lstStyle/>
          <a:p>
            <a:pPr marR="0" lvl="0" algn="ctr">
              <a:spcBef>
                <a:spcPts val="600"/>
              </a:spcBef>
              <a:spcAft>
                <a:spcPts val="0"/>
              </a:spcAft>
            </a:pPr>
            <a:r>
              <a:rPr lang="en-US" sz="28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Identity Theft</a:t>
            </a:r>
          </a:p>
        </p:txBody>
      </p:sp>
      <p:sp>
        <p:nvSpPr>
          <p:cNvPr id="8" name="Rectangle 7">
            <a:extLst>
              <a:ext uri="{FF2B5EF4-FFF2-40B4-BE49-F238E27FC236}">
                <a16:creationId xmlns:a16="http://schemas.microsoft.com/office/drawing/2014/main" id="{413443B1-1B21-CCC3-9E7D-F530B4EA2A42}"/>
              </a:ext>
            </a:extLst>
          </p:cNvPr>
          <p:cNvSpPr/>
          <p:nvPr/>
        </p:nvSpPr>
        <p:spPr>
          <a:xfrm>
            <a:off x="3733300" y="1823844"/>
            <a:ext cx="1864227" cy="461665"/>
          </a:xfrm>
          <a:prstGeom prst="rect">
            <a:avLst/>
          </a:prstGeom>
        </p:spPr>
        <p:txBody>
          <a:bodyPr wrap="square">
            <a:spAutoFit/>
          </a:bodyPr>
          <a:lstStyle/>
          <a:p>
            <a:pPr marR="0" lvl="0" algn="ctr">
              <a:spcBef>
                <a:spcPts val="600"/>
              </a:spcBef>
              <a:spcAft>
                <a:spcPts val="0"/>
              </a:spcAft>
            </a:pPr>
            <a:r>
              <a:rPr lang="en-US" sz="24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Data Leak</a:t>
            </a:r>
          </a:p>
        </p:txBody>
      </p:sp>
      <p:sp>
        <p:nvSpPr>
          <p:cNvPr id="9" name="Rectangle 8">
            <a:extLst>
              <a:ext uri="{FF2B5EF4-FFF2-40B4-BE49-F238E27FC236}">
                <a16:creationId xmlns:a16="http://schemas.microsoft.com/office/drawing/2014/main" id="{468AFB48-8F12-0B22-0B75-DFD918D02341}"/>
              </a:ext>
            </a:extLst>
          </p:cNvPr>
          <p:cNvSpPr/>
          <p:nvPr/>
        </p:nvSpPr>
        <p:spPr>
          <a:xfrm>
            <a:off x="3440328" y="3276798"/>
            <a:ext cx="1864227" cy="830997"/>
          </a:xfrm>
          <a:prstGeom prst="rect">
            <a:avLst/>
          </a:prstGeom>
        </p:spPr>
        <p:txBody>
          <a:bodyPr wrap="square">
            <a:spAutoFit/>
          </a:bodyPr>
          <a:lstStyle/>
          <a:p>
            <a:pPr marR="0" lvl="0" algn="ctr">
              <a:spcBef>
                <a:spcPts val="600"/>
              </a:spcBef>
              <a:spcAft>
                <a:spcPts val="0"/>
              </a:spcAft>
            </a:pPr>
            <a:r>
              <a:rPr lang="en-US" sz="24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Data Destruction</a:t>
            </a:r>
          </a:p>
        </p:txBody>
      </p:sp>
      <p:pic>
        <p:nvPicPr>
          <p:cNvPr id="11" name="Picture 10">
            <a:extLst>
              <a:ext uri="{FF2B5EF4-FFF2-40B4-BE49-F238E27FC236}">
                <a16:creationId xmlns:a16="http://schemas.microsoft.com/office/drawing/2014/main" id="{E3399CBE-8001-7DC8-47E7-0F83E5728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154" y="3815047"/>
            <a:ext cx="423197" cy="925023"/>
          </a:xfrm>
          <a:prstGeom prst="rect">
            <a:avLst/>
          </a:prstGeom>
        </p:spPr>
      </p:pic>
      <p:sp>
        <p:nvSpPr>
          <p:cNvPr id="16" name="Rectangle 15">
            <a:extLst>
              <a:ext uri="{FF2B5EF4-FFF2-40B4-BE49-F238E27FC236}">
                <a16:creationId xmlns:a16="http://schemas.microsoft.com/office/drawing/2014/main" id="{CA3B8806-7865-9F9E-7A55-A65B90D0DACA}"/>
              </a:ext>
            </a:extLst>
          </p:cNvPr>
          <p:cNvSpPr/>
          <p:nvPr/>
        </p:nvSpPr>
        <p:spPr>
          <a:xfrm>
            <a:off x="6408420" y="1694636"/>
            <a:ext cx="5416295" cy="2569947"/>
          </a:xfrm>
          <a:prstGeom prst="rect">
            <a:avLst/>
          </a:prstGeom>
          <a:solidFill>
            <a:srgbClr val="2492BB"/>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CE4EFFF-0A98-A96F-A585-61C575545B7E}"/>
              </a:ext>
            </a:extLst>
          </p:cNvPr>
          <p:cNvSpPr/>
          <p:nvPr/>
        </p:nvSpPr>
        <p:spPr>
          <a:xfrm>
            <a:off x="7178086" y="4798358"/>
            <a:ext cx="4135383" cy="707886"/>
          </a:xfrm>
          <a:prstGeom prst="rect">
            <a:avLst/>
          </a:prstGeom>
        </p:spPr>
        <p:txBody>
          <a:bodyPr wrap="square">
            <a:spAutoFit/>
          </a:bodyPr>
          <a:lstStyle/>
          <a:p>
            <a:pPr marR="0" lvl="0" algn="ctr">
              <a:spcBef>
                <a:spcPts val="600"/>
              </a:spcBef>
              <a:spcAft>
                <a:spcPts val="0"/>
              </a:spcAft>
            </a:pPr>
            <a:r>
              <a:rPr lang="en-US" sz="4000" b="1" dirty="0">
                <a:solidFill>
                  <a:schemeClr val="bg1"/>
                </a:solidFill>
                <a:highlight>
                  <a:srgbClr val="808080"/>
                </a:highlight>
                <a:latin typeface="Overpass" panose="020B0503020203020203" pitchFamily="34" charset="0"/>
                <a:ea typeface="Calibri" panose="020F0502020204030204" pitchFamily="34" charset="0"/>
                <a:cs typeface="Times New Roman" panose="02020603050405020304" pitchFamily="18" charset="0"/>
              </a:rPr>
              <a:t>Malware Installed</a:t>
            </a:r>
          </a:p>
        </p:txBody>
      </p:sp>
      <p:sp>
        <p:nvSpPr>
          <p:cNvPr id="18" name="Rectangle 17">
            <a:extLst>
              <a:ext uri="{FF2B5EF4-FFF2-40B4-BE49-F238E27FC236}">
                <a16:creationId xmlns:a16="http://schemas.microsoft.com/office/drawing/2014/main" id="{D35726E8-CAA6-BAB1-1EF4-95B9B9E3EE9B}"/>
              </a:ext>
            </a:extLst>
          </p:cNvPr>
          <p:cNvSpPr/>
          <p:nvPr/>
        </p:nvSpPr>
        <p:spPr>
          <a:xfrm>
            <a:off x="8615195" y="1611131"/>
            <a:ext cx="1572720" cy="784830"/>
          </a:xfrm>
          <a:prstGeom prst="rect">
            <a:avLst/>
          </a:prstGeom>
        </p:spPr>
        <p:txBody>
          <a:bodyPr wrap="square">
            <a:spAutoFit/>
          </a:bodyPr>
          <a:lstStyle/>
          <a:p>
            <a:pPr marR="0" lvl="0" algn="ctr">
              <a:spcBef>
                <a:spcPts val="600"/>
              </a:spcBef>
              <a:spcAft>
                <a:spcPts val="0"/>
              </a:spcAft>
            </a:pPr>
            <a:r>
              <a:rPr lang="en-US" sz="20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Stolen</a:t>
            </a:r>
          </a:p>
          <a:p>
            <a:pPr marR="0" lvl="0" algn="ctr">
              <a:spcBef>
                <a:spcPts val="600"/>
              </a:spcBef>
              <a:spcAft>
                <a:spcPts val="0"/>
              </a:spcAft>
            </a:pPr>
            <a:r>
              <a:rPr lang="en-US" sz="20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Password</a:t>
            </a:r>
          </a:p>
        </p:txBody>
      </p:sp>
      <p:sp>
        <p:nvSpPr>
          <p:cNvPr id="19" name="Rectangle 18">
            <a:extLst>
              <a:ext uri="{FF2B5EF4-FFF2-40B4-BE49-F238E27FC236}">
                <a16:creationId xmlns:a16="http://schemas.microsoft.com/office/drawing/2014/main" id="{DA3F409D-0238-14D8-F722-8F8348A67F39}"/>
              </a:ext>
            </a:extLst>
          </p:cNvPr>
          <p:cNvSpPr/>
          <p:nvPr/>
        </p:nvSpPr>
        <p:spPr>
          <a:xfrm>
            <a:off x="10122600" y="2075493"/>
            <a:ext cx="1682106" cy="369332"/>
          </a:xfrm>
          <a:prstGeom prst="rect">
            <a:avLst/>
          </a:prstGeom>
        </p:spPr>
        <p:txBody>
          <a:bodyPr wrap="square">
            <a:spAutoFit/>
          </a:bodyPr>
          <a:lstStyle/>
          <a:p>
            <a:pPr marR="0" lvl="0" algn="ctr">
              <a:spcBef>
                <a:spcPts val="600"/>
              </a:spcBef>
              <a:spcAft>
                <a:spcPts val="0"/>
              </a:spcAft>
            </a:pPr>
            <a:r>
              <a:rPr lang="en-US"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Ransomware</a:t>
            </a:r>
          </a:p>
        </p:txBody>
      </p:sp>
      <p:sp>
        <p:nvSpPr>
          <p:cNvPr id="20" name="Rectangle 19">
            <a:extLst>
              <a:ext uri="{FF2B5EF4-FFF2-40B4-BE49-F238E27FC236}">
                <a16:creationId xmlns:a16="http://schemas.microsoft.com/office/drawing/2014/main" id="{8806F233-93A5-D8B7-4A11-A40D9A78A9E3}"/>
              </a:ext>
            </a:extLst>
          </p:cNvPr>
          <p:cNvSpPr/>
          <p:nvPr/>
        </p:nvSpPr>
        <p:spPr>
          <a:xfrm>
            <a:off x="9562956" y="2548363"/>
            <a:ext cx="1466993" cy="707886"/>
          </a:xfrm>
          <a:prstGeom prst="rect">
            <a:avLst/>
          </a:prstGeom>
        </p:spPr>
        <p:txBody>
          <a:bodyPr wrap="square">
            <a:spAutoFit/>
          </a:bodyPr>
          <a:lstStyle/>
          <a:p>
            <a:pPr marR="0" lvl="0" algn="ctr">
              <a:spcBef>
                <a:spcPts val="600"/>
              </a:spcBef>
              <a:spcAft>
                <a:spcPts val="0"/>
              </a:spcAft>
            </a:pPr>
            <a:r>
              <a:rPr lang="en-US" sz="20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Remote</a:t>
            </a:r>
            <a:br>
              <a:rPr lang="en-US" sz="20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br>
            <a:r>
              <a:rPr lang="en-US" sz="20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Access</a:t>
            </a:r>
          </a:p>
        </p:txBody>
      </p:sp>
      <p:sp>
        <p:nvSpPr>
          <p:cNvPr id="21" name="Rectangle 20">
            <a:extLst>
              <a:ext uri="{FF2B5EF4-FFF2-40B4-BE49-F238E27FC236}">
                <a16:creationId xmlns:a16="http://schemas.microsoft.com/office/drawing/2014/main" id="{5FE878A0-BEE9-6227-E900-820527EF58C6}"/>
              </a:ext>
            </a:extLst>
          </p:cNvPr>
          <p:cNvSpPr/>
          <p:nvPr/>
        </p:nvSpPr>
        <p:spPr>
          <a:xfrm>
            <a:off x="10100199" y="3250536"/>
            <a:ext cx="1823690" cy="784830"/>
          </a:xfrm>
          <a:prstGeom prst="rect">
            <a:avLst/>
          </a:prstGeom>
        </p:spPr>
        <p:txBody>
          <a:bodyPr wrap="square">
            <a:spAutoFit/>
          </a:bodyPr>
          <a:lstStyle/>
          <a:p>
            <a:pPr marR="0" lvl="0" algn="ctr">
              <a:spcBef>
                <a:spcPts val="600"/>
              </a:spcBef>
              <a:spcAft>
                <a:spcPts val="0"/>
              </a:spcAft>
            </a:pPr>
            <a:r>
              <a:rPr lang="en-US" sz="20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Network</a:t>
            </a:r>
          </a:p>
          <a:p>
            <a:pPr marR="0" lvl="0" algn="ctr">
              <a:spcBef>
                <a:spcPts val="600"/>
              </a:spcBef>
              <a:spcAft>
                <a:spcPts val="0"/>
              </a:spcAft>
            </a:pPr>
            <a:r>
              <a:rPr lang="en-US" sz="20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Compromise</a:t>
            </a:r>
          </a:p>
        </p:txBody>
      </p:sp>
      <p:pic>
        <p:nvPicPr>
          <p:cNvPr id="22" name="Picture 21">
            <a:extLst>
              <a:ext uri="{FF2B5EF4-FFF2-40B4-BE49-F238E27FC236}">
                <a16:creationId xmlns:a16="http://schemas.microsoft.com/office/drawing/2014/main" id="{09664090-C19D-435C-2DBF-EFCA89619A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7683" y="1534996"/>
            <a:ext cx="2264694" cy="2679713"/>
          </a:xfrm>
          <a:prstGeom prst="rect">
            <a:avLst/>
          </a:prstGeom>
        </p:spPr>
      </p:pic>
      <p:pic>
        <p:nvPicPr>
          <p:cNvPr id="23" name="Picture 22">
            <a:extLst>
              <a:ext uri="{FF2B5EF4-FFF2-40B4-BE49-F238E27FC236}">
                <a16:creationId xmlns:a16="http://schemas.microsoft.com/office/drawing/2014/main" id="{4208C664-42E0-6065-B2B8-71BE02F21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3235" y="3639581"/>
            <a:ext cx="513333" cy="1038832"/>
          </a:xfrm>
          <a:prstGeom prst="rect">
            <a:avLst/>
          </a:prstGeom>
        </p:spPr>
      </p:pic>
      <p:sp>
        <p:nvSpPr>
          <p:cNvPr id="24" name="Rectangle 23">
            <a:extLst>
              <a:ext uri="{FF2B5EF4-FFF2-40B4-BE49-F238E27FC236}">
                <a16:creationId xmlns:a16="http://schemas.microsoft.com/office/drawing/2014/main" id="{30D53394-C281-B199-FFF3-1BAACA72DEF4}"/>
              </a:ext>
            </a:extLst>
          </p:cNvPr>
          <p:cNvSpPr/>
          <p:nvPr/>
        </p:nvSpPr>
        <p:spPr>
          <a:xfrm>
            <a:off x="4475453" y="2425253"/>
            <a:ext cx="2264682" cy="954107"/>
          </a:xfrm>
          <a:prstGeom prst="rect">
            <a:avLst/>
          </a:prstGeom>
        </p:spPr>
        <p:txBody>
          <a:bodyPr wrap="square">
            <a:spAutoFit/>
          </a:bodyPr>
          <a:lstStyle/>
          <a:p>
            <a:pPr marR="0" lvl="0" algn="ctr">
              <a:spcBef>
                <a:spcPts val="600"/>
              </a:spcBef>
              <a:spcAft>
                <a:spcPts val="0"/>
              </a:spcAft>
            </a:pPr>
            <a:r>
              <a:rPr lang="en-US" sz="28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Account Takeover</a:t>
            </a:r>
          </a:p>
        </p:txBody>
      </p:sp>
      <p:sp>
        <p:nvSpPr>
          <p:cNvPr id="10" name="Rectangle: Rounded Corners 9">
            <a:extLst>
              <a:ext uri="{FF2B5EF4-FFF2-40B4-BE49-F238E27FC236}">
                <a16:creationId xmlns:a16="http://schemas.microsoft.com/office/drawing/2014/main" id="{0A9A1917-9537-A604-DAAC-40B6002022DD}"/>
              </a:ext>
            </a:extLst>
          </p:cNvPr>
          <p:cNvSpPr/>
          <p:nvPr/>
        </p:nvSpPr>
        <p:spPr>
          <a:xfrm>
            <a:off x="450166" y="1831851"/>
            <a:ext cx="470717" cy="4536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1</a:t>
            </a:r>
            <a:endParaRPr lang="en-IN" sz="2400" b="1" dirty="0"/>
          </a:p>
        </p:txBody>
      </p:sp>
      <p:sp>
        <p:nvSpPr>
          <p:cNvPr id="12" name="Rectangle: Rounded Corners 11">
            <a:extLst>
              <a:ext uri="{FF2B5EF4-FFF2-40B4-BE49-F238E27FC236}">
                <a16:creationId xmlns:a16="http://schemas.microsoft.com/office/drawing/2014/main" id="{D384BE8E-8A15-34A4-CD3A-3039CF50DC03}"/>
              </a:ext>
            </a:extLst>
          </p:cNvPr>
          <p:cNvSpPr/>
          <p:nvPr/>
        </p:nvSpPr>
        <p:spPr>
          <a:xfrm>
            <a:off x="6565413" y="1742718"/>
            <a:ext cx="470717" cy="4536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2</a:t>
            </a:r>
            <a:endParaRPr lang="en-IN" sz="2400" b="1" dirty="0"/>
          </a:p>
        </p:txBody>
      </p:sp>
    </p:spTree>
    <p:extLst>
      <p:ext uri="{BB962C8B-B14F-4D97-AF65-F5344CB8AC3E}">
        <p14:creationId xmlns:p14="http://schemas.microsoft.com/office/powerpoint/2010/main" val="1646502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92D85-5EF2-E462-FFF9-29D3EBFEE336}"/>
              </a:ext>
            </a:extLst>
          </p:cNvPr>
          <p:cNvSpPr>
            <a:spLocks noGrp="1"/>
          </p:cNvSpPr>
          <p:nvPr>
            <p:ph type="title"/>
          </p:nvPr>
        </p:nvSpPr>
        <p:spPr>
          <a:xfrm>
            <a:off x="2150429" y="227255"/>
            <a:ext cx="8314371" cy="1165447"/>
          </a:xfrm>
          <a:solidFill>
            <a:srgbClr val="FF0000"/>
          </a:solidFill>
        </p:spPr>
        <p:txBody>
          <a:bodyPr>
            <a:normAutofit fontScale="90000"/>
          </a:bodyPr>
          <a:lstStyle/>
          <a:p>
            <a:pPr marR="0" lvl="0" algn="ctr">
              <a:spcBef>
                <a:spcPts val="600"/>
              </a:spcBef>
              <a:spcAft>
                <a:spcPts val="0"/>
              </a:spcAft>
            </a:pPr>
            <a:br>
              <a:rPr lang="en-US" sz="5400" b="1" dirty="0">
                <a:solidFill>
                  <a:schemeClr val="bg1"/>
                </a:solidFill>
                <a:ea typeface="Calibri" panose="020F0502020204030204" pitchFamily="34" charset="0"/>
                <a:cs typeface="Times New Roman" panose="02020603050405020304" pitchFamily="18" charset="0"/>
              </a:rPr>
            </a:br>
            <a:r>
              <a:rPr lang="en-US" sz="5400" b="1" dirty="0">
                <a:solidFill>
                  <a:schemeClr val="bg1"/>
                </a:solidFill>
                <a:ea typeface="Calibri" panose="020F0502020204030204" pitchFamily="34" charset="0"/>
                <a:cs typeface="Times New Roman" panose="02020603050405020304" pitchFamily="18" charset="0"/>
              </a:rPr>
              <a:t>What happens if I delete? 			</a:t>
            </a:r>
          </a:p>
        </p:txBody>
      </p:sp>
      <p:sp>
        <p:nvSpPr>
          <p:cNvPr id="4" name="Rectangle 3">
            <a:extLst>
              <a:ext uri="{FF2B5EF4-FFF2-40B4-BE49-F238E27FC236}">
                <a16:creationId xmlns:a16="http://schemas.microsoft.com/office/drawing/2014/main" id="{0489CA4C-165F-C177-7F79-7B5FF7A7C4AD}"/>
              </a:ext>
            </a:extLst>
          </p:cNvPr>
          <p:cNvSpPr/>
          <p:nvPr/>
        </p:nvSpPr>
        <p:spPr>
          <a:xfrm>
            <a:off x="875540" y="1643237"/>
            <a:ext cx="4271767" cy="2214778"/>
          </a:xfrm>
          <a:prstGeom prst="rect">
            <a:avLst/>
          </a:prstGeom>
          <a:solidFill>
            <a:srgbClr val="2492BB"/>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A8B128A-9733-D029-80F5-39C071E6ACFA}"/>
              </a:ext>
            </a:extLst>
          </p:cNvPr>
          <p:cNvSpPr/>
          <p:nvPr/>
        </p:nvSpPr>
        <p:spPr>
          <a:xfrm>
            <a:off x="5886045" y="2267779"/>
            <a:ext cx="4693563" cy="707886"/>
          </a:xfrm>
          <a:prstGeom prst="rect">
            <a:avLst/>
          </a:prstGeom>
        </p:spPr>
        <p:txBody>
          <a:bodyPr wrap="square">
            <a:spAutoFit/>
          </a:bodyPr>
          <a:lstStyle/>
          <a:p>
            <a:pPr marR="0" lvl="0" algn="ctr">
              <a:spcBef>
                <a:spcPts val="600"/>
              </a:spcBef>
              <a:spcAft>
                <a:spcPts val="0"/>
              </a:spcAft>
            </a:pPr>
            <a:r>
              <a:rPr lang="en-US" sz="4000" b="1" dirty="0">
                <a:solidFill>
                  <a:schemeClr val="bg1"/>
                </a:solidFill>
                <a:highlight>
                  <a:srgbClr val="808080"/>
                </a:highlight>
                <a:latin typeface="Overpass" panose="020B0503020203020203" pitchFamily="34" charset="0"/>
                <a:ea typeface="Calibri" panose="020F0502020204030204" pitchFamily="34" charset="0"/>
                <a:cs typeface="Times New Roman" panose="02020603050405020304" pitchFamily="18" charset="0"/>
              </a:rPr>
              <a:t>You’re safe…</a:t>
            </a:r>
          </a:p>
        </p:txBody>
      </p:sp>
      <p:pic>
        <p:nvPicPr>
          <p:cNvPr id="6" name="Picture 5">
            <a:extLst>
              <a:ext uri="{FF2B5EF4-FFF2-40B4-BE49-F238E27FC236}">
                <a16:creationId xmlns:a16="http://schemas.microsoft.com/office/drawing/2014/main" id="{DE7855CE-3F7E-A425-3F9A-EF2E09E35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094" y="2089476"/>
            <a:ext cx="3072657" cy="2595384"/>
          </a:xfrm>
          <a:prstGeom prst="rect">
            <a:avLst/>
          </a:prstGeom>
        </p:spPr>
      </p:pic>
      <p:grpSp>
        <p:nvGrpSpPr>
          <p:cNvPr id="7" name="Group 6">
            <a:extLst>
              <a:ext uri="{FF2B5EF4-FFF2-40B4-BE49-F238E27FC236}">
                <a16:creationId xmlns:a16="http://schemas.microsoft.com/office/drawing/2014/main" id="{DCFA445A-4B26-1BC6-B638-0592C1E4CD35}"/>
              </a:ext>
            </a:extLst>
          </p:cNvPr>
          <p:cNvGrpSpPr/>
          <p:nvPr/>
        </p:nvGrpSpPr>
        <p:grpSpPr>
          <a:xfrm>
            <a:off x="9734673" y="4084639"/>
            <a:ext cx="794853" cy="600221"/>
            <a:chOff x="5078077" y="2962841"/>
            <a:chExt cx="1947491" cy="2225703"/>
          </a:xfrm>
        </p:grpSpPr>
        <p:grpSp>
          <p:nvGrpSpPr>
            <p:cNvPr id="8" name="Group 7">
              <a:extLst>
                <a:ext uri="{FF2B5EF4-FFF2-40B4-BE49-F238E27FC236}">
                  <a16:creationId xmlns:a16="http://schemas.microsoft.com/office/drawing/2014/main" id="{3B341010-C35F-D764-6C38-A66F945AED9E}"/>
                </a:ext>
              </a:extLst>
            </p:cNvPr>
            <p:cNvGrpSpPr/>
            <p:nvPr/>
          </p:nvGrpSpPr>
          <p:grpSpPr>
            <a:xfrm>
              <a:off x="5220158" y="3083860"/>
              <a:ext cx="1646824" cy="2034298"/>
              <a:chOff x="5093158" y="2808939"/>
              <a:chExt cx="1993900" cy="2379605"/>
            </a:xfrm>
            <a:solidFill>
              <a:schemeClr val="bg1"/>
            </a:solidFill>
          </p:grpSpPr>
          <p:sp>
            <p:nvSpPr>
              <p:cNvPr id="10" name="Rectangle 9">
                <a:extLst>
                  <a:ext uri="{FF2B5EF4-FFF2-40B4-BE49-F238E27FC236}">
                    <a16:creationId xmlns:a16="http://schemas.microsoft.com/office/drawing/2014/main" id="{3B2B7192-4423-48DF-A90D-9EEACADB0C78}"/>
                  </a:ext>
                </a:extLst>
              </p:cNvPr>
              <p:cNvSpPr/>
              <p:nvPr/>
            </p:nvSpPr>
            <p:spPr>
              <a:xfrm>
                <a:off x="5093158" y="3149600"/>
                <a:ext cx="1993900" cy="317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CCB907-69FA-BE06-F7C2-1ED2A1F3BBC5}"/>
                  </a:ext>
                </a:extLst>
              </p:cNvPr>
              <p:cNvSpPr/>
              <p:nvPr/>
            </p:nvSpPr>
            <p:spPr>
              <a:xfrm>
                <a:off x="5266277" y="3343168"/>
                <a:ext cx="1667923" cy="1845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EDEBCD-63C6-3911-8635-2F8705E00742}"/>
                  </a:ext>
                </a:extLst>
              </p:cNvPr>
              <p:cNvSpPr/>
              <p:nvPr/>
            </p:nvSpPr>
            <p:spPr>
              <a:xfrm>
                <a:off x="5537658" y="2808939"/>
                <a:ext cx="1079042" cy="3667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78F4B44E-FE87-FA6A-5485-439AA03A7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8077" y="2962841"/>
              <a:ext cx="1947491" cy="2225703"/>
            </a:xfrm>
            <a:prstGeom prst="rect">
              <a:avLst/>
            </a:prstGeom>
          </p:spPr>
        </p:pic>
      </p:grpSp>
    </p:spTree>
    <p:extLst>
      <p:ext uri="{BB962C8B-B14F-4D97-AF65-F5344CB8AC3E}">
        <p14:creationId xmlns:p14="http://schemas.microsoft.com/office/powerpoint/2010/main" val="284591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7EAF1-84BD-035A-11FD-52D1487A1F6C}"/>
              </a:ext>
            </a:extLst>
          </p:cNvPr>
          <p:cNvSpPr>
            <a:spLocks noGrp="1"/>
          </p:cNvSpPr>
          <p:nvPr>
            <p:ph sz="quarter" idx="13"/>
          </p:nvPr>
        </p:nvSpPr>
        <p:spPr/>
        <p:txBody>
          <a:bodyPr/>
          <a:lstStyle/>
          <a:p>
            <a:endParaRPr lang="en-IN"/>
          </a:p>
        </p:txBody>
      </p:sp>
      <p:sp>
        <p:nvSpPr>
          <p:cNvPr id="4" name="Rectangle 3">
            <a:extLst>
              <a:ext uri="{FF2B5EF4-FFF2-40B4-BE49-F238E27FC236}">
                <a16:creationId xmlns:a16="http://schemas.microsoft.com/office/drawing/2014/main" id="{0EEE1F3E-0DB3-B6C6-4EC8-FE32CF2868EB}"/>
              </a:ext>
            </a:extLst>
          </p:cNvPr>
          <p:cNvSpPr/>
          <p:nvPr/>
        </p:nvSpPr>
        <p:spPr>
          <a:xfrm>
            <a:off x="398478" y="578492"/>
            <a:ext cx="11527673" cy="3454400"/>
          </a:xfrm>
          <a:prstGeom prst="rect">
            <a:avLst/>
          </a:prstGeom>
          <a:solidFill>
            <a:srgbClr val="2492BB"/>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81C1D32-FA07-33D1-3450-F6E90F0A948C}"/>
              </a:ext>
            </a:extLst>
          </p:cNvPr>
          <p:cNvSpPr/>
          <p:nvPr/>
        </p:nvSpPr>
        <p:spPr>
          <a:xfrm>
            <a:off x="398478" y="5744339"/>
            <a:ext cx="9727299" cy="707886"/>
          </a:xfrm>
          <a:prstGeom prst="rect">
            <a:avLst/>
          </a:prstGeom>
        </p:spPr>
        <p:txBody>
          <a:bodyPr wrap="square">
            <a:spAutoFit/>
          </a:bodyPr>
          <a:lstStyle/>
          <a:p>
            <a:pPr marR="0" lvl="0">
              <a:spcBef>
                <a:spcPts val="600"/>
              </a:spcBef>
              <a:spcAft>
                <a:spcPts val="0"/>
              </a:spcAft>
            </a:pPr>
            <a:r>
              <a:rPr lang="en-US" sz="4000" b="1" dirty="0">
                <a:latin typeface="+mj-lt"/>
                <a:ea typeface="Calibri" panose="020F0502020204030204" pitchFamily="34" charset="0"/>
                <a:cs typeface="Times New Roman" panose="02020603050405020304" pitchFamily="18" charset="0"/>
              </a:rPr>
              <a:t>You’re safe…for now. </a:t>
            </a:r>
          </a:p>
        </p:txBody>
      </p:sp>
      <p:pic>
        <p:nvPicPr>
          <p:cNvPr id="6" name="Picture 5">
            <a:extLst>
              <a:ext uri="{FF2B5EF4-FFF2-40B4-BE49-F238E27FC236}">
                <a16:creationId xmlns:a16="http://schemas.microsoft.com/office/drawing/2014/main" id="{25533DF6-8F96-DF69-81AE-B032DB3BE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477" y="482876"/>
            <a:ext cx="6175153" cy="4255320"/>
          </a:xfrm>
          <a:prstGeom prst="rect">
            <a:avLst/>
          </a:prstGeom>
        </p:spPr>
      </p:pic>
      <p:pic>
        <p:nvPicPr>
          <p:cNvPr id="7" name="Picture 6">
            <a:extLst>
              <a:ext uri="{FF2B5EF4-FFF2-40B4-BE49-F238E27FC236}">
                <a16:creationId xmlns:a16="http://schemas.microsoft.com/office/drawing/2014/main" id="{5E7C4E4B-8245-7C95-3C84-B652609D2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394" y="1025423"/>
            <a:ext cx="4010709" cy="3799442"/>
          </a:xfrm>
          <a:prstGeom prst="rect">
            <a:avLst/>
          </a:prstGeom>
        </p:spPr>
      </p:pic>
      <p:grpSp>
        <p:nvGrpSpPr>
          <p:cNvPr id="8" name="Group 7">
            <a:extLst>
              <a:ext uri="{FF2B5EF4-FFF2-40B4-BE49-F238E27FC236}">
                <a16:creationId xmlns:a16="http://schemas.microsoft.com/office/drawing/2014/main" id="{E01864E0-5D3E-A817-D451-69ECEAFC887B}"/>
              </a:ext>
            </a:extLst>
          </p:cNvPr>
          <p:cNvGrpSpPr/>
          <p:nvPr/>
        </p:nvGrpSpPr>
        <p:grpSpPr>
          <a:xfrm>
            <a:off x="11004549" y="4824865"/>
            <a:ext cx="1003301" cy="1112852"/>
            <a:chOff x="5078077" y="2962841"/>
            <a:chExt cx="1947491" cy="2225703"/>
          </a:xfrm>
        </p:grpSpPr>
        <p:grpSp>
          <p:nvGrpSpPr>
            <p:cNvPr id="9" name="Group 8">
              <a:extLst>
                <a:ext uri="{FF2B5EF4-FFF2-40B4-BE49-F238E27FC236}">
                  <a16:creationId xmlns:a16="http://schemas.microsoft.com/office/drawing/2014/main" id="{E4371037-7E55-1780-76F6-99211A445411}"/>
                </a:ext>
              </a:extLst>
            </p:cNvPr>
            <p:cNvGrpSpPr/>
            <p:nvPr/>
          </p:nvGrpSpPr>
          <p:grpSpPr>
            <a:xfrm>
              <a:off x="5220158" y="3083860"/>
              <a:ext cx="1646824" cy="2034298"/>
              <a:chOff x="5093158" y="2808939"/>
              <a:chExt cx="1993900" cy="2379605"/>
            </a:xfrm>
            <a:solidFill>
              <a:schemeClr val="bg1"/>
            </a:solidFill>
          </p:grpSpPr>
          <p:sp>
            <p:nvSpPr>
              <p:cNvPr id="11" name="Rectangle 10">
                <a:extLst>
                  <a:ext uri="{FF2B5EF4-FFF2-40B4-BE49-F238E27FC236}">
                    <a16:creationId xmlns:a16="http://schemas.microsoft.com/office/drawing/2014/main" id="{2C820508-06E4-7E58-4B5C-8679CA30FBCB}"/>
                  </a:ext>
                </a:extLst>
              </p:cNvPr>
              <p:cNvSpPr/>
              <p:nvPr/>
            </p:nvSpPr>
            <p:spPr>
              <a:xfrm>
                <a:off x="5093158" y="3149600"/>
                <a:ext cx="1993900" cy="317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602CCD-3BE1-55C7-D19A-17EE95CE8A34}"/>
                  </a:ext>
                </a:extLst>
              </p:cNvPr>
              <p:cNvSpPr/>
              <p:nvPr/>
            </p:nvSpPr>
            <p:spPr>
              <a:xfrm>
                <a:off x="5266277" y="3343168"/>
                <a:ext cx="1667923" cy="1845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A43D32-7142-1446-04F5-6965F5BEF611}"/>
                  </a:ext>
                </a:extLst>
              </p:cNvPr>
              <p:cNvSpPr/>
              <p:nvPr/>
            </p:nvSpPr>
            <p:spPr>
              <a:xfrm>
                <a:off x="5537658" y="2808939"/>
                <a:ext cx="1079042" cy="3667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0C277E59-2A28-91EF-D0BD-E4C7310888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8077" y="2962841"/>
              <a:ext cx="1947491" cy="2225703"/>
            </a:xfrm>
            <a:prstGeom prst="rect">
              <a:avLst/>
            </a:prstGeom>
          </p:spPr>
        </p:pic>
      </p:grpSp>
    </p:spTree>
    <p:extLst>
      <p:ext uri="{BB962C8B-B14F-4D97-AF65-F5344CB8AC3E}">
        <p14:creationId xmlns:p14="http://schemas.microsoft.com/office/powerpoint/2010/main" val="2072887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8BF9E-76BF-9370-C1BD-88A8AB0B5FFE}"/>
              </a:ext>
            </a:extLst>
          </p:cNvPr>
          <p:cNvSpPr>
            <a:spLocks noGrp="1"/>
          </p:cNvSpPr>
          <p:nvPr>
            <p:ph type="title"/>
          </p:nvPr>
        </p:nvSpPr>
        <p:spPr>
          <a:solidFill>
            <a:srgbClr val="FF0000"/>
          </a:solidFill>
        </p:spPr>
        <p:txBody>
          <a:bodyPr>
            <a:normAutofit fontScale="90000"/>
          </a:bodyPr>
          <a:lstStyle/>
          <a:p>
            <a:pPr algn="ctr"/>
            <a:r>
              <a:rPr lang="en-US" sz="5400" b="1" dirty="0">
                <a:solidFill>
                  <a:schemeClr val="bg1"/>
                </a:solidFill>
                <a:ea typeface="Calibri" panose="020F0502020204030204" pitchFamily="34" charset="0"/>
                <a:cs typeface="Times New Roman" panose="02020603050405020304" pitchFamily="18" charset="0"/>
              </a:rPr>
              <a:t>      What happens if I report? 			</a:t>
            </a:r>
            <a:br>
              <a:rPr lang="en-US" sz="5400" b="1" dirty="0">
                <a:solidFill>
                  <a:schemeClr val="bg1"/>
                </a:solidFill>
                <a:ea typeface="Calibri" panose="020F0502020204030204" pitchFamily="34" charset="0"/>
                <a:cs typeface="Times New Roman" panose="02020603050405020304" pitchFamily="18" charset="0"/>
              </a:rPr>
            </a:br>
            <a:endParaRPr lang="en-IN" dirty="0">
              <a:solidFill>
                <a:schemeClr val="bg1"/>
              </a:solidFill>
            </a:endParaRPr>
          </a:p>
        </p:txBody>
      </p:sp>
      <p:sp>
        <p:nvSpPr>
          <p:cNvPr id="11" name="Rectangle 10">
            <a:extLst>
              <a:ext uri="{FF2B5EF4-FFF2-40B4-BE49-F238E27FC236}">
                <a16:creationId xmlns:a16="http://schemas.microsoft.com/office/drawing/2014/main" id="{C1C38265-6E12-5DBE-B358-2828873535C5}"/>
              </a:ext>
            </a:extLst>
          </p:cNvPr>
          <p:cNvSpPr/>
          <p:nvPr/>
        </p:nvSpPr>
        <p:spPr>
          <a:xfrm>
            <a:off x="185505" y="1363214"/>
            <a:ext cx="11479940" cy="3432048"/>
          </a:xfrm>
          <a:prstGeom prst="rect">
            <a:avLst/>
          </a:prstGeom>
          <a:solidFill>
            <a:srgbClr val="2492BB"/>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Bahnschrift Light" panose="020B0502040204020203" pitchFamily="34" charset="0"/>
            </a:endParaRPr>
          </a:p>
        </p:txBody>
      </p:sp>
      <p:sp>
        <p:nvSpPr>
          <p:cNvPr id="12" name="Rectangle 11">
            <a:extLst>
              <a:ext uri="{FF2B5EF4-FFF2-40B4-BE49-F238E27FC236}">
                <a16:creationId xmlns:a16="http://schemas.microsoft.com/office/drawing/2014/main" id="{32785133-1E27-209C-9C0C-1F9281504388}"/>
              </a:ext>
            </a:extLst>
          </p:cNvPr>
          <p:cNvSpPr/>
          <p:nvPr/>
        </p:nvSpPr>
        <p:spPr>
          <a:xfrm>
            <a:off x="5026737" y="1613421"/>
            <a:ext cx="2407747" cy="1277273"/>
          </a:xfrm>
          <a:prstGeom prst="rect">
            <a:avLst/>
          </a:prstGeom>
        </p:spPr>
        <p:txBody>
          <a:bodyPr wrap="square">
            <a:spAutoFit/>
          </a:bodyPr>
          <a:lstStyle/>
          <a:p>
            <a:pPr marR="0" lvl="0" algn="ctr">
              <a:spcBef>
                <a:spcPts val="600"/>
              </a:spcBef>
              <a:spcAft>
                <a:spcPts val="0"/>
              </a:spcAft>
            </a:pPr>
            <a:r>
              <a:rPr lang="en-US" sz="3600" b="1" dirty="0">
                <a:solidFill>
                  <a:schemeClr val="bg1"/>
                </a:solidFill>
                <a:latin typeface="Bahnschrift Light" panose="020B0502040204020203" pitchFamily="34" charset="0"/>
                <a:ea typeface="Calibri" panose="020F0502020204030204" pitchFamily="34" charset="0"/>
                <a:cs typeface="Times New Roman" panose="02020603050405020304" pitchFamily="18" charset="0"/>
              </a:rPr>
              <a:t>Review</a:t>
            </a:r>
          </a:p>
          <a:p>
            <a:pPr marR="0" lvl="0" algn="ctr">
              <a:spcBef>
                <a:spcPts val="600"/>
              </a:spcBef>
              <a:spcAft>
                <a:spcPts val="0"/>
              </a:spcAft>
            </a:pPr>
            <a:r>
              <a:rPr lang="en-US" sz="3600" b="1" dirty="0">
                <a:solidFill>
                  <a:schemeClr val="bg1"/>
                </a:solidFill>
                <a:latin typeface="Bahnschrift Light" panose="020B0502040204020203" pitchFamily="34" charset="0"/>
                <a:ea typeface="Calibri" panose="020F0502020204030204" pitchFamily="34" charset="0"/>
                <a:cs typeface="Times New Roman" panose="02020603050405020304" pitchFamily="18" charset="0"/>
              </a:rPr>
              <a:t>Links</a:t>
            </a:r>
          </a:p>
        </p:txBody>
      </p:sp>
      <p:sp>
        <p:nvSpPr>
          <p:cNvPr id="13" name="Rectangle 12">
            <a:extLst>
              <a:ext uri="{FF2B5EF4-FFF2-40B4-BE49-F238E27FC236}">
                <a16:creationId xmlns:a16="http://schemas.microsoft.com/office/drawing/2014/main" id="{7D07E09A-0A63-5FDF-19C6-823EFDCB6FDB}"/>
              </a:ext>
            </a:extLst>
          </p:cNvPr>
          <p:cNvSpPr/>
          <p:nvPr/>
        </p:nvSpPr>
        <p:spPr>
          <a:xfrm>
            <a:off x="8391072" y="1613422"/>
            <a:ext cx="3020059" cy="1277273"/>
          </a:xfrm>
          <a:prstGeom prst="rect">
            <a:avLst/>
          </a:prstGeom>
        </p:spPr>
        <p:txBody>
          <a:bodyPr wrap="square">
            <a:spAutoFit/>
          </a:bodyPr>
          <a:lstStyle/>
          <a:p>
            <a:pPr marR="0" lvl="0" algn="ctr">
              <a:spcBef>
                <a:spcPts val="600"/>
              </a:spcBef>
              <a:spcAft>
                <a:spcPts val="0"/>
              </a:spcAft>
            </a:pPr>
            <a:r>
              <a:rPr lang="en-US" sz="3600" b="1" dirty="0">
                <a:solidFill>
                  <a:schemeClr val="bg1"/>
                </a:solidFill>
                <a:latin typeface="Bahnschrift Light" panose="020B0502040204020203" pitchFamily="34" charset="0"/>
                <a:ea typeface="Calibri" panose="020F0502020204030204" pitchFamily="34" charset="0"/>
                <a:cs typeface="Times New Roman" panose="02020603050405020304" pitchFamily="18" charset="0"/>
              </a:rPr>
              <a:t>Block</a:t>
            </a:r>
          </a:p>
          <a:p>
            <a:pPr marR="0" lvl="0" algn="ctr">
              <a:spcBef>
                <a:spcPts val="600"/>
              </a:spcBef>
              <a:spcAft>
                <a:spcPts val="0"/>
              </a:spcAft>
            </a:pPr>
            <a:r>
              <a:rPr lang="en-US" sz="3600" b="1" dirty="0">
                <a:solidFill>
                  <a:schemeClr val="bg1"/>
                </a:solidFill>
                <a:latin typeface="Bahnschrift Light" panose="020B0502040204020203" pitchFamily="34" charset="0"/>
                <a:ea typeface="Calibri" panose="020F0502020204030204" pitchFamily="34" charset="0"/>
                <a:cs typeface="Times New Roman" panose="02020603050405020304" pitchFamily="18" charset="0"/>
              </a:rPr>
              <a:t>Domains</a:t>
            </a:r>
          </a:p>
        </p:txBody>
      </p:sp>
      <p:sp>
        <p:nvSpPr>
          <p:cNvPr id="14" name="Rectangle 13">
            <a:extLst>
              <a:ext uri="{FF2B5EF4-FFF2-40B4-BE49-F238E27FC236}">
                <a16:creationId xmlns:a16="http://schemas.microsoft.com/office/drawing/2014/main" id="{D58F8212-3912-B589-B35D-CBF445AC8803}"/>
              </a:ext>
            </a:extLst>
          </p:cNvPr>
          <p:cNvSpPr/>
          <p:nvPr/>
        </p:nvSpPr>
        <p:spPr>
          <a:xfrm>
            <a:off x="4839328" y="3328567"/>
            <a:ext cx="2780639" cy="1277273"/>
          </a:xfrm>
          <a:prstGeom prst="rect">
            <a:avLst/>
          </a:prstGeom>
        </p:spPr>
        <p:txBody>
          <a:bodyPr wrap="square">
            <a:spAutoFit/>
          </a:bodyPr>
          <a:lstStyle/>
          <a:p>
            <a:pPr marR="0" lvl="0" algn="ctr">
              <a:spcBef>
                <a:spcPts val="600"/>
              </a:spcBef>
              <a:spcAft>
                <a:spcPts val="0"/>
              </a:spcAft>
            </a:pPr>
            <a:r>
              <a:rPr lang="en-US" sz="3600" b="1" dirty="0">
                <a:solidFill>
                  <a:schemeClr val="bg1"/>
                </a:solidFill>
                <a:latin typeface="Bahnschrift Light" panose="020B0502040204020203" pitchFamily="34" charset="0"/>
                <a:ea typeface="Calibri" panose="020F0502020204030204" pitchFamily="34" charset="0"/>
                <a:cs typeface="Times New Roman" panose="02020603050405020304" pitchFamily="18" charset="0"/>
              </a:rPr>
              <a:t>Check</a:t>
            </a:r>
          </a:p>
          <a:p>
            <a:pPr marR="0" lvl="0" algn="ctr">
              <a:spcBef>
                <a:spcPts val="600"/>
              </a:spcBef>
              <a:spcAft>
                <a:spcPts val="0"/>
              </a:spcAft>
            </a:pPr>
            <a:r>
              <a:rPr lang="en-US" sz="3600" b="1" dirty="0">
                <a:solidFill>
                  <a:schemeClr val="bg1"/>
                </a:solidFill>
                <a:latin typeface="Bahnschrift Light" panose="020B0502040204020203" pitchFamily="34" charset="0"/>
                <a:ea typeface="Calibri" panose="020F0502020204030204" pitchFamily="34" charset="0"/>
                <a:cs typeface="Times New Roman" panose="02020603050405020304" pitchFamily="18" charset="0"/>
              </a:rPr>
              <a:t>Accounts</a:t>
            </a:r>
          </a:p>
        </p:txBody>
      </p:sp>
      <p:sp>
        <p:nvSpPr>
          <p:cNvPr id="15" name="Rectangle 14">
            <a:extLst>
              <a:ext uri="{FF2B5EF4-FFF2-40B4-BE49-F238E27FC236}">
                <a16:creationId xmlns:a16="http://schemas.microsoft.com/office/drawing/2014/main" id="{D51FE663-F40A-A800-01CA-DE09FAC89BE8}"/>
              </a:ext>
            </a:extLst>
          </p:cNvPr>
          <p:cNvSpPr/>
          <p:nvPr/>
        </p:nvSpPr>
        <p:spPr>
          <a:xfrm>
            <a:off x="8477046" y="3328566"/>
            <a:ext cx="2938688" cy="1277273"/>
          </a:xfrm>
          <a:prstGeom prst="rect">
            <a:avLst/>
          </a:prstGeom>
        </p:spPr>
        <p:txBody>
          <a:bodyPr wrap="square">
            <a:spAutoFit/>
          </a:bodyPr>
          <a:lstStyle/>
          <a:p>
            <a:pPr marR="0" lvl="0" algn="ctr">
              <a:spcBef>
                <a:spcPts val="600"/>
              </a:spcBef>
              <a:spcAft>
                <a:spcPts val="0"/>
              </a:spcAft>
            </a:pPr>
            <a:r>
              <a:rPr lang="en-US" sz="3600" b="1" dirty="0">
                <a:solidFill>
                  <a:schemeClr val="bg1"/>
                </a:solidFill>
                <a:latin typeface="Bahnschrift Light" panose="020B0502040204020203" pitchFamily="34" charset="0"/>
                <a:ea typeface="Calibri" panose="020F0502020204030204" pitchFamily="34" charset="0"/>
                <a:cs typeface="Times New Roman" panose="02020603050405020304" pitchFamily="18" charset="0"/>
              </a:rPr>
              <a:t>Remove</a:t>
            </a:r>
          </a:p>
          <a:p>
            <a:pPr marR="0" lvl="0" algn="ctr">
              <a:spcBef>
                <a:spcPts val="600"/>
              </a:spcBef>
              <a:spcAft>
                <a:spcPts val="0"/>
              </a:spcAft>
            </a:pPr>
            <a:r>
              <a:rPr lang="en-US" sz="3600" b="1" dirty="0">
                <a:solidFill>
                  <a:schemeClr val="bg1"/>
                </a:solidFill>
                <a:latin typeface="Bahnschrift Light" panose="020B0502040204020203" pitchFamily="34" charset="0"/>
                <a:ea typeface="Calibri" panose="020F0502020204030204" pitchFamily="34" charset="0"/>
                <a:cs typeface="Times New Roman" panose="02020603050405020304" pitchFamily="18" charset="0"/>
              </a:rPr>
              <a:t>Messages</a:t>
            </a:r>
          </a:p>
        </p:txBody>
      </p:sp>
      <p:pic>
        <p:nvPicPr>
          <p:cNvPr id="16" name="Picture 15">
            <a:extLst>
              <a:ext uri="{FF2B5EF4-FFF2-40B4-BE49-F238E27FC236}">
                <a16:creationId xmlns:a16="http://schemas.microsoft.com/office/drawing/2014/main" id="{52A8F683-8838-8698-296F-86A9A5888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0858" y="5378806"/>
            <a:ext cx="1115948" cy="1115948"/>
          </a:xfrm>
          <a:prstGeom prst="rect">
            <a:avLst/>
          </a:prstGeom>
        </p:spPr>
      </p:pic>
      <p:pic>
        <p:nvPicPr>
          <p:cNvPr id="17" name="Picture 16">
            <a:extLst>
              <a:ext uri="{FF2B5EF4-FFF2-40B4-BE49-F238E27FC236}">
                <a16:creationId xmlns:a16="http://schemas.microsoft.com/office/drawing/2014/main" id="{3CE008A7-D75F-F298-A23C-C603592FAA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36" y="1814363"/>
            <a:ext cx="3197157" cy="2529750"/>
          </a:xfrm>
          <a:prstGeom prst="rect">
            <a:avLst/>
          </a:prstGeom>
        </p:spPr>
      </p:pic>
    </p:spTree>
    <p:extLst>
      <p:ext uri="{BB962C8B-B14F-4D97-AF65-F5344CB8AC3E}">
        <p14:creationId xmlns:p14="http://schemas.microsoft.com/office/powerpoint/2010/main" val="1912290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34337-7B57-69C9-D79B-719E6E3E5B7E}"/>
              </a:ext>
            </a:extLst>
          </p:cNvPr>
          <p:cNvSpPr>
            <a:spLocks noGrp="1"/>
          </p:cNvSpPr>
          <p:nvPr>
            <p:ph type="title"/>
          </p:nvPr>
        </p:nvSpPr>
        <p:spPr>
          <a:solidFill>
            <a:srgbClr val="FF0000"/>
          </a:solidFill>
        </p:spPr>
        <p:txBody>
          <a:bodyPr/>
          <a:lstStyle/>
          <a:p>
            <a:pPr algn="ctr"/>
            <a:r>
              <a:rPr lang="en-US" b="1" dirty="0">
                <a:solidFill>
                  <a:schemeClr val="bg1"/>
                </a:solidFill>
              </a:rPr>
              <a:t>Where to report?</a:t>
            </a:r>
            <a:endParaRPr lang="en-IN" b="1" dirty="0">
              <a:solidFill>
                <a:schemeClr val="bg1"/>
              </a:solidFill>
            </a:endParaRPr>
          </a:p>
        </p:txBody>
      </p:sp>
      <p:pic>
        <p:nvPicPr>
          <p:cNvPr id="5" name="Content Placeholder 4">
            <a:extLst>
              <a:ext uri="{FF2B5EF4-FFF2-40B4-BE49-F238E27FC236}">
                <a16:creationId xmlns:a16="http://schemas.microsoft.com/office/drawing/2014/main" id="{3296C947-39C1-D9DA-9747-D05E1025E404}"/>
              </a:ext>
            </a:extLst>
          </p:cNvPr>
          <p:cNvPicPr>
            <a:picLocks noGrp="1" noChangeAspect="1"/>
          </p:cNvPicPr>
          <p:nvPr>
            <p:ph sz="quarter" idx="13"/>
          </p:nvPr>
        </p:nvPicPr>
        <p:blipFill>
          <a:blip r:embed="rId2"/>
          <a:stretch>
            <a:fillRect/>
          </a:stretch>
        </p:blipFill>
        <p:spPr>
          <a:xfrm>
            <a:off x="838200" y="1911695"/>
            <a:ext cx="5901376" cy="4177553"/>
          </a:xfrm>
        </p:spPr>
      </p:pic>
      <p:sp>
        <p:nvSpPr>
          <p:cNvPr id="4" name="TextBox 3">
            <a:extLst>
              <a:ext uri="{FF2B5EF4-FFF2-40B4-BE49-F238E27FC236}">
                <a16:creationId xmlns:a16="http://schemas.microsoft.com/office/drawing/2014/main" id="{5EAAEFCE-BF84-2C15-1D16-F7F87FEA3646}"/>
              </a:ext>
            </a:extLst>
          </p:cNvPr>
          <p:cNvSpPr txBox="1"/>
          <p:nvPr/>
        </p:nvSpPr>
        <p:spPr>
          <a:xfrm>
            <a:off x="7185521" y="5197705"/>
            <a:ext cx="3281289" cy="646331"/>
          </a:xfrm>
          <a:prstGeom prst="rect">
            <a:avLst/>
          </a:prstGeom>
          <a:noFill/>
        </p:spPr>
        <p:txBody>
          <a:bodyPr wrap="square">
            <a:spAutoFit/>
          </a:bodyPr>
          <a:lstStyle/>
          <a:p>
            <a:r>
              <a:rPr lang="en-IN" dirty="0">
                <a:hlinkClick r:id="rId3"/>
              </a:rPr>
              <a:t>https://sancharsaathi.gov.in/sfc/</a:t>
            </a:r>
            <a:endParaRPr lang="en-IN" dirty="0"/>
          </a:p>
          <a:p>
            <a:endParaRPr lang="en-IN" dirty="0"/>
          </a:p>
        </p:txBody>
      </p:sp>
      <p:sp>
        <p:nvSpPr>
          <p:cNvPr id="6" name="TextBox 5">
            <a:extLst>
              <a:ext uri="{FF2B5EF4-FFF2-40B4-BE49-F238E27FC236}">
                <a16:creationId xmlns:a16="http://schemas.microsoft.com/office/drawing/2014/main" id="{19539F7E-3D52-800F-C47D-FC4CFE1AC2D2}"/>
              </a:ext>
            </a:extLst>
          </p:cNvPr>
          <p:cNvSpPr txBox="1"/>
          <p:nvPr/>
        </p:nvSpPr>
        <p:spPr>
          <a:xfrm>
            <a:off x="6739577" y="2274838"/>
            <a:ext cx="4614224" cy="2677656"/>
          </a:xfrm>
          <a:prstGeom prst="rect">
            <a:avLst/>
          </a:prstGeom>
          <a:noFill/>
        </p:spPr>
        <p:txBody>
          <a:bodyPr wrap="square" rtlCol="0">
            <a:spAutoFit/>
          </a:bodyPr>
          <a:lstStyle/>
          <a:p>
            <a:pPr algn="just"/>
            <a:r>
              <a:rPr lang="en-US" sz="2400" b="0" i="0" dirty="0">
                <a:solidFill>
                  <a:srgbClr val="202124"/>
                </a:solidFill>
                <a:effectLst/>
                <a:highlight>
                  <a:srgbClr val="FFFFFF"/>
                </a:highlight>
                <a:latin typeface="Google Sans"/>
              </a:rPr>
              <a:t>The Chakshu portal is </a:t>
            </a:r>
            <a:r>
              <a:rPr lang="en-US" sz="2400" b="0" i="0" dirty="0">
                <a:solidFill>
                  <a:srgbClr val="040C28"/>
                </a:solidFill>
                <a:effectLst/>
                <a:latin typeface="Google Sans"/>
              </a:rPr>
              <a:t>a platform developed by the Department of Telecommunications (DoT) to report suspicious communication, such as fraudulent calls, SMS, or messages on social media like WhatsApp</a:t>
            </a:r>
            <a:r>
              <a:rPr lang="en-US" sz="2400" b="0" i="0" dirty="0">
                <a:solidFill>
                  <a:srgbClr val="202124"/>
                </a:solidFill>
                <a:effectLst/>
                <a:highlight>
                  <a:srgbClr val="FFFFFF"/>
                </a:highlight>
                <a:latin typeface="Google Sans"/>
              </a:rPr>
              <a:t>.</a:t>
            </a:r>
            <a:endParaRPr lang="en-IN" sz="2400" dirty="0"/>
          </a:p>
        </p:txBody>
      </p:sp>
    </p:spTree>
    <p:extLst>
      <p:ext uri="{BB962C8B-B14F-4D97-AF65-F5344CB8AC3E}">
        <p14:creationId xmlns:p14="http://schemas.microsoft.com/office/powerpoint/2010/main" val="157462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AD97-5EFA-5BC5-8942-2BD812A806C0}"/>
              </a:ext>
            </a:extLst>
          </p:cNvPr>
          <p:cNvSpPr>
            <a:spLocks noGrp="1"/>
          </p:cNvSpPr>
          <p:nvPr>
            <p:ph type="title"/>
          </p:nvPr>
        </p:nvSpPr>
        <p:spPr>
          <a:solidFill>
            <a:srgbClr val="FF0000"/>
          </a:solidFill>
        </p:spPr>
        <p:txBody>
          <a:bodyPr/>
          <a:lstStyle/>
          <a:p>
            <a:pPr algn="ctr"/>
            <a:r>
              <a:rPr lang="en-US" b="1" dirty="0">
                <a:solidFill>
                  <a:schemeClr val="bg1"/>
                </a:solidFill>
              </a:rPr>
              <a:t>How to Protect Ourselves</a:t>
            </a:r>
            <a:endParaRPr lang="en-IN" b="1" dirty="0">
              <a:solidFill>
                <a:schemeClr val="bg1"/>
              </a:solidFill>
            </a:endParaRPr>
          </a:p>
        </p:txBody>
      </p:sp>
      <p:sp>
        <p:nvSpPr>
          <p:cNvPr id="3" name="Content Placeholder 2">
            <a:extLst>
              <a:ext uri="{FF2B5EF4-FFF2-40B4-BE49-F238E27FC236}">
                <a16:creationId xmlns:a16="http://schemas.microsoft.com/office/drawing/2014/main" id="{D2BF62B2-9C86-3CCD-97CA-D49A5E8DA99C}"/>
              </a:ext>
            </a:extLst>
          </p:cNvPr>
          <p:cNvSpPr>
            <a:spLocks noGrp="1"/>
          </p:cNvSpPr>
          <p:nvPr>
            <p:ph sz="quarter" idx="13"/>
          </p:nvPr>
        </p:nvSpPr>
        <p:spPr>
          <a:xfrm>
            <a:off x="838200" y="1866448"/>
            <a:ext cx="10394707" cy="4794604"/>
          </a:xfrm>
        </p:spPr>
        <p:txBody>
          <a:bodyPr>
            <a:normAutofit fontScale="47500" lnSpcReduction="20000"/>
          </a:bodyPr>
          <a:lstStyle/>
          <a:p>
            <a:pPr marL="0" indent="0" algn="just">
              <a:buNone/>
            </a:pPr>
            <a:endParaRPr lang="en-US" sz="2400" dirty="0"/>
          </a:p>
          <a:p>
            <a:pPr marL="0" indent="0" algn="just">
              <a:buNone/>
            </a:pPr>
            <a:r>
              <a:rPr lang="en-US" sz="5100" dirty="0"/>
              <a:t>1.   Keep Security Software Updated:   Regularly update security software, firewalls, and network protections to defend against malware.</a:t>
            </a:r>
          </a:p>
          <a:p>
            <a:pPr marL="0" indent="0" algn="just">
              <a:buNone/>
            </a:pPr>
            <a:r>
              <a:rPr lang="en-US" sz="5100" dirty="0"/>
              <a:t>2.   Implement Two-Factor Authentication:   Use Multi-Factor Authentication (MFA) to add extra security to accounts.</a:t>
            </a:r>
          </a:p>
          <a:p>
            <a:pPr marL="0" indent="0" algn="just">
              <a:buNone/>
            </a:pPr>
            <a:r>
              <a:rPr lang="en-US" sz="5100" dirty="0"/>
              <a:t>3.   Regularly Update All Software:   Keep all software, including operating systems and applications, up to date with the latest security patches.</a:t>
            </a:r>
          </a:p>
          <a:p>
            <a:pPr marL="0" indent="0" algn="just">
              <a:buNone/>
            </a:pPr>
            <a:r>
              <a:rPr lang="en-US" sz="5100" dirty="0"/>
              <a:t>4.   Educate :   Inform and educate students, friends and family about the latest phishing techniques.</a:t>
            </a:r>
          </a:p>
          <a:p>
            <a:pPr marL="0" indent="0" algn="just">
              <a:buNone/>
            </a:pPr>
            <a:r>
              <a:rPr lang="en-US" sz="5100" dirty="0"/>
              <a:t>5.   Verify Websites:   Use reputable search engines and verify the authenticity of websites before entering sensitive information.</a:t>
            </a:r>
          </a:p>
          <a:p>
            <a:pPr marL="0" indent="0" algn="just">
              <a:buNone/>
            </a:pPr>
            <a:r>
              <a:rPr lang="en-US" sz="5100" dirty="0"/>
              <a:t>6.   Adjust Social Media Privacy Settings:   Limit who can view and contact you by adjusting privacy settings.</a:t>
            </a:r>
          </a:p>
          <a:p>
            <a:pPr marL="0" indent="0" algn="just">
              <a:buNone/>
            </a:pPr>
            <a:r>
              <a:rPr lang="en-US" sz="5100" dirty="0"/>
              <a:t>7.   Verify Requests Through Secondary Channels:   Confirm significant requests, especially those involving finances, through secondary means.</a:t>
            </a:r>
          </a:p>
          <a:p>
            <a:pPr marL="0" indent="0" algn="just">
              <a:buNone/>
            </a:pPr>
            <a:endParaRPr lang="en-IN" sz="2400" dirty="0"/>
          </a:p>
        </p:txBody>
      </p:sp>
    </p:spTree>
    <p:extLst>
      <p:ext uri="{BB962C8B-B14F-4D97-AF65-F5344CB8AC3E}">
        <p14:creationId xmlns:p14="http://schemas.microsoft.com/office/powerpoint/2010/main" val="1991246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AD97-5EFA-5BC5-8942-2BD812A806C0}"/>
              </a:ext>
            </a:extLst>
          </p:cNvPr>
          <p:cNvSpPr>
            <a:spLocks noGrp="1"/>
          </p:cNvSpPr>
          <p:nvPr>
            <p:ph type="title"/>
          </p:nvPr>
        </p:nvSpPr>
        <p:spPr>
          <a:solidFill>
            <a:srgbClr val="FF0000"/>
          </a:solidFill>
        </p:spPr>
        <p:txBody>
          <a:bodyPr/>
          <a:lstStyle/>
          <a:p>
            <a:pPr algn="ctr"/>
            <a:r>
              <a:rPr lang="en-US" b="1" dirty="0">
                <a:solidFill>
                  <a:schemeClr val="bg1"/>
                </a:solidFill>
              </a:rPr>
              <a:t>How to Protect Ourselves</a:t>
            </a:r>
            <a:endParaRPr lang="en-IN" b="1" dirty="0">
              <a:solidFill>
                <a:schemeClr val="bg1"/>
              </a:solidFill>
            </a:endParaRPr>
          </a:p>
        </p:txBody>
      </p:sp>
      <p:sp>
        <p:nvSpPr>
          <p:cNvPr id="3" name="Content Placeholder 2">
            <a:extLst>
              <a:ext uri="{FF2B5EF4-FFF2-40B4-BE49-F238E27FC236}">
                <a16:creationId xmlns:a16="http://schemas.microsoft.com/office/drawing/2014/main" id="{D2BF62B2-9C86-3CCD-97CA-D49A5E8DA99C}"/>
              </a:ext>
            </a:extLst>
          </p:cNvPr>
          <p:cNvSpPr>
            <a:spLocks noGrp="1"/>
          </p:cNvSpPr>
          <p:nvPr>
            <p:ph sz="quarter" idx="13"/>
          </p:nvPr>
        </p:nvSpPr>
        <p:spPr>
          <a:xfrm>
            <a:off x="685800" y="2063396"/>
            <a:ext cx="10394707" cy="4309269"/>
          </a:xfrm>
        </p:spPr>
        <p:txBody>
          <a:bodyPr>
            <a:normAutofit fontScale="92500" lnSpcReduction="20000"/>
          </a:bodyPr>
          <a:lstStyle/>
          <a:p>
            <a:pPr marL="0" indent="0" algn="just">
              <a:buNone/>
            </a:pPr>
            <a:r>
              <a:rPr lang="en-US" dirty="0"/>
              <a:t>8.   Use Secure Communications:   Ensure sensitive transactions are conducted over secure and encrypted communications.</a:t>
            </a:r>
          </a:p>
          <a:p>
            <a:pPr marL="0" indent="0" algn="just">
              <a:buNone/>
            </a:pPr>
            <a:r>
              <a:rPr lang="en-US" dirty="0"/>
              <a:t>9.   Be Skeptical of Unsolicited Requests:   Approach unsolicited requests for information with caution.</a:t>
            </a:r>
          </a:p>
          <a:p>
            <a:pPr marL="0" indent="0" algn="just">
              <a:buNone/>
            </a:pPr>
            <a:r>
              <a:rPr lang="en-US" dirty="0"/>
              <a:t>10.   Monitor Accounts Regularly:   Regularly check financial and personal accounts for unusual activities.</a:t>
            </a:r>
          </a:p>
          <a:p>
            <a:pPr marL="0" indent="0" algn="just">
              <a:buNone/>
            </a:pPr>
            <a:r>
              <a:rPr lang="en-US" dirty="0"/>
              <a:t>11.   Regularly Change Passwords:   Change passwords frequently and use strong, unique passwords for each account.</a:t>
            </a:r>
          </a:p>
          <a:p>
            <a:pPr marL="0" indent="0" algn="just">
              <a:buNone/>
            </a:pPr>
            <a:r>
              <a:rPr lang="en-US" dirty="0"/>
              <a:t>12.   Use Anti-Malware Software:   Deploy anti-malware solutions to detect and remove malicious software.</a:t>
            </a:r>
          </a:p>
          <a:p>
            <a:pPr marL="0" indent="0" algn="just">
              <a:buNone/>
            </a:pPr>
            <a:r>
              <a:rPr lang="en-US" dirty="0"/>
              <a:t>13.   Mail Security for Organizations:   Implement advanced mail security solutions like spam filters and email authentication protocols.</a:t>
            </a:r>
            <a:endParaRPr lang="en-IN" dirty="0"/>
          </a:p>
        </p:txBody>
      </p:sp>
    </p:spTree>
    <p:extLst>
      <p:ext uri="{BB962C8B-B14F-4D97-AF65-F5344CB8AC3E}">
        <p14:creationId xmlns:p14="http://schemas.microsoft.com/office/powerpoint/2010/main" val="1286253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297D9-E3A3-9671-2DA3-1BE67F2332E5}"/>
              </a:ext>
            </a:extLst>
          </p:cNvPr>
          <p:cNvSpPr>
            <a:spLocks noGrp="1"/>
          </p:cNvSpPr>
          <p:nvPr>
            <p:ph type="title"/>
          </p:nvPr>
        </p:nvSpPr>
        <p:spPr>
          <a:xfrm>
            <a:off x="192025" y="246889"/>
            <a:ext cx="10286999" cy="886968"/>
          </a:xfrm>
        </p:spPr>
        <p:txBody>
          <a:bodyPr/>
          <a:lstStyle/>
          <a:p>
            <a:pPr marR="0" lvl="0">
              <a:spcBef>
                <a:spcPts val="600"/>
              </a:spcBef>
              <a:spcAft>
                <a:spcPts val="0"/>
              </a:spcAft>
            </a:pPr>
            <a:r>
              <a:rPr lang="en-US" sz="5400" b="1" dirty="0">
                <a:solidFill>
                  <a:srgbClr val="C00000"/>
                </a:solidFill>
                <a:ea typeface="Calibri" panose="020F0502020204030204" pitchFamily="34" charset="0"/>
                <a:cs typeface="Times New Roman" panose="02020603050405020304" pitchFamily="18" charset="0"/>
              </a:rPr>
              <a:t>If you aren’t sure… </a:t>
            </a:r>
          </a:p>
        </p:txBody>
      </p:sp>
      <p:sp>
        <p:nvSpPr>
          <p:cNvPr id="4" name="Rectangle 3">
            <a:extLst>
              <a:ext uri="{FF2B5EF4-FFF2-40B4-BE49-F238E27FC236}">
                <a16:creationId xmlns:a16="http://schemas.microsoft.com/office/drawing/2014/main" id="{96E04220-37D1-258B-0F08-7CBA0F6E7E67}"/>
              </a:ext>
            </a:extLst>
          </p:cNvPr>
          <p:cNvSpPr/>
          <p:nvPr/>
        </p:nvSpPr>
        <p:spPr>
          <a:xfrm>
            <a:off x="192025" y="1231393"/>
            <a:ext cx="11435775" cy="3340607"/>
          </a:xfrm>
          <a:prstGeom prst="rect">
            <a:avLst/>
          </a:prstGeom>
          <a:solidFill>
            <a:srgbClr val="2492BB"/>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705278F-10DD-9AD3-CEF4-DD80BD8EB9FD}"/>
              </a:ext>
            </a:extLst>
          </p:cNvPr>
          <p:cNvSpPr/>
          <p:nvPr/>
        </p:nvSpPr>
        <p:spPr>
          <a:xfrm>
            <a:off x="497618" y="4973095"/>
            <a:ext cx="3584345" cy="1400383"/>
          </a:xfrm>
          <a:prstGeom prst="rect">
            <a:avLst/>
          </a:prstGeom>
        </p:spPr>
        <p:txBody>
          <a:bodyPr wrap="square">
            <a:spAutoFit/>
          </a:bodyPr>
          <a:lstStyle/>
          <a:p>
            <a:pPr marR="0" lvl="0" algn="ctr">
              <a:spcBef>
                <a:spcPts val="600"/>
              </a:spcBef>
              <a:spcAft>
                <a:spcPts val="0"/>
              </a:spcAft>
            </a:pPr>
            <a:r>
              <a:rPr lang="en-US" sz="4000" b="1" dirty="0">
                <a:latin typeface="Bahnschrift Light" panose="020B0502040204020203" pitchFamily="34" charset="0"/>
                <a:ea typeface="Calibri" panose="020F0502020204030204" pitchFamily="34" charset="0"/>
                <a:cs typeface="Times New Roman" panose="02020603050405020304" pitchFamily="18" charset="0"/>
              </a:rPr>
              <a:t>Skip the Link</a:t>
            </a:r>
          </a:p>
          <a:p>
            <a:pPr marR="0" lvl="0" algn="ctr">
              <a:spcBef>
                <a:spcPts val="600"/>
              </a:spcBef>
              <a:spcAft>
                <a:spcPts val="0"/>
              </a:spcAft>
            </a:pPr>
            <a:r>
              <a:rPr lang="en-US" sz="4000" b="1" dirty="0">
                <a:latin typeface="Bahnschrift Light" panose="020B0502040204020203" pitchFamily="34" charset="0"/>
                <a:ea typeface="Calibri" panose="020F0502020204030204" pitchFamily="34" charset="0"/>
                <a:cs typeface="Times New Roman" panose="02020603050405020304" pitchFamily="18" charset="0"/>
              </a:rPr>
              <a:t>Ignore the File </a:t>
            </a:r>
          </a:p>
        </p:txBody>
      </p:sp>
      <p:sp>
        <p:nvSpPr>
          <p:cNvPr id="6" name="Rectangle 5">
            <a:extLst>
              <a:ext uri="{FF2B5EF4-FFF2-40B4-BE49-F238E27FC236}">
                <a16:creationId xmlns:a16="http://schemas.microsoft.com/office/drawing/2014/main" id="{DD14E4D1-B62C-9A78-D75A-D399B7F4A965}"/>
              </a:ext>
            </a:extLst>
          </p:cNvPr>
          <p:cNvSpPr/>
          <p:nvPr/>
        </p:nvSpPr>
        <p:spPr>
          <a:xfrm>
            <a:off x="6619388" y="4996778"/>
            <a:ext cx="4045288" cy="1323439"/>
          </a:xfrm>
          <a:prstGeom prst="rect">
            <a:avLst/>
          </a:prstGeom>
        </p:spPr>
        <p:txBody>
          <a:bodyPr wrap="square">
            <a:spAutoFit/>
          </a:bodyPr>
          <a:lstStyle/>
          <a:p>
            <a:pPr marR="0" lvl="0" algn="ctr">
              <a:spcBef>
                <a:spcPts val="600"/>
              </a:spcBef>
              <a:spcAft>
                <a:spcPts val="0"/>
              </a:spcAft>
            </a:pPr>
            <a:r>
              <a:rPr lang="en-US" sz="4000" b="1" dirty="0">
                <a:latin typeface="Bahnschrift Light" panose="020B0502040204020203" pitchFamily="34" charset="0"/>
                <a:ea typeface="Calibri" panose="020F0502020204030204" pitchFamily="34" charset="0"/>
                <a:cs typeface="Times New Roman" panose="02020603050405020304" pitchFamily="18" charset="0"/>
              </a:rPr>
              <a:t>Go to The Source</a:t>
            </a:r>
          </a:p>
        </p:txBody>
      </p:sp>
      <p:pic>
        <p:nvPicPr>
          <p:cNvPr id="7" name="Picture 6">
            <a:extLst>
              <a:ext uri="{FF2B5EF4-FFF2-40B4-BE49-F238E27FC236}">
                <a16:creationId xmlns:a16="http://schemas.microsoft.com/office/drawing/2014/main" id="{31ACCB08-7F66-2062-9CFF-6823CC5E292B}"/>
              </a:ext>
            </a:extLst>
          </p:cNvPr>
          <p:cNvPicPr>
            <a:picLocks noChangeAspect="1"/>
          </p:cNvPicPr>
          <p:nvPr/>
        </p:nvPicPr>
        <p:blipFill rotWithShape="1">
          <a:blip r:embed="rId2">
            <a:extLst>
              <a:ext uri="{28A0092B-C50C-407E-A947-70E740481C1C}">
                <a14:useLocalDpi xmlns:a14="http://schemas.microsoft.com/office/drawing/2010/main" val="0"/>
              </a:ext>
            </a:extLst>
          </a:blip>
          <a:srcRect b="15673"/>
          <a:stretch/>
        </p:blipFill>
        <p:spPr>
          <a:xfrm>
            <a:off x="966362" y="1426396"/>
            <a:ext cx="2517226" cy="2847612"/>
          </a:xfrm>
          <a:prstGeom prst="rect">
            <a:avLst/>
          </a:prstGeom>
        </p:spPr>
      </p:pic>
      <p:sp>
        <p:nvSpPr>
          <p:cNvPr id="8" name="Rectangle 7">
            <a:extLst>
              <a:ext uri="{FF2B5EF4-FFF2-40B4-BE49-F238E27FC236}">
                <a16:creationId xmlns:a16="http://schemas.microsoft.com/office/drawing/2014/main" id="{65F5CD3B-9CEB-0E6F-9172-533AA31A7832}"/>
              </a:ext>
            </a:extLst>
          </p:cNvPr>
          <p:cNvSpPr/>
          <p:nvPr/>
        </p:nvSpPr>
        <p:spPr>
          <a:xfrm>
            <a:off x="752946" y="3045815"/>
            <a:ext cx="2489490" cy="646331"/>
          </a:xfrm>
          <a:prstGeom prst="rect">
            <a:avLst/>
          </a:prstGeom>
        </p:spPr>
        <p:txBody>
          <a:bodyPr wrap="square">
            <a:spAutoFit/>
          </a:bodyPr>
          <a:lstStyle/>
          <a:p>
            <a:pPr marR="0" lvl="0" algn="ctr">
              <a:spcBef>
                <a:spcPts val="600"/>
              </a:spcBef>
              <a:spcAft>
                <a:spcPts val="0"/>
              </a:spcAft>
            </a:pPr>
            <a:r>
              <a:rPr lang="en-US" sz="3600" b="1" u="sng" dirty="0">
                <a:solidFill>
                  <a:srgbClr val="0000FF"/>
                </a:solidFill>
                <a:ea typeface="Calibri" panose="020F0502020204030204" pitchFamily="34" charset="0"/>
                <a:cs typeface="Times New Roman" panose="02020603050405020304" pitchFamily="18" charset="0"/>
              </a:rPr>
              <a:t>Click Here</a:t>
            </a:r>
          </a:p>
        </p:txBody>
      </p:sp>
      <p:sp>
        <p:nvSpPr>
          <p:cNvPr id="9" name="Rectangle 8">
            <a:extLst>
              <a:ext uri="{FF2B5EF4-FFF2-40B4-BE49-F238E27FC236}">
                <a16:creationId xmlns:a16="http://schemas.microsoft.com/office/drawing/2014/main" id="{4E64330A-7B1A-3998-D61E-643065B0C175}"/>
              </a:ext>
            </a:extLst>
          </p:cNvPr>
          <p:cNvSpPr/>
          <p:nvPr/>
        </p:nvSpPr>
        <p:spPr>
          <a:xfrm>
            <a:off x="413365" y="2575537"/>
            <a:ext cx="2489490" cy="646331"/>
          </a:xfrm>
          <a:prstGeom prst="rect">
            <a:avLst/>
          </a:prstGeom>
        </p:spPr>
        <p:txBody>
          <a:bodyPr wrap="square">
            <a:spAutoFit/>
          </a:bodyPr>
          <a:lstStyle/>
          <a:p>
            <a:pPr marR="0" lvl="0" algn="ctr">
              <a:spcBef>
                <a:spcPts val="600"/>
              </a:spcBef>
              <a:spcAft>
                <a:spcPts val="0"/>
              </a:spcAft>
            </a:pPr>
            <a:r>
              <a:rPr lang="en-US" sz="3600" dirty="0">
                <a:ea typeface="Calibri" panose="020F0502020204030204" pitchFamily="34" charset="0"/>
                <a:cs typeface="Times New Roman" panose="02020603050405020304" pitchFamily="18" charset="0"/>
              </a:rPr>
              <a:t>Please</a:t>
            </a:r>
          </a:p>
        </p:txBody>
      </p:sp>
      <p:sp>
        <p:nvSpPr>
          <p:cNvPr id="10" name="Rectangle 9">
            <a:extLst>
              <a:ext uri="{FF2B5EF4-FFF2-40B4-BE49-F238E27FC236}">
                <a16:creationId xmlns:a16="http://schemas.microsoft.com/office/drawing/2014/main" id="{0BD442DF-D756-C4AB-A71B-191D54F7B2EA}"/>
              </a:ext>
            </a:extLst>
          </p:cNvPr>
          <p:cNvSpPr/>
          <p:nvPr/>
        </p:nvSpPr>
        <p:spPr>
          <a:xfrm>
            <a:off x="859654" y="3600424"/>
            <a:ext cx="2489490" cy="646331"/>
          </a:xfrm>
          <a:prstGeom prst="rect">
            <a:avLst/>
          </a:prstGeom>
        </p:spPr>
        <p:txBody>
          <a:bodyPr wrap="square">
            <a:spAutoFit/>
          </a:bodyPr>
          <a:lstStyle/>
          <a:p>
            <a:pPr marR="0" lvl="0" algn="ctr">
              <a:spcBef>
                <a:spcPts val="600"/>
              </a:spcBef>
              <a:spcAft>
                <a:spcPts val="0"/>
              </a:spcAft>
            </a:pPr>
            <a:r>
              <a:rPr lang="en-US" sz="3600" dirty="0">
                <a:ea typeface="Calibri" panose="020F0502020204030204" pitchFamily="34" charset="0"/>
                <a:cs typeface="Times New Roman" panose="02020603050405020304" pitchFamily="18" charset="0"/>
              </a:rPr>
              <a:t>To Confirm.</a:t>
            </a:r>
          </a:p>
        </p:txBody>
      </p:sp>
      <p:pic>
        <p:nvPicPr>
          <p:cNvPr id="11" name="Picture 10">
            <a:extLst>
              <a:ext uri="{FF2B5EF4-FFF2-40B4-BE49-F238E27FC236}">
                <a16:creationId xmlns:a16="http://schemas.microsoft.com/office/drawing/2014/main" id="{9FF4E06D-40C6-0FDD-0423-ABCB27E2E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7273" y="1792249"/>
            <a:ext cx="2901410" cy="2255846"/>
          </a:xfrm>
          <a:prstGeom prst="rect">
            <a:avLst/>
          </a:prstGeom>
        </p:spPr>
      </p:pic>
      <p:pic>
        <p:nvPicPr>
          <p:cNvPr id="12" name="Picture 11">
            <a:extLst>
              <a:ext uri="{FF2B5EF4-FFF2-40B4-BE49-F238E27FC236}">
                <a16:creationId xmlns:a16="http://schemas.microsoft.com/office/drawing/2014/main" id="{B41432DC-1726-FEC8-3926-F1AA2A91DD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4780" y="1251611"/>
            <a:ext cx="2134272" cy="3016639"/>
          </a:xfrm>
          <a:prstGeom prst="rect">
            <a:avLst/>
          </a:prstGeom>
        </p:spPr>
      </p:pic>
      <p:sp>
        <p:nvSpPr>
          <p:cNvPr id="13" name="Rectangle 12">
            <a:extLst>
              <a:ext uri="{FF2B5EF4-FFF2-40B4-BE49-F238E27FC236}">
                <a16:creationId xmlns:a16="http://schemas.microsoft.com/office/drawing/2014/main" id="{F02EF380-D894-51C5-9B6A-39D8B9462464}"/>
              </a:ext>
            </a:extLst>
          </p:cNvPr>
          <p:cNvSpPr/>
          <p:nvPr/>
        </p:nvSpPr>
        <p:spPr>
          <a:xfrm>
            <a:off x="9030233" y="2661093"/>
            <a:ext cx="788213" cy="707886"/>
          </a:xfrm>
          <a:prstGeom prst="rect">
            <a:avLst/>
          </a:prstGeom>
        </p:spPr>
        <p:txBody>
          <a:bodyPr wrap="square">
            <a:spAutoFit/>
          </a:bodyPr>
          <a:lstStyle/>
          <a:p>
            <a:pPr marR="0" lvl="0" algn="ctr">
              <a:spcBef>
                <a:spcPts val="600"/>
              </a:spcBef>
              <a:spcAft>
                <a:spcPts val="0"/>
              </a:spcAft>
            </a:pPr>
            <a:r>
              <a:rPr lang="en-US" sz="40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Or</a:t>
            </a:r>
          </a:p>
        </p:txBody>
      </p:sp>
      <p:sp>
        <p:nvSpPr>
          <p:cNvPr id="14" name="Rectangle 13">
            <a:extLst>
              <a:ext uri="{FF2B5EF4-FFF2-40B4-BE49-F238E27FC236}">
                <a16:creationId xmlns:a16="http://schemas.microsoft.com/office/drawing/2014/main" id="{2C9FDF2A-E5A8-7DE6-EBE3-F443E3BCE056}"/>
              </a:ext>
            </a:extLst>
          </p:cNvPr>
          <p:cNvSpPr/>
          <p:nvPr/>
        </p:nvSpPr>
        <p:spPr>
          <a:xfrm>
            <a:off x="6276549" y="2845846"/>
            <a:ext cx="1608742" cy="327233"/>
          </a:xfrm>
          <a:prstGeom prst="rect">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E688DEB-1575-E03E-A66C-1A4EEF3DE667}"/>
              </a:ext>
            </a:extLst>
          </p:cNvPr>
          <p:cNvPicPr>
            <a:picLocks noChangeAspect="1"/>
          </p:cNvPicPr>
          <p:nvPr/>
        </p:nvPicPr>
        <p:blipFill rotWithShape="1">
          <a:blip r:embed="rId5">
            <a:extLst>
              <a:ext uri="{28A0092B-C50C-407E-A947-70E740481C1C}">
                <a14:useLocalDpi xmlns:a14="http://schemas.microsoft.com/office/drawing/2010/main" val="0"/>
              </a:ext>
            </a:extLst>
          </a:blip>
          <a:srcRect b="14460"/>
          <a:stretch/>
        </p:blipFill>
        <p:spPr>
          <a:xfrm>
            <a:off x="8065490" y="2823940"/>
            <a:ext cx="383473" cy="369602"/>
          </a:xfrm>
          <a:prstGeom prst="rect">
            <a:avLst/>
          </a:prstGeom>
        </p:spPr>
      </p:pic>
      <p:pic>
        <p:nvPicPr>
          <p:cNvPr id="16" name="Picture 15">
            <a:extLst>
              <a:ext uri="{FF2B5EF4-FFF2-40B4-BE49-F238E27FC236}">
                <a16:creationId xmlns:a16="http://schemas.microsoft.com/office/drawing/2014/main" id="{1247256D-03CC-9C64-BDBE-58869C1698DC}"/>
              </a:ext>
            </a:extLst>
          </p:cNvPr>
          <p:cNvPicPr>
            <a:picLocks noChangeAspect="1"/>
          </p:cNvPicPr>
          <p:nvPr/>
        </p:nvPicPr>
        <p:blipFill rotWithShape="1">
          <a:blip r:embed="rId6">
            <a:extLst>
              <a:ext uri="{28A0092B-C50C-407E-A947-70E740481C1C}">
                <a14:useLocalDpi xmlns:a14="http://schemas.microsoft.com/office/drawing/2010/main" val="0"/>
              </a:ext>
            </a:extLst>
          </a:blip>
          <a:srcRect l="52460"/>
          <a:stretch/>
        </p:blipFill>
        <p:spPr>
          <a:xfrm>
            <a:off x="2444420" y="1704329"/>
            <a:ext cx="1416253" cy="1344314"/>
          </a:xfrm>
          <a:prstGeom prst="rect">
            <a:avLst/>
          </a:prstGeom>
        </p:spPr>
      </p:pic>
      <p:pic>
        <p:nvPicPr>
          <p:cNvPr id="17" name="Picture 16">
            <a:extLst>
              <a:ext uri="{FF2B5EF4-FFF2-40B4-BE49-F238E27FC236}">
                <a16:creationId xmlns:a16="http://schemas.microsoft.com/office/drawing/2014/main" id="{BCE37650-1A9E-0FDB-7E13-8304BF4F8779}"/>
              </a:ext>
            </a:extLst>
          </p:cNvPr>
          <p:cNvPicPr>
            <a:picLocks noChangeAspect="1"/>
          </p:cNvPicPr>
          <p:nvPr/>
        </p:nvPicPr>
        <p:blipFill rotWithShape="1">
          <a:blip r:embed="rId6">
            <a:extLst>
              <a:ext uri="{28A0092B-C50C-407E-A947-70E740481C1C}">
                <a14:useLocalDpi xmlns:a14="http://schemas.microsoft.com/office/drawing/2010/main" val="0"/>
              </a:ext>
            </a:extLst>
          </a:blip>
          <a:srcRect r="52828"/>
          <a:stretch/>
        </p:blipFill>
        <p:spPr>
          <a:xfrm>
            <a:off x="10838266" y="1515917"/>
            <a:ext cx="1405296" cy="1344314"/>
          </a:xfrm>
          <a:prstGeom prst="rect">
            <a:avLst/>
          </a:prstGeom>
        </p:spPr>
      </p:pic>
      <p:pic>
        <p:nvPicPr>
          <p:cNvPr id="18" name="Picture 17">
            <a:extLst>
              <a:ext uri="{FF2B5EF4-FFF2-40B4-BE49-F238E27FC236}">
                <a16:creationId xmlns:a16="http://schemas.microsoft.com/office/drawing/2014/main" id="{CBC70A57-564D-371E-F727-19A77B78890F}"/>
              </a:ext>
            </a:extLst>
          </p:cNvPr>
          <p:cNvPicPr>
            <a:picLocks noChangeAspect="1"/>
          </p:cNvPicPr>
          <p:nvPr/>
        </p:nvPicPr>
        <p:blipFill rotWithShape="1">
          <a:blip r:embed="rId6">
            <a:extLst>
              <a:ext uri="{28A0092B-C50C-407E-A947-70E740481C1C}">
                <a14:useLocalDpi xmlns:a14="http://schemas.microsoft.com/office/drawing/2010/main" val="0"/>
              </a:ext>
            </a:extLst>
          </a:blip>
          <a:srcRect r="52828"/>
          <a:stretch/>
        </p:blipFill>
        <p:spPr>
          <a:xfrm>
            <a:off x="8100933" y="1515917"/>
            <a:ext cx="1405296" cy="1344314"/>
          </a:xfrm>
          <a:prstGeom prst="rect">
            <a:avLst/>
          </a:prstGeom>
        </p:spPr>
      </p:pic>
    </p:spTree>
    <p:extLst>
      <p:ext uri="{BB962C8B-B14F-4D97-AF65-F5344CB8AC3E}">
        <p14:creationId xmlns:p14="http://schemas.microsoft.com/office/powerpoint/2010/main" val="1508394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D732-D445-577C-8B8D-0509B999599E}"/>
              </a:ext>
            </a:extLst>
          </p:cNvPr>
          <p:cNvSpPr>
            <a:spLocks noGrp="1"/>
          </p:cNvSpPr>
          <p:nvPr>
            <p:ph type="title"/>
          </p:nvPr>
        </p:nvSpPr>
        <p:spPr>
          <a:xfrm>
            <a:off x="594699" y="119484"/>
            <a:ext cx="9308592" cy="1673352"/>
          </a:xfrm>
        </p:spPr>
        <p:txBody>
          <a:bodyPr>
            <a:noAutofit/>
          </a:bodyPr>
          <a:lstStyle/>
          <a:p>
            <a:pPr marR="0" lvl="0">
              <a:spcBef>
                <a:spcPts val="600"/>
              </a:spcBef>
              <a:spcAft>
                <a:spcPts val="0"/>
              </a:spcAft>
            </a:pPr>
            <a:r>
              <a:rPr lang="en-US" sz="3600" b="1" dirty="0">
                <a:ea typeface="Calibri" panose="020F0502020204030204" pitchFamily="34" charset="0"/>
                <a:cs typeface="Times New Roman" panose="02020603050405020304" pitchFamily="18" charset="0"/>
              </a:rPr>
              <a:t>Cyber attackers phish for different reasons,  But they all phish. </a:t>
            </a:r>
            <a:endParaRPr lang="en-IN" sz="3600" dirty="0"/>
          </a:p>
        </p:txBody>
      </p:sp>
      <p:sp>
        <p:nvSpPr>
          <p:cNvPr id="5" name="Rectangle 4">
            <a:extLst>
              <a:ext uri="{FF2B5EF4-FFF2-40B4-BE49-F238E27FC236}">
                <a16:creationId xmlns:a16="http://schemas.microsoft.com/office/drawing/2014/main" id="{4E306892-D3E4-C97B-700B-FEA57F3EEAF9}"/>
              </a:ext>
            </a:extLst>
          </p:cNvPr>
          <p:cNvSpPr/>
          <p:nvPr/>
        </p:nvSpPr>
        <p:spPr>
          <a:xfrm>
            <a:off x="289917" y="1998643"/>
            <a:ext cx="11612165" cy="2997695"/>
          </a:xfrm>
          <a:prstGeom prst="rect">
            <a:avLst/>
          </a:prstGeom>
          <a:solidFill>
            <a:srgbClr val="2492BB"/>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hinking Cartoon Images – Browse 467,839 Stock Photos, Vectors, and Video |  Adobe Stock">
            <a:extLst>
              <a:ext uri="{FF2B5EF4-FFF2-40B4-BE49-F238E27FC236}">
                <a16:creationId xmlns:a16="http://schemas.microsoft.com/office/drawing/2014/main" id="{D8BCA6FD-DC5B-1067-C299-4F628BF84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0587" y="137169"/>
            <a:ext cx="2166714" cy="1764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a:extLst>
              <a:ext uri="{FF2B5EF4-FFF2-40B4-BE49-F238E27FC236}">
                <a16:creationId xmlns:a16="http://schemas.microsoft.com/office/drawing/2014/main" id="{A73496B7-3BF8-20F1-E5D4-171A9E967AE0}"/>
              </a:ext>
            </a:extLst>
          </p:cNvPr>
          <p:cNvSpPr/>
          <p:nvPr/>
        </p:nvSpPr>
        <p:spPr>
          <a:xfrm>
            <a:off x="910508" y="1727304"/>
            <a:ext cx="2402693" cy="549152"/>
          </a:xfrm>
          <a:prstGeom prst="rect">
            <a:avLst/>
          </a:prstGeom>
        </p:spPr>
        <p:txBody>
          <a:bodyPr wrap="square">
            <a:spAutoFit/>
          </a:bodyPr>
          <a:lstStyle/>
          <a:p>
            <a:pPr marR="0" lvl="0" algn="ctr">
              <a:spcBef>
                <a:spcPts val="600"/>
              </a:spcBef>
              <a:spcAft>
                <a:spcPts val="0"/>
              </a:spcAft>
            </a:pPr>
            <a:r>
              <a:rPr lang="en-US" sz="3000" b="1" dirty="0">
                <a:latin typeface="Overpass" panose="020B0503020203020203" pitchFamily="34" charset="0"/>
                <a:ea typeface="Calibri" panose="020F0502020204030204" pitchFamily="34" charset="0"/>
                <a:cs typeface="Times New Roman" panose="02020603050405020304" pitchFamily="18" charset="0"/>
              </a:rPr>
              <a:t>Criminals</a:t>
            </a:r>
          </a:p>
        </p:txBody>
      </p:sp>
      <p:sp>
        <p:nvSpPr>
          <p:cNvPr id="8" name="Rectangle 7">
            <a:extLst>
              <a:ext uri="{FF2B5EF4-FFF2-40B4-BE49-F238E27FC236}">
                <a16:creationId xmlns:a16="http://schemas.microsoft.com/office/drawing/2014/main" id="{8966048A-B0DB-9E4C-242D-96176D990A9A}"/>
              </a:ext>
            </a:extLst>
          </p:cNvPr>
          <p:cNvSpPr/>
          <p:nvPr/>
        </p:nvSpPr>
        <p:spPr>
          <a:xfrm>
            <a:off x="1352816" y="2157872"/>
            <a:ext cx="2402693" cy="1616946"/>
          </a:xfrm>
          <a:prstGeom prst="rect">
            <a:avLst/>
          </a:prstGeom>
        </p:spPr>
        <p:txBody>
          <a:bodyPr wrap="square">
            <a:spAutoFit/>
          </a:bodyPr>
          <a:lstStyle/>
          <a:p>
            <a:pPr marR="0" lvl="0">
              <a:spcBef>
                <a:spcPts val="600"/>
              </a:spcBef>
              <a:spcAft>
                <a:spcPts val="0"/>
              </a:spcAft>
            </a:pPr>
            <a:r>
              <a:rPr lang="en-US" sz="30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Money</a:t>
            </a:r>
          </a:p>
          <a:p>
            <a:pPr marR="0" lvl="0">
              <a:spcBef>
                <a:spcPts val="600"/>
              </a:spcBef>
              <a:spcAft>
                <a:spcPts val="0"/>
              </a:spcAft>
            </a:pPr>
            <a:r>
              <a:rPr lang="en-US" sz="30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Fraud</a:t>
            </a:r>
          </a:p>
          <a:p>
            <a:pPr marR="0" lvl="0">
              <a:spcBef>
                <a:spcPts val="600"/>
              </a:spcBef>
              <a:spcAft>
                <a:spcPts val="0"/>
              </a:spcAft>
            </a:pPr>
            <a:r>
              <a:rPr lang="en-US" sz="30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Identity Theft</a:t>
            </a:r>
          </a:p>
        </p:txBody>
      </p:sp>
      <p:sp>
        <p:nvSpPr>
          <p:cNvPr id="9" name="Rectangle 8">
            <a:extLst>
              <a:ext uri="{FF2B5EF4-FFF2-40B4-BE49-F238E27FC236}">
                <a16:creationId xmlns:a16="http://schemas.microsoft.com/office/drawing/2014/main" id="{491B1C91-EEFB-31BA-0B14-471EF15357EB}"/>
              </a:ext>
            </a:extLst>
          </p:cNvPr>
          <p:cNvSpPr/>
          <p:nvPr/>
        </p:nvSpPr>
        <p:spPr>
          <a:xfrm>
            <a:off x="4774041" y="1675722"/>
            <a:ext cx="2402693" cy="549152"/>
          </a:xfrm>
          <a:prstGeom prst="rect">
            <a:avLst/>
          </a:prstGeom>
        </p:spPr>
        <p:txBody>
          <a:bodyPr wrap="square">
            <a:spAutoFit/>
          </a:bodyPr>
          <a:lstStyle/>
          <a:p>
            <a:pPr marR="0" lvl="0" algn="ctr">
              <a:spcBef>
                <a:spcPts val="600"/>
              </a:spcBef>
              <a:spcAft>
                <a:spcPts val="0"/>
              </a:spcAft>
            </a:pPr>
            <a:r>
              <a:rPr lang="en-US" sz="3000" b="1" dirty="0">
                <a:latin typeface="Overpass" panose="020B0503020203020203" pitchFamily="34" charset="0"/>
                <a:ea typeface="Calibri" panose="020F0502020204030204" pitchFamily="34" charset="0"/>
                <a:cs typeface="Times New Roman" panose="02020603050405020304" pitchFamily="18" charset="0"/>
              </a:rPr>
              <a:t>Intelligence</a:t>
            </a:r>
          </a:p>
        </p:txBody>
      </p:sp>
      <p:sp>
        <p:nvSpPr>
          <p:cNvPr id="11" name="Rectangle 10">
            <a:extLst>
              <a:ext uri="{FF2B5EF4-FFF2-40B4-BE49-F238E27FC236}">
                <a16:creationId xmlns:a16="http://schemas.microsoft.com/office/drawing/2014/main" id="{275EB299-FBDF-CAC6-F4B3-2C8D265644BB}"/>
              </a:ext>
            </a:extLst>
          </p:cNvPr>
          <p:cNvSpPr/>
          <p:nvPr/>
        </p:nvSpPr>
        <p:spPr>
          <a:xfrm>
            <a:off x="4687889" y="2157872"/>
            <a:ext cx="3082272" cy="1616946"/>
          </a:xfrm>
          <a:prstGeom prst="rect">
            <a:avLst/>
          </a:prstGeom>
        </p:spPr>
        <p:txBody>
          <a:bodyPr wrap="square">
            <a:spAutoFit/>
          </a:bodyPr>
          <a:lstStyle/>
          <a:p>
            <a:pPr marR="0" lvl="0">
              <a:spcBef>
                <a:spcPts val="600"/>
              </a:spcBef>
              <a:spcAft>
                <a:spcPts val="0"/>
              </a:spcAft>
            </a:pPr>
            <a:r>
              <a:rPr lang="en-US" sz="30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Sensitive Data</a:t>
            </a:r>
          </a:p>
          <a:p>
            <a:pPr marR="0" lvl="0">
              <a:spcBef>
                <a:spcPts val="600"/>
              </a:spcBef>
              <a:spcAft>
                <a:spcPts val="0"/>
              </a:spcAft>
            </a:pPr>
            <a:r>
              <a:rPr lang="en-US" sz="30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Network Access</a:t>
            </a:r>
          </a:p>
          <a:p>
            <a:pPr marR="0" lvl="0">
              <a:spcBef>
                <a:spcPts val="600"/>
              </a:spcBef>
              <a:spcAft>
                <a:spcPts val="0"/>
              </a:spcAft>
            </a:pPr>
            <a:r>
              <a:rPr lang="en-US" sz="30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Infrastructure</a:t>
            </a:r>
          </a:p>
        </p:txBody>
      </p:sp>
      <p:sp>
        <p:nvSpPr>
          <p:cNvPr id="12" name="Rectangle 11">
            <a:extLst>
              <a:ext uri="{FF2B5EF4-FFF2-40B4-BE49-F238E27FC236}">
                <a16:creationId xmlns:a16="http://schemas.microsoft.com/office/drawing/2014/main" id="{D8E994E9-C72B-0562-AD2E-904A4F4B2526}"/>
              </a:ext>
            </a:extLst>
          </p:cNvPr>
          <p:cNvSpPr/>
          <p:nvPr/>
        </p:nvSpPr>
        <p:spPr>
          <a:xfrm>
            <a:off x="8309992" y="1872450"/>
            <a:ext cx="2402693" cy="549152"/>
          </a:xfrm>
          <a:prstGeom prst="rect">
            <a:avLst/>
          </a:prstGeom>
        </p:spPr>
        <p:txBody>
          <a:bodyPr wrap="square">
            <a:spAutoFit/>
          </a:bodyPr>
          <a:lstStyle/>
          <a:p>
            <a:pPr marR="0" lvl="0" algn="ctr">
              <a:spcBef>
                <a:spcPts val="600"/>
              </a:spcBef>
              <a:spcAft>
                <a:spcPts val="0"/>
              </a:spcAft>
            </a:pPr>
            <a:r>
              <a:rPr lang="en-US" sz="3000" b="1" dirty="0">
                <a:latin typeface="Overpass" panose="020B0503020203020203" pitchFamily="34" charset="0"/>
                <a:ea typeface="Calibri" panose="020F0502020204030204" pitchFamily="34" charset="0"/>
                <a:cs typeface="Times New Roman" panose="02020603050405020304" pitchFamily="18" charset="0"/>
              </a:rPr>
              <a:t>Hacktivists</a:t>
            </a:r>
          </a:p>
        </p:txBody>
      </p:sp>
      <p:sp>
        <p:nvSpPr>
          <p:cNvPr id="13" name="Rectangle 12">
            <a:extLst>
              <a:ext uri="{FF2B5EF4-FFF2-40B4-BE49-F238E27FC236}">
                <a16:creationId xmlns:a16="http://schemas.microsoft.com/office/drawing/2014/main" id="{85D1026D-BB29-FF5A-A06B-24DB1F37E503}"/>
              </a:ext>
            </a:extLst>
          </p:cNvPr>
          <p:cNvSpPr/>
          <p:nvPr/>
        </p:nvSpPr>
        <p:spPr>
          <a:xfrm>
            <a:off x="8397522" y="2447225"/>
            <a:ext cx="3011538" cy="1083049"/>
          </a:xfrm>
          <a:prstGeom prst="rect">
            <a:avLst/>
          </a:prstGeom>
        </p:spPr>
        <p:txBody>
          <a:bodyPr wrap="square">
            <a:spAutoFit/>
          </a:bodyPr>
          <a:lstStyle/>
          <a:p>
            <a:pPr marR="0" lvl="0">
              <a:spcBef>
                <a:spcPts val="600"/>
              </a:spcBef>
              <a:spcAft>
                <a:spcPts val="0"/>
              </a:spcAft>
            </a:pPr>
            <a:r>
              <a:rPr lang="en-US" sz="30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Public Web Pages</a:t>
            </a:r>
          </a:p>
          <a:p>
            <a:pPr marR="0" lvl="0">
              <a:spcBef>
                <a:spcPts val="600"/>
              </a:spcBef>
              <a:spcAft>
                <a:spcPts val="0"/>
              </a:spcAft>
            </a:pPr>
            <a:r>
              <a:rPr lang="en-US" sz="3000" b="1" dirty="0">
                <a:solidFill>
                  <a:schemeClr val="bg1"/>
                </a:solidFill>
                <a:latin typeface="Overpass" panose="020B0503020203020203" pitchFamily="34" charset="0"/>
                <a:ea typeface="Calibri" panose="020F0502020204030204" pitchFamily="34" charset="0"/>
                <a:cs typeface="Times New Roman" panose="02020603050405020304" pitchFamily="18" charset="0"/>
              </a:rPr>
              <a:t>Social Media</a:t>
            </a:r>
          </a:p>
        </p:txBody>
      </p:sp>
      <p:pic>
        <p:nvPicPr>
          <p:cNvPr id="15" name="Picture 14">
            <a:extLst>
              <a:ext uri="{FF2B5EF4-FFF2-40B4-BE49-F238E27FC236}">
                <a16:creationId xmlns:a16="http://schemas.microsoft.com/office/drawing/2014/main" id="{34F9B2A8-3F1D-D4C1-CC53-C0C36BD94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793" y="3874194"/>
            <a:ext cx="1893321" cy="2786966"/>
          </a:xfrm>
          <a:prstGeom prst="rect">
            <a:avLst/>
          </a:prstGeom>
        </p:spPr>
      </p:pic>
      <p:pic>
        <p:nvPicPr>
          <p:cNvPr id="16" name="Picture 15">
            <a:extLst>
              <a:ext uri="{FF2B5EF4-FFF2-40B4-BE49-F238E27FC236}">
                <a16:creationId xmlns:a16="http://schemas.microsoft.com/office/drawing/2014/main" id="{08D99539-68B0-997D-7373-11AC0F0907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7889" y="3881120"/>
            <a:ext cx="2397107" cy="2950838"/>
          </a:xfrm>
          <a:prstGeom prst="rect">
            <a:avLst/>
          </a:prstGeom>
        </p:spPr>
      </p:pic>
      <p:pic>
        <p:nvPicPr>
          <p:cNvPr id="17" name="Picture 16">
            <a:extLst>
              <a:ext uri="{FF2B5EF4-FFF2-40B4-BE49-F238E27FC236}">
                <a16:creationId xmlns:a16="http://schemas.microsoft.com/office/drawing/2014/main" id="{21CB6FA4-B24E-7B65-26B7-F5123B0F83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1225" y="3829959"/>
            <a:ext cx="3067183" cy="2889287"/>
          </a:xfrm>
          <a:prstGeom prst="rect">
            <a:avLst/>
          </a:prstGeom>
        </p:spPr>
      </p:pic>
    </p:spTree>
    <p:extLst>
      <p:ext uri="{BB962C8B-B14F-4D97-AF65-F5344CB8AC3E}">
        <p14:creationId xmlns:p14="http://schemas.microsoft.com/office/powerpoint/2010/main" val="3609570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C140-772E-EAD0-A3C5-42A20D206C3C}"/>
              </a:ext>
            </a:extLst>
          </p:cNvPr>
          <p:cNvSpPr>
            <a:spLocks noGrp="1"/>
          </p:cNvSpPr>
          <p:nvPr>
            <p:ph type="title"/>
          </p:nvPr>
        </p:nvSpPr>
        <p:spPr>
          <a:xfrm>
            <a:off x="384517" y="2264898"/>
            <a:ext cx="11422966" cy="2022231"/>
          </a:xfrm>
          <a:solidFill>
            <a:srgbClr val="FF0000"/>
          </a:solidFill>
        </p:spPr>
        <p:style>
          <a:lnRef idx="2">
            <a:schemeClr val="dk1"/>
          </a:lnRef>
          <a:fillRef idx="1">
            <a:schemeClr val="lt1"/>
          </a:fillRef>
          <a:effectRef idx="0">
            <a:schemeClr val="dk1"/>
          </a:effectRef>
          <a:fontRef idx="minor">
            <a:schemeClr val="dk1"/>
          </a:fontRef>
        </p:style>
        <p:txBody>
          <a:bodyPr>
            <a:normAutofit/>
          </a:bodyPr>
          <a:lstStyle/>
          <a:p>
            <a:pPr algn="ctr"/>
            <a:r>
              <a:rPr lang="en-US" b="1" i="0" dirty="0">
                <a:effectLst/>
                <a:highlight>
                  <a:srgbClr val="FFFFFF"/>
                </a:highlight>
              </a:rPr>
              <a:t>Understanding The Role of Emotions in Phishing</a:t>
            </a:r>
            <a:endParaRPr lang="en-IN" dirty="0"/>
          </a:p>
        </p:txBody>
      </p:sp>
    </p:spTree>
    <p:extLst>
      <p:ext uri="{BB962C8B-B14F-4D97-AF65-F5344CB8AC3E}">
        <p14:creationId xmlns:p14="http://schemas.microsoft.com/office/powerpoint/2010/main" val="2665692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4273719-E5D4-501A-B653-E4B4E5743BAA}"/>
              </a:ext>
            </a:extLst>
          </p:cNvPr>
          <p:cNvSpPr>
            <a:spLocks noGrp="1"/>
          </p:cNvSpPr>
          <p:nvPr>
            <p:ph type="title"/>
          </p:nvPr>
        </p:nvSpPr>
        <p:spPr>
          <a:xfrm>
            <a:off x="459545" y="388257"/>
            <a:ext cx="11092432" cy="1151965"/>
          </a:xfrm>
          <a:solidFill>
            <a:srgbClr val="FF0000"/>
          </a:solidFill>
        </p:spPr>
        <p:txBody>
          <a:bodyPr>
            <a:noAutofit/>
          </a:bodyPr>
          <a:lstStyle/>
          <a:p>
            <a:pPr algn="ctr"/>
            <a:r>
              <a:rPr lang="en-US" sz="4400" b="1" dirty="0">
                <a:solidFill>
                  <a:schemeClr val="bg1"/>
                </a:solidFill>
              </a:rPr>
              <a:t>Phishing , Social Engineering Cyberattack</a:t>
            </a:r>
            <a:endParaRPr lang="en-IN" sz="4400" b="1" dirty="0">
              <a:solidFill>
                <a:schemeClr val="bg1"/>
              </a:solidFill>
            </a:endParaRPr>
          </a:p>
        </p:txBody>
      </p:sp>
      <p:sp>
        <p:nvSpPr>
          <p:cNvPr id="13" name="TextBox 12">
            <a:extLst>
              <a:ext uri="{FF2B5EF4-FFF2-40B4-BE49-F238E27FC236}">
                <a16:creationId xmlns:a16="http://schemas.microsoft.com/office/drawing/2014/main" id="{61D72B53-FB5B-3906-F531-E3F24F3EA4AC}"/>
              </a:ext>
            </a:extLst>
          </p:cNvPr>
          <p:cNvSpPr txBox="1"/>
          <p:nvPr/>
        </p:nvSpPr>
        <p:spPr>
          <a:xfrm>
            <a:off x="459545" y="1793788"/>
            <a:ext cx="4929952" cy="4401205"/>
          </a:xfrm>
          <a:prstGeom prst="rect">
            <a:avLst/>
          </a:prstGeom>
          <a:noFill/>
        </p:spPr>
        <p:txBody>
          <a:bodyPr wrap="square">
            <a:spAutoFit/>
          </a:bodyPr>
          <a:lstStyle/>
          <a:p>
            <a:pPr algn="just"/>
            <a:r>
              <a:rPr lang="en-US" sz="2800" dirty="0">
                <a:latin typeface="Bahnschrift Light" panose="020B0502040204020203" pitchFamily="34" charset="0"/>
              </a:rPr>
              <a:t>Phishing relies on social engineering, which is manipulating people. Unlike other cyberattacks that directly target computer systems, phishing scams target you, the human user. They use fake stories, pressure tactics, and a sense of urgency to trick you </a:t>
            </a:r>
            <a:endParaRPr lang="en-IN" sz="2800" dirty="0">
              <a:latin typeface="Bahnschrift Light" panose="020B0502040204020203" pitchFamily="34" charset="0"/>
            </a:endParaRPr>
          </a:p>
        </p:txBody>
      </p:sp>
      <p:pic>
        <p:nvPicPr>
          <p:cNvPr id="1026" name="Picture 2">
            <a:extLst>
              <a:ext uri="{FF2B5EF4-FFF2-40B4-BE49-F238E27FC236}">
                <a16:creationId xmlns:a16="http://schemas.microsoft.com/office/drawing/2014/main" id="{943E63C6-C4C7-5F27-7B1C-0BCCE2E1C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9887" y="1683932"/>
            <a:ext cx="6092568" cy="38642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1D371CA-868E-15D1-AC91-92A15B22254A}"/>
              </a:ext>
            </a:extLst>
          </p:cNvPr>
          <p:cNvSpPr/>
          <p:nvPr/>
        </p:nvSpPr>
        <p:spPr>
          <a:xfrm>
            <a:off x="5639887" y="5548227"/>
            <a:ext cx="6092568" cy="4501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latin typeface="Bahnschrift Light" panose="020B0502040204020203" pitchFamily="34" charset="0"/>
              </a:rPr>
              <a:t>Image source: https://www.linkedin.com/pulse/cracking-code-understanding-role-emotions-phishing-beamteknoloji-fsftf/</a:t>
            </a:r>
            <a:endParaRPr lang="en-IN" sz="1050" dirty="0">
              <a:latin typeface="Bahnschrift Light" panose="020B0502040204020203" pitchFamily="34" charset="0"/>
            </a:endParaRPr>
          </a:p>
        </p:txBody>
      </p:sp>
    </p:spTree>
    <p:extLst>
      <p:ext uri="{BB962C8B-B14F-4D97-AF65-F5344CB8AC3E}">
        <p14:creationId xmlns:p14="http://schemas.microsoft.com/office/powerpoint/2010/main" val="344485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E2832-12CB-EE23-30FC-B03A1118A349}"/>
              </a:ext>
            </a:extLst>
          </p:cNvPr>
          <p:cNvSpPr>
            <a:spLocks noGrp="1"/>
          </p:cNvSpPr>
          <p:nvPr>
            <p:ph type="title"/>
          </p:nvPr>
        </p:nvSpPr>
        <p:spPr>
          <a:xfrm>
            <a:off x="487679" y="390379"/>
            <a:ext cx="11085341" cy="1151965"/>
          </a:xfrm>
          <a:solidFill>
            <a:srgbClr val="FF0000"/>
          </a:solidFill>
        </p:spPr>
        <p:txBody>
          <a:bodyPr>
            <a:noAutofit/>
          </a:bodyPr>
          <a:lstStyle/>
          <a:p>
            <a:pPr algn="ctr"/>
            <a:r>
              <a:rPr lang="en-US" b="1" dirty="0">
                <a:solidFill>
                  <a:schemeClr val="bg1"/>
                </a:solidFill>
              </a:rPr>
              <a:t>Frequently Manipulated Emotions</a:t>
            </a:r>
            <a:endParaRPr lang="en-IN" sz="4400" b="1" dirty="0">
              <a:solidFill>
                <a:schemeClr val="bg1"/>
              </a:solidFill>
            </a:endParaRPr>
          </a:p>
        </p:txBody>
      </p:sp>
      <p:sp>
        <p:nvSpPr>
          <p:cNvPr id="6" name="Rectangle 1">
            <a:extLst>
              <a:ext uri="{FF2B5EF4-FFF2-40B4-BE49-F238E27FC236}">
                <a16:creationId xmlns:a16="http://schemas.microsoft.com/office/drawing/2014/main" id="{3664A19E-E0D5-5A3A-DE99-7B8CDA71B807}"/>
              </a:ext>
            </a:extLst>
          </p:cNvPr>
          <p:cNvSpPr>
            <a:spLocks noChangeArrowheads="1"/>
          </p:cNvSpPr>
          <p:nvPr/>
        </p:nvSpPr>
        <p:spPr bwMode="auto">
          <a:xfrm>
            <a:off x="553329" y="1783156"/>
            <a:ext cx="10954042"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spcBef>
                <a:spcPct val="0"/>
              </a:spcBef>
              <a:spcAft>
                <a:spcPct val="0"/>
              </a:spcAft>
              <a:buClrTx/>
              <a:buSzTx/>
              <a:buFontTx/>
              <a:buChar char="•"/>
              <a:tabLst/>
            </a:pPr>
            <a:r>
              <a:rPr kumimoji="0" lang="en-US" altLang="en-US" sz="2800" b="1" i="0" u="none" strike="noStrike" cap="none" normalizeH="0" baseline="0" dirty="0">
                <a:ln>
                  <a:noFill/>
                </a:ln>
                <a:solidFill>
                  <a:srgbClr val="1F1F1F"/>
                </a:solidFill>
                <a:effectLst/>
                <a:latin typeface="Bahnschrift Condensed" panose="020B0502040204020203" pitchFamily="34" charset="0"/>
              </a:rPr>
              <a:t>Curiosity:</a:t>
            </a:r>
            <a:r>
              <a:rPr kumimoji="0" lang="en-US" altLang="en-US" sz="2800" b="0" i="0" u="none" strike="noStrike" cap="none" normalizeH="0" baseline="0" dirty="0">
                <a:ln>
                  <a:noFill/>
                </a:ln>
                <a:solidFill>
                  <a:srgbClr val="1F1F1F"/>
                </a:solidFill>
                <a:effectLst/>
                <a:latin typeface="Bahnschrift Condensed" panose="020B0502040204020203" pitchFamily="34" charset="0"/>
              </a:rPr>
              <a:t> Emails with intriguing offers exploit our natural curiosity, tricking us into clicking malicious links.</a:t>
            </a:r>
          </a:p>
          <a:p>
            <a:pPr marL="0" marR="0" lvl="0" indent="0" algn="just" defTabSz="914400" rtl="0" eaLnBrk="0" fontAlgn="base" latinLnBrk="0" hangingPunct="0">
              <a:spcBef>
                <a:spcPct val="0"/>
              </a:spcBef>
              <a:spcAft>
                <a:spcPct val="0"/>
              </a:spcAft>
              <a:buClrTx/>
              <a:buSzTx/>
              <a:tabLst/>
            </a:pPr>
            <a:endParaRPr kumimoji="0" lang="en-US" altLang="en-US" sz="2800" b="0" i="0" u="none" strike="noStrike" cap="none" normalizeH="0" baseline="0" dirty="0">
              <a:ln>
                <a:noFill/>
              </a:ln>
              <a:solidFill>
                <a:srgbClr val="1F1F1F"/>
              </a:solidFill>
              <a:effectLst/>
              <a:latin typeface="Bahnschrift Condensed" panose="020B0502040204020203" pitchFamily="34" charset="0"/>
            </a:endParaRPr>
          </a:p>
          <a:p>
            <a:pPr marL="0" marR="0" lvl="0" indent="0" algn="just" defTabSz="914400" rtl="0" eaLnBrk="0" fontAlgn="base" latinLnBrk="0" hangingPunct="0">
              <a:spcBef>
                <a:spcPct val="0"/>
              </a:spcBef>
              <a:spcAft>
                <a:spcPct val="0"/>
              </a:spcAft>
              <a:buClrTx/>
              <a:buSzTx/>
              <a:buFontTx/>
              <a:buChar char="•"/>
              <a:tabLst/>
            </a:pPr>
            <a:r>
              <a:rPr kumimoji="0" lang="en-US" altLang="en-US" sz="2800" b="1" i="0" u="none" strike="noStrike" cap="none" normalizeH="0" baseline="0" dirty="0">
                <a:ln>
                  <a:noFill/>
                </a:ln>
                <a:solidFill>
                  <a:srgbClr val="1F1F1F"/>
                </a:solidFill>
                <a:effectLst/>
                <a:latin typeface="Bahnschrift Condensed" panose="020B0502040204020203" pitchFamily="34" charset="0"/>
              </a:rPr>
              <a:t>Greed:</a:t>
            </a:r>
            <a:r>
              <a:rPr kumimoji="0" lang="en-US" altLang="en-US" sz="2800" b="0" i="0" u="none" strike="noStrike" cap="none" normalizeH="0" baseline="0" dirty="0">
                <a:ln>
                  <a:noFill/>
                </a:ln>
                <a:solidFill>
                  <a:srgbClr val="1F1F1F"/>
                </a:solidFill>
                <a:effectLst/>
                <a:latin typeface="Bahnschrift Condensed" panose="020B0502040204020203" pitchFamily="34" charset="0"/>
              </a:rPr>
              <a:t> Promises of easy money or great deals tempt us to ignore red flags and click on suspicious links.</a:t>
            </a:r>
          </a:p>
          <a:p>
            <a:pPr marL="0" marR="0" lvl="0" indent="0" algn="just" defTabSz="914400" rtl="0" eaLnBrk="0" fontAlgn="base" latinLnBrk="0" hangingPunct="0">
              <a:spcBef>
                <a:spcPct val="0"/>
              </a:spcBef>
              <a:spcAft>
                <a:spcPct val="0"/>
              </a:spcAft>
              <a:buClrTx/>
              <a:buSzTx/>
              <a:buFontTx/>
              <a:buChar char="•"/>
              <a:tabLst/>
            </a:pPr>
            <a:endParaRPr kumimoji="0" lang="en-US" altLang="en-US" sz="2800" b="0" i="0" u="none" strike="noStrike" cap="none" normalizeH="0" baseline="0" dirty="0">
              <a:ln>
                <a:noFill/>
              </a:ln>
              <a:solidFill>
                <a:srgbClr val="1F1F1F"/>
              </a:solidFill>
              <a:effectLst/>
              <a:latin typeface="Bahnschrift Condensed" panose="020B0502040204020203" pitchFamily="34" charset="0"/>
            </a:endParaRPr>
          </a:p>
          <a:p>
            <a:pPr marL="0" marR="0" lvl="0" indent="0" algn="just" defTabSz="914400" rtl="0" eaLnBrk="0" fontAlgn="base" latinLnBrk="0" hangingPunct="0">
              <a:spcBef>
                <a:spcPct val="0"/>
              </a:spcBef>
              <a:spcAft>
                <a:spcPct val="0"/>
              </a:spcAft>
              <a:buClrTx/>
              <a:buSzTx/>
              <a:buFontTx/>
              <a:buChar char="•"/>
              <a:tabLst/>
            </a:pPr>
            <a:r>
              <a:rPr kumimoji="0" lang="en-US" altLang="en-US" sz="2800" b="1" i="0" u="none" strike="noStrike" cap="none" normalizeH="0" baseline="0" dirty="0">
                <a:ln>
                  <a:noFill/>
                </a:ln>
                <a:solidFill>
                  <a:srgbClr val="1F1F1F"/>
                </a:solidFill>
                <a:effectLst/>
                <a:latin typeface="Bahnschrift Condensed" panose="020B0502040204020203" pitchFamily="34" charset="0"/>
              </a:rPr>
              <a:t>Fear:</a:t>
            </a:r>
            <a:r>
              <a:rPr kumimoji="0" lang="en-US" altLang="en-US" sz="2800" b="0" i="0" u="none" strike="noStrike" cap="none" normalizeH="0" baseline="0" dirty="0">
                <a:ln>
                  <a:noFill/>
                </a:ln>
                <a:solidFill>
                  <a:srgbClr val="1F1F1F"/>
                </a:solidFill>
                <a:effectLst/>
                <a:latin typeface="Bahnschrift Condensed" panose="020B0502040204020203" pitchFamily="34" charset="0"/>
              </a:rPr>
              <a:t> Urgent emails threatening account suspension or legal action prey on our fear, making us act impulsively.</a:t>
            </a:r>
          </a:p>
          <a:p>
            <a:pPr marL="0" marR="0" lvl="0" indent="0" algn="just" defTabSz="914400" rtl="0" eaLnBrk="0" fontAlgn="base" latinLnBrk="0" hangingPunct="0">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Bahnschrift Condensed" panose="020B0502040204020203" pitchFamily="34" charset="0"/>
            </a:endParaRPr>
          </a:p>
        </p:txBody>
      </p:sp>
    </p:spTree>
    <p:extLst>
      <p:ext uri="{BB962C8B-B14F-4D97-AF65-F5344CB8AC3E}">
        <p14:creationId xmlns:p14="http://schemas.microsoft.com/office/powerpoint/2010/main" val="57196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E2832-12CB-EE23-30FC-B03A1118A349}"/>
              </a:ext>
            </a:extLst>
          </p:cNvPr>
          <p:cNvSpPr>
            <a:spLocks noGrp="1"/>
          </p:cNvSpPr>
          <p:nvPr>
            <p:ph type="title"/>
          </p:nvPr>
        </p:nvSpPr>
        <p:spPr>
          <a:xfrm>
            <a:off x="422031" y="404446"/>
            <a:ext cx="11085341" cy="1151965"/>
          </a:xfrm>
          <a:solidFill>
            <a:srgbClr val="FF0000"/>
          </a:solidFill>
        </p:spPr>
        <p:txBody>
          <a:bodyPr>
            <a:noAutofit/>
          </a:bodyPr>
          <a:lstStyle/>
          <a:p>
            <a:pPr algn="ctr"/>
            <a:r>
              <a:rPr lang="en-US" b="1" dirty="0">
                <a:solidFill>
                  <a:schemeClr val="bg1"/>
                </a:solidFill>
              </a:rPr>
              <a:t>Frequently Manipulated Emotions</a:t>
            </a:r>
            <a:endParaRPr lang="en-IN" sz="4400" b="1" dirty="0">
              <a:solidFill>
                <a:schemeClr val="bg1"/>
              </a:solidFill>
            </a:endParaRPr>
          </a:p>
        </p:txBody>
      </p:sp>
      <p:sp>
        <p:nvSpPr>
          <p:cNvPr id="6" name="Rectangle 1">
            <a:extLst>
              <a:ext uri="{FF2B5EF4-FFF2-40B4-BE49-F238E27FC236}">
                <a16:creationId xmlns:a16="http://schemas.microsoft.com/office/drawing/2014/main" id="{3664A19E-E0D5-5A3A-DE99-7B8CDA71B807}"/>
              </a:ext>
            </a:extLst>
          </p:cNvPr>
          <p:cNvSpPr>
            <a:spLocks noChangeArrowheads="1"/>
          </p:cNvSpPr>
          <p:nvPr/>
        </p:nvSpPr>
        <p:spPr bwMode="auto">
          <a:xfrm>
            <a:off x="773724" y="2036376"/>
            <a:ext cx="10733648"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Char char="•"/>
              <a:tabLst/>
            </a:pPr>
            <a:r>
              <a:rPr kumimoji="0" lang="en-US" altLang="en-US" sz="2800" b="1" i="0" u="none" strike="noStrike" cap="none" normalizeH="0" baseline="0" dirty="0">
                <a:ln>
                  <a:noFill/>
                </a:ln>
                <a:solidFill>
                  <a:srgbClr val="1F1F1F"/>
                </a:solidFill>
                <a:effectLst/>
                <a:latin typeface="Bahnschrift Condensed" panose="020B0502040204020203" pitchFamily="34" charset="0"/>
              </a:rPr>
              <a:t>Helpfulness:</a:t>
            </a:r>
            <a:r>
              <a:rPr kumimoji="0" lang="en-US" altLang="en-US" sz="2800" b="0" i="0" u="none" strike="noStrike" cap="none" normalizeH="0" baseline="0" dirty="0">
                <a:ln>
                  <a:noFill/>
                </a:ln>
                <a:solidFill>
                  <a:srgbClr val="1F1F1F"/>
                </a:solidFill>
                <a:effectLst/>
                <a:latin typeface="Bahnschrift Condensed" panose="020B0502040204020203" pitchFamily="34" charset="0"/>
              </a:rPr>
              <a:t> Attackers manipulate our willingness to help by creating fake requests that exploit our helpful nature.</a:t>
            </a:r>
          </a:p>
          <a:p>
            <a:pPr marL="0" marR="0" lvl="0" indent="0" algn="l" defTabSz="914400" rtl="0" eaLnBrk="0" fontAlgn="base" latinLnBrk="0" hangingPunct="0">
              <a:spcBef>
                <a:spcPct val="0"/>
              </a:spcBef>
              <a:spcAft>
                <a:spcPct val="0"/>
              </a:spcAft>
              <a:buClrTx/>
              <a:buSzTx/>
              <a:buFontTx/>
              <a:buChar char="•"/>
              <a:tabLst/>
            </a:pPr>
            <a:endParaRPr kumimoji="0" lang="en-US" altLang="en-US" sz="2800" b="0" i="0" u="none" strike="noStrike" cap="none" normalizeH="0" baseline="0" dirty="0">
              <a:ln>
                <a:noFill/>
              </a:ln>
              <a:solidFill>
                <a:srgbClr val="1F1F1F"/>
              </a:solidFill>
              <a:effectLst/>
              <a:latin typeface="Bahnschrift Condensed" panose="020B0502040204020203" pitchFamily="34" charset="0"/>
            </a:endParaRPr>
          </a:p>
          <a:p>
            <a:pPr marL="0" marR="0" lvl="0" indent="0" algn="l" defTabSz="914400" rtl="0" eaLnBrk="0" fontAlgn="base" latinLnBrk="0" hangingPunct="0">
              <a:spcBef>
                <a:spcPct val="0"/>
              </a:spcBef>
              <a:spcAft>
                <a:spcPct val="0"/>
              </a:spcAft>
              <a:buClrTx/>
              <a:buSzTx/>
              <a:buFontTx/>
              <a:buChar char="•"/>
              <a:tabLst/>
            </a:pPr>
            <a:r>
              <a:rPr kumimoji="0" lang="en-US" altLang="en-US" sz="2800" b="1" i="0" u="none" strike="noStrike" cap="none" normalizeH="0" baseline="0" dirty="0">
                <a:ln>
                  <a:noFill/>
                </a:ln>
                <a:solidFill>
                  <a:srgbClr val="1F1F1F"/>
                </a:solidFill>
                <a:effectLst/>
                <a:latin typeface="Bahnschrift Condensed" panose="020B0502040204020203" pitchFamily="34" charset="0"/>
              </a:rPr>
              <a:t>Authority:</a:t>
            </a:r>
            <a:r>
              <a:rPr kumimoji="0" lang="en-US" altLang="en-US" sz="2800" b="0" i="0" u="none" strike="noStrike" cap="none" normalizeH="0" baseline="0" dirty="0">
                <a:ln>
                  <a:noFill/>
                </a:ln>
                <a:solidFill>
                  <a:srgbClr val="1F1F1F"/>
                </a:solidFill>
                <a:effectLst/>
                <a:latin typeface="Bahnschrift Condensed" panose="020B0502040204020203" pitchFamily="34" charset="0"/>
              </a:rPr>
              <a:t> We tend to follow instructions from figures of authority, a tactic hackers use to trick us into performing actions.</a:t>
            </a:r>
          </a:p>
          <a:p>
            <a:pPr marL="0" marR="0" lvl="0" indent="0" algn="l" defTabSz="914400" rtl="0" eaLnBrk="0" fontAlgn="base" latinLnBrk="0" hangingPunct="0">
              <a:spcBef>
                <a:spcPct val="0"/>
              </a:spcBef>
              <a:spcAft>
                <a:spcPct val="0"/>
              </a:spcAft>
              <a:buClrTx/>
              <a:buSzTx/>
              <a:buFontTx/>
              <a:buChar char="•"/>
              <a:tabLst/>
            </a:pPr>
            <a:endParaRPr kumimoji="0" lang="en-US" altLang="en-US" sz="2800" b="0" i="0" u="none" strike="noStrike" cap="none" normalizeH="0" baseline="0" dirty="0">
              <a:ln>
                <a:noFill/>
              </a:ln>
              <a:solidFill>
                <a:srgbClr val="1F1F1F"/>
              </a:solidFill>
              <a:effectLst/>
              <a:latin typeface="Bahnschrift Condensed" panose="020B0502040204020203" pitchFamily="34" charset="0"/>
            </a:endParaRPr>
          </a:p>
          <a:p>
            <a:pPr marL="0" marR="0" lvl="0" indent="0" algn="l" defTabSz="914400" rtl="0" eaLnBrk="0" fontAlgn="base" latinLnBrk="0" hangingPunct="0">
              <a:spcBef>
                <a:spcPct val="0"/>
              </a:spcBef>
              <a:spcAft>
                <a:spcPct val="0"/>
              </a:spcAft>
              <a:buClrTx/>
              <a:buSzTx/>
              <a:buFontTx/>
              <a:buChar char="•"/>
              <a:tabLst/>
            </a:pPr>
            <a:r>
              <a:rPr kumimoji="0" lang="en-US" altLang="en-US" sz="2800" b="1" i="0" u="none" strike="noStrike" cap="none" normalizeH="0" baseline="0" dirty="0">
                <a:ln>
                  <a:noFill/>
                </a:ln>
                <a:solidFill>
                  <a:srgbClr val="1F1F1F"/>
                </a:solidFill>
                <a:effectLst/>
                <a:latin typeface="Bahnschrift Condensed" panose="020B0502040204020203" pitchFamily="34" charset="0"/>
              </a:rPr>
              <a:t>Overconfidence:</a:t>
            </a:r>
            <a:r>
              <a:rPr kumimoji="0" lang="en-US" altLang="en-US" sz="2800" b="0" i="0" u="none" strike="noStrike" cap="none" normalizeH="0" baseline="0" dirty="0">
                <a:ln>
                  <a:noFill/>
                </a:ln>
                <a:solidFill>
                  <a:srgbClr val="1F1F1F"/>
                </a:solidFill>
                <a:effectLst/>
                <a:latin typeface="Bahnschrift Condensed" panose="020B0502040204020203" pitchFamily="34" charset="0"/>
              </a:rPr>
              <a:t> Overestimating our ability to spot phishing emails leaves us vulnerable to </a:t>
            </a:r>
            <a:r>
              <a:rPr kumimoji="0" lang="en-US" altLang="en-US" sz="2800" b="0" i="0" u="none" strike="noStrike" cap="none" normalizeH="0" baseline="0" dirty="0">
                <a:ln>
                  <a:noFill/>
                </a:ln>
                <a:effectLst/>
                <a:latin typeface="Bahnschrift Condensed" panose="020B0502040204020203" pitchFamily="34" charset="0"/>
              </a:rPr>
              <a:t>cleverly crafted attacks.</a:t>
            </a:r>
          </a:p>
          <a:p>
            <a:pPr marL="0" marR="0" lvl="0" indent="0" algn="l" defTabSz="914400" rtl="0" eaLnBrk="0" fontAlgn="base" latinLnBrk="0" hangingPunct="0">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Bahnschrift Condensed" panose="020B0502040204020203" pitchFamily="34" charset="0"/>
            </a:endParaRPr>
          </a:p>
        </p:txBody>
      </p:sp>
    </p:spTree>
    <p:extLst>
      <p:ext uri="{BB962C8B-B14F-4D97-AF65-F5344CB8AC3E}">
        <p14:creationId xmlns:p14="http://schemas.microsoft.com/office/powerpoint/2010/main" val="1077072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2421</TotalTime>
  <Words>2215</Words>
  <Application>Microsoft Office PowerPoint</Application>
  <PresentationFormat>Widescreen</PresentationFormat>
  <Paragraphs>233</Paragraphs>
  <Slides>47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-apple-system</vt:lpstr>
      <vt:lpstr>Arial</vt:lpstr>
      <vt:lpstr>Bahnschrift</vt:lpstr>
      <vt:lpstr>Bahnschrift Condensed</vt:lpstr>
      <vt:lpstr>Bahnschrift Light</vt:lpstr>
      <vt:lpstr>Bahnschrift SemiBold SemiConden</vt:lpstr>
      <vt:lpstr>Calibri</vt:lpstr>
      <vt:lpstr>Calibri Light</vt:lpstr>
      <vt:lpstr>Consolas</vt:lpstr>
      <vt:lpstr>Google Sans</vt:lpstr>
      <vt:lpstr>Overpass</vt:lpstr>
      <vt:lpstr>Office Theme</vt:lpstr>
      <vt:lpstr>      Phishing Attacks</vt:lpstr>
      <vt:lpstr>PowerPoint Presentation</vt:lpstr>
      <vt:lpstr>What is Phishing ?</vt:lpstr>
      <vt:lpstr>A phishing message is designed to trick you into doing one of these four things. </vt:lpstr>
      <vt:lpstr>Cyber attackers phish for different reasons,  But they all phish. </vt:lpstr>
      <vt:lpstr>Understanding The Role of Emotions in Phishing</vt:lpstr>
      <vt:lpstr>Phishing , Social Engineering Cyberattack</vt:lpstr>
      <vt:lpstr>Frequently Manipulated Emotions</vt:lpstr>
      <vt:lpstr>Frequently Manipulated Emotions</vt:lpstr>
      <vt:lpstr>Types of Phishing Attacks</vt:lpstr>
      <vt:lpstr>PowerPoint Presentation</vt:lpstr>
      <vt:lpstr>PowerPoint Presentation</vt:lpstr>
      <vt:lpstr>Types of phishing attacks</vt:lpstr>
      <vt:lpstr>Types of phishing attacks</vt:lpstr>
      <vt:lpstr>Types of phishing attacks</vt:lpstr>
      <vt:lpstr>Types of phishing attacks</vt:lpstr>
      <vt:lpstr>PowerPoint Presentation</vt:lpstr>
      <vt:lpstr>Statistics say…….</vt:lpstr>
      <vt:lpstr>Statistics say…….</vt:lpstr>
      <vt:lpstr>PowerPoint Presentation</vt:lpstr>
      <vt:lpstr>PowerPoint Presentation</vt:lpstr>
      <vt:lpstr>Phishing messages are designed to get you to react quickly without thinking too much. </vt:lpstr>
      <vt:lpstr>Phishing messages usually contain spelling errors, generic texts, fake URLs or websites. </vt:lpstr>
      <vt:lpstr>PowerPoint Presentation</vt:lpstr>
      <vt:lpstr>Email Phishing Attacks</vt:lpstr>
      <vt:lpstr>#1  The Wire Transfer</vt:lpstr>
      <vt:lpstr>#2  The IT Support  Alert</vt:lpstr>
      <vt:lpstr>#3  Confirm Now!</vt:lpstr>
      <vt:lpstr>#4 Password Reset</vt:lpstr>
      <vt:lpstr>#5  Cry for Help </vt:lpstr>
      <vt:lpstr>#6  Commercial Attack</vt:lpstr>
      <vt:lpstr>Smishing Attack</vt:lpstr>
      <vt:lpstr>Vishing Attack</vt:lpstr>
      <vt:lpstr>Angler phishing Attack</vt:lpstr>
      <vt:lpstr>PowerPoint Presentation</vt:lpstr>
      <vt:lpstr>PowerPoint Presentation</vt:lpstr>
      <vt:lpstr>PowerPoint Presentation</vt:lpstr>
      <vt:lpstr>PowerPoint Presentation</vt:lpstr>
      <vt:lpstr>What should I do if I get a  phishing email? </vt:lpstr>
      <vt:lpstr> What happens if I click?  </vt:lpstr>
      <vt:lpstr> What happens if I delete?    </vt:lpstr>
      <vt:lpstr>PowerPoint Presentation</vt:lpstr>
      <vt:lpstr>      What happens if I report?     </vt:lpstr>
      <vt:lpstr>Where to report?</vt:lpstr>
      <vt:lpstr>How to Protect Ourselves</vt:lpstr>
      <vt:lpstr>How to Protect Ourselves</vt:lpstr>
      <vt:lpstr>If you aren’t sure…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Phishing Attacks</dc:title>
  <dc:creator>Simran Mittal</dc:creator>
  <cp:lastModifiedBy>admin</cp:lastModifiedBy>
  <cp:revision>57</cp:revision>
  <dcterms:created xsi:type="dcterms:W3CDTF">2024-06-03T14:28:31Z</dcterms:created>
  <dcterms:modified xsi:type="dcterms:W3CDTF">2024-06-06T10:14:01Z</dcterms:modified>
</cp:coreProperties>
</file>