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5" r:id="rId2"/>
    <p:sldId id="291" r:id="rId3"/>
    <p:sldId id="295" r:id="rId4"/>
    <p:sldId id="292" r:id="rId5"/>
    <p:sldId id="274" r:id="rId6"/>
    <p:sldId id="271" r:id="rId7"/>
    <p:sldId id="279" r:id="rId8"/>
    <p:sldId id="270" r:id="rId9"/>
    <p:sldId id="280" r:id="rId10"/>
    <p:sldId id="283" r:id="rId11"/>
    <p:sldId id="297" r:id="rId12"/>
    <p:sldId id="299" r:id="rId13"/>
    <p:sldId id="298" r:id="rId14"/>
    <p:sldId id="272" r:id="rId15"/>
    <p:sldId id="256" r:id="rId16"/>
    <p:sldId id="257" r:id="rId17"/>
    <p:sldId id="258" r:id="rId18"/>
    <p:sldId id="259" r:id="rId19"/>
    <p:sldId id="260" r:id="rId20"/>
    <p:sldId id="262" r:id="rId21"/>
    <p:sldId id="265" r:id="rId22"/>
    <p:sldId id="266" r:id="rId23"/>
    <p:sldId id="267" r:id="rId24"/>
    <p:sldId id="277" r:id="rId25"/>
    <p:sldId id="268" r:id="rId26"/>
    <p:sldId id="290" r:id="rId2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44" autoAdjust="0"/>
    <p:restoredTop sz="94660"/>
  </p:normalViewPr>
  <p:slideViewPr>
    <p:cSldViewPr snapToGrid="0">
      <p:cViewPr varScale="1">
        <p:scale>
          <a:sx n="65" d="100"/>
          <a:sy n="65" d="100"/>
        </p:scale>
        <p:origin x="936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17C36D-6A69-4820-BA11-99F6450AB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8AE9B9-5687-494F-91FD-4149D6FCDF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4C1A86-9EC3-4AA7-B5CB-49AB615AA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164C93-F7E3-4CA8-AD1B-B17E2E879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04DEA0-7815-458B-A6C9-0D91360CBF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1002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3B381B-BBA9-449E-BDEB-BC19561C2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C74069C-42F9-43AF-BE2E-0C89B43424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2C756-7B6A-43BD-B214-F67015FDB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086389-EC2A-4B7A-8C4D-C5E09B4F3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93818-F8AD-485F-88B5-F314786585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6673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6C02F70-5A10-41F7-8754-DADA1C9B677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056D45-F67F-4864-B454-B9EBF757C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A9313D-398B-4C2F-AD97-C07DA05F0A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A8CDDC-0528-442B-A6F7-00CF49B56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9CEE16-1EA0-490B-B6A3-8CFD4F5AF7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195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5858B-98CD-49C4-B339-ED8F692B7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2BB45D-6E4A-4401-B6E5-AAEAA8572B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E5B1D8-7EC1-40B2-A31B-9FBF35EBD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C4462D-B78E-439F-B2E6-47C2AAD47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519A0-02EF-41D4-9B3F-7A39D34DF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18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DEDED-3DA4-47B2-9025-9977661AF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05E0D8-BB68-41C5-A342-E35C90453C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B547F-7E38-4793-804F-B2E855335F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6192EE-E43F-42A1-B7C8-8347D8C1B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7FC089-D85B-4017-A139-FE236804D8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891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4ED0A4-B8B9-4720-8923-4C59896FC0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51653-2794-458F-A4AB-82C874A5324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D253F2-CD3E-46EE-811F-AE68837F06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9962B0-2321-4E72-9D0F-7650F3060B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3C69D1-CE10-4806-8409-CACA79732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FDC0E0-495B-435A-9D30-D677F4A08A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12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C81F1-8A53-44D9-BFCA-EA31DBF92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067B76-4E01-4452-A005-FC14E1A929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413B74-B08D-41EA-B006-EFB9C62966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A88ED54-A37D-47A5-BE05-5E9DCD5825E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5E31B53-F623-495A-9D98-3CE9FE78B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739455-14E9-47AA-B722-15D2F6BEA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9A2916E-A340-4939-9F95-2B024CBE6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7B3308-AD68-45C2-AB46-E15AAD4BD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370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5C136F-3100-4151-8A0B-7053503FD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84BDDF-0053-4205-9352-90D2B6FC01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5CB6A7C-DA3B-42C9-8F9D-3B0E19F90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FE3C6DB-FAC1-40A7-8361-31DC849C6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1550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CEC631-6FC4-470B-BCF5-FF2D07C2E6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C6DDC3-4B3D-4DD7-A16C-1904DA89AA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845C2-726C-45DA-801E-6817EDFD8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444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F677-099B-4C57-97CA-C3BED8BBA3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DB021C-43EB-4BDF-9360-24209DEBED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AD787B-A9B2-4FB1-9517-C37BCC1FF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9B2B1B-B0D2-44AA-8B16-CF99E6C3D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2BE28-EFE6-4E5B-A9B6-8FFA03EEC8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78FFA-8477-4646-8049-7A98B621F7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72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D596E-FC94-431C-815C-6DA8D9F987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FA49541-3654-46AE-B098-9C6BAEA757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811700-108D-49C9-B523-4381A0C21F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1FAF1F-0192-4AAA-86AD-9B69E55AF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DE021C-1D22-428F-8C08-F2FC7D4824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E31B6-A83A-40FC-B600-DA660DE40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56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7616CB1-A3BF-4E23-8BFB-BFF343362F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3D9CFC-CE87-4375-B51B-6F026B0E2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D5805D-869E-4B22-8A96-962DF70640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BA552A-57F1-4B35-8EC3-7BA765B5AA28}" type="datetimeFigureOut">
              <a:rPr lang="en-US" smtClean="0"/>
              <a:pPr/>
              <a:t>9/29/2022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EB899A-D624-41F4-9DC2-AF92AC035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D16CBB-AA75-41A6-ADAE-8D66B5B6A27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EAD6E5-E709-4EF3-A2B7-29389A90FC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702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eg"/><Relationship Id="rId5" Type="http://schemas.openxmlformats.org/officeDocument/2006/relationships/image" Target="../media/image15.png"/><Relationship Id="rId4" Type="http://schemas.openxmlformats.org/officeDocument/2006/relationships/image" Target="../media/image14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BE2101D-712B-4E88-AD4E-5EB0F2CCE4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5866"/>
          </a:xfrm>
        </p:spPr>
        <p:txBody>
          <a:bodyPr>
            <a:normAutofit/>
          </a:bodyPr>
          <a:lstStyle/>
          <a:p>
            <a:r>
              <a:rPr lang="en-US" sz="4800" b="1" i="1" dirty="0">
                <a:solidFill>
                  <a:srgbClr val="FF0000"/>
                </a:solidFill>
              </a:rPr>
              <a:t>We are happy to have you HERE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4057F1AF-AF28-4361-92BA-29DFA4A97EE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1800" y="2415193"/>
            <a:ext cx="6248400" cy="3510391"/>
          </a:xfrm>
        </p:spPr>
      </p:pic>
      <p:pic>
        <p:nvPicPr>
          <p:cNvPr id="9" name="Picture 8" descr="A picture containing clipart&#10;&#10;Description generated with very high confidence">
            <a:extLst>
              <a:ext uri="{FF2B5EF4-FFF2-40B4-BE49-F238E27FC236}">
                <a16:creationId xmlns:a16="http://schemas.microsoft.com/office/drawing/2014/main" id="{DE7A3351-A629-434B-91AC-3264CE26796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0200" y="4531490"/>
            <a:ext cx="2816389" cy="2109573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15A2670-F990-45CE-A23B-043D3A987D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5012" y="1902103"/>
            <a:ext cx="1781551" cy="252702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A50055D-E598-4E72-BF51-1033C39089B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975" y="1470992"/>
            <a:ext cx="1900238" cy="2954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9063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442DDA-D40E-46F2-9E31-95DAF4C9C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Some Examples of Narrowcasting agencies-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ACACDBB-589B-4096-8845-F6748A2B17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5277" y="1561928"/>
            <a:ext cx="2770724" cy="1980499"/>
          </a:xfrm>
        </p:spPr>
      </p:pic>
      <p:pic>
        <p:nvPicPr>
          <p:cNvPr id="7" name="Picture 6" descr="A close up of a logo&#10;&#10;Description generated with high confidence">
            <a:extLst>
              <a:ext uri="{FF2B5EF4-FFF2-40B4-BE49-F238E27FC236}">
                <a16:creationId xmlns:a16="http://schemas.microsoft.com/office/drawing/2014/main" id="{E25DEA9B-46A6-4BA5-B95A-AB2200C356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1988" y="1561928"/>
            <a:ext cx="2709862" cy="185173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BACB06AA-4B11-4F80-B969-8CD214022BC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7700" y="4171950"/>
            <a:ext cx="3516084" cy="2171699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23086E6E-989E-491E-B4CB-3D4D82544F4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049" y="4571999"/>
            <a:ext cx="3324225" cy="1371600"/>
          </a:xfrm>
          <a:prstGeom prst="rect">
            <a:avLst/>
          </a:prstGeom>
        </p:spPr>
      </p:pic>
      <p:pic>
        <p:nvPicPr>
          <p:cNvPr id="13" name="Picture 12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E85F00CD-D615-419B-AC06-5B3826BB714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0300" y="1694047"/>
            <a:ext cx="3873500" cy="1587500"/>
          </a:xfrm>
          <a:prstGeom prst="rect">
            <a:avLst/>
          </a:prstGeom>
        </p:spPr>
      </p:pic>
      <p:pic>
        <p:nvPicPr>
          <p:cNvPr id="15" name="Picture 14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id="{C75BEFDC-889D-4570-A736-FC8E802F922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1075" y="4171950"/>
            <a:ext cx="247650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7671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sz="4000" dirty="0" smtClean="0">
                <a:solidFill>
                  <a:srgbClr val="FF0000"/>
                </a:solidFill>
              </a:rPr>
              <a:t> रेडियो कार्यक्रम के मुख्य दो प्रकार हैं -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55000" lnSpcReduction="20000"/>
          </a:bodyPr>
          <a:lstStyle/>
          <a:p>
            <a:endParaRPr lang="hi-IN" dirty="0" smtClean="0">
              <a:solidFill>
                <a:srgbClr val="002060"/>
              </a:solidFill>
            </a:endParaRPr>
          </a:p>
          <a:p>
            <a:r>
              <a:rPr lang="en-US" sz="5100" dirty="0" smtClean="0">
                <a:solidFill>
                  <a:srgbClr val="002060"/>
                </a:solidFill>
              </a:rPr>
              <a:t>Classification </a:t>
            </a:r>
            <a:r>
              <a:rPr lang="en-US" sz="5100" dirty="0">
                <a:solidFill>
                  <a:srgbClr val="002060"/>
                </a:solidFill>
              </a:rPr>
              <a:t>of Radio </a:t>
            </a:r>
            <a:r>
              <a:rPr lang="en-US" sz="5100" dirty="0" smtClean="0">
                <a:solidFill>
                  <a:srgbClr val="002060"/>
                </a:solidFill>
              </a:rPr>
              <a:t>programs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i-IN" sz="3100" b="1" dirty="0" smtClean="0">
                <a:solidFill>
                  <a:srgbClr val="002060"/>
                </a:solidFill>
              </a:rPr>
              <a:t>Radio </a:t>
            </a:r>
            <a:r>
              <a:rPr lang="en-US" sz="3100" b="1" dirty="0" smtClean="0">
                <a:solidFill>
                  <a:srgbClr val="002060"/>
                </a:solidFill>
              </a:rPr>
              <a:t>program</a:t>
            </a:r>
            <a:r>
              <a:rPr lang="hi-IN" sz="3100" b="1" dirty="0" smtClean="0">
                <a:solidFill>
                  <a:srgbClr val="002060"/>
                </a:solidFill>
              </a:rPr>
              <a:t>s</a:t>
            </a:r>
            <a:r>
              <a:rPr lang="en-US" sz="3100" b="1" dirty="0" smtClean="0">
                <a:solidFill>
                  <a:srgbClr val="002060"/>
                </a:solidFill>
              </a:rPr>
              <a:t> can be categorized into </a:t>
            </a:r>
            <a:r>
              <a:rPr lang="hi-IN" sz="3100" b="1" dirty="0" smtClean="0">
                <a:solidFill>
                  <a:srgbClr val="002060"/>
                </a:solidFill>
              </a:rPr>
              <a:t>three</a:t>
            </a:r>
            <a:r>
              <a:rPr lang="en-US" sz="3100" b="1" dirty="0" smtClean="0">
                <a:solidFill>
                  <a:srgbClr val="002060"/>
                </a:solidFill>
              </a:rPr>
              <a:t> major parts:</a:t>
            </a:r>
          </a:p>
          <a:p>
            <a:r>
              <a:rPr lang="en-US" sz="3100" b="1" dirty="0" smtClean="0">
                <a:solidFill>
                  <a:srgbClr val="002060"/>
                </a:solidFill>
              </a:rPr>
              <a:t>1- Spoken word programs</a:t>
            </a:r>
          </a:p>
          <a:p>
            <a:r>
              <a:rPr lang="en-US" sz="3100" b="1" dirty="0" smtClean="0">
                <a:solidFill>
                  <a:srgbClr val="002060"/>
                </a:solidFill>
              </a:rPr>
              <a:t>2- Music programs</a:t>
            </a:r>
          </a:p>
          <a:p>
            <a:r>
              <a:rPr lang="en-US" sz="3100" b="1" dirty="0" smtClean="0">
                <a:solidFill>
                  <a:srgbClr val="002060"/>
                </a:solidFill>
              </a:rPr>
              <a:t>In other words, we can say that technically they can be termed as </a:t>
            </a:r>
          </a:p>
          <a:p>
            <a:r>
              <a:rPr lang="en-US" sz="3100" b="1" dirty="0" smtClean="0">
                <a:solidFill>
                  <a:srgbClr val="002060"/>
                </a:solidFill>
              </a:rPr>
              <a:t>Literal format and music format.</a:t>
            </a:r>
          </a:p>
          <a:p>
            <a:r>
              <a:rPr lang="en-US" sz="3100" b="1" dirty="0" smtClean="0">
                <a:solidFill>
                  <a:srgbClr val="002060"/>
                </a:solidFill>
              </a:rPr>
              <a:t>Scripted and unscripted programs</a:t>
            </a:r>
          </a:p>
          <a:p>
            <a:endParaRPr lang="en-US" sz="3600" b="1" dirty="0" smtClean="0">
              <a:solidFill>
                <a:srgbClr val="002060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hi-IN" sz="2800" dirty="0">
                <a:solidFill>
                  <a:srgbClr val="FF0000"/>
                </a:solidFill>
              </a:rPr>
              <a:t>रेडियो कार्यक्रमों का वर्गीकरण</a:t>
            </a:r>
            <a:endParaRPr lang="en-US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 marL="0" indent="0">
              <a:buNone/>
            </a:pPr>
            <a:r>
              <a:rPr lang="hi-IN" sz="2400" b="1" dirty="0" smtClean="0">
                <a:solidFill>
                  <a:srgbClr val="00B050"/>
                </a:solidFill>
              </a:rPr>
              <a:t>रेडियो </a:t>
            </a:r>
            <a:r>
              <a:rPr lang="hi-IN" sz="2400" b="1" dirty="0">
                <a:solidFill>
                  <a:srgbClr val="00B050"/>
                </a:solidFill>
              </a:rPr>
              <a:t>कार्यक्रम </a:t>
            </a:r>
            <a:r>
              <a:rPr lang="hi-IN" sz="2400" b="1" dirty="0" smtClean="0">
                <a:solidFill>
                  <a:srgbClr val="00B050"/>
                </a:solidFill>
              </a:rPr>
              <a:t>तीन </a:t>
            </a:r>
            <a:r>
              <a:rPr lang="hi-IN" sz="2400" b="1" dirty="0">
                <a:solidFill>
                  <a:srgbClr val="00B050"/>
                </a:solidFill>
              </a:rPr>
              <a:t>मुख्य भागों में बांटे जा सकते हैं –</a:t>
            </a:r>
          </a:p>
          <a:p>
            <a:r>
              <a:rPr lang="hi-IN" sz="2400" b="1" dirty="0">
                <a:solidFill>
                  <a:srgbClr val="00B050"/>
                </a:solidFill>
              </a:rPr>
              <a:t>1-शाब्दिक कार्यक्रम </a:t>
            </a:r>
          </a:p>
          <a:p>
            <a:r>
              <a:rPr lang="hi-IN" sz="2400" b="1" dirty="0">
                <a:solidFill>
                  <a:srgbClr val="00B050"/>
                </a:solidFill>
              </a:rPr>
              <a:t>2-संगीत कार्यक्रम</a:t>
            </a:r>
            <a:r>
              <a:rPr lang="en-US" sz="2400" b="1" dirty="0">
                <a:solidFill>
                  <a:srgbClr val="00B050"/>
                </a:solidFill>
              </a:rPr>
              <a:t> </a:t>
            </a:r>
            <a:r>
              <a:rPr lang="hi-IN" sz="2400" b="1" dirty="0">
                <a:solidFill>
                  <a:srgbClr val="00B050"/>
                </a:solidFill>
              </a:rPr>
              <a:t>इसमें गायन व वाद्य संगीत शामिल है  </a:t>
            </a:r>
            <a:endParaRPr lang="en-US" sz="2400" b="1" dirty="0" smtClean="0">
              <a:solidFill>
                <a:srgbClr val="00B050"/>
              </a:solidFill>
            </a:endParaRPr>
          </a:p>
          <a:p>
            <a:r>
              <a:rPr lang="hi-IN" sz="2400" b="1" dirty="0" smtClean="0">
                <a:solidFill>
                  <a:srgbClr val="00B050"/>
                </a:solidFill>
              </a:rPr>
              <a:t>3-लिखित </a:t>
            </a:r>
            <a:r>
              <a:rPr lang="hi-IN" sz="2400" b="1" dirty="0" smtClean="0">
                <a:solidFill>
                  <a:srgbClr val="00B050"/>
                </a:solidFill>
              </a:rPr>
              <a:t>और </a:t>
            </a:r>
            <a:r>
              <a:rPr lang="hi-IN" sz="2400" b="1" dirty="0" smtClean="0">
                <a:solidFill>
                  <a:srgbClr val="00B050"/>
                </a:solidFill>
              </a:rPr>
              <a:t>अलिखित कार्यक्रम </a:t>
            </a:r>
            <a:r>
              <a:rPr lang="hi-IN" b="1" dirty="0" smtClean="0">
                <a:solidFill>
                  <a:srgbClr val="00B050"/>
                </a:solidFill>
              </a:rPr>
              <a:t> </a:t>
            </a:r>
            <a:endParaRPr lang="en-US" b="1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b="1" dirty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1100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 smtClean="0">
                <a:solidFill>
                  <a:srgbClr val="002060"/>
                </a:solidFill>
              </a:rPr>
              <a:t>Wide spectrum of radio programs </a:t>
            </a:r>
            <a:endParaRPr lang="en-US" sz="6000" b="1" dirty="0">
              <a:solidFill>
                <a:srgbClr val="00206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Popular Formats of spoken words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i-IN" dirty="0" smtClean="0"/>
              <a:t>Talk</a:t>
            </a:r>
          </a:p>
          <a:p>
            <a:r>
              <a:rPr lang="en-US" dirty="0" smtClean="0"/>
              <a:t>Quiz</a:t>
            </a:r>
          </a:p>
          <a:p>
            <a:r>
              <a:rPr lang="en-US" dirty="0" smtClean="0"/>
              <a:t>Interview</a:t>
            </a:r>
          </a:p>
          <a:p>
            <a:r>
              <a:rPr lang="en-US" dirty="0" err="1" smtClean="0"/>
              <a:t>Vox</a:t>
            </a:r>
            <a:r>
              <a:rPr lang="en-US" dirty="0" smtClean="0"/>
              <a:t> </a:t>
            </a:r>
            <a:r>
              <a:rPr lang="en-US" dirty="0" err="1" smtClean="0"/>
              <a:t>populi</a:t>
            </a:r>
            <a:r>
              <a:rPr lang="en-US" dirty="0" smtClean="0"/>
              <a:t> or Opinion Poll</a:t>
            </a:r>
          </a:p>
          <a:p>
            <a:r>
              <a:rPr lang="en-US" dirty="0" smtClean="0"/>
              <a:t>Story and Prose</a:t>
            </a:r>
          </a:p>
          <a:p>
            <a:r>
              <a:rPr lang="en-US" dirty="0" smtClean="0"/>
              <a:t>Poetry Recitation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Popular Formats of Spoken and Musical 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Panel Programs-</a:t>
            </a:r>
          </a:p>
          <a:p>
            <a:r>
              <a:rPr lang="en-US" dirty="0" smtClean="0"/>
              <a:t>1-</a:t>
            </a:r>
            <a:r>
              <a:rPr lang="en-US" dirty="0" err="1" smtClean="0"/>
              <a:t>Pannel</a:t>
            </a:r>
            <a:r>
              <a:rPr lang="en-US" dirty="0" smtClean="0"/>
              <a:t> Discussion</a:t>
            </a:r>
          </a:p>
          <a:p>
            <a:r>
              <a:rPr lang="en-US" dirty="0" smtClean="0"/>
              <a:t>2-Symposium</a:t>
            </a:r>
          </a:p>
          <a:p>
            <a:r>
              <a:rPr lang="en-US" dirty="0" smtClean="0"/>
              <a:t>Documentary</a:t>
            </a:r>
          </a:p>
          <a:p>
            <a:r>
              <a:rPr lang="en-US" dirty="0" smtClean="0"/>
              <a:t>Magazine</a:t>
            </a:r>
          </a:p>
          <a:p>
            <a:r>
              <a:rPr lang="en-US" dirty="0" err="1" smtClean="0"/>
              <a:t>DocuDrama</a:t>
            </a:r>
            <a:endParaRPr lang="en-US" dirty="0" smtClean="0"/>
          </a:p>
          <a:p>
            <a:r>
              <a:rPr lang="en-US" dirty="0" smtClean="0"/>
              <a:t>Classical, Light classical, Instrumental </a:t>
            </a:r>
          </a:p>
          <a:p>
            <a:r>
              <a:rPr lang="en-US" dirty="0"/>
              <a:t>Song Stories</a:t>
            </a:r>
          </a:p>
          <a:p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839788" y="5934670"/>
            <a:ext cx="992944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Various formats </a:t>
            </a:r>
            <a:r>
              <a:rPr lang="en-US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of Radio programs</a:t>
            </a:r>
            <a:endParaRPr lang="en-US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63883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एक विचार ....या मंत्र .....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432" y="1690688"/>
            <a:ext cx="9188246" cy="5260800"/>
          </a:xfrm>
        </p:spPr>
      </p:pic>
      <p:sp>
        <p:nvSpPr>
          <p:cNvPr id="5" name="Rectangle 4"/>
          <p:cNvSpPr/>
          <p:nvPr/>
        </p:nvSpPr>
        <p:spPr>
          <a:xfrm rot="19529758">
            <a:off x="166001" y="3123641"/>
            <a:ext cx="605627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i-IN" sz="3200" b="1" i="0" u="none" strike="noStrike" kern="1200" cap="none" spc="0" normalizeH="0" baseline="0" noProof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Mangal" panose="02040503050203030202" pitchFamily="18" charset="0"/>
              </a:rPr>
              <a:t>यदि समस्या one click away है </a:t>
            </a:r>
            <a:endParaRPr kumimoji="0" lang="en-US" sz="3200" b="1" i="0" u="none" strike="noStrike" kern="1200" cap="none" spc="0" normalizeH="0" baseline="0" noProof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 rot="19138371">
            <a:off x="4800124" y="4578897"/>
            <a:ext cx="59762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i-IN" sz="2400" b="1" i="0" u="none" strike="noStrike" kern="1200" cap="none" spc="0" normalizeH="0" baseline="0" noProof="0" dirty="0" smtClean="0">
                <a:ln w="0"/>
                <a:solidFill>
                  <a:srgbClr val="4472C4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uLnTx/>
                <a:uFillTx/>
                <a:latin typeface="Calibri"/>
                <a:ea typeface="+mn-ea"/>
                <a:cs typeface="Mangal" panose="02040503050203030202" pitchFamily="18" charset="0"/>
              </a:rPr>
              <a:t>तो समाधान भी one click away होना चाहिए </a:t>
            </a:r>
            <a:endParaRPr kumimoji="0" lang="en-US" sz="2400" b="1" i="0" u="none" strike="noStrike" kern="1200" cap="none" spc="0" normalizeH="0" baseline="0" noProof="0" dirty="0">
              <a:ln w="0"/>
              <a:solidFill>
                <a:srgbClr val="4472C4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6573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7" name="Content Placeholder 6" descr="A picture containing object, sky, antenna, wall&#10;&#10;Description generated with high confidence">
            <a:extLst>
              <a:ext uri="{FF2B5EF4-FFF2-40B4-BE49-F238E27FC236}">
                <a16:creationId xmlns:a16="http://schemas.microsoft.com/office/drawing/2014/main" id="{825C5809-DAB9-4023-BC30-43ECF459949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889"/>
          <a:stretch/>
        </p:blipFill>
        <p:spPr>
          <a:xfrm>
            <a:off x="1166191" y="916884"/>
            <a:ext cx="9501808" cy="5344768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5FE860FF-6214-458C-B8B6-840D3D4BD8A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tx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079A69E-2DBC-4FA4-8495-9B37C56A910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0F80B1E9-A8C1-4802-BFFD-7FC81CD2112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6563E79D-1351-48E9-BFFC-968220899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hi-IN" sz="3600" b="1" dirty="0" smtClean="0">
                <a:solidFill>
                  <a:schemeClr val="bg1"/>
                </a:solidFill>
              </a:rPr>
              <a:t>रेडियो कार्यक्रमों के प्रारूप - </a:t>
            </a:r>
            <a:r>
              <a:rPr lang="en-US" sz="3600" b="1" dirty="0" smtClean="0">
                <a:solidFill>
                  <a:schemeClr val="bg1"/>
                </a:solidFill>
              </a:rPr>
              <a:t>Formats </a:t>
            </a:r>
            <a:r>
              <a:rPr lang="en-US" sz="3600" b="1" dirty="0">
                <a:solidFill>
                  <a:schemeClr val="bg1"/>
                </a:solidFill>
              </a:rPr>
              <a:t>of Radio </a:t>
            </a:r>
            <a:r>
              <a:rPr lang="en-US" sz="3600" b="1" dirty="0" err="1">
                <a:solidFill>
                  <a:schemeClr val="bg1"/>
                </a:solidFill>
              </a:rPr>
              <a:t>Programmes</a:t>
            </a:r>
            <a:r>
              <a:rPr lang="en-US" sz="3600" b="1" dirty="0">
                <a:solidFill>
                  <a:schemeClr val="bg1"/>
                </a:solidFill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63117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29CA4FF-D8CD-4762-8045-7FEEF35F5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Documentary !!One of the Most popular formats in Radio </a:t>
            </a:r>
            <a:r>
              <a:rPr lang="hi-IN" b="1" dirty="0" smtClean="0">
                <a:solidFill>
                  <a:srgbClr val="FF0000"/>
                </a:solidFill>
              </a:rPr>
              <a:t>– </a:t>
            </a:r>
            <a:r>
              <a:rPr lang="hi-IN" sz="3600" b="1" dirty="0" smtClean="0">
                <a:solidFill>
                  <a:srgbClr val="FF0000"/>
                </a:solidFill>
              </a:rPr>
              <a:t>रेडियो दस्तावेज़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7" name="Content Placeholder 6" descr="A close up of a sign&#10;&#10;Description generated with high confidence">
            <a:extLst>
              <a:ext uri="{FF2B5EF4-FFF2-40B4-BE49-F238E27FC236}">
                <a16:creationId xmlns:a16="http://schemas.microsoft.com/office/drawing/2014/main" id="{EB221B88-D370-4FA4-813D-A7D0F87C4AB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5258" y="1825625"/>
            <a:ext cx="7701483" cy="4351338"/>
          </a:xfrm>
        </p:spPr>
      </p:pic>
    </p:spTree>
    <p:extLst>
      <p:ext uri="{BB962C8B-B14F-4D97-AF65-F5344CB8AC3E}">
        <p14:creationId xmlns:p14="http://schemas.microsoft.com/office/powerpoint/2010/main" val="3755238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461E26-FB4C-420C-AD02-354EA11FFEC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0" y="365125"/>
            <a:ext cx="10515600" cy="1325563"/>
          </a:xfrm>
        </p:spPr>
        <p:txBody>
          <a:bodyPr>
            <a:normAutofit/>
          </a:bodyPr>
          <a:lstStyle/>
          <a:p>
            <a:r>
              <a:rPr lang="en-US" sz="4800" b="1" dirty="0">
                <a:solidFill>
                  <a:srgbClr val="002060"/>
                </a:solidFill>
              </a:rPr>
              <a:t>Essential Elements in Audio Documentary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51808F-EABD-4235-9A85-3196E107D8F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825624"/>
            <a:ext cx="10515600" cy="5032375"/>
          </a:xfrm>
        </p:spPr>
        <p:txBody>
          <a:bodyPr>
            <a:normAutofit/>
          </a:bodyPr>
          <a:lstStyle/>
          <a:p>
            <a:r>
              <a:rPr lang="en-US" b="1" dirty="0"/>
              <a:t>Radio documentary is a spoken word with supportive music radio format devoted to non-fiction narrative.</a:t>
            </a:r>
          </a:p>
          <a:p>
            <a:r>
              <a:rPr lang="en-US" b="1" dirty="0"/>
              <a:t>It is obvious by the word that this format essentially requires the documented evidences for production.</a:t>
            </a:r>
          </a:p>
          <a:p>
            <a:r>
              <a:rPr lang="en-US" b="1" dirty="0"/>
              <a:t>We need to have-</a:t>
            </a:r>
          </a:p>
          <a:p>
            <a:r>
              <a:rPr lang="en-US" b="1" dirty="0"/>
              <a:t>Authentic documents, archival audio contents</a:t>
            </a:r>
          </a:p>
          <a:p>
            <a:r>
              <a:rPr lang="en-US" b="1" dirty="0"/>
              <a:t>Music to support the content spoken</a:t>
            </a:r>
          </a:p>
          <a:p>
            <a:r>
              <a:rPr lang="en-US" b="1" dirty="0" smtClean="0"/>
              <a:t>Deep Seated  research</a:t>
            </a:r>
          </a:p>
          <a:p>
            <a:r>
              <a:rPr lang="hi-IN" b="1" dirty="0" smtClean="0">
                <a:solidFill>
                  <a:srgbClr val="FF0000"/>
                </a:solidFill>
              </a:rPr>
              <a:t>सत्यापित दस्तावेज़, प्रलेखित ध्वनि सामग्री, संगीत, शिलालेख, इलेक्ट्रोनिक रिकार्डिंग, ऐतिहासिक सामग्री 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528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rapezoid 8"/>
          <p:cNvSpPr/>
          <p:nvPr/>
        </p:nvSpPr>
        <p:spPr>
          <a:xfrm>
            <a:off x="2426109" y="1415845"/>
            <a:ext cx="7698658" cy="4291781"/>
          </a:xfrm>
          <a:prstGeom prst="trapezoi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F13870-136D-476B-AC24-4A86ADE09B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FF0000"/>
                </a:solidFill>
              </a:rPr>
              <a:t>One of the most entertaining radio formats</a:t>
            </a:r>
          </a:p>
        </p:txBody>
      </p:sp>
      <p:sp>
        <p:nvSpPr>
          <p:cNvPr id="4" name="Rectangle 3"/>
          <p:cNvSpPr/>
          <p:nvPr/>
        </p:nvSpPr>
        <p:spPr>
          <a:xfrm>
            <a:off x="2212257" y="2544995"/>
            <a:ext cx="8126361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Radio Magazine </a:t>
            </a:r>
            <a:r>
              <a:rPr lang="hi-IN" sz="7200" b="0" cap="none" spc="0" dirty="0" smtClean="0">
                <a:ln w="0"/>
                <a:solidFill>
                  <a:srgbClr val="FFFF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रेडियो पत्रिका </a:t>
            </a:r>
            <a:endParaRPr lang="en-US" sz="7200" b="0" cap="none" spc="0" dirty="0">
              <a:ln w="0"/>
              <a:solidFill>
                <a:srgbClr val="FFFF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218471" y="5950113"/>
            <a:ext cx="17550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i-IN" sz="2800" b="1" dirty="0" smtClean="0"/>
              <a:t>Show रील 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043786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E66E6-D4B7-49C1-AFF1-1B063C84E1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Why it is so entertaining 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3A9FBC-DE8A-40AB-8FE6-61635C4220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Have a look at a magazine !! What do you observe ??</a:t>
            </a:r>
          </a:p>
          <a:p>
            <a:r>
              <a:rPr lang="en-US" b="1" dirty="0">
                <a:solidFill>
                  <a:srgbClr val="002060"/>
                </a:solidFill>
              </a:rPr>
              <a:t>We see a variety in any magazine page to page…you will have…</a:t>
            </a:r>
          </a:p>
          <a:p>
            <a:r>
              <a:rPr lang="en-US" b="1" dirty="0">
                <a:solidFill>
                  <a:srgbClr val="002060"/>
                </a:solidFill>
              </a:rPr>
              <a:t>Editorial</a:t>
            </a:r>
          </a:p>
          <a:p>
            <a:r>
              <a:rPr lang="en-US" b="1" dirty="0">
                <a:solidFill>
                  <a:srgbClr val="002060"/>
                </a:solidFill>
              </a:rPr>
              <a:t>Poems</a:t>
            </a:r>
          </a:p>
          <a:p>
            <a:r>
              <a:rPr lang="en-US" b="1" dirty="0">
                <a:solidFill>
                  <a:srgbClr val="002060"/>
                </a:solidFill>
              </a:rPr>
              <a:t>Essays</a:t>
            </a:r>
          </a:p>
          <a:p>
            <a:r>
              <a:rPr lang="en-US" b="1" dirty="0">
                <a:solidFill>
                  <a:srgbClr val="002060"/>
                </a:solidFill>
              </a:rPr>
              <a:t>Cartoons </a:t>
            </a:r>
          </a:p>
          <a:p>
            <a:r>
              <a:rPr lang="en-US" b="1" dirty="0">
                <a:solidFill>
                  <a:srgbClr val="002060"/>
                </a:solidFill>
              </a:rPr>
              <a:t>Drama</a:t>
            </a:r>
          </a:p>
          <a:p>
            <a:r>
              <a:rPr lang="en-US" b="1" dirty="0">
                <a:solidFill>
                  <a:srgbClr val="002060"/>
                </a:solidFill>
              </a:rPr>
              <a:t>Any thing else suited to your interest… Radio Magazine is interesting because of it’s variety….SOUND EFFECTS ARE MUST !!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0102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A575C-9FED-43A9-AD0A-7D96020883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Feature…is a very specific format in Radio </a:t>
            </a:r>
          </a:p>
        </p:txBody>
      </p:sp>
      <p:pic>
        <p:nvPicPr>
          <p:cNvPr id="9" name="Content Placeholder 8" descr="A screenshot of a stereo&#10;&#10;Description generated with high confidence">
            <a:extLst>
              <a:ext uri="{FF2B5EF4-FFF2-40B4-BE49-F238E27FC236}">
                <a16:creationId xmlns:a16="http://schemas.microsoft.com/office/drawing/2014/main" id="{9BA94B02-E705-42ED-9E4F-8BF92D20827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8144" y="1825625"/>
            <a:ext cx="7735712" cy="4351338"/>
          </a:xfrm>
        </p:spPr>
      </p:pic>
    </p:spTree>
    <p:extLst>
      <p:ext uri="{BB962C8B-B14F-4D97-AF65-F5344CB8AC3E}">
        <p14:creationId xmlns:p14="http://schemas.microsoft.com/office/powerpoint/2010/main" val="3104353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sp>
        <p:nvSpPr>
          <p:cNvPr id="26" name="Freeform 18">
            <a:extLst>
              <a:ext uri="{FF2B5EF4-FFF2-40B4-BE49-F238E27FC236}">
                <a16:creationId xmlns:a16="http://schemas.microsoft.com/office/drawing/2014/main" id="{C15229F3-7A2E-4558-98FE-7A5F69409DC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4683319"/>
            <a:ext cx="6516874" cy="2174681"/>
          </a:xfrm>
          <a:custGeom>
            <a:avLst/>
            <a:gdLst>
              <a:gd name="connsiteX0" fmla="*/ 0 w 6516874"/>
              <a:gd name="connsiteY0" fmla="*/ 0 h 2174681"/>
              <a:gd name="connsiteX1" fmla="*/ 819150 w 6516874"/>
              <a:gd name="connsiteY1" fmla="*/ 0 h 2174681"/>
              <a:gd name="connsiteX2" fmla="*/ 1038225 w 6516874"/>
              <a:gd name="connsiteY2" fmla="*/ 0 h 2174681"/>
              <a:gd name="connsiteX3" fmla="*/ 6516874 w 6516874"/>
              <a:gd name="connsiteY3" fmla="*/ 0 h 2174681"/>
              <a:gd name="connsiteX4" fmla="*/ 5509712 w 6516874"/>
              <a:gd name="connsiteY4" fmla="*/ 2174681 h 2174681"/>
              <a:gd name="connsiteX5" fmla="*/ 1038225 w 6516874"/>
              <a:gd name="connsiteY5" fmla="*/ 2174681 h 2174681"/>
              <a:gd name="connsiteX6" fmla="*/ 947987 w 6516874"/>
              <a:gd name="connsiteY6" fmla="*/ 2174681 h 2174681"/>
              <a:gd name="connsiteX7" fmla="*/ 819150 w 6516874"/>
              <a:gd name="connsiteY7" fmla="*/ 2174681 h 2174681"/>
              <a:gd name="connsiteX8" fmla="*/ 0 w 6516874"/>
              <a:gd name="connsiteY8" fmla="*/ 2174681 h 21746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6516874" h="2174681">
                <a:moveTo>
                  <a:pt x="0" y="0"/>
                </a:moveTo>
                <a:lnTo>
                  <a:pt x="819150" y="0"/>
                </a:lnTo>
                <a:lnTo>
                  <a:pt x="1038225" y="0"/>
                </a:lnTo>
                <a:lnTo>
                  <a:pt x="6516874" y="0"/>
                </a:lnTo>
                <a:lnTo>
                  <a:pt x="5509712" y="2174681"/>
                </a:lnTo>
                <a:lnTo>
                  <a:pt x="1038225" y="2174681"/>
                </a:lnTo>
                <a:lnTo>
                  <a:pt x="947987" y="2174681"/>
                </a:lnTo>
                <a:lnTo>
                  <a:pt x="819150" y="2174681"/>
                </a:lnTo>
                <a:lnTo>
                  <a:pt x="0" y="2174681"/>
                </a:ln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8" name="Freeform 17">
            <a:extLst>
              <a:ext uri="{FF2B5EF4-FFF2-40B4-BE49-F238E27FC236}">
                <a16:creationId xmlns:a16="http://schemas.microsoft.com/office/drawing/2014/main" id="{41F18803-BE79-4916-AE6B-5DE238B367F0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663110" cy="2130951"/>
          </a:xfrm>
          <a:custGeom>
            <a:avLst/>
            <a:gdLst>
              <a:gd name="connsiteX0" fmla="*/ 0 w 8663110"/>
              <a:gd name="connsiteY0" fmla="*/ 0 h 2130951"/>
              <a:gd name="connsiteX1" fmla="*/ 819150 w 8663110"/>
              <a:gd name="connsiteY1" fmla="*/ 0 h 2130951"/>
              <a:gd name="connsiteX2" fmla="*/ 1028700 w 8663110"/>
              <a:gd name="connsiteY2" fmla="*/ 0 h 2130951"/>
              <a:gd name="connsiteX3" fmla="*/ 4187970 w 8663110"/>
              <a:gd name="connsiteY3" fmla="*/ 0 h 2130951"/>
              <a:gd name="connsiteX4" fmla="*/ 4400550 w 8663110"/>
              <a:gd name="connsiteY4" fmla="*/ 0 h 2130951"/>
              <a:gd name="connsiteX5" fmla="*/ 5262791 w 8663110"/>
              <a:gd name="connsiteY5" fmla="*/ 0 h 2130951"/>
              <a:gd name="connsiteX6" fmla="*/ 5262791 w 8663110"/>
              <a:gd name="connsiteY6" fmla="*/ 478 h 2130951"/>
              <a:gd name="connsiteX7" fmla="*/ 8663110 w 8663110"/>
              <a:gd name="connsiteY7" fmla="*/ 478 h 2130951"/>
              <a:gd name="connsiteX8" fmla="*/ 7676422 w 8663110"/>
              <a:gd name="connsiteY8" fmla="*/ 2130951 h 2130951"/>
              <a:gd name="connsiteX9" fmla="*/ 4400550 w 8663110"/>
              <a:gd name="connsiteY9" fmla="*/ 2130951 h 2130951"/>
              <a:gd name="connsiteX10" fmla="*/ 4187970 w 8663110"/>
              <a:gd name="connsiteY10" fmla="*/ 2130951 h 2130951"/>
              <a:gd name="connsiteX11" fmla="*/ 1028700 w 8663110"/>
              <a:gd name="connsiteY11" fmla="*/ 2130951 h 2130951"/>
              <a:gd name="connsiteX12" fmla="*/ 819150 w 8663110"/>
              <a:gd name="connsiteY12" fmla="*/ 2130951 h 2130951"/>
              <a:gd name="connsiteX13" fmla="*/ 0 w 8663110"/>
              <a:gd name="connsiteY13" fmla="*/ 2130951 h 21309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8663110" h="2130951">
                <a:moveTo>
                  <a:pt x="0" y="0"/>
                </a:moveTo>
                <a:lnTo>
                  <a:pt x="819150" y="0"/>
                </a:lnTo>
                <a:lnTo>
                  <a:pt x="1028700" y="0"/>
                </a:lnTo>
                <a:lnTo>
                  <a:pt x="4187970" y="0"/>
                </a:lnTo>
                <a:lnTo>
                  <a:pt x="4400550" y="0"/>
                </a:lnTo>
                <a:lnTo>
                  <a:pt x="5262791" y="0"/>
                </a:lnTo>
                <a:lnTo>
                  <a:pt x="5262791" y="478"/>
                </a:lnTo>
                <a:lnTo>
                  <a:pt x="8663110" y="478"/>
                </a:lnTo>
                <a:lnTo>
                  <a:pt x="7676422" y="2130951"/>
                </a:lnTo>
                <a:lnTo>
                  <a:pt x="4400550" y="2130951"/>
                </a:lnTo>
                <a:lnTo>
                  <a:pt x="4187970" y="2130951"/>
                </a:lnTo>
                <a:lnTo>
                  <a:pt x="1028700" y="2130951"/>
                </a:lnTo>
                <a:lnTo>
                  <a:pt x="819150" y="2130951"/>
                </a:lnTo>
                <a:lnTo>
                  <a:pt x="0" y="2130951"/>
                </a:lnTo>
                <a:close/>
              </a:path>
            </a:pathLst>
          </a:custGeom>
          <a:solidFill>
            <a:srgbClr val="3F5D7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B026057-BBDB-48D4-81BB-2DBEB475F4E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954354" y="643467"/>
            <a:ext cx="2624667" cy="2624667"/>
          </a:xfrm>
          <a:prstGeom prst="rect">
            <a:avLst/>
          </a:prstGeom>
        </p:spPr>
      </p:pic>
      <p:pic>
        <p:nvPicPr>
          <p:cNvPr id="8" name="Content Placeholder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226949" y="3170001"/>
            <a:ext cx="2228851" cy="148319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D77ED63-4745-4BD7-851E-785FFE13BF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4805" y="3429000"/>
            <a:ext cx="6413500" cy="135980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hi-IN" sz="5400" b="1" dirty="0" smtClean="0">
                <a:solidFill>
                  <a:srgbClr val="FF0000"/>
                </a:solidFill>
              </a:rPr>
              <a:t/>
            </a:r>
            <a:br>
              <a:rPr lang="hi-IN" sz="5400" b="1" dirty="0" smtClean="0">
                <a:solidFill>
                  <a:srgbClr val="FF0000"/>
                </a:solidFill>
              </a:rPr>
            </a:br>
            <a:r>
              <a:rPr lang="hi-IN" sz="5400" b="1" dirty="0">
                <a:solidFill>
                  <a:srgbClr val="FF0000"/>
                </a:solidFill>
              </a:rPr>
              <a:t/>
            </a:r>
            <a:br>
              <a:rPr lang="hi-IN" sz="5400" b="1" dirty="0">
                <a:solidFill>
                  <a:srgbClr val="FF0000"/>
                </a:solidFill>
              </a:rPr>
            </a:br>
            <a:r>
              <a:rPr lang="hi-IN" sz="5400" b="1" dirty="0" smtClean="0">
                <a:solidFill>
                  <a:srgbClr val="FF0000"/>
                </a:solidFill>
              </a:rPr>
              <a:t/>
            </a:r>
            <a:br>
              <a:rPr lang="hi-IN" sz="5400" b="1" dirty="0" smtClean="0">
                <a:solidFill>
                  <a:srgbClr val="FF0000"/>
                </a:solidFill>
              </a:rPr>
            </a:br>
            <a:r>
              <a:rPr lang="hi-IN" sz="5400" b="1" dirty="0">
                <a:solidFill>
                  <a:srgbClr val="FF0000"/>
                </a:solidFill>
              </a:rPr>
              <a:t/>
            </a:r>
            <a:br>
              <a:rPr lang="hi-IN" sz="5400" b="1" dirty="0">
                <a:solidFill>
                  <a:srgbClr val="FF0000"/>
                </a:solidFill>
              </a:rPr>
            </a:br>
            <a:r>
              <a:rPr lang="hi-IN" dirty="0">
                <a:solidFill>
                  <a:srgbClr val="002060"/>
                </a:solidFill>
              </a:rPr>
              <a:t>क्या रेडियो अलोकप्रिय है ? </a:t>
            </a:r>
            <a:r>
              <a:rPr lang="hi-IN" sz="5400" dirty="0" smtClean="0">
                <a:solidFill>
                  <a:srgbClr val="002060"/>
                </a:solidFill>
              </a:rPr>
              <a:t/>
            </a:r>
            <a:br>
              <a:rPr lang="hi-IN" sz="5400" dirty="0" smtClean="0">
                <a:solidFill>
                  <a:srgbClr val="002060"/>
                </a:solidFill>
              </a:rPr>
            </a:br>
            <a:r>
              <a:rPr lang="en-US" sz="5400" b="1" dirty="0" smtClean="0">
                <a:solidFill>
                  <a:srgbClr val="FF0000"/>
                </a:solidFill>
              </a:rPr>
              <a:t>Is </a:t>
            </a:r>
            <a:r>
              <a:rPr lang="en-US" sz="5400" b="1" dirty="0">
                <a:solidFill>
                  <a:srgbClr val="FF0000"/>
                </a:solidFill>
              </a:rPr>
              <a:t>Radio Unpopular </a:t>
            </a:r>
            <a:r>
              <a:rPr lang="en-US" sz="5400" b="1" dirty="0" smtClean="0">
                <a:solidFill>
                  <a:srgbClr val="FF0000"/>
                </a:solidFill>
              </a:rPr>
              <a:t>??</a:t>
            </a:r>
            <a:br>
              <a:rPr lang="en-US" sz="5400" b="1" dirty="0" smtClean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84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878F8-2B4B-488A-B65E-E8E06259D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How to understand a FEATURE?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B1FB7D-569E-46B7-8481-1F9E108D6A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A distinctive attribute or aspect of something.</a:t>
            </a:r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Feature focuses on only one aspect out of many aspects of a place, personality, music, flora and fauna</a:t>
            </a:r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Example- </a:t>
            </a:r>
            <a:r>
              <a:rPr lang="en-US" sz="3200" b="1" dirty="0" err="1">
                <a:solidFill>
                  <a:schemeClr val="accent1">
                    <a:lumMod val="75000"/>
                  </a:schemeClr>
                </a:solidFill>
              </a:rPr>
              <a:t>Bahuroop</a:t>
            </a:r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 Gandhi is a book published by NCERT which showcases his versatile personality such as- Gandhi as a writer, Commander, Saint, Auctioneer, Satyagrahi etc.</a:t>
            </a:r>
          </a:p>
          <a:p>
            <a:r>
              <a:rPr lang="en-US" sz="3200" b="1" dirty="0">
                <a:solidFill>
                  <a:schemeClr val="accent1">
                    <a:lumMod val="75000"/>
                  </a:schemeClr>
                </a:solidFill>
              </a:rPr>
              <a:t>Feature will highlight only one aspect not all whereas in documentary more aspects can be dealt.</a:t>
            </a:r>
          </a:p>
        </p:txBody>
      </p:sp>
    </p:spTree>
    <p:extLst>
      <p:ext uri="{BB962C8B-B14F-4D97-AF65-F5344CB8AC3E}">
        <p14:creationId xmlns:p14="http://schemas.microsoft.com/office/powerpoint/2010/main" val="2805470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7C7E6A-C731-4F2A-9D57-68089B1ABA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Radio Talk is most commonly used in Education….</a:t>
            </a:r>
          </a:p>
        </p:txBody>
      </p:sp>
      <p:pic>
        <p:nvPicPr>
          <p:cNvPr id="5" name="Content Placeholder 4" descr="A drawing of a cartoon character&#10;&#10;Description generated with high confidence">
            <a:extLst>
              <a:ext uri="{FF2B5EF4-FFF2-40B4-BE49-F238E27FC236}">
                <a16:creationId xmlns:a16="http://schemas.microsoft.com/office/drawing/2014/main" id="{3D0E8C69-F283-49C5-9824-B3BC3753BF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7820" y="1825625"/>
            <a:ext cx="4316359" cy="4351338"/>
          </a:xfrm>
        </p:spPr>
      </p:pic>
    </p:spTree>
    <p:extLst>
      <p:ext uri="{BB962C8B-B14F-4D97-AF65-F5344CB8AC3E}">
        <p14:creationId xmlns:p14="http://schemas.microsoft.com/office/powerpoint/2010/main" val="1526154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D268D0-D4B1-41DB-A441-4235E2AF7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>
                <a:solidFill>
                  <a:srgbClr val="FF0000"/>
                </a:solidFill>
              </a:rPr>
              <a:t>What is a talk ??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4BA601-1E17-440F-94C1-151574DA1C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70C0"/>
                </a:solidFill>
              </a:rPr>
              <a:t>A radio talk requires a presenter and a subject expert.</a:t>
            </a:r>
          </a:p>
          <a:p>
            <a:r>
              <a:rPr lang="en-US" b="1" dirty="0">
                <a:solidFill>
                  <a:srgbClr val="0070C0"/>
                </a:solidFill>
              </a:rPr>
              <a:t>Presenter will introduce the subject expert and invite the expert to speak on the subject of her or his expertise.</a:t>
            </a:r>
          </a:p>
          <a:p>
            <a:r>
              <a:rPr lang="en-US" b="1" dirty="0">
                <a:solidFill>
                  <a:srgbClr val="0070C0"/>
                </a:solidFill>
              </a:rPr>
              <a:t>Prior to the recording the expert is expected to have interesting research findings and to prepare the script.</a:t>
            </a:r>
          </a:p>
          <a:p>
            <a:r>
              <a:rPr lang="en-US" b="1" dirty="0">
                <a:solidFill>
                  <a:srgbClr val="0070C0"/>
                </a:solidFill>
              </a:rPr>
              <a:t>It can either be pre recorded and edited before broadcast or can be broadcast live on air.</a:t>
            </a:r>
          </a:p>
          <a:p>
            <a:r>
              <a:rPr lang="en-US" b="1" dirty="0">
                <a:solidFill>
                  <a:srgbClr val="0070C0"/>
                </a:solidFill>
              </a:rPr>
              <a:t>Normally it is suggested to pre record the talk to validate the content.</a:t>
            </a:r>
          </a:p>
        </p:txBody>
      </p:sp>
    </p:spTree>
    <p:extLst>
      <p:ext uri="{BB962C8B-B14F-4D97-AF65-F5344CB8AC3E}">
        <p14:creationId xmlns:p14="http://schemas.microsoft.com/office/powerpoint/2010/main" val="2843047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CA2F60-FD59-450C-B726-4DE8DD5F09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rgbClr val="FF0000"/>
                </a:solidFill>
              </a:rPr>
              <a:t>This format is also called the “Voice of the people”</a:t>
            </a:r>
          </a:p>
        </p:txBody>
      </p:sp>
      <p:pic>
        <p:nvPicPr>
          <p:cNvPr id="5" name="Content Placeholder 4" descr="A picture containing object&#10;&#10;Description generated with high confidence">
            <a:extLst>
              <a:ext uri="{FF2B5EF4-FFF2-40B4-BE49-F238E27FC236}">
                <a16:creationId xmlns:a16="http://schemas.microsoft.com/office/drawing/2014/main" id="{8B397C8D-2B3B-41DA-8E36-1C29FB35A94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831" y="2343150"/>
            <a:ext cx="8814436" cy="3400425"/>
          </a:xfrm>
        </p:spPr>
      </p:pic>
    </p:spTree>
    <p:extLst>
      <p:ext uri="{BB962C8B-B14F-4D97-AF65-F5344CB8AC3E}">
        <p14:creationId xmlns:p14="http://schemas.microsoft.com/office/powerpoint/2010/main" val="45762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B6AC62B-C188-4539-A14B-F5529E549A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8600" y="1243391"/>
            <a:ext cx="7188199" cy="436782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D36494E-7900-4606-8308-6BE2EF9DC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40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What’s your view ????</a:t>
            </a:r>
          </a:p>
        </p:txBody>
      </p:sp>
    </p:spTree>
    <p:extLst>
      <p:ext uri="{BB962C8B-B14F-4D97-AF65-F5344CB8AC3E}">
        <p14:creationId xmlns:p14="http://schemas.microsoft.com/office/powerpoint/2010/main" val="180382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857A1A-0C7B-411E-812B-C6CDB8EF6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b="1" dirty="0">
                <a:solidFill>
                  <a:srgbClr val="FF0000"/>
                </a:solidFill>
              </a:rPr>
              <a:t>Vox- </a:t>
            </a:r>
            <a:r>
              <a:rPr lang="en-US" sz="5400" b="1" dirty="0" err="1">
                <a:solidFill>
                  <a:srgbClr val="FF0000"/>
                </a:solidFill>
              </a:rPr>
              <a:t>Populi</a:t>
            </a:r>
            <a:r>
              <a:rPr lang="en-US" sz="5400" b="1" dirty="0">
                <a:solidFill>
                  <a:srgbClr val="FF0000"/>
                </a:solidFill>
              </a:rPr>
              <a:t>…the elements…!!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DDD9C5-7CA9-4AE3-BA57-280A5D750C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>
                <a:solidFill>
                  <a:srgbClr val="FF0000"/>
                </a:solidFill>
              </a:rPr>
              <a:t>Vox </a:t>
            </a:r>
            <a:r>
              <a:rPr lang="en-US" sz="3600" b="1" dirty="0" err="1">
                <a:solidFill>
                  <a:srgbClr val="FF0000"/>
                </a:solidFill>
              </a:rPr>
              <a:t>Populi</a:t>
            </a:r>
            <a:r>
              <a:rPr lang="en-US" sz="3600" b="1" dirty="0">
                <a:solidFill>
                  <a:srgbClr val="FF0000"/>
                </a:solidFill>
              </a:rPr>
              <a:t> is mostly the outdoor recording in which the producer goes into the real situation.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Producer takes the public opinion on a particular topic such as the Price hike, Elections, Pollution, Sanitation and cleanliness, Public health or any other common problem.</a:t>
            </a:r>
          </a:p>
          <a:p>
            <a:r>
              <a:rPr lang="en-US" sz="3600" b="1" dirty="0">
                <a:solidFill>
                  <a:srgbClr val="FF0000"/>
                </a:solidFill>
              </a:rPr>
              <a:t>Producer comes back to the studio for editing, adds some narration and cast the program on air.</a:t>
            </a:r>
          </a:p>
        </p:txBody>
      </p:sp>
    </p:spTree>
    <p:extLst>
      <p:ext uri="{BB962C8B-B14F-4D97-AF65-F5344CB8AC3E}">
        <p14:creationId xmlns:p14="http://schemas.microsoft.com/office/powerpoint/2010/main" val="3544618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5" name="Content Placeholder 4" descr="A picture containing clothing&#10;&#10;Description generated with high confidence">
            <a:extLst>
              <a:ext uri="{FF2B5EF4-FFF2-40B4-BE49-F238E27FC236}">
                <a16:creationId xmlns:a16="http://schemas.microsoft.com/office/drawing/2014/main" id="{F892A75B-C7F6-48B2-B02D-DD89D439CCD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434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5FE860FF-6214-458C-B8B6-840D3D4BD8AE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tx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079A69E-2DBC-4FA4-8495-9B37C56A910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F80B1E9-A8C1-4802-BFFD-7FC81CD2112C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384D997B-0671-43D8-82D6-2090F86960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b="1" dirty="0">
                <a:solidFill>
                  <a:schemeClr val="bg1"/>
                </a:solidFill>
              </a:rPr>
              <a:t>For Being here and Listening…..</a:t>
            </a:r>
          </a:p>
        </p:txBody>
      </p:sp>
    </p:spTree>
    <p:extLst>
      <p:ext uri="{BB962C8B-B14F-4D97-AF65-F5344CB8AC3E}">
        <p14:creationId xmlns:p14="http://schemas.microsoft.com/office/powerpoint/2010/main" val="147933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i-IN" dirty="0" smtClean="0"/>
              <a:t>एक विचार ....या मंत्र .....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432" y="1690688"/>
            <a:ext cx="9188246" cy="5260800"/>
          </a:xfrm>
        </p:spPr>
      </p:pic>
      <p:sp>
        <p:nvSpPr>
          <p:cNvPr id="5" name="Rectangle 4"/>
          <p:cNvSpPr/>
          <p:nvPr/>
        </p:nvSpPr>
        <p:spPr>
          <a:xfrm rot="19529758">
            <a:off x="166001" y="3123641"/>
            <a:ext cx="6056278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i-IN" sz="3200" b="1" cap="none" spc="0" dirty="0" smtClean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यदि समस्या one click away है </a:t>
            </a:r>
            <a:endParaRPr lang="en-US" sz="3200" b="1" cap="none" spc="0" dirty="0">
              <a:ln w="0"/>
              <a:solidFill>
                <a:srgbClr val="FF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 rot="19138371">
            <a:off x="4800124" y="4578897"/>
            <a:ext cx="597627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hi-IN" sz="2400" b="1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तो समाधान भी one click away होना चाहिए </a:t>
            </a:r>
            <a:endParaRPr lang="en-US" sz="2400" b="1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85126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9"/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</p:sp>
      <p:pic>
        <p:nvPicPr>
          <p:cNvPr id="5" name="Content Placeholder 4" descr="A close up of a sign&#10;&#10;Description generated with very high confidence">
            <a:extLst>
              <a:ext uri="{FF2B5EF4-FFF2-40B4-BE49-F238E27FC236}">
                <a16:creationId xmlns:a16="http://schemas.microsoft.com/office/drawing/2014/main" id="{7D6AEE70-DCD9-414C-9DA3-A121E75B53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16" r="-1" b="-1"/>
          <a:stretch/>
        </p:blipFill>
        <p:spPr>
          <a:xfrm>
            <a:off x="20" y="1490726"/>
            <a:ext cx="4778457" cy="536727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A26D3A1-D3C8-4B6D-B69E-32345BDD5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 rot="697921">
            <a:off x="4151737" y="2241030"/>
            <a:ext cx="7509608" cy="2796893"/>
          </a:xfrm>
          <a:noFill/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i-IN" sz="4800" b="1" dirty="0" smtClean="0">
                <a:solidFill>
                  <a:srgbClr val="002060"/>
                </a:solidFill>
              </a:rPr>
              <a:t>यदि </a:t>
            </a:r>
            <a:r>
              <a:rPr lang="hi-IN" sz="4800" b="1" dirty="0">
                <a:solidFill>
                  <a:srgbClr val="002060"/>
                </a:solidFill>
              </a:rPr>
              <a:t>शोध परिणामों को देखें तो ऐसा बिलकुल नहीं है </a:t>
            </a:r>
            <a:r>
              <a:rPr lang="hi-IN" sz="4800" b="1" dirty="0" smtClean="0">
                <a:solidFill>
                  <a:srgbClr val="002060"/>
                </a:solidFill>
              </a:rPr>
              <a:t/>
            </a:r>
            <a:br>
              <a:rPr lang="hi-IN" sz="4800" b="1" dirty="0" smtClean="0">
                <a:solidFill>
                  <a:srgbClr val="002060"/>
                </a:solidFill>
              </a:rPr>
            </a:br>
            <a:r>
              <a:rPr lang="en-US" sz="4800" b="1" dirty="0" smtClean="0">
                <a:solidFill>
                  <a:srgbClr val="FF0000"/>
                </a:solidFill>
              </a:rPr>
              <a:t>Not </a:t>
            </a:r>
            <a:r>
              <a:rPr lang="en-US" sz="4800" b="1" dirty="0">
                <a:solidFill>
                  <a:srgbClr val="FF0000"/>
                </a:solidFill>
              </a:rPr>
              <a:t>At All…Look at the Research </a:t>
            </a:r>
            <a:r>
              <a:rPr lang="en-US" sz="4800" b="1" dirty="0" smtClean="0">
                <a:solidFill>
                  <a:srgbClr val="FF0000"/>
                </a:solidFill>
              </a:rPr>
              <a:t>findings…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839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1713A3F-DC14-4E95-977A-218EB75880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9935" y="365125"/>
            <a:ext cx="10763865" cy="2496062"/>
          </a:xfrm>
        </p:spPr>
        <p:txBody>
          <a:bodyPr>
            <a:normAutofit fontScale="90000"/>
          </a:bodyPr>
          <a:lstStyle/>
          <a:p>
            <a:r>
              <a:rPr lang="hi-IN" sz="3600" b="1" dirty="0" smtClean="0">
                <a:solidFill>
                  <a:srgbClr val="002060"/>
                </a:solidFill>
              </a:rPr>
              <a:t>मध्य भारत में 4 राज्यों के शोध और सर्वेक्षण कुछ और ही कहानी कहते हैं...</a:t>
            </a:r>
            <a:br>
              <a:rPr lang="hi-IN" sz="3600" b="1" dirty="0" smtClean="0">
                <a:solidFill>
                  <a:srgbClr val="002060"/>
                </a:solidFill>
              </a:rPr>
            </a:br>
            <a:r>
              <a:rPr lang="en-US" sz="3600" dirty="0" smtClean="0">
                <a:solidFill>
                  <a:srgbClr val="002060"/>
                </a:solidFill>
              </a:rPr>
              <a:t/>
            </a:r>
            <a:br>
              <a:rPr lang="en-US" sz="3600" dirty="0" smtClean="0">
                <a:solidFill>
                  <a:srgbClr val="00206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Survey </a:t>
            </a:r>
            <a:r>
              <a:rPr lang="en-US" b="1" dirty="0">
                <a:solidFill>
                  <a:srgbClr val="FF0000"/>
                </a:solidFill>
              </a:rPr>
              <a:t>findings about Radio in Mid </a:t>
            </a:r>
            <a:r>
              <a:rPr lang="en-US" b="1" dirty="0" smtClean="0">
                <a:solidFill>
                  <a:srgbClr val="FF0000"/>
                </a:solidFill>
              </a:rPr>
              <a:t>India</a:t>
            </a:r>
            <a:r>
              <a:rPr lang="hi-IN" b="1" dirty="0" smtClean="0">
                <a:solidFill>
                  <a:srgbClr val="FF0000"/>
                </a:solidFill>
              </a:rPr>
              <a:t> tell different story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DFCB044C-5C70-4279-A467-2B348A20C4A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95019" y="2359741"/>
            <a:ext cx="7000566" cy="3937819"/>
          </a:xfrm>
        </p:spPr>
      </p:pic>
    </p:spTree>
    <p:extLst>
      <p:ext uri="{BB962C8B-B14F-4D97-AF65-F5344CB8AC3E}">
        <p14:creationId xmlns:p14="http://schemas.microsoft.com/office/powerpoint/2010/main" val="3442006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8472CBB9-A67D-41CA-B742-358AD8EF13A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600000">
            <a:off x="2881383" y="2507227"/>
            <a:ext cx="9310617" cy="4350774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8F51C564-D839-4E80-AC76-F6C91F68805D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66628" y="2507226"/>
            <a:ext cx="4203700" cy="3922713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  <a:ln w="174625" cmpd="thinThick">
            <a:solidFill>
              <a:schemeClr val="tx1">
                <a:lumMod val="85000"/>
                <a:lumOff val="15000"/>
              </a:schemeClr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hi-IN" sz="2200" b="1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एक अत्यंत महत्वपूर्ण प्रश्न – प्रसारण किसे कहते हैं ?  </a:t>
            </a:r>
            <a:br>
              <a:rPr lang="hi-IN" sz="2200" b="1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hi-IN" sz="2200" b="1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/>
            </a:r>
            <a:br>
              <a:rPr lang="hi-IN" sz="2200" b="1" kern="1200" dirty="0" smtClean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r>
              <a:rPr lang="en-US" sz="2600" b="1" kern="12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What </a:t>
            </a:r>
            <a:r>
              <a:rPr lang="en-US" sz="2600" b="1" kern="12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is Broadcasting..</a:t>
            </a:r>
            <a:br>
              <a:rPr lang="en-US" sz="2600" b="1" kern="12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</a:br>
            <a:r>
              <a:rPr lang="en-US" sz="2600" b="1" kern="12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Broad</a:t>
            </a:r>
            <a:r>
              <a:rPr lang="hi-IN" sz="2600" b="1" kern="12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+</a:t>
            </a:r>
            <a:r>
              <a:rPr lang="en-US" sz="2600" b="1" kern="1200" dirty="0" smtClean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Casting </a:t>
            </a:r>
            <a:r>
              <a:rPr lang="hi-IN" sz="2600" b="1" dirty="0" smtClean="0">
                <a:solidFill>
                  <a:srgbClr val="FFFF00"/>
                </a:solidFill>
              </a:rPr>
              <a:t>? </a:t>
            </a:r>
            <a:endParaRPr lang="en-US" sz="2600" b="1" kern="12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Curved Left Arrow 5"/>
          <p:cNvSpPr/>
          <p:nvPr/>
        </p:nvSpPr>
        <p:spPr>
          <a:xfrm>
            <a:off x="3377382" y="914400"/>
            <a:ext cx="1113758" cy="1969089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94230" y="194638"/>
            <a:ext cx="7896905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A MUST ASK QUESTION</a:t>
            </a:r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502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2952B-E53F-4333-B697-46C6F71D5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>
                <a:solidFill>
                  <a:srgbClr val="FF0000"/>
                </a:solidFill>
              </a:rPr>
              <a:t>Broadcast=</a:t>
            </a:r>
            <a:r>
              <a:rPr lang="en-US" sz="8000" b="1" dirty="0" err="1">
                <a:solidFill>
                  <a:srgbClr val="FF0000"/>
                </a:solidFill>
              </a:rPr>
              <a:t>Broad+Cast</a:t>
            </a:r>
            <a:endParaRPr lang="en-US" sz="80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C15A0-4D5B-4F00-B574-6D4505D99C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Broad means- Wide AND Cast means- To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put</a:t>
            </a:r>
          </a:p>
          <a:p>
            <a:r>
              <a:rPr lang="hi-IN" b="1" dirty="0" smtClean="0">
                <a:solidFill>
                  <a:schemeClr val="accent1">
                    <a:lumMod val="75000"/>
                  </a:schemeClr>
                </a:solidFill>
              </a:rPr>
              <a:t>ब्रॉड का अर्थ होता है –विस्तृत और कास्ट का अर्थ –डालना 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When electronic magnetic signals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are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cast on vast geographical area covering overseas distances or a vast land mass, it is Broadcast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endParaRPr lang="hi-IN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hi-IN" b="1" dirty="0" smtClean="0">
                <a:solidFill>
                  <a:schemeClr val="accent1">
                    <a:lumMod val="75000"/>
                  </a:schemeClr>
                </a:solidFill>
              </a:rPr>
              <a:t>जब विद्युतीय चुम्बकीय तरंगें किसी विस्तृत क्षेत्र में डाली जाती हैं तो इसे ब्रॉडकास्ट कहते हैं </a:t>
            </a:r>
            <a:endParaRPr lang="en-US" b="1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In simple language, BROADCAST covers a vast distance of Land mass.</a:t>
            </a:r>
          </a:p>
          <a:p>
            <a:r>
              <a:rPr lang="hi-IN" b="1" dirty="0">
                <a:solidFill>
                  <a:schemeClr val="accent1">
                    <a:lumMod val="75000"/>
                  </a:schemeClr>
                </a:solidFill>
              </a:rPr>
              <a:t>u</a:t>
            </a:r>
            <a:r>
              <a:rPr lang="en-US" b="1" dirty="0" err="1" smtClean="0">
                <a:solidFill>
                  <a:schemeClr val="accent1">
                    <a:lumMod val="75000"/>
                  </a:schemeClr>
                </a:solidFill>
              </a:rPr>
              <a:t>sed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dirty="0">
                <a:solidFill>
                  <a:schemeClr val="accent1">
                    <a:lumMod val="75000"/>
                  </a:schemeClr>
                </a:solidFill>
              </a:rPr>
              <a:t>for international news, cultural propaganda and exposer of a particular country to other nations.</a:t>
            </a:r>
          </a:p>
        </p:txBody>
      </p:sp>
    </p:spTree>
    <p:extLst>
      <p:ext uri="{BB962C8B-B14F-4D97-AF65-F5344CB8AC3E}">
        <p14:creationId xmlns:p14="http://schemas.microsoft.com/office/powerpoint/2010/main" val="4060974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47CE8C-4F68-4EC3-90CD-E5B7C4F08D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b="1" dirty="0">
                <a:solidFill>
                  <a:srgbClr val="FF0000"/>
                </a:solidFill>
              </a:rPr>
              <a:t>Narrow Casting….</a:t>
            </a:r>
          </a:p>
        </p:txBody>
      </p:sp>
      <p:pic>
        <p:nvPicPr>
          <p:cNvPr id="7" name="Content Placeholder 6" descr="A screenshot of a cell phone&#10;&#10;Description generated with high confidence">
            <a:extLst>
              <a:ext uri="{FF2B5EF4-FFF2-40B4-BE49-F238E27FC236}">
                <a16:creationId xmlns:a16="http://schemas.microsoft.com/office/drawing/2014/main" id="{85308A8E-E6B5-4BA0-BD3A-17B5E23D25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473118">
            <a:off x="3164275" y="1791514"/>
            <a:ext cx="6664544" cy="3901229"/>
          </a:xfrm>
        </p:spPr>
      </p:pic>
    </p:spTree>
    <p:extLst>
      <p:ext uri="{BB962C8B-B14F-4D97-AF65-F5344CB8AC3E}">
        <p14:creationId xmlns:p14="http://schemas.microsoft.com/office/powerpoint/2010/main" val="1315191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8DB82-45C9-4E97-B809-5306DDA159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b="1" dirty="0">
                <a:solidFill>
                  <a:srgbClr val="FF0000"/>
                </a:solidFill>
              </a:rPr>
              <a:t>Narrowcast= Narrow + Cast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FAC2A7-2E32-46B7-B026-4BFE180374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b="1" dirty="0">
                <a:solidFill>
                  <a:srgbClr val="002060"/>
                </a:solidFill>
              </a:rPr>
              <a:t>When Radio signals are cast or thrown or put in short geographical distances or to a narrow land mass, it is called NARROWCAST.</a:t>
            </a:r>
          </a:p>
          <a:p>
            <a:r>
              <a:rPr lang="en-US" b="1" dirty="0">
                <a:solidFill>
                  <a:srgbClr val="002060"/>
                </a:solidFill>
              </a:rPr>
              <a:t>These stations are also called the FM stations or Community Radio.</a:t>
            </a:r>
          </a:p>
          <a:p>
            <a:r>
              <a:rPr lang="en-US" b="1" dirty="0">
                <a:solidFill>
                  <a:srgbClr val="002060"/>
                </a:solidFill>
              </a:rPr>
              <a:t>They narrowcast focusing a specific area.</a:t>
            </a:r>
          </a:p>
          <a:p>
            <a:r>
              <a:rPr lang="en-US" b="1" dirty="0">
                <a:solidFill>
                  <a:srgbClr val="002060"/>
                </a:solidFill>
              </a:rPr>
              <a:t>They are more need based because every area has a specific mind set or common problems. </a:t>
            </a:r>
            <a:endParaRPr lang="hi-IN" b="1" dirty="0" smtClean="0">
              <a:solidFill>
                <a:srgbClr val="002060"/>
              </a:solidFill>
            </a:endParaRPr>
          </a:p>
          <a:p>
            <a:r>
              <a:rPr lang="hi-IN" b="1" dirty="0" smtClean="0">
                <a:solidFill>
                  <a:srgbClr val="002060"/>
                </a:solidFill>
              </a:rPr>
              <a:t>इसी प्रकार जब रेडियो तरंगें किसी सीमित क्षेत्र में प्रसारित की जाती हैं तो वे नैरो कास्ट कहलाती हैं. इसका उदाहरण है FM रेडियो और सामुदायिक रेडियो – इन दिनों 255 सामुदायिक प्रसारण केन्द्रों से हमारे कार्यक्रम प्रसारित हो रहे हैं.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4912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812</Words>
  <Application>Microsoft Office PowerPoint</Application>
  <PresentationFormat>Widescreen</PresentationFormat>
  <Paragraphs>103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Calibri Light</vt:lpstr>
      <vt:lpstr>Mangal</vt:lpstr>
      <vt:lpstr>Office Theme</vt:lpstr>
      <vt:lpstr>We are happy to have you HERE</vt:lpstr>
      <vt:lpstr>    क्या रेडियो अलोकप्रिय है ?  Is Radio Unpopular ?? </vt:lpstr>
      <vt:lpstr>एक विचार ....या मंत्र .....</vt:lpstr>
      <vt:lpstr>यदि शोध परिणामों को देखें तो ऐसा बिलकुल नहीं है  Not At All…Look at the Research findings…</vt:lpstr>
      <vt:lpstr>मध्य भारत में 4 राज्यों के शोध और सर्वेक्षण कुछ और ही कहानी कहते हैं...  Survey findings about Radio in Mid India tell different story</vt:lpstr>
      <vt:lpstr>एक अत्यंत महत्वपूर्ण प्रश्न – प्रसारण किसे कहते हैं ?    What is Broadcasting.. Broad+Casting ? </vt:lpstr>
      <vt:lpstr>Broadcast=Broad+Cast</vt:lpstr>
      <vt:lpstr>Narrow Casting….</vt:lpstr>
      <vt:lpstr>Narrowcast= Narrow + Cast</vt:lpstr>
      <vt:lpstr>Some Examples of Narrowcasting agencies-</vt:lpstr>
      <vt:lpstr> रेडियो कार्यक्रम के मुख्य दो प्रकार हैं - </vt:lpstr>
      <vt:lpstr>Wide spectrum of radio programs </vt:lpstr>
      <vt:lpstr>एक विचार ....या मंत्र .....</vt:lpstr>
      <vt:lpstr>रेडियो कार्यक्रमों के प्रारूप - Formats of Radio Programmes…</vt:lpstr>
      <vt:lpstr>Documentary !!One of the Most popular formats in Radio – रेडियो दस्तावेज़ </vt:lpstr>
      <vt:lpstr>Essential Elements in Audio Documentary</vt:lpstr>
      <vt:lpstr>One of the most entertaining radio formats</vt:lpstr>
      <vt:lpstr>Why it is so entertaining ??</vt:lpstr>
      <vt:lpstr>Feature…is a very specific format in Radio </vt:lpstr>
      <vt:lpstr>How to understand a FEATURE?</vt:lpstr>
      <vt:lpstr>Radio Talk is most commonly used in Education….</vt:lpstr>
      <vt:lpstr>What is a talk ??</vt:lpstr>
      <vt:lpstr>This format is also called the “Voice of the people”</vt:lpstr>
      <vt:lpstr>What’s your view ????</vt:lpstr>
      <vt:lpstr>Vox- Populi…the elements…!!</vt:lpstr>
      <vt:lpstr>For Being here and Listening…..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 of the Most popular formats in Radio</dc:title>
  <dc:creator>User</dc:creator>
  <cp:lastModifiedBy>Ajit Horo</cp:lastModifiedBy>
  <cp:revision>78</cp:revision>
  <dcterms:created xsi:type="dcterms:W3CDTF">2017-09-25T05:45:36Z</dcterms:created>
  <dcterms:modified xsi:type="dcterms:W3CDTF">2022-09-29T11:09:24Z</dcterms:modified>
</cp:coreProperties>
</file>