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675" r:id="rId2"/>
  </p:sldMasterIdLst>
  <p:notesMasterIdLst>
    <p:notesMasterId r:id="rId41"/>
  </p:notesMasterIdLst>
  <p:sldIdLst>
    <p:sldId id="256" r:id="rId3"/>
    <p:sldId id="257" r:id="rId4"/>
    <p:sldId id="289" r:id="rId5"/>
    <p:sldId id="260" r:id="rId6"/>
    <p:sldId id="261" r:id="rId7"/>
    <p:sldId id="280" r:id="rId8"/>
    <p:sldId id="279" r:id="rId9"/>
    <p:sldId id="263" r:id="rId10"/>
    <p:sldId id="288" r:id="rId11"/>
    <p:sldId id="265" r:id="rId12"/>
    <p:sldId id="258" r:id="rId13"/>
    <p:sldId id="294" r:id="rId14"/>
    <p:sldId id="317" r:id="rId15"/>
    <p:sldId id="295" r:id="rId16"/>
    <p:sldId id="281" r:id="rId17"/>
    <p:sldId id="282" r:id="rId18"/>
    <p:sldId id="283" r:id="rId19"/>
    <p:sldId id="284" r:id="rId20"/>
    <p:sldId id="285" r:id="rId21"/>
    <p:sldId id="293" r:id="rId22"/>
    <p:sldId id="292" r:id="rId23"/>
    <p:sldId id="270" r:id="rId24"/>
    <p:sldId id="271" r:id="rId25"/>
    <p:sldId id="311" r:id="rId26"/>
    <p:sldId id="314" r:id="rId27"/>
    <p:sldId id="312" r:id="rId28"/>
    <p:sldId id="313" r:id="rId29"/>
    <p:sldId id="315" r:id="rId30"/>
    <p:sldId id="264" r:id="rId31"/>
    <p:sldId id="277" r:id="rId32"/>
    <p:sldId id="310" r:id="rId33"/>
    <p:sldId id="287" r:id="rId34"/>
    <p:sldId id="286" r:id="rId35"/>
    <p:sldId id="291" r:id="rId36"/>
    <p:sldId id="268" r:id="rId37"/>
    <p:sldId id="267" r:id="rId38"/>
    <p:sldId id="278" r:id="rId39"/>
    <p:sldId id="26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369" autoAdjust="0"/>
    <p:restoredTop sz="86434" autoAdjust="0"/>
  </p:normalViewPr>
  <p:slideViewPr>
    <p:cSldViewPr snapToGrid="0">
      <p:cViewPr varScale="1">
        <p:scale>
          <a:sx n="98" d="100"/>
          <a:sy n="98" d="100"/>
        </p:scale>
        <p:origin x="276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4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4A112A-13AD-4C9D-97B6-9A5F3AD5F7B5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192C7C1-941A-444D-AD34-00AB85092FE9}">
      <dgm:prSet/>
      <dgm:spPr/>
      <dgm:t>
        <a:bodyPr/>
        <a:lstStyle/>
        <a:p>
          <a:r>
            <a:rPr lang="en-US"/>
            <a:t>Provide a comprehensive eco-system to reduce time to use.</a:t>
          </a:r>
        </a:p>
      </dgm:t>
    </dgm:pt>
    <dgm:pt modelId="{107A2043-B39E-4406-9807-AA473169C19D}" type="parTrans" cxnId="{3F58A2B8-1617-4770-A5A7-E0EB6012986B}">
      <dgm:prSet/>
      <dgm:spPr/>
      <dgm:t>
        <a:bodyPr/>
        <a:lstStyle/>
        <a:p>
          <a:endParaRPr lang="en-US"/>
        </a:p>
      </dgm:t>
    </dgm:pt>
    <dgm:pt modelId="{D3D1B974-946B-4045-AB3D-BC6BC446B23A}" type="sibTrans" cxnId="{3F58A2B8-1617-4770-A5A7-E0EB6012986B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2EF4B579-6C07-412A-8CA7-33AFB90A873E}">
      <dgm:prSet/>
      <dgm:spPr/>
      <dgm:t>
        <a:bodyPr/>
        <a:lstStyle/>
        <a:p>
          <a:r>
            <a:rPr lang="en-US"/>
            <a:t>Understand the pedagogical aspects and adopt relevant usage pattern.</a:t>
          </a:r>
        </a:p>
      </dgm:t>
    </dgm:pt>
    <dgm:pt modelId="{BF792697-86BB-4CBC-91C2-75D459EECFBC}" type="parTrans" cxnId="{B5015A68-B917-43CB-B4FF-E651C47B9440}">
      <dgm:prSet/>
      <dgm:spPr/>
      <dgm:t>
        <a:bodyPr/>
        <a:lstStyle/>
        <a:p>
          <a:endParaRPr lang="en-US"/>
        </a:p>
      </dgm:t>
    </dgm:pt>
    <dgm:pt modelId="{F7B55EE9-323B-48D8-8D65-8C6DC20EDD38}" type="sibTrans" cxnId="{B5015A68-B917-43CB-B4FF-E651C47B9440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354EA995-1161-4127-8ABA-CE51D6FC9F5D}">
      <dgm:prSet/>
      <dgm:spPr/>
      <dgm:t>
        <a:bodyPr/>
        <a:lstStyle/>
        <a:p>
          <a:r>
            <a:rPr lang="en-US"/>
            <a:t>Provide rich set of affordances and guidance.</a:t>
          </a:r>
        </a:p>
      </dgm:t>
    </dgm:pt>
    <dgm:pt modelId="{7CB53015-D311-4953-B3EF-C64B07EF10FA}" type="parTrans" cxnId="{99C0E2C4-F9B9-42A7-8CFF-7B1F26389166}">
      <dgm:prSet/>
      <dgm:spPr/>
      <dgm:t>
        <a:bodyPr/>
        <a:lstStyle/>
        <a:p>
          <a:endParaRPr lang="en-US"/>
        </a:p>
      </dgm:t>
    </dgm:pt>
    <dgm:pt modelId="{7EE211B9-BAFC-437C-9CC2-D39594CD70BF}" type="sibTrans" cxnId="{99C0E2C4-F9B9-42A7-8CFF-7B1F26389166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13586C46-E986-4EBD-B7A6-41202143F912}">
      <dgm:prSet/>
      <dgm:spPr/>
      <dgm:t>
        <a:bodyPr/>
        <a:lstStyle/>
        <a:p>
          <a:r>
            <a:rPr lang="en-US"/>
            <a:t>Integrate into the curriculum.</a:t>
          </a:r>
        </a:p>
      </dgm:t>
    </dgm:pt>
    <dgm:pt modelId="{5CEAF5F2-38A5-425D-ADF3-9B16AD8166B8}" type="parTrans" cxnId="{F14D3B28-F080-4E96-A13B-FBCA6E14A820}">
      <dgm:prSet/>
      <dgm:spPr/>
      <dgm:t>
        <a:bodyPr/>
        <a:lstStyle/>
        <a:p>
          <a:endParaRPr lang="en-US"/>
        </a:p>
      </dgm:t>
    </dgm:pt>
    <dgm:pt modelId="{0903DA12-536E-4C07-B9ED-AE08967805C2}" type="sibTrans" cxnId="{F14D3B28-F080-4E96-A13B-FBCA6E14A820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281F10D0-AA9D-44F0-80FF-08DACDA3F7E2}" type="pres">
      <dgm:prSet presAssocID="{874A112A-13AD-4C9D-97B6-9A5F3AD5F7B5}" presName="Name0" presStyleCnt="0">
        <dgm:presLayoutVars>
          <dgm:animLvl val="lvl"/>
          <dgm:resizeHandles val="exact"/>
        </dgm:presLayoutVars>
      </dgm:prSet>
      <dgm:spPr/>
    </dgm:pt>
    <dgm:pt modelId="{200F5A99-BE75-4923-B562-83A2DE423EA4}" type="pres">
      <dgm:prSet presAssocID="{D192C7C1-941A-444D-AD34-00AB85092FE9}" presName="compositeNode" presStyleCnt="0">
        <dgm:presLayoutVars>
          <dgm:bulletEnabled val="1"/>
        </dgm:presLayoutVars>
      </dgm:prSet>
      <dgm:spPr/>
    </dgm:pt>
    <dgm:pt modelId="{91295D51-2D23-4016-8CD8-4A28BBFA31D1}" type="pres">
      <dgm:prSet presAssocID="{D192C7C1-941A-444D-AD34-00AB85092FE9}" presName="bgRect" presStyleLbl="bgAccFollowNode1" presStyleIdx="0" presStyleCnt="4"/>
      <dgm:spPr/>
    </dgm:pt>
    <dgm:pt modelId="{2F91E230-517F-4517-97F4-F1146E2C82D5}" type="pres">
      <dgm:prSet presAssocID="{D3D1B974-946B-4045-AB3D-BC6BC446B23A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5DEEF449-1208-4EE4-9E3A-2DF63CD17EEE}" type="pres">
      <dgm:prSet presAssocID="{D192C7C1-941A-444D-AD34-00AB85092FE9}" presName="bottomLine" presStyleLbl="alignNode1" presStyleIdx="1" presStyleCnt="8">
        <dgm:presLayoutVars/>
      </dgm:prSet>
      <dgm:spPr/>
    </dgm:pt>
    <dgm:pt modelId="{05D7BC34-02F8-4C2A-A4EA-0C1675467D3A}" type="pres">
      <dgm:prSet presAssocID="{D192C7C1-941A-444D-AD34-00AB85092FE9}" presName="nodeText" presStyleLbl="bgAccFollowNode1" presStyleIdx="0" presStyleCnt="4">
        <dgm:presLayoutVars>
          <dgm:bulletEnabled val="1"/>
        </dgm:presLayoutVars>
      </dgm:prSet>
      <dgm:spPr/>
    </dgm:pt>
    <dgm:pt modelId="{8B482E4B-6C5F-44E1-A166-603DDC785157}" type="pres">
      <dgm:prSet presAssocID="{D3D1B974-946B-4045-AB3D-BC6BC446B23A}" presName="sibTrans" presStyleCnt="0"/>
      <dgm:spPr/>
    </dgm:pt>
    <dgm:pt modelId="{591418FE-4B6C-470E-8477-8DC5818D00D8}" type="pres">
      <dgm:prSet presAssocID="{2EF4B579-6C07-412A-8CA7-33AFB90A873E}" presName="compositeNode" presStyleCnt="0">
        <dgm:presLayoutVars>
          <dgm:bulletEnabled val="1"/>
        </dgm:presLayoutVars>
      </dgm:prSet>
      <dgm:spPr/>
    </dgm:pt>
    <dgm:pt modelId="{27B6496A-4623-4279-9E0C-78A856F91DAF}" type="pres">
      <dgm:prSet presAssocID="{2EF4B579-6C07-412A-8CA7-33AFB90A873E}" presName="bgRect" presStyleLbl="bgAccFollowNode1" presStyleIdx="1" presStyleCnt="4"/>
      <dgm:spPr/>
    </dgm:pt>
    <dgm:pt modelId="{4FABCB30-BD24-4505-B7CD-5E4341039F09}" type="pres">
      <dgm:prSet presAssocID="{F7B55EE9-323B-48D8-8D65-8C6DC20EDD38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53317585-C7F4-4D9D-948E-A60C59D325F3}" type="pres">
      <dgm:prSet presAssocID="{2EF4B579-6C07-412A-8CA7-33AFB90A873E}" presName="bottomLine" presStyleLbl="alignNode1" presStyleIdx="3" presStyleCnt="8">
        <dgm:presLayoutVars/>
      </dgm:prSet>
      <dgm:spPr/>
    </dgm:pt>
    <dgm:pt modelId="{B45C455D-396D-420E-B096-63B72DEDCA15}" type="pres">
      <dgm:prSet presAssocID="{2EF4B579-6C07-412A-8CA7-33AFB90A873E}" presName="nodeText" presStyleLbl="bgAccFollowNode1" presStyleIdx="1" presStyleCnt="4">
        <dgm:presLayoutVars>
          <dgm:bulletEnabled val="1"/>
        </dgm:presLayoutVars>
      </dgm:prSet>
      <dgm:spPr/>
    </dgm:pt>
    <dgm:pt modelId="{170C0386-8F45-4A0D-8FB9-5265B1EB44F8}" type="pres">
      <dgm:prSet presAssocID="{F7B55EE9-323B-48D8-8D65-8C6DC20EDD38}" presName="sibTrans" presStyleCnt="0"/>
      <dgm:spPr/>
    </dgm:pt>
    <dgm:pt modelId="{054380C3-E8C3-4FE4-9271-7BBF0DED8428}" type="pres">
      <dgm:prSet presAssocID="{354EA995-1161-4127-8ABA-CE51D6FC9F5D}" presName="compositeNode" presStyleCnt="0">
        <dgm:presLayoutVars>
          <dgm:bulletEnabled val="1"/>
        </dgm:presLayoutVars>
      </dgm:prSet>
      <dgm:spPr/>
    </dgm:pt>
    <dgm:pt modelId="{15D4A734-2BFC-4CA1-BD07-90072817CC0E}" type="pres">
      <dgm:prSet presAssocID="{354EA995-1161-4127-8ABA-CE51D6FC9F5D}" presName="bgRect" presStyleLbl="bgAccFollowNode1" presStyleIdx="2" presStyleCnt="4"/>
      <dgm:spPr/>
    </dgm:pt>
    <dgm:pt modelId="{BB9511FE-A58E-437D-9168-741748B00454}" type="pres">
      <dgm:prSet presAssocID="{7EE211B9-BAFC-437C-9CC2-D39594CD70BF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1A463C91-4336-4FB8-A02C-36651DAAD8E3}" type="pres">
      <dgm:prSet presAssocID="{354EA995-1161-4127-8ABA-CE51D6FC9F5D}" presName="bottomLine" presStyleLbl="alignNode1" presStyleIdx="5" presStyleCnt="8">
        <dgm:presLayoutVars/>
      </dgm:prSet>
      <dgm:spPr/>
    </dgm:pt>
    <dgm:pt modelId="{0A1650F4-24F3-4957-BFEC-026544E6CC00}" type="pres">
      <dgm:prSet presAssocID="{354EA995-1161-4127-8ABA-CE51D6FC9F5D}" presName="nodeText" presStyleLbl="bgAccFollowNode1" presStyleIdx="2" presStyleCnt="4">
        <dgm:presLayoutVars>
          <dgm:bulletEnabled val="1"/>
        </dgm:presLayoutVars>
      </dgm:prSet>
      <dgm:spPr/>
    </dgm:pt>
    <dgm:pt modelId="{EC7FF206-61F9-4623-9FAE-ED3D8CB55E1E}" type="pres">
      <dgm:prSet presAssocID="{7EE211B9-BAFC-437C-9CC2-D39594CD70BF}" presName="sibTrans" presStyleCnt="0"/>
      <dgm:spPr/>
    </dgm:pt>
    <dgm:pt modelId="{E40AEF2B-96DD-43FC-A0C5-EB076805F3B5}" type="pres">
      <dgm:prSet presAssocID="{13586C46-E986-4EBD-B7A6-41202143F912}" presName="compositeNode" presStyleCnt="0">
        <dgm:presLayoutVars>
          <dgm:bulletEnabled val="1"/>
        </dgm:presLayoutVars>
      </dgm:prSet>
      <dgm:spPr/>
    </dgm:pt>
    <dgm:pt modelId="{61EE4510-0FA2-4E4C-A492-4EC770811DA8}" type="pres">
      <dgm:prSet presAssocID="{13586C46-E986-4EBD-B7A6-41202143F912}" presName="bgRect" presStyleLbl="bgAccFollowNode1" presStyleIdx="3" presStyleCnt="4"/>
      <dgm:spPr/>
    </dgm:pt>
    <dgm:pt modelId="{95FAB7D7-CDFA-4CBF-87B5-DB40AA0A8008}" type="pres">
      <dgm:prSet presAssocID="{0903DA12-536E-4C07-B9ED-AE08967805C2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FAF5117D-9047-4BD6-AE09-CBE1747C4DD2}" type="pres">
      <dgm:prSet presAssocID="{13586C46-E986-4EBD-B7A6-41202143F912}" presName="bottomLine" presStyleLbl="alignNode1" presStyleIdx="7" presStyleCnt="8">
        <dgm:presLayoutVars/>
      </dgm:prSet>
      <dgm:spPr/>
    </dgm:pt>
    <dgm:pt modelId="{63F17E0C-CF82-40BA-8815-B4578B6499C9}" type="pres">
      <dgm:prSet presAssocID="{13586C46-E986-4EBD-B7A6-41202143F912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DB97761C-E09C-4AAB-854C-C72912DE5CCD}" type="presOf" srcId="{2EF4B579-6C07-412A-8CA7-33AFB90A873E}" destId="{27B6496A-4623-4279-9E0C-78A856F91DAF}" srcOrd="0" destOrd="0" presId="urn:microsoft.com/office/officeart/2016/7/layout/BasicLinearProcessNumbered"/>
    <dgm:cxn modelId="{F14D3B28-F080-4E96-A13B-FBCA6E14A820}" srcId="{874A112A-13AD-4C9D-97B6-9A5F3AD5F7B5}" destId="{13586C46-E986-4EBD-B7A6-41202143F912}" srcOrd="3" destOrd="0" parTransId="{5CEAF5F2-38A5-425D-ADF3-9B16AD8166B8}" sibTransId="{0903DA12-536E-4C07-B9ED-AE08967805C2}"/>
    <dgm:cxn modelId="{218F142C-4C25-4C82-B31A-061185BC7D1F}" type="presOf" srcId="{2EF4B579-6C07-412A-8CA7-33AFB90A873E}" destId="{B45C455D-396D-420E-B096-63B72DEDCA15}" srcOrd="1" destOrd="0" presId="urn:microsoft.com/office/officeart/2016/7/layout/BasicLinearProcessNumbered"/>
    <dgm:cxn modelId="{33F54D40-7A8C-413D-8025-173D8EAC412C}" type="presOf" srcId="{D192C7C1-941A-444D-AD34-00AB85092FE9}" destId="{05D7BC34-02F8-4C2A-A4EA-0C1675467D3A}" srcOrd="1" destOrd="0" presId="urn:microsoft.com/office/officeart/2016/7/layout/BasicLinearProcessNumbered"/>
    <dgm:cxn modelId="{22628847-7CBE-4727-A4BB-BAF65F5612E8}" type="presOf" srcId="{0903DA12-536E-4C07-B9ED-AE08967805C2}" destId="{95FAB7D7-CDFA-4CBF-87B5-DB40AA0A8008}" srcOrd="0" destOrd="0" presId="urn:microsoft.com/office/officeart/2016/7/layout/BasicLinearProcessNumbered"/>
    <dgm:cxn modelId="{B5015A68-B917-43CB-B4FF-E651C47B9440}" srcId="{874A112A-13AD-4C9D-97B6-9A5F3AD5F7B5}" destId="{2EF4B579-6C07-412A-8CA7-33AFB90A873E}" srcOrd="1" destOrd="0" parTransId="{BF792697-86BB-4CBC-91C2-75D459EECFBC}" sibTransId="{F7B55EE9-323B-48D8-8D65-8C6DC20EDD38}"/>
    <dgm:cxn modelId="{B29CB778-A5BD-4F3D-BACD-3165876E2F30}" type="presOf" srcId="{874A112A-13AD-4C9D-97B6-9A5F3AD5F7B5}" destId="{281F10D0-AA9D-44F0-80FF-08DACDA3F7E2}" srcOrd="0" destOrd="0" presId="urn:microsoft.com/office/officeart/2016/7/layout/BasicLinearProcessNumbered"/>
    <dgm:cxn modelId="{4B36BA7D-F9FA-4964-80A8-F95724BD0F8B}" type="presOf" srcId="{D3D1B974-946B-4045-AB3D-BC6BC446B23A}" destId="{2F91E230-517F-4517-97F4-F1146E2C82D5}" srcOrd="0" destOrd="0" presId="urn:microsoft.com/office/officeart/2016/7/layout/BasicLinearProcessNumbered"/>
    <dgm:cxn modelId="{09242195-9804-444E-9A2F-DA65562E2C3F}" type="presOf" srcId="{7EE211B9-BAFC-437C-9CC2-D39594CD70BF}" destId="{BB9511FE-A58E-437D-9168-741748B00454}" srcOrd="0" destOrd="0" presId="urn:microsoft.com/office/officeart/2016/7/layout/BasicLinearProcessNumbered"/>
    <dgm:cxn modelId="{3F58A2B8-1617-4770-A5A7-E0EB6012986B}" srcId="{874A112A-13AD-4C9D-97B6-9A5F3AD5F7B5}" destId="{D192C7C1-941A-444D-AD34-00AB85092FE9}" srcOrd="0" destOrd="0" parTransId="{107A2043-B39E-4406-9807-AA473169C19D}" sibTransId="{D3D1B974-946B-4045-AB3D-BC6BC446B23A}"/>
    <dgm:cxn modelId="{99C0E2C4-F9B9-42A7-8CFF-7B1F26389166}" srcId="{874A112A-13AD-4C9D-97B6-9A5F3AD5F7B5}" destId="{354EA995-1161-4127-8ABA-CE51D6FC9F5D}" srcOrd="2" destOrd="0" parTransId="{7CB53015-D311-4953-B3EF-C64B07EF10FA}" sibTransId="{7EE211B9-BAFC-437C-9CC2-D39594CD70BF}"/>
    <dgm:cxn modelId="{97CA2AC9-CC81-4D73-B6E0-07B71BEE5B2B}" type="presOf" srcId="{13586C46-E986-4EBD-B7A6-41202143F912}" destId="{61EE4510-0FA2-4E4C-A492-4EC770811DA8}" srcOrd="0" destOrd="0" presId="urn:microsoft.com/office/officeart/2016/7/layout/BasicLinearProcessNumbered"/>
    <dgm:cxn modelId="{231788CB-7B3A-44E1-8BB7-A7130AB6BD08}" type="presOf" srcId="{354EA995-1161-4127-8ABA-CE51D6FC9F5D}" destId="{0A1650F4-24F3-4957-BFEC-026544E6CC00}" srcOrd="1" destOrd="0" presId="urn:microsoft.com/office/officeart/2016/7/layout/BasicLinearProcessNumbered"/>
    <dgm:cxn modelId="{FFECA5CC-8169-4A07-8FD9-E32A2B12ABA5}" type="presOf" srcId="{354EA995-1161-4127-8ABA-CE51D6FC9F5D}" destId="{15D4A734-2BFC-4CA1-BD07-90072817CC0E}" srcOrd="0" destOrd="0" presId="urn:microsoft.com/office/officeart/2016/7/layout/BasicLinearProcessNumbered"/>
    <dgm:cxn modelId="{37F483CE-4616-4857-BCBC-B069EA2FBA6F}" type="presOf" srcId="{D192C7C1-941A-444D-AD34-00AB85092FE9}" destId="{91295D51-2D23-4016-8CD8-4A28BBFA31D1}" srcOrd="0" destOrd="0" presId="urn:microsoft.com/office/officeart/2016/7/layout/BasicLinearProcessNumbered"/>
    <dgm:cxn modelId="{5A4DE8E6-448A-45FE-A481-CBFDE8E55BD8}" type="presOf" srcId="{13586C46-E986-4EBD-B7A6-41202143F912}" destId="{63F17E0C-CF82-40BA-8815-B4578B6499C9}" srcOrd="1" destOrd="0" presId="urn:microsoft.com/office/officeart/2016/7/layout/BasicLinearProcessNumbered"/>
    <dgm:cxn modelId="{D7D064EA-C14A-4D47-83D7-674B64E9561B}" type="presOf" srcId="{F7B55EE9-323B-48D8-8D65-8C6DC20EDD38}" destId="{4FABCB30-BD24-4505-B7CD-5E4341039F09}" srcOrd="0" destOrd="0" presId="urn:microsoft.com/office/officeart/2016/7/layout/BasicLinearProcessNumbered"/>
    <dgm:cxn modelId="{27124D40-80F0-415E-850C-336192ADF1A1}" type="presParOf" srcId="{281F10D0-AA9D-44F0-80FF-08DACDA3F7E2}" destId="{200F5A99-BE75-4923-B562-83A2DE423EA4}" srcOrd="0" destOrd="0" presId="urn:microsoft.com/office/officeart/2016/7/layout/BasicLinearProcessNumbered"/>
    <dgm:cxn modelId="{3E1C85C0-C57B-44FF-953D-EB7E4F38261A}" type="presParOf" srcId="{200F5A99-BE75-4923-B562-83A2DE423EA4}" destId="{91295D51-2D23-4016-8CD8-4A28BBFA31D1}" srcOrd="0" destOrd="0" presId="urn:microsoft.com/office/officeart/2016/7/layout/BasicLinearProcessNumbered"/>
    <dgm:cxn modelId="{FFB6E1FA-A361-47A8-B07A-5377DC0F6C25}" type="presParOf" srcId="{200F5A99-BE75-4923-B562-83A2DE423EA4}" destId="{2F91E230-517F-4517-97F4-F1146E2C82D5}" srcOrd="1" destOrd="0" presId="urn:microsoft.com/office/officeart/2016/7/layout/BasicLinearProcessNumbered"/>
    <dgm:cxn modelId="{17D0B8AD-3697-4DCF-81A9-6A2CCD1908D8}" type="presParOf" srcId="{200F5A99-BE75-4923-B562-83A2DE423EA4}" destId="{5DEEF449-1208-4EE4-9E3A-2DF63CD17EEE}" srcOrd="2" destOrd="0" presId="urn:microsoft.com/office/officeart/2016/7/layout/BasicLinearProcessNumbered"/>
    <dgm:cxn modelId="{97617F3B-D61B-4FA8-A85B-EB0DA218169D}" type="presParOf" srcId="{200F5A99-BE75-4923-B562-83A2DE423EA4}" destId="{05D7BC34-02F8-4C2A-A4EA-0C1675467D3A}" srcOrd="3" destOrd="0" presId="urn:microsoft.com/office/officeart/2016/7/layout/BasicLinearProcessNumbered"/>
    <dgm:cxn modelId="{71F01D19-DCA5-4CC3-AAAF-0D9A5DEC8AD6}" type="presParOf" srcId="{281F10D0-AA9D-44F0-80FF-08DACDA3F7E2}" destId="{8B482E4B-6C5F-44E1-A166-603DDC785157}" srcOrd="1" destOrd="0" presId="urn:microsoft.com/office/officeart/2016/7/layout/BasicLinearProcessNumbered"/>
    <dgm:cxn modelId="{359518FB-9B11-4CA5-970C-217578B8BDB6}" type="presParOf" srcId="{281F10D0-AA9D-44F0-80FF-08DACDA3F7E2}" destId="{591418FE-4B6C-470E-8477-8DC5818D00D8}" srcOrd="2" destOrd="0" presId="urn:microsoft.com/office/officeart/2016/7/layout/BasicLinearProcessNumbered"/>
    <dgm:cxn modelId="{81477F08-6B84-4BC3-A2C9-02A417BC1D4A}" type="presParOf" srcId="{591418FE-4B6C-470E-8477-8DC5818D00D8}" destId="{27B6496A-4623-4279-9E0C-78A856F91DAF}" srcOrd="0" destOrd="0" presId="urn:microsoft.com/office/officeart/2016/7/layout/BasicLinearProcessNumbered"/>
    <dgm:cxn modelId="{AB277B99-A846-464A-90DC-FF1F1700B8C6}" type="presParOf" srcId="{591418FE-4B6C-470E-8477-8DC5818D00D8}" destId="{4FABCB30-BD24-4505-B7CD-5E4341039F09}" srcOrd="1" destOrd="0" presId="urn:microsoft.com/office/officeart/2016/7/layout/BasicLinearProcessNumbered"/>
    <dgm:cxn modelId="{39642B0F-296F-444F-81D9-A51F291707AD}" type="presParOf" srcId="{591418FE-4B6C-470E-8477-8DC5818D00D8}" destId="{53317585-C7F4-4D9D-948E-A60C59D325F3}" srcOrd="2" destOrd="0" presId="urn:microsoft.com/office/officeart/2016/7/layout/BasicLinearProcessNumbered"/>
    <dgm:cxn modelId="{CC3E6792-A69A-498F-A6ED-EBE47B829259}" type="presParOf" srcId="{591418FE-4B6C-470E-8477-8DC5818D00D8}" destId="{B45C455D-396D-420E-B096-63B72DEDCA15}" srcOrd="3" destOrd="0" presId="urn:microsoft.com/office/officeart/2016/7/layout/BasicLinearProcessNumbered"/>
    <dgm:cxn modelId="{411698AB-FBFD-4C6F-B20B-9B378EEAE13D}" type="presParOf" srcId="{281F10D0-AA9D-44F0-80FF-08DACDA3F7E2}" destId="{170C0386-8F45-4A0D-8FB9-5265B1EB44F8}" srcOrd="3" destOrd="0" presId="urn:microsoft.com/office/officeart/2016/7/layout/BasicLinearProcessNumbered"/>
    <dgm:cxn modelId="{73983A9F-8E77-4A3A-9952-6E9950035D93}" type="presParOf" srcId="{281F10D0-AA9D-44F0-80FF-08DACDA3F7E2}" destId="{054380C3-E8C3-4FE4-9271-7BBF0DED8428}" srcOrd="4" destOrd="0" presId="urn:microsoft.com/office/officeart/2016/7/layout/BasicLinearProcessNumbered"/>
    <dgm:cxn modelId="{257DD72D-432C-44FD-8145-74F49C338816}" type="presParOf" srcId="{054380C3-E8C3-4FE4-9271-7BBF0DED8428}" destId="{15D4A734-2BFC-4CA1-BD07-90072817CC0E}" srcOrd="0" destOrd="0" presId="urn:microsoft.com/office/officeart/2016/7/layout/BasicLinearProcessNumbered"/>
    <dgm:cxn modelId="{82418852-3353-41B7-9E23-AABB2A9E6DC2}" type="presParOf" srcId="{054380C3-E8C3-4FE4-9271-7BBF0DED8428}" destId="{BB9511FE-A58E-437D-9168-741748B00454}" srcOrd="1" destOrd="0" presId="urn:microsoft.com/office/officeart/2016/7/layout/BasicLinearProcessNumbered"/>
    <dgm:cxn modelId="{D8F95923-E397-4F9D-9A60-9FA3E3469699}" type="presParOf" srcId="{054380C3-E8C3-4FE4-9271-7BBF0DED8428}" destId="{1A463C91-4336-4FB8-A02C-36651DAAD8E3}" srcOrd="2" destOrd="0" presId="urn:microsoft.com/office/officeart/2016/7/layout/BasicLinearProcessNumbered"/>
    <dgm:cxn modelId="{ED9640EF-76FA-43EB-B04F-7E225944151C}" type="presParOf" srcId="{054380C3-E8C3-4FE4-9271-7BBF0DED8428}" destId="{0A1650F4-24F3-4957-BFEC-026544E6CC00}" srcOrd="3" destOrd="0" presId="urn:microsoft.com/office/officeart/2016/7/layout/BasicLinearProcessNumbered"/>
    <dgm:cxn modelId="{F20422F6-0565-4F10-B821-102A67E29DF1}" type="presParOf" srcId="{281F10D0-AA9D-44F0-80FF-08DACDA3F7E2}" destId="{EC7FF206-61F9-4623-9FAE-ED3D8CB55E1E}" srcOrd="5" destOrd="0" presId="urn:microsoft.com/office/officeart/2016/7/layout/BasicLinearProcessNumbered"/>
    <dgm:cxn modelId="{77BC0157-A056-45FA-B0F9-C46EF6F6A42E}" type="presParOf" srcId="{281F10D0-AA9D-44F0-80FF-08DACDA3F7E2}" destId="{E40AEF2B-96DD-43FC-A0C5-EB076805F3B5}" srcOrd="6" destOrd="0" presId="urn:microsoft.com/office/officeart/2016/7/layout/BasicLinearProcessNumbered"/>
    <dgm:cxn modelId="{AD6F6598-DD33-4440-9BD9-A6FBC9129656}" type="presParOf" srcId="{E40AEF2B-96DD-43FC-A0C5-EB076805F3B5}" destId="{61EE4510-0FA2-4E4C-A492-4EC770811DA8}" srcOrd="0" destOrd="0" presId="urn:microsoft.com/office/officeart/2016/7/layout/BasicLinearProcessNumbered"/>
    <dgm:cxn modelId="{B917F373-A3BB-40DE-B0C3-27C98B433376}" type="presParOf" srcId="{E40AEF2B-96DD-43FC-A0C5-EB076805F3B5}" destId="{95FAB7D7-CDFA-4CBF-87B5-DB40AA0A8008}" srcOrd="1" destOrd="0" presId="urn:microsoft.com/office/officeart/2016/7/layout/BasicLinearProcessNumbered"/>
    <dgm:cxn modelId="{D38E7CED-1F3E-4C39-BEFB-ECE237F31AB3}" type="presParOf" srcId="{E40AEF2B-96DD-43FC-A0C5-EB076805F3B5}" destId="{FAF5117D-9047-4BD6-AE09-CBE1747C4DD2}" srcOrd="2" destOrd="0" presId="urn:microsoft.com/office/officeart/2016/7/layout/BasicLinearProcessNumbered"/>
    <dgm:cxn modelId="{6473292C-A015-4AA6-BA67-93617A3B037C}" type="presParOf" srcId="{E40AEF2B-96DD-43FC-A0C5-EB076805F3B5}" destId="{63F17E0C-CF82-40BA-8815-B4578B6499C9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C6D980-FC5A-4C00-B18D-01707A92CF59}" type="doc">
      <dgm:prSet loTypeId="urn:microsoft.com/office/officeart/2005/8/layout/matrix1" loCatId="matrix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B4BBA4E-03F5-44A4-B839-1DA61171753F}">
      <dgm:prSet phldrT="[Text]"/>
      <dgm:spPr/>
      <dgm:t>
        <a:bodyPr/>
        <a:lstStyle/>
        <a:p>
          <a:r>
            <a:rPr lang="en-US" dirty="0"/>
            <a:t>The core simulator</a:t>
          </a:r>
        </a:p>
      </dgm:t>
    </dgm:pt>
    <dgm:pt modelId="{A6F50289-B0DC-49A5-965B-A122A3C91689}" type="parTrans" cxnId="{544AA586-5561-49CD-B676-64E2940C0116}">
      <dgm:prSet/>
      <dgm:spPr/>
      <dgm:t>
        <a:bodyPr/>
        <a:lstStyle/>
        <a:p>
          <a:endParaRPr lang="en-US"/>
        </a:p>
      </dgm:t>
    </dgm:pt>
    <dgm:pt modelId="{46D04992-E3D0-4DD0-B819-7863B8D1EB41}" type="sibTrans" cxnId="{544AA586-5561-49CD-B676-64E2940C0116}">
      <dgm:prSet/>
      <dgm:spPr/>
      <dgm:t>
        <a:bodyPr/>
        <a:lstStyle/>
        <a:p>
          <a:endParaRPr lang="en-US"/>
        </a:p>
      </dgm:t>
    </dgm:pt>
    <dgm:pt modelId="{20EADE09-1167-49EC-8B52-5621BA5D92C0}">
      <dgm:prSet phldrT="[Text]"/>
      <dgm:spPr/>
      <dgm:t>
        <a:bodyPr/>
        <a:lstStyle/>
        <a:p>
          <a:r>
            <a:rPr lang="en-US" dirty="0"/>
            <a:t>Theory relevant to the lab</a:t>
          </a:r>
        </a:p>
      </dgm:t>
    </dgm:pt>
    <dgm:pt modelId="{14E5E583-1D3E-48BE-9167-39B8C8E3B209}" type="parTrans" cxnId="{360FC7A5-DF0F-45F8-892D-2A3B474ECA22}">
      <dgm:prSet/>
      <dgm:spPr/>
      <dgm:t>
        <a:bodyPr/>
        <a:lstStyle/>
        <a:p>
          <a:endParaRPr lang="en-US"/>
        </a:p>
      </dgm:t>
    </dgm:pt>
    <dgm:pt modelId="{4BFCC63F-2251-4EB2-8953-B13A204D145D}" type="sibTrans" cxnId="{360FC7A5-DF0F-45F8-892D-2A3B474ECA22}">
      <dgm:prSet/>
      <dgm:spPr/>
      <dgm:t>
        <a:bodyPr/>
        <a:lstStyle/>
        <a:p>
          <a:endParaRPr lang="en-US"/>
        </a:p>
      </dgm:t>
    </dgm:pt>
    <dgm:pt modelId="{E6FFFE2E-27D5-4CAB-95D8-F83EB8A2613B}">
      <dgm:prSet phldrT="[Text]"/>
      <dgm:spPr/>
      <dgm:t>
        <a:bodyPr/>
        <a:lstStyle/>
        <a:p>
          <a:r>
            <a:rPr lang="en-US" dirty="0"/>
            <a:t>Understanding of the process and its implications</a:t>
          </a:r>
        </a:p>
      </dgm:t>
    </dgm:pt>
    <dgm:pt modelId="{54415FD1-37FA-43B2-A984-88767A5F5DC3}" type="parTrans" cxnId="{B38E10C5-3ECE-4B6D-80F9-5C25E2DE082F}">
      <dgm:prSet/>
      <dgm:spPr/>
      <dgm:t>
        <a:bodyPr/>
        <a:lstStyle/>
        <a:p>
          <a:endParaRPr lang="en-US"/>
        </a:p>
      </dgm:t>
    </dgm:pt>
    <dgm:pt modelId="{2B4F2677-C470-4A41-AAB8-BCE8972CEC54}" type="sibTrans" cxnId="{B38E10C5-3ECE-4B6D-80F9-5C25E2DE082F}">
      <dgm:prSet/>
      <dgm:spPr/>
      <dgm:t>
        <a:bodyPr/>
        <a:lstStyle/>
        <a:p>
          <a:endParaRPr lang="en-US"/>
        </a:p>
      </dgm:t>
    </dgm:pt>
    <dgm:pt modelId="{39F34114-D76A-4DC4-9B08-241CDBF88A96}">
      <dgm:prSet phldrT="[Text]"/>
      <dgm:spPr/>
      <dgm:t>
        <a:bodyPr/>
        <a:lstStyle/>
        <a:p>
          <a:r>
            <a:rPr lang="en-US" dirty="0"/>
            <a:t>Auxiliary requirements: plot, measurement and recording, </a:t>
          </a:r>
          <a:r>
            <a:rPr lang="en-US" dirty="0" err="1"/>
            <a:t>etc</a:t>
          </a:r>
          <a:endParaRPr lang="en-US" dirty="0"/>
        </a:p>
      </dgm:t>
    </dgm:pt>
    <dgm:pt modelId="{F1C6CCD8-07D6-40CD-BC8E-3382CDE46F26}" type="parTrans" cxnId="{39A3E8E7-C3E3-447F-9198-1BA9324B914D}">
      <dgm:prSet/>
      <dgm:spPr/>
      <dgm:t>
        <a:bodyPr/>
        <a:lstStyle/>
        <a:p>
          <a:endParaRPr lang="en-US"/>
        </a:p>
      </dgm:t>
    </dgm:pt>
    <dgm:pt modelId="{3CCBFB01-AF48-4C6C-B946-3DFF2A553029}" type="sibTrans" cxnId="{39A3E8E7-C3E3-447F-9198-1BA9324B914D}">
      <dgm:prSet/>
      <dgm:spPr/>
      <dgm:t>
        <a:bodyPr/>
        <a:lstStyle/>
        <a:p>
          <a:endParaRPr lang="en-US"/>
        </a:p>
      </dgm:t>
    </dgm:pt>
    <dgm:pt modelId="{493E5E33-B350-4EBE-B1DF-D5CD5A39FDF7}">
      <dgm:prSet phldrT="[Text]"/>
      <dgm:spPr/>
      <dgm:t>
        <a:bodyPr/>
        <a:lstStyle/>
        <a:p>
          <a:r>
            <a:rPr lang="en-US" dirty="0"/>
            <a:t>Review questions, references</a:t>
          </a:r>
        </a:p>
      </dgm:t>
    </dgm:pt>
    <dgm:pt modelId="{934BE553-2370-4DE7-A84E-CAAF2FAED834}" type="parTrans" cxnId="{6AFF9EF3-8BC4-4EB3-B10B-B0552247A702}">
      <dgm:prSet/>
      <dgm:spPr/>
      <dgm:t>
        <a:bodyPr/>
        <a:lstStyle/>
        <a:p>
          <a:endParaRPr lang="en-US"/>
        </a:p>
      </dgm:t>
    </dgm:pt>
    <dgm:pt modelId="{26AB4C74-C3DF-400F-B25E-5CFE9BD0E6E7}" type="sibTrans" cxnId="{6AFF9EF3-8BC4-4EB3-B10B-B0552247A702}">
      <dgm:prSet/>
      <dgm:spPr/>
      <dgm:t>
        <a:bodyPr/>
        <a:lstStyle/>
        <a:p>
          <a:endParaRPr lang="en-US"/>
        </a:p>
      </dgm:t>
    </dgm:pt>
    <dgm:pt modelId="{1B106ACF-A992-44E1-AAD8-1FC4FE629CF5}" type="pres">
      <dgm:prSet presAssocID="{E9C6D980-FC5A-4C00-B18D-01707A92CF59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4353F85-FCA4-4F1F-8913-AEDAEB080AA2}" type="pres">
      <dgm:prSet presAssocID="{E9C6D980-FC5A-4C00-B18D-01707A92CF59}" presName="matrix" presStyleCnt="0"/>
      <dgm:spPr/>
    </dgm:pt>
    <dgm:pt modelId="{36AAAED5-0A51-49BB-965F-73659D38CAA5}" type="pres">
      <dgm:prSet presAssocID="{E9C6D980-FC5A-4C00-B18D-01707A92CF59}" presName="tile1" presStyleLbl="node1" presStyleIdx="0" presStyleCnt="4"/>
      <dgm:spPr/>
    </dgm:pt>
    <dgm:pt modelId="{4BA8D905-759F-46DF-8689-FC6896A8504E}" type="pres">
      <dgm:prSet presAssocID="{E9C6D980-FC5A-4C00-B18D-01707A92CF5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4DB67FA-4FCC-4CBA-8FA5-9F235675CD4A}" type="pres">
      <dgm:prSet presAssocID="{E9C6D980-FC5A-4C00-B18D-01707A92CF59}" presName="tile2" presStyleLbl="node1" presStyleIdx="1" presStyleCnt="4"/>
      <dgm:spPr/>
    </dgm:pt>
    <dgm:pt modelId="{02CCFED1-4BF3-4883-AC29-E2775D4919A6}" type="pres">
      <dgm:prSet presAssocID="{E9C6D980-FC5A-4C00-B18D-01707A92CF5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18CF6F2-D930-462F-8898-3D5404364FA0}" type="pres">
      <dgm:prSet presAssocID="{E9C6D980-FC5A-4C00-B18D-01707A92CF59}" presName="tile3" presStyleLbl="node1" presStyleIdx="2" presStyleCnt="4"/>
      <dgm:spPr/>
    </dgm:pt>
    <dgm:pt modelId="{61233F43-D658-4852-B3BA-84030D58084F}" type="pres">
      <dgm:prSet presAssocID="{E9C6D980-FC5A-4C00-B18D-01707A92CF5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0EE27F3-F231-48D3-9051-D47D0DE9D17E}" type="pres">
      <dgm:prSet presAssocID="{E9C6D980-FC5A-4C00-B18D-01707A92CF59}" presName="tile4" presStyleLbl="node1" presStyleIdx="3" presStyleCnt="4"/>
      <dgm:spPr/>
    </dgm:pt>
    <dgm:pt modelId="{853A08A3-733A-473E-BA61-AB0819CA3F29}" type="pres">
      <dgm:prSet presAssocID="{E9C6D980-FC5A-4C00-B18D-01707A92CF5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94CA48C0-0C57-44C1-82BC-C6371F51455D}" type="pres">
      <dgm:prSet presAssocID="{E9C6D980-FC5A-4C00-B18D-01707A92CF59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28C3A411-A738-4032-912F-592BF22A3474}" type="presOf" srcId="{39F34114-D76A-4DC4-9B08-241CDBF88A96}" destId="{61233F43-D658-4852-B3BA-84030D58084F}" srcOrd="1" destOrd="0" presId="urn:microsoft.com/office/officeart/2005/8/layout/matrix1"/>
    <dgm:cxn modelId="{F91BA631-438C-4BBA-8408-A2E8D1567FF0}" type="presOf" srcId="{FB4BBA4E-03F5-44A4-B839-1DA61171753F}" destId="{94CA48C0-0C57-44C1-82BC-C6371F51455D}" srcOrd="0" destOrd="0" presId="urn:microsoft.com/office/officeart/2005/8/layout/matrix1"/>
    <dgm:cxn modelId="{C206594B-42D7-45F1-8420-95D1EC78D104}" type="presOf" srcId="{E6FFFE2E-27D5-4CAB-95D8-F83EB8A2613B}" destId="{84DB67FA-4FCC-4CBA-8FA5-9F235675CD4A}" srcOrd="0" destOrd="0" presId="urn:microsoft.com/office/officeart/2005/8/layout/matrix1"/>
    <dgm:cxn modelId="{A3A69B80-6BC7-44B5-A426-81DA1B96804F}" type="presOf" srcId="{39F34114-D76A-4DC4-9B08-241CDBF88A96}" destId="{418CF6F2-D930-462F-8898-3D5404364FA0}" srcOrd="0" destOrd="0" presId="urn:microsoft.com/office/officeart/2005/8/layout/matrix1"/>
    <dgm:cxn modelId="{544AA586-5561-49CD-B676-64E2940C0116}" srcId="{E9C6D980-FC5A-4C00-B18D-01707A92CF59}" destId="{FB4BBA4E-03F5-44A4-B839-1DA61171753F}" srcOrd="0" destOrd="0" parTransId="{A6F50289-B0DC-49A5-965B-A122A3C91689}" sibTransId="{46D04992-E3D0-4DD0-B819-7863B8D1EB41}"/>
    <dgm:cxn modelId="{717B4899-B082-4CAB-AEA7-34DA3A9C3472}" type="presOf" srcId="{20EADE09-1167-49EC-8B52-5621BA5D92C0}" destId="{4BA8D905-759F-46DF-8689-FC6896A8504E}" srcOrd="1" destOrd="0" presId="urn:microsoft.com/office/officeart/2005/8/layout/matrix1"/>
    <dgm:cxn modelId="{360FC7A5-DF0F-45F8-892D-2A3B474ECA22}" srcId="{FB4BBA4E-03F5-44A4-B839-1DA61171753F}" destId="{20EADE09-1167-49EC-8B52-5621BA5D92C0}" srcOrd="0" destOrd="0" parTransId="{14E5E583-1D3E-48BE-9167-39B8C8E3B209}" sibTransId="{4BFCC63F-2251-4EB2-8953-B13A204D145D}"/>
    <dgm:cxn modelId="{3BF25CB4-0040-4CC6-964A-2F61690140B7}" type="presOf" srcId="{E9C6D980-FC5A-4C00-B18D-01707A92CF59}" destId="{1B106ACF-A992-44E1-AAD8-1FC4FE629CF5}" srcOrd="0" destOrd="0" presId="urn:microsoft.com/office/officeart/2005/8/layout/matrix1"/>
    <dgm:cxn modelId="{B38E10C5-3ECE-4B6D-80F9-5C25E2DE082F}" srcId="{FB4BBA4E-03F5-44A4-B839-1DA61171753F}" destId="{E6FFFE2E-27D5-4CAB-95D8-F83EB8A2613B}" srcOrd="1" destOrd="0" parTransId="{54415FD1-37FA-43B2-A984-88767A5F5DC3}" sibTransId="{2B4F2677-C470-4A41-AAB8-BCE8972CEC54}"/>
    <dgm:cxn modelId="{856997D0-66FE-4863-8288-AE2DAB51A298}" type="presOf" srcId="{493E5E33-B350-4EBE-B1DF-D5CD5A39FDF7}" destId="{853A08A3-733A-473E-BA61-AB0819CA3F29}" srcOrd="1" destOrd="0" presId="urn:microsoft.com/office/officeart/2005/8/layout/matrix1"/>
    <dgm:cxn modelId="{B997F7D9-3381-4461-AA4A-B1107A142E26}" type="presOf" srcId="{493E5E33-B350-4EBE-B1DF-D5CD5A39FDF7}" destId="{40EE27F3-F231-48D3-9051-D47D0DE9D17E}" srcOrd="0" destOrd="0" presId="urn:microsoft.com/office/officeart/2005/8/layout/matrix1"/>
    <dgm:cxn modelId="{852538E6-0D4C-4CE3-9782-D3FEAB144015}" type="presOf" srcId="{20EADE09-1167-49EC-8B52-5621BA5D92C0}" destId="{36AAAED5-0A51-49BB-965F-73659D38CAA5}" srcOrd="0" destOrd="0" presId="urn:microsoft.com/office/officeart/2005/8/layout/matrix1"/>
    <dgm:cxn modelId="{39A3E8E7-C3E3-447F-9198-1BA9324B914D}" srcId="{FB4BBA4E-03F5-44A4-B839-1DA61171753F}" destId="{39F34114-D76A-4DC4-9B08-241CDBF88A96}" srcOrd="2" destOrd="0" parTransId="{F1C6CCD8-07D6-40CD-BC8E-3382CDE46F26}" sibTransId="{3CCBFB01-AF48-4C6C-B946-3DFF2A553029}"/>
    <dgm:cxn modelId="{65510AE8-0619-4002-9DED-62CED1894BF2}" type="presOf" srcId="{E6FFFE2E-27D5-4CAB-95D8-F83EB8A2613B}" destId="{02CCFED1-4BF3-4883-AC29-E2775D4919A6}" srcOrd="1" destOrd="0" presId="urn:microsoft.com/office/officeart/2005/8/layout/matrix1"/>
    <dgm:cxn modelId="{6AFF9EF3-8BC4-4EB3-B10B-B0552247A702}" srcId="{FB4BBA4E-03F5-44A4-B839-1DA61171753F}" destId="{493E5E33-B350-4EBE-B1DF-D5CD5A39FDF7}" srcOrd="3" destOrd="0" parTransId="{934BE553-2370-4DE7-A84E-CAAF2FAED834}" sibTransId="{26AB4C74-C3DF-400F-B25E-5CFE9BD0E6E7}"/>
    <dgm:cxn modelId="{E212B583-7456-4E46-9821-C4F4AE8369C6}" type="presParOf" srcId="{1B106ACF-A992-44E1-AAD8-1FC4FE629CF5}" destId="{04353F85-FCA4-4F1F-8913-AEDAEB080AA2}" srcOrd="0" destOrd="0" presId="urn:microsoft.com/office/officeart/2005/8/layout/matrix1"/>
    <dgm:cxn modelId="{1A2E3E23-35B3-419D-B503-84D7BCF8AAD8}" type="presParOf" srcId="{04353F85-FCA4-4F1F-8913-AEDAEB080AA2}" destId="{36AAAED5-0A51-49BB-965F-73659D38CAA5}" srcOrd="0" destOrd="0" presId="urn:microsoft.com/office/officeart/2005/8/layout/matrix1"/>
    <dgm:cxn modelId="{2F8C8A5F-B92B-438F-8694-E77FAE90D70B}" type="presParOf" srcId="{04353F85-FCA4-4F1F-8913-AEDAEB080AA2}" destId="{4BA8D905-759F-46DF-8689-FC6896A8504E}" srcOrd="1" destOrd="0" presId="urn:microsoft.com/office/officeart/2005/8/layout/matrix1"/>
    <dgm:cxn modelId="{184416A9-1E75-4083-9DCA-6F3EA8C42705}" type="presParOf" srcId="{04353F85-FCA4-4F1F-8913-AEDAEB080AA2}" destId="{84DB67FA-4FCC-4CBA-8FA5-9F235675CD4A}" srcOrd="2" destOrd="0" presId="urn:microsoft.com/office/officeart/2005/8/layout/matrix1"/>
    <dgm:cxn modelId="{E5C983A4-BD34-449B-B9CD-7BAE8778066E}" type="presParOf" srcId="{04353F85-FCA4-4F1F-8913-AEDAEB080AA2}" destId="{02CCFED1-4BF3-4883-AC29-E2775D4919A6}" srcOrd="3" destOrd="0" presId="urn:microsoft.com/office/officeart/2005/8/layout/matrix1"/>
    <dgm:cxn modelId="{FD58C93F-BC83-4A91-90AA-EEC9854DA4D3}" type="presParOf" srcId="{04353F85-FCA4-4F1F-8913-AEDAEB080AA2}" destId="{418CF6F2-D930-462F-8898-3D5404364FA0}" srcOrd="4" destOrd="0" presId="urn:microsoft.com/office/officeart/2005/8/layout/matrix1"/>
    <dgm:cxn modelId="{54D85DA3-22C1-424F-9509-4289E45B0C23}" type="presParOf" srcId="{04353F85-FCA4-4F1F-8913-AEDAEB080AA2}" destId="{61233F43-D658-4852-B3BA-84030D58084F}" srcOrd="5" destOrd="0" presId="urn:microsoft.com/office/officeart/2005/8/layout/matrix1"/>
    <dgm:cxn modelId="{0B6A6040-7531-4D4B-8D98-BBCE386CB71B}" type="presParOf" srcId="{04353F85-FCA4-4F1F-8913-AEDAEB080AA2}" destId="{40EE27F3-F231-48D3-9051-D47D0DE9D17E}" srcOrd="6" destOrd="0" presId="urn:microsoft.com/office/officeart/2005/8/layout/matrix1"/>
    <dgm:cxn modelId="{1AB7A16B-BC55-481E-B308-6C94314AA3D9}" type="presParOf" srcId="{04353F85-FCA4-4F1F-8913-AEDAEB080AA2}" destId="{853A08A3-733A-473E-BA61-AB0819CA3F29}" srcOrd="7" destOrd="0" presId="urn:microsoft.com/office/officeart/2005/8/layout/matrix1"/>
    <dgm:cxn modelId="{AB0CD292-AB63-4C7B-AA52-851534F3BE8C}" type="presParOf" srcId="{1B106ACF-A992-44E1-AAD8-1FC4FE629CF5}" destId="{94CA48C0-0C57-44C1-82BC-C6371F51455D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E75F93-03AA-4F4E-B707-5F73FD3566F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D2EB0F-2137-4B68-977C-DA2E68DE3772}">
      <dgm:prSet/>
      <dgm:spPr/>
      <dgm:t>
        <a:bodyPr/>
        <a:lstStyle/>
        <a:p>
          <a:r>
            <a:rPr lang="en-GB" b="0" i="0" dirty="0"/>
            <a:t>A very satisfying experience so far. CBSE and NCERT and schools happy and looking for more.</a:t>
          </a:r>
          <a:endParaRPr lang="en-US" dirty="0"/>
        </a:p>
      </dgm:t>
    </dgm:pt>
    <dgm:pt modelId="{705DBEAD-968E-4B07-B129-F16FB5FA57C7}" type="parTrans" cxnId="{3962FECA-ADB9-4BDB-8F01-DE7A36A4ECBA}">
      <dgm:prSet/>
      <dgm:spPr/>
      <dgm:t>
        <a:bodyPr/>
        <a:lstStyle/>
        <a:p>
          <a:endParaRPr lang="en-US"/>
        </a:p>
      </dgm:t>
    </dgm:pt>
    <dgm:pt modelId="{60BB6C89-106C-4CAC-912E-79C412BAE055}" type="sibTrans" cxnId="{3962FECA-ADB9-4BDB-8F01-DE7A36A4ECBA}">
      <dgm:prSet/>
      <dgm:spPr/>
      <dgm:t>
        <a:bodyPr/>
        <a:lstStyle/>
        <a:p>
          <a:endParaRPr lang="en-US"/>
        </a:p>
      </dgm:t>
    </dgm:pt>
    <dgm:pt modelId="{8EE8617F-E3FD-46A3-BD9B-6FA79B283A40}">
      <dgm:prSet/>
      <dgm:spPr/>
      <dgm:t>
        <a:bodyPr/>
        <a:lstStyle/>
        <a:p>
          <a:r>
            <a:rPr lang="en-US"/>
            <a:t>Further work required in more classes and subjects.</a:t>
          </a:r>
        </a:p>
      </dgm:t>
    </dgm:pt>
    <dgm:pt modelId="{CD53A53D-90EA-4789-9D19-7B08ECCAAAE1}" type="parTrans" cxnId="{3796C706-3EE8-4E1D-AE68-3A527627DF6E}">
      <dgm:prSet/>
      <dgm:spPr/>
      <dgm:t>
        <a:bodyPr/>
        <a:lstStyle/>
        <a:p>
          <a:endParaRPr lang="en-US"/>
        </a:p>
      </dgm:t>
    </dgm:pt>
    <dgm:pt modelId="{6E50D7C4-CAB2-4907-A2A6-C68A3BD2BF28}" type="sibTrans" cxnId="{3796C706-3EE8-4E1D-AE68-3A527627DF6E}">
      <dgm:prSet/>
      <dgm:spPr/>
      <dgm:t>
        <a:bodyPr/>
        <a:lstStyle/>
        <a:p>
          <a:endParaRPr lang="en-US"/>
        </a:p>
      </dgm:t>
    </dgm:pt>
    <dgm:pt modelId="{5F71ACED-02CB-43B1-9299-1544DC6D6C22}">
      <dgm:prSet/>
      <dgm:spPr/>
      <dgm:t>
        <a:bodyPr/>
        <a:lstStyle/>
        <a:p>
          <a:r>
            <a:rPr lang="en-GB" b="0" i="0"/>
            <a:t>And more innovations to improve effectiveness.?</a:t>
          </a:r>
          <a:endParaRPr lang="en-US"/>
        </a:p>
      </dgm:t>
    </dgm:pt>
    <dgm:pt modelId="{A56C13ED-E15A-4820-9832-B35C67ABF9A6}" type="parTrans" cxnId="{EFBB51BD-02EE-4FEF-B7F5-58953BCC8298}">
      <dgm:prSet/>
      <dgm:spPr/>
      <dgm:t>
        <a:bodyPr/>
        <a:lstStyle/>
        <a:p>
          <a:endParaRPr lang="en-US"/>
        </a:p>
      </dgm:t>
    </dgm:pt>
    <dgm:pt modelId="{647CD6CF-5170-4C6F-888E-C854D1C0B618}" type="sibTrans" cxnId="{EFBB51BD-02EE-4FEF-B7F5-58953BCC8298}">
      <dgm:prSet/>
      <dgm:spPr/>
      <dgm:t>
        <a:bodyPr/>
        <a:lstStyle/>
        <a:p>
          <a:endParaRPr lang="en-US"/>
        </a:p>
      </dgm:t>
    </dgm:pt>
    <dgm:pt modelId="{B97FA5A6-D990-4704-A3C8-AA2A9C2B716E}" type="pres">
      <dgm:prSet presAssocID="{7DE75F93-03AA-4F4E-B707-5F73FD3566F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5AB6B4F-577E-4A4A-9639-DE22A6466775}" type="pres">
      <dgm:prSet presAssocID="{8AD2EB0F-2137-4B68-977C-DA2E68DE3772}" presName="hierRoot1" presStyleCnt="0"/>
      <dgm:spPr/>
    </dgm:pt>
    <dgm:pt modelId="{0542E50D-1C84-4155-A35C-B3CFF2319250}" type="pres">
      <dgm:prSet presAssocID="{8AD2EB0F-2137-4B68-977C-DA2E68DE3772}" presName="composite" presStyleCnt="0"/>
      <dgm:spPr/>
    </dgm:pt>
    <dgm:pt modelId="{FAA5296D-5123-4A5A-8037-7ACCE6313D4B}" type="pres">
      <dgm:prSet presAssocID="{8AD2EB0F-2137-4B68-977C-DA2E68DE3772}" presName="background" presStyleLbl="node0" presStyleIdx="0" presStyleCnt="3"/>
      <dgm:spPr/>
    </dgm:pt>
    <dgm:pt modelId="{6E46CE47-F96C-4948-A788-C4F688A1C76E}" type="pres">
      <dgm:prSet presAssocID="{8AD2EB0F-2137-4B68-977C-DA2E68DE3772}" presName="text" presStyleLbl="fgAcc0" presStyleIdx="0" presStyleCnt="3" custScaleY="121877">
        <dgm:presLayoutVars>
          <dgm:chPref val="3"/>
        </dgm:presLayoutVars>
      </dgm:prSet>
      <dgm:spPr/>
    </dgm:pt>
    <dgm:pt modelId="{44E7243F-E41E-4B7C-944C-135B46B38E5C}" type="pres">
      <dgm:prSet presAssocID="{8AD2EB0F-2137-4B68-977C-DA2E68DE3772}" presName="hierChild2" presStyleCnt="0"/>
      <dgm:spPr/>
    </dgm:pt>
    <dgm:pt modelId="{42F9F4A4-96FA-46CB-A133-D5B359901BE8}" type="pres">
      <dgm:prSet presAssocID="{8EE8617F-E3FD-46A3-BD9B-6FA79B283A40}" presName="hierRoot1" presStyleCnt="0"/>
      <dgm:spPr/>
    </dgm:pt>
    <dgm:pt modelId="{7DEC265D-4996-4A56-A1C3-76429BEEF2E9}" type="pres">
      <dgm:prSet presAssocID="{8EE8617F-E3FD-46A3-BD9B-6FA79B283A40}" presName="composite" presStyleCnt="0"/>
      <dgm:spPr/>
    </dgm:pt>
    <dgm:pt modelId="{E23CFD5D-0D4D-4FA4-A30E-026779CF24E3}" type="pres">
      <dgm:prSet presAssocID="{8EE8617F-E3FD-46A3-BD9B-6FA79B283A40}" presName="background" presStyleLbl="node0" presStyleIdx="1" presStyleCnt="3"/>
      <dgm:spPr/>
    </dgm:pt>
    <dgm:pt modelId="{291622A0-A2E5-432D-A1AB-E7738F6BB0F0}" type="pres">
      <dgm:prSet presAssocID="{8EE8617F-E3FD-46A3-BD9B-6FA79B283A40}" presName="text" presStyleLbl="fgAcc0" presStyleIdx="1" presStyleCnt="3">
        <dgm:presLayoutVars>
          <dgm:chPref val="3"/>
        </dgm:presLayoutVars>
      </dgm:prSet>
      <dgm:spPr/>
    </dgm:pt>
    <dgm:pt modelId="{3F7449C3-3915-49B6-B539-958C6AB3BFEE}" type="pres">
      <dgm:prSet presAssocID="{8EE8617F-E3FD-46A3-BD9B-6FA79B283A40}" presName="hierChild2" presStyleCnt="0"/>
      <dgm:spPr/>
    </dgm:pt>
    <dgm:pt modelId="{6259C421-0159-48C8-9F63-7CE39DC99F9E}" type="pres">
      <dgm:prSet presAssocID="{5F71ACED-02CB-43B1-9299-1544DC6D6C22}" presName="hierRoot1" presStyleCnt="0"/>
      <dgm:spPr/>
    </dgm:pt>
    <dgm:pt modelId="{BFDC7049-C144-48D3-B883-A1D137645B47}" type="pres">
      <dgm:prSet presAssocID="{5F71ACED-02CB-43B1-9299-1544DC6D6C22}" presName="composite" presStyleCnt="0"/>
      <dgm:spPr/>
    </dgm:pt>
    <dgm:pt modelId="{969D273E-AE87-404E-9C0A-2C2D7E07D6EF}" type="pres">
      <dgm:prSet presAssocID="{5F71ACED-02CB-43B1-9299-1544DC6D6C22}" presName="background" presStyleLbl="node0" presStyleIdx="2" presStyleCnt="3"/>
      <dgm:spPr/>
    </dgm:pt>
    <dgm:pt modelId="{F8AAE53F-8981-4ADC-B5E8-06B91FB05C2F}" type="pres">
      <dgm:prSet presAssocID="{5F71ACED-02CB-43B1-9299-1544DC6D6C22}" presName="text" presStyleLbl="fgAcc0" presStyleIdx="2" presStyleCnt="3">
        <dgm:presLayoutVars>
          <dgm:chPref val="3"/>
        </dgm:presLayoutVars>
      </dgm:prSet>
      <dgm:spPr/>
    </dgm:pt>
    <dgm:pt modelId="{262B98B3-AA1C-4B4D-8FFD-49D44FAC9848}" type="pres">
      <dgm:prSet presAssocID="{5F71ACED-02CB-43B1-9299-1544DC6D6C22}" presName="hierChild2" presStyleCnt="0"/>
      <dgm:spPr/>
    </dgm:pt>
  </dgm:ptLst>
  <dgm:cxnLst>
    <dgm:cxn modelId="{3796C706-3EE8-4E1D-AE68-3A527627DF6E}" srcId="{7DE75F93-03AA-4F4E-B707-5F73FD3566F7}" destId="{8EE8617F-E3FD-46A3-BD9B-6FA79B283A40}" srcOrd="1" destOrd="0" parTransId="{CD53A53D-90EA-4789-9D19-7B08ECCAAAE1}" sibTransId="{6E50D7C4-CAB2-4907-A2A6-C68A3BD2BF28}"/>
    <dgm:cxn modelId="{2973C04C-A281-4BF3-9D0C-1A692C2E802F}" type="presOf" srcId="{8EE8617F-E3FD-46A3-BD9B-6FA79B283A40}" destId="{291622A0-A2E5-432D-A1AB-E7738F6BB0F0}" srcOrd="0" destOrd="0" presId="urn:microsoft.com/office/officeart/2005/8/layout/hierarchy1"/>
    <dgm:cxn modelId="{228FE59F-A702-48E1-9804-3FC29C44FBF2}" type="presOf" srcId="{8AD2EB0F-2137-4B68-977C-DA2E68DE3772}" destId="{6E46CE47-F96C-4948-A788-C4F688A1C76E}" srcOrd="0" destOrd="0" presId="urn:microsoft.com/office/officeart/2005/8/layout/hierarchy1"/>
    <dgm:cxn modelId="{EFBB51BD-02EE-4FEF-B7F5-58953BCC8298}" srcId="{7DE75F93-03AA-4F4E-B707-5F73FD3566F7}" destId="{5F71ACED-02CB-43B1-9299-1544DC6D6C22}" srcOrd="2" destOrd="0" parTransId="{A56C13ED-E15A-4820-9832-B35C67ABF9A6}" sibTransId="{647CD6CF-5170-4C6F-888E-C854D1C0B618}"/>
    <dgm:cxn modelId="{3962FECA-ADB9-4BDB-8F01-DE7A36A4ECBA}" srcId="{7DE75F93-03AA-4F4E-B707-5F73FD3566F7}" destId="{8AD2EB0F-2137-4B68-977C-DA2E68DE3772}" srcOrd="0" destOrd="0" parTransId="{705DBEAD-968E-4B07-B129-F16FB5FA57C7}" sibTransId="{60BB6C89-106C-4CAC-912E-79C412BAE055}"/>
    <dgm:cxn modelId="{4806F3D2-250F-4561-80F7-C72BD9A254BA}" type="presOf" srcId="{5F71ACED-02CB-43B1-9299-1544DC6D6C22}" destId="{F8AAE53F-8981-4ADC-B5E8-06B91FB05C2F}" srcOrd="0" destOrd="0" presId="urn:microsoft.com/office/officeart/2005/8/layout/hierarchy1"/>
    <dgm:cxn modelId="{25428EE0-6593-444E-9601-828B8B8570A1}" type="presOf" srcId="{7DE75F93-03AA-4F4E-B707-5F73FD3566F7}" destId="{B97FA5A6-D990-4704-A3C8-AA2A9C2B716E}" srcOrd="0" destOrd="0" presId="urn:microsoft.com/office/officeart/2005/8/layout/hierarchy1"/>
    <dgm:cxn modelId="{03D6F15B-B256-44F6-93B8-2A9A4CDDE4F5}" type="presParOf" srcId="{B97FA5A6-D990-4704-A3C8-AA2A9C2B716E}" destId="{F5AB6B4F-577E-4A4A-9639-DE22A6466775}" srcOrd="0" destOrd="0" presId="urn:microsoft.com/office/officeart/2005/8/layout/hierarchy1"/>
    <dgm:cxn modelId="{83AF34E7-666C-4D84-A896-C035D95B5F8B}" type="presParOf" srcId="{F5AB6B4F-577E-4A4A-9639-DE22A6466775}" destId="{0542E50D-1C84-4155-A35C-B3CFF2319250}" srcOrd="0" destOrd="0" presId="urn:microsoft.com/office/officeart/2005/8/layout/hierarchy1"/>
    <dgm:cxn modelId="{86215A0A-7802-4B54-8FC5-D86840817AC3}" type="presParOf" srcId="{0542E50D-1C84-4155-A35C-B3CFF2319250}" destId="{FAA5296D-5123-4A5A-8037-7ACCE6313D4B}" srcOrd="0" destOrd="0" presId="urn:microsoft.com/office/officeart/2005/8/layout/hierarchy1"/>
    <dgm:cxn modelId="{AE8B700F-A6C4-4529-95B1-CC164ABE9F42}" type="presParOf" srcId="{0542E50D-1C84-4155-A35C-B3CFF2319250}" destId="{6E46CE47-F96C-4948-A788-C4F688A1C76E}" srcOrd="1" destOrd="0" presId="urn:microsoft.com/office/officeart/2005/8/layout/hierarchy1"/>
    <dgm:cxn modelId="{1E5CCD9D-237A-45F6-B38A-85331D3B7219}" type="presParOf" srcId="{F5AB6B4F-577E-4A4A-9639-DE22A6466775}" destId="{44E7243F-E41E-4B7C-944C-135B46B38E5C}" srcOrd="1" destOrd="0" presId="urn:microsoft.com/office/officeart/2005/8/layout/hierarchy1"/>
    <dgm:cxn modelId="{C19D9BE0-642B-4162-A6E3-2C029B311E05}" type="presParOf" srcId="{B97FA5A6-D990-4704-A3C8-AA2A9C2B716E}" destId="{42F9F4A4-96FA-46CB-A133-D5B359901BE8}" srcOrd="1" destOrd="0" presId="urn:microsoft.com/office/officeart/2005/8/layout/hierarchy1"/>
    <dgm:cxn modelId="{085869D8-DB77-479F-96CD-23D6020E197F}" type="presParOf" srcId="{42F9F4A4-96FA-46CB-A133-D5B359901BE8}" destId="{7DEC265D-4996-4A56-A1C3-76429BEEF2E9}" srcOrd="0" destOrd="0" presId="urn:microsoft.com/office/officeart/2005/8/layout/hierarchy1"/>
    <dgm:cxn modelId="{8B83E68E-0FEE-4CDB-BEB6-0B16BCA1FF87}" type="presParOf" srcId="{7DEC265D-4996-4A56-A1C3-76429BEEF2E9}" destId="{E23CFD5D-0D4D-4FA4-A30E-026779CF24E3}" srcOrd="0" destOrd="0" presId="urn:microsoft.com/office/officeart/2005/8/layout/hierarchy1"/>
    <dgm:cxn modelId="{D809E11F-2E83-4058-B3D2-A0BECBBD8D8F}" type="presParOf" srcId="{7DEC265D-4996-4A56-A1C3-76429BEEF2E9}" destId="{291622A0-A2E5-432D-A1AB-E7738F6BB0F0}" srcOrd="1" destOrd="0" presId="urn:microsoft.com/office/officeart/2005/8/layout/hierarchy1"/>
    <dgm:cxn modelId="{1556125D-7BB9-4961-BC56-C7260AE3C8FC}" type="presParOf" srcId="{42F9F4A4-96FA-46CB-A133-D5B359901BE8}" destId="{3F7449C3-3915-49B6-B539-958C6AB3BFEE}" srcOrd="1" destOrd="0" presId="urn:microsoft.com/office/officeart/2005/8/layout/hierarchy1"/>
    <dgm:cxn modelId="{ABE15B03-05A1-4BEC-8BA9-8D375B7934BD}" type="presParOf" srcId="{B97FA5A6-D990-4704-A3C8-AA2A9C2B716E}" destId="{6259C421-0159-48C8-9F63-7CE39DC99F9E}" srcOrd="2" destOrd="0" presId="urn:microsoft.com/office/officeart/2005/8/layout/hierarchy1"/>
    <dgm:cxn modelId="{161C657E-4BC5-4C1D-AC55-199EA447A821}" type="presParOf" srcId="{6259C421-0159-48C8-9F63-7CE39DC99F9E}" destId="{BFDC7049-C144-48D3-B883-A1D137645B47}" srcOrd="0" destOrd="0" presId="urn:microsoft.com/office/officeart/2005/8/layout/hierarchy1"/>
    <dgm:cxn modelId="{C5B6FFB3-C74D-4E22-8715-A6732DEF6564}" type="presParOf" srcId="{BFDC7049-C144-48D3-B883-A1D137645B47}" destId="{969D273E-AE87-404E-9C0A-2C2D7E07D6EF}" srcOrd="0" destOrd="0" presId="urn:microsoft.com/office/officeart/2005/8/layout/hierarchy1"/>
    <dgm:cxn modelId="{79541E05-9500-48C5-B76C-85A202E307C2}" type="presParOf" srcId="{BFDC7049-C144-48D3-B883-A1D137645B47}" destId="{F8AAE53F-8981-4ADC-B5E8-06B91FB05C2F}" srcOrd="1" destOrd="0" presId="urn:microsoft.com/office/officeart/2005/8/layout/hierarchy1"/>
    <dgm:cxn modelId="{13F0AE35-01A2-4EEE-93E4-DB84B28861E6}" type="presParOf" srcId="{6259C421-0159-48C8-9F63-7CE39DC99F9E}" destId="{262B98B3-AA1C-4B4D-8FFD-49D44FAC984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95D51-2D23-4016-8CD8-4A28BBFA31D1}">
      <dsp:nvSpPr>
        <dsp:cNvPr id="0" name=""/>
        <dsp:cNvSpPr/>
      </dsp:nvSpPr>
      <dsp:spPr>
        <a:xfrm>
          <a:off x="3080" y="120342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Provide a comprehensive eco-system to reduce time to use.</a:t>
          </a:r>
        </a:p>
      </dsp:txBody>
      <dsp:txXfrm>
        <a:off x="3080" y="1420580"/>
        <a:ext cx="2444055" cy="2053006"/>
      </dsp:txXfrm>
    </dsp:sp>
    <dsp:sp modelId="{2F91E230-517F-4517-97F4-F1146E2C82D5}">
      <dsp:nvSpPr>
        <dsp:cNvPr id="0" name=""/>
        <dsp:cNvSpPr/>
      </dsp:nvSpPr>
      <dsp:spPr>
        <a:xfrm>
          <a:off x="711856" y="462510"/>
          <a:ext cx="1026503" cy="102650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862184" y="612838"/>
        <a:ext cx="725847" cy="725847"/>
      </dsp:txXfrm>
    </dsp:sp>
    <dsp:sp modelId="{5DEEF449-1208-4EE4-9E3A-2DF63CD17EEE}">
      <dsp:nvSpPr>
        <dsp:cNvPr id="0" name=""/>
        <dsp:cNvSpPr/>
      </dsp:nvSpPr>
      <dsp:spPr>
        <a:xfrm>
          <a:off x="3080" y="3541948"/>
          <a:ext cx="2444055" cy="72"/>
        </a:xfrm>
        <a:prstGeom prst="rect">
          <a:avLst/>
        </a:prstGeom>
        <a:solidFill>
          <a:schemeClr val="accent2">
            <a:hueOff val="-213828"/>
            <a:satOff val="-96"/>
            <a:lumOff val="1008"/>
            <a:alphaOff val="0"/>
          </a:schemeClr>
        </a:solidFill>
        <a:ln w="12700" cap="flat" cmpd="sng" algn="ctr">
          <a:solidFill>
            <a:schemeClr val="accent2">
              <a:hueOff val="-213828"/>
              <a:satOff val="-96"/>
              <a:lumOff val="10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B6496A-4623-4279-9E0C-78A856F91DAF}">
      <dsp:nvSpPr>
        <dsp:cNvPr id="0" name=""/>
        <dsp:cNvSpPr/>
      </dsp:nvSpPr>
      <dsp:spPr>
        <a:xfrm>
          <a:off x="2691541" y="120342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-451537"/>
            <a:satOff val="5282"/>
            <a:lumOff val="47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51537"/>
              <a:satOff val="5282"/>
              <a:lumOff val="47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Understand the pedagogical aspects and adopt relevant usage pattern.</a:t>
          </a:r>
        </a:p>
      </dsp:txBody>
      <dsp:txXfrm>
        <a:off x="2691541" y="1420580"/>
        <a:ext cx="2444055" cy="2053006"/>
      </dsp:txXfrm>
    </dsp:sp>
    <dsp:sp modelId="{4FABCB30-BD24-4505-B7CD-5E4341039F09}">
      <dsp:nvSpPr>
        <dsp:cNvPr id="0" name=""/>
        <dsp:cNvSpPr/>
      </dsp:nvSpPr>
      <dsp:spPr>
        <a:xfrm>
          <a:off x="3400317" y="462510"/>
          <a:ext cx="1026503" cy="1026503"/>
        </a:xfrm>
        <a:prstGeom prst="ellipse">
          <a:avLst/>
        </a:prstGeom>
        <a:solidFill>
          <a:schemeClr val="accent2">
            <a:hueOff val="-427656"/>
            <a:satOff val="-193"/>
            <a:lumOff val="2016"/>
            <a:alphaOff val="0"/>
          </a:schemeClr>
        </a:solidFill>
        <a:ln w="12700" cap="flat" cmpd="sng" algn="ctr">
          <a:solidFill>
            <a:schemeClr val="accent2">
              <a:hueOff val="-427656"/>
              <a:satOff val="-193"/>
              <a:lumOff val="201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3550645" y="612838"/>
        <a:ext cx="725847" cy="725847"/>
      </dsp:txXfrm>
    </dsp:sp>
    <dsp:sp modelId="{53317585-C7F4-4D9D-948E-A60C59D325F3}">
      <dsp:nvSpPr>
        <dsp:cNvPr id="0" name=""/>
        <dsp:cNvSpPr/>
      </dsp:nvSpPr>
      <dsp:spPr>
        <a:xfrm>
          <a:off x="2691541" y="3541948"/>
          <a:ext cx="2444055" cy="72"/>
        </a:xfrm>
        <a:prstGeom prst="rect">
          <a:avLst/>
        </a:prstGeom>
        <a:solidFill>
          <a:schemeClr val="accent2">
            <a:hueOff val="-641484"/>
            <a:satOff val="-289"/>
            <a:lumOff val="3024"/>
            <a:alphaOff val="0"/>
          </a:schemeClr>
        </a:solidFill>
        <a:ln w="12700" cap="flat" cmpd="sng" algn="ctr">
          <a:solidFill>
            <a:schemeClr val="accent2">
              <a:hueOff val="-641484"/>
              <a:satOff val="-289"/>
              <a:lumOff val="30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D4A734-2BFC-4CA1-BD07-90072817CC0E}">
      <dsp:nvSpPr>
        <dsp:cNvPr id="0" name=""/>
        <dsp:cNvSpPr/>
      </dsp:nvSpPr>
      <dsp:spPr>
        <a:xfrm>
          <a:off x="5380002" y="120342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-903073"/>
            <a:satOff val="10565"/>
            <a:lumOff val="94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903073"/>
              <a:satOff val="10565"/>
              <a:lumOff val="9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Provide rich set of affordances and guidance.</a:t>
          </a:r>
        </a:p>
      </dsp:txBody>
      <dsp:txXfrm>
        <a:off x="5380002" y="1420580"/>
        <a:ext cx="2444055" cy="2053006"/>
      </dsp:txXfrm>
    </dsp:sp>
    <dsp:sp modelId="{BB9511FE-A58E-437D-9168-741748B00454}">
      <dsp:nvSpPr>
        <dsp:cNvPr id="0" name=""/>
        <dsp:cNvSpPr/>
      </dsp:nvSpPr>
      <dsp:spPr>
        <a:xfrm>
          <a:off x="6088778" y="462510"/>
          <a:ext cx="1026503" cy="1026503"/>
        </a:xfrm>
        <a:prstGeom prst="ellipse">
          <a:avLst/>
        </a:prstGeom>
        <a:solidFill>
          <a:schemeClr val="accent2">
            <a:hueOff val="-855312"/>
            <a:satOff val="-385"/>
            <a:lumOff val="4033"/>
            <a:alphaOff val="0"/>
          </a:schemeClr>
        </a:solidFill>
        <a:ln w="12700" cap="flat" cmpd="sng" algn="ctr">
          <a:solidFill>
            <a:schemeClr val="accent2">
              <a:hueOff val="-855312"/>
              <a:satOff val="-385"/>
              <a:lumOff val="403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6239106" y="612838"/>
        <a:ext cx="725847" cy="725847"/>
      </dsp:txXfrm>
    </dsp:sp>
    <dsp:sp modelId="{1A463C91-4336-4FB8-A02C-36651DAAD8E3}">
      <dsp:nvSpPr>
        <dsp:cNvPr id="0" name=""/>
        <dsp:cNvSpPr/>
      </dsp:nvSpPr>
      <dsp:spPr>
        <a:xfrm>
          <a:off x="5380002" y="3541948"/>
          <a:ext cx="2444055" cy="72"/>
        </a:xfrm>
        <a:prstGeom prst="rect">
          <a:avLst/>
        </a:prstGeom>
        <a:solidFill>
          <a:schemeClr val="accent2">
            <a:hueOff val="-1069140"/>
            <a:satOff val="-481"/>
            <a:lumOff val="5041"/>
            <a:alphaOff val="0"/>
          </a:schemeClr>
        </a:solidFill>
        <a:ln w="12700" cap="flat" cmpd="sng" algn="ctr">
          <a:solidFill>
            <a:schemeClr val="accent2">
              <a:hueOff val="-1069140"/>
              <a:satOff val="-481"/>
              <a:lumOff val="50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EE4510-0FA2-4E4C-A492-4EC770811DA8}">
      <dsp:nvSpPr>
        <dsp:cNvPr id="0" name=""/>
        <dsp:cNvSpPr/>
      </dsp:nvSpPr>
      <dsp:spPr>
        <a:xfrm>
          <a:off x="8068463" y="120342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-1354610"/>
            <a:satOff val="15847"/>
            <a:lumOff val="141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354610"/>
              <a:satOff val="15847"/>
              <a:lumOff val="141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Integrate into the curriculum.</a:t>
          </a:r>
        </a:p>
      </dsp:txBody>
      <dsp:txXfrm>
        <a:off x="8068463" y="1420580"/>
        <a:ext cx="2444055" cy="2053006"/>
      </dsp:txXfrm>
    </dsp:sp>
    <dsp:sp modelId="{95FAB7D7-CDFA-4CBF-87B5-DB40AA0A8008}">
      <dsp:nvSpPr>
        <dsp:cNvPr id="0" name=""/>
        <dsp:cNvSpPr/>
      </dsp:nvSpPr>
      <dsp:spPr>
        <a:xfrm>
          <a:off x="8777239" y="462510"/>
          <a:ext cx="1026503" cy="1026503"/>
        </a:xfrm>
        <a:prstGeom prst="ellipse">
          <a:avLst/>
        </a:prstGeom>
        <a:solidFill>
          <a:schemeClr val="accent2">
            <a:hueOff val="-1282968"/>
            <a:satOff val="-578"/>
            <a:lumOff val="6049"/>
            <a:alphaOff val="0"/>
          </a:schemeClr>
        </a:solidFill>
        <a:ln w="12700" cap="flat" cmpd="sng" algn="ctr">
          <a:solidFill>
            <a:schemeClr val="accent2">
              <a:hueOff val="-1282968"/>
              <a:satOff val="-578"/>
              <a:lumOff val="60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4</a:t>
          </a:r>
        </a:p>
      </dsp:txBody>
      <dsp:txXfrm>
        <a:off x="8927567" y="612838"/>
        <a:ext cx="725847" cy="725847"/>
      </dsp:txXfrm>
    </dsp:sp>
    <dsp:sp modelId="{FAF5117D-9047-4BD6-AE09-CBE1747C4DD2}">
      <dsp:nvSpPr>
        <dsp:cNvPr id="0" name=""/>
        <dsp:cNvSpPr/>
      </dsp:nvSpPr>
      <dsp:spPr>
        <a:xfrm>
          <a:off x="8068463" y="3541948"/>
          <a:ext cx="2444055" cy="72"/>
        </a:xfrm>
        <a:prstGeom prst="rect">
          <a:avLst/>
        </a:prstGeom>
        <a:solidFill>
          <a:schemeClr val="accent2">
            <a:hueOff val="-1496796"/>
            <a:satOff val="-674"/>
            <a:lumOff val="7057"/>
            <a:alphaOff val="0"/>
          </a:schemeClr>
        </a:solidFill>
        <a:ln w="12700" cap="flat" cmpd="sng" algn="ctr">
          <a:solidFill>
            <a:schemeClr val="accent2">
              <a:hueOff val="-1496796"/>
              <a:satOff val="-674"/>
              <a:lumOff val="70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AAAED5-0A51-49BB-965F-73659D38CAA5}">
      <dsp:nvSpPr>
        <dsp:cNvPr id="0" name=""/>
        <dsp:cNvSpPr/>
      </dsp:nvSpPr>
      <dsp:spPr>
        <a:xfrm rot="16200000">
          <a:off x="1443831" y="-1443831"/>
          <a:ext cx="2370137" cy="5257800"/>
        </a:xfrm>
        <a:prstGeom prst="round1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Theory relevant to the lab</a:t>
          </a:r>
        </a:p>
      </dsp:txBody>
      <dsp:txXfrm rot="5400000">
        <a:off x="0" y="0"/>
        <a:ext cx="5257800" cy="1777603"/>
      </dsp:txXfrm>
    </dsp:sp>
    <dsp:sp modelId="{84DB67FA-4FCC-4CBA-8FA5-9F235675CD4A}">
      <dsp:nvSpPr>
        <dsp:cNvPr id="0" name=""/>
        <dsp:cNvSpPr/>
      </dsp:nvSpPr>
      <dsp:spPr>
        <a:xfrm>
          <a:off x="5257800" y="0"/>
          <a:ext cx="5257800" cy="2370137"/>
        </a:xfrm>
        <a:prstGeom prst="round1Rect">
          <a:avLst/>
        </a:prstGeom>
        <a:gradFill rotWithShape="0">
          <a:gsLst>
            <a:gs pos="0">
              <a:schemeClr val="accent5">
                <a:hueOff val="-503391"/>
                <a:satOff val="211"/>
                <a:lumOff val="-372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503391"/>
                <a:satOff val="211"/>
                <a:lumOff val="-372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503391"/>
                <a:satOff val="211"/>
                <a:lumOff val="-372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Understanding of the process and its implications</a:t>
          </a:r>
        </a:p>
      </dsp:txBody>
      <dsp:txXfrm>
        <a:off x="5257800" y="0"/>
        <a:ext cx="5257800" cy="1777603"/>
      </dsp:txXfrm>
    </dsp:sp>
    <dsp:sp modelId="{418CF6F2-D930-462F-8898-3D5404364FA0}">
      <dsp:nvSpPr>
        <dsp:cNvPr id="0" name=""/>
        <dsp:cNvSpPr/>
      </dsp:nvSpPr>
      <dsp:spPr>
        <a:xfrm rot="10800000">
          <a:off x="0" y="2370137"/>
          <a:ext cx="5257800" cy="2370137"/>
        </a:xfrm>
        <a:prstGeom prst="round1Rect">
          <a:avLst/>
        </a:prstGeom>
        <a:gradFill rotWithShape="0">
          <a:gsLst>
            <a:gs pos="0">
              <a:schemeClr val="accent5">
                <a:hueOff val="-1006782"/>
                <a:satOff val="421"/>
                <a:lumOff val="-745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1006782"/>
                <a:satOff val="421"/>
                <a:lumOff val="-745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1006782"/>
                <a:satOff val="421"/>
                <a:lumOff val="-745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Auxiliary requirements: plot, measurement and recording, </a:t>
          </a:r>
          <a:r>
            <a:rPr lang="en-US" sz="3000" kern="1200" dirty="0" err="1"/>
            <a:t>etc</a:t>
          </a:r>
          <a:endParaRPr lang="en-US" sz="3000" kern="1200" dirty="0"/>
        </a:p>
      </dsp:txBody>
      <dsp:txXfrm rot="10800000">
        <a:off x="0" y="2962671"/>
        <a:ext cx="5257800" cy="1777603"/>
      </dsp:txXfrm>
    </dsp:sp>
    <dsp:sp modelId="{40EE27F3-F231-48D3-9051-D47D0DE9D17E}">
      <dsp:nvSpPr>
        <dsp:cNvPr id="0" name=""/>
        <dsp:cNvSpPr/>
      </dsp:nvSpPr>
      <dsp:spPr>
        <a:xfrm rot="5400000">
          <a:off x="6701631" y="926306"/>
          <a:ext cx="2370137" cy="5257800"/>
        </a:xfrm>
        <a:prstGeom prst="round1Rect">
          <a:avLst/>
        </a:prstGeom>
        <a:gradFill rotWithShape="0">
          <a:gsLst>
            <a:gs pos="0">
              <a:schemeClr val="accent5">
                <a:hueOff val="-1510172"/>
                <a:satOff val="632"/>
                <a:lumOff val="-1117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1510172"/>
                <a:satOff val="632"/>
                <a:lumOff val="-1117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1510172"/>
                <a:satOff val="632"/>
                <a:lumOff val="-1117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Review questions, references</a:t>
          </a:r>
        </a:p>
      </dsp:txBody>
      <dsp:txXfrm rot="-5400000">
        <a:off x="5257800" y="2962671"/>
        <a:ext cx="5257800" cy="1777603"/>
      </dsp:txXfrm>
    </dsp:sp>
    <dsp:sp modelId="{94CA48C0-0C57-44C1-82BC-C6371F51455D}">
      <dsp:nvSpPr>
        <dsp:cNvPr id="0" name=""/>
        <dsp:cNvSpPr/>
      </dsp:nvSpPr>
      <dsp:spPr>
        <a:xfrm>
          <a:off x="3680460" y="1777603"/>
          <a:ext cx="3154680" cy="1185068"/>
        </a:xfrm>
        <a:prstGeom prst="roundRect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tint val="4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The core simulator</a:t>
          </a:r>
        </a:p>
      </dsp:txBody>
      <dsp:txXfrm>
        <a:off x="3738310" y="1835453"/>
        <a:ext cx="3038980" cy="10693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A5296D-5123-4A5A-8037-7ACCE6313D4B}">
      <dsp:nvSpPr>
        <dsp:cNvPr id="0" name=""/>
        <dsp:cNvSpPr/>
      </dsp:nvSpPr>
      <dsp:spPr>
        <a:xfrm>
          <a:off x="0" y="627581"/>
          <a:ext cx="2856524" cy="22107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46CE47-F96C-4948-A788-C4F688A1C76E}">
      <dsp:nvSpPr>
        <dsp:cNvPr id="0" name=""/>
        <dsp:cNvSpPr/>
      </dsp:nvSpPr>
      <dsp:spPr>
        <a:xfrm>
          <a:off x="317391" y="929103"/>
          <a:ext cx="2856524" cy="22107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0" i="0" kern="1200" dirty="0"/>
            <a:t>A very satisfying experience so far. CBSE and NCERT and schools happy and looking for more.</a:t>
          </a:r>
          <a:endParaRPr lang="en-US" sz="2200" kern="1200" dirty="0"/>
        </a:p>
      </dsp:txBody>
      <dsp:txXfrm>
        <a:off x="382141" y="993853"/>
        <a:ext cx="2727024" cy="2081218"/>
      </dsp:txXfrm>
    </dsp:sp>
    <dsp:sp modelId="{E23CFD5D-0D4D-4FA4-A30E-026779CF24E3}">
      <dsp:nvSpPr>
        <dsp:cNvPr id="0" name=""/>
        <dsp:cNvSpPr/>
      </dsp:nvSpPr>
      <dsp:spPr>
        <a:xfrm>
          <a:off x="3491307" y="627581"/>
          <a:ext cx="2856524" cy="18138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1622A0-A2E5-432D-A1AB-E7738F6BB0F0}">
      <dsp:nvSpPr>
        <dsp:cNvPr id="0" name=""/>
        <dsp:cNvSpPr/>
      </dsp:nvSpPr>
      <dsp:spPr>
        <a:xfrm>
          <a:off x="3808699" y="929103"/>
          <a:ext cx="2856524" cy="18138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Further work required in more classes and subjects.</a:t>
          </a:r>
        </a:p>
      </dsp:txBody>
      <dsp:txXfrm>
        <a:off x="3861826" y="982230"/>
        <a:ext cx="2750270" cy="1707638"/>
      </dsp:txXfrm>
    </dsp:sp>
    <dsp:sp modelId="{969D273E-AE87-404E-9C0A-2C2D7E07D6EF}">
      <dsp:nvSpPr>
        <dsp:cNvPr id="0" name=""/>
        <dsp:cNvSpPr/>
      </dsp:nvSpPr>
      <dsp:spPr>
        <a:xfrm>
          <a:off x="6982615" y="627581"/>
          <a:ext cx="2856524" cy="18138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AAE53F-8981-4ADC-B5E8-06B91FB05C2F}">
      <dsp:nvSpPr>
        <dsp:cNvPr id="0" name=""/>
        <dsp:cNvSpPr/>
      </dsp:nvSpPr>
      <dsp:spPr>
        <a:xfrm>
          <a:off x="7300006" y="929103"/>
          <a:ext cx="2856524" cy="18138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0" i="0" kern="1200"/>
            <a:t>And more innovations to improve effectiveness.?</a:t>
          </a:r>
          <a:endParaRPr lang="en-US" sz="2200" kern="1200"/>
        </a:p>
      </dsp:txBody>
      <dsp:txXfrm>
        <a:off x="7353133" y="982230"/>
        <a:ext cx="2750270" cy="17076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851556-A8E2-45BF-B406-EB2F0D5D16A7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B3B5E-8662-416C-A823-8741AFB13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Subject specific sessions from tomorrow – will discuss general today.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B3B5E-8662-416C-A823-8741AFB13D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31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8a30fb27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b8a30fb27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f0d47996b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f0d47996b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B3B5E-8662-416C-A823-8741AFB13DF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46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B3B5E-8662-416C-A823-8741AFB13DF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705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f0d47996bd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f0d47996bd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f0d47996bd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f0d47996bd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B3B5E-8662-416C-A823-8741AFB13DF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29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78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326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139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100" y="6727600"/>
            <a:ext cx="12192000" cy="1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8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5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88114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4852"/>
            <a:ext cx="10515600" cy="47403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4/19/2024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454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16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15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526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6999"/>
            <a:ext cx="5157787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183188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4/19/2024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18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41CFF-90C9-47B3-9DA1-F2BF8D839F7E}" type="datetime1">
              <a:rPr lang="en-US" smtClean="0"/>
              <a:t>4/19/2024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480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4/19/2024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13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41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69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CB7E8AE-A3AC-4BB7-A5C6-F00EC697B265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9450"/>
            <a:ext cx="10515600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4/19/2024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351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10" r:id="rId8"/>
    <p:sldLayoutId id="2147483707" r:id="rId9"/>
    <p:sldLayoutId id="2147483708" r:id="rId10"/>
    <p:sldLayoutId id="2147483709" r:id="rId11"/>
    <p:sldLayoutId id="2147483713" r:id="rId12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labs.edu.in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1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22.png"/><Relationship Id="rId9" Type="http://schemas.microsoft.com/office/2007/relationships/diagramDrawing" Target="../diagrams/drawing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729F2144-48B7-4730-955E-365ECED3A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E765FF50-D2F9-4A4F-86ED-F101E172B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478B3E-75E0-449A-89E6-44292B3F9F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513189"/>
            <a:ext cx="5797883" cy="2667000"/>
          </a:xfrm>
        </p:spPr>
        <p:txBody>
          <a:bodyPr anchor="b">
            <a:norm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Learning with </a:t>
            </a:r>
            <a:r>
              <a:rPr lang="en-US" dirty="0" err="1">
                <a:solidFill>
                  <a:schemeClr val="tx2"/>
                </a:solidFill>
              </a:rPr>
              <a:t>Olabs</a:t>
            </a:r>
            <a:endParaRPr lang="en-US" i="1" dirty="0">
              <a:solidFill>
                <a:schemeClr val="tx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837CA9-C317-415B-93EB-4DD9344D31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408788"/>
            <a:ext cx="5797882" cy="1785690"/>
          </a:xfrm>
        </p:spPr>
        <p:txBody>
          <a:bodyPr anchor="t">
            <a:normAutofit/>
          </a:bodyPr>
          <a:lstStyle/>
          <a:p>
            <a:pPr algn="l"/>
            <a:r>
              <a:rPr lang="en-US" sz="2200" dirty="0">
                <a:solidFill>
                  <a:schemeClr val="tx2"/>
                </a:solidFill>
              </a:rPr>
              <a:t>Sasikumar M</a:t>
            </a:r>
          </a:p>
          <a:p>
            <a:pPr algn="l"/>
            <a:r>
              <a:rPr lang="en-US" sz="2200" dirty="0">
                <a:solidFill>
                  <a:schemeClr val="tx2"/>
                </a:solidFill>
              </a:rPr>
              <a:t>CDAC Mumbai</a:t>
            </a:r>
          </a:p>
          <a:p>
            <a:pPr algn="l"/>
            <a:r>
              <a:rPr lang="en-US" sz="2200" dirty="0">
                <a:solidFill>
                  <a:schemeClr val="tx2"/>
                </a:solidFill>
              </a:rPr>
              <a:t>sasi@cdac.in</a:t>
            </a: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409DDE87-E13A-4991-B9F5-80CBE0C0E4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39" r="23002"/>
          <a:stretch/>
        </p:blipFill>
        <p:spPr>
          <a:xfrm>
            <a:off x="7162800" y="10"/>
            <a:ext cx="5029200" cy="5693802"/>
          </a:xfrm>
          <a:prstGeom prst="rect">
            <a:avLst/>
          </a:prstGeom>
        </p:spPr>
      </p:pic>
      <p:sp>
        <p:nvSpPr>
          <p:cNvPr id="19" name="Rectangle 12">
            <a:extLst>
              <a:ext uri="{FF2B5EF4-FFF2-40B4-BE49-F238E27FC236}">
                <a16:creationId xmlns:a16="http://schemas.microsoft.com/office/drawing/2014/main" id="{04D834C7-8223-43DA-AA30-E15A1BC7B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3812"/>
            <a:ext cx="12192000" cy="1164188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2DE6C5-8EB8-4E41-B0FF-93563AA4C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061" y="5693811"/>
            <a:ext cx="12191999" cy="1164188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031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B7E8AE-A3AC-4BB7-A5C6-F00EC697B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7FDDF72-DE39-4F99-A3C1-DD9D7815D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4ECE80-3AD1-450C-B62A-98788F193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D2454A-D491-4C29-BD43-CCC7C91D7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Eco-system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524D8BE-A337-4B17-A86D-366539F065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5370276"/>
              </p:ext>
            </p:extLst>
          </p:nvPr>
        </p:nvGraphicFramePr>
        <p:xfrm>
          <a:off x="838200" y="1404938"/>
          <a:ext cx="10515600" cy="4740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45477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0"/>
          <p:cNvPicPr preferRelativeResize="0"/>
          <p:nvPr/>
        </p:nvPicPr>
        <p:blipFill rotWithShape="1">
          <a:blip r:embed="rId3">
            <a:alphaModFix/>
          </a:blip>
          <a:srcRect t="11575" b="5518"/>
          <a:stretch/>
        </p:blipFill>
        <p:spPr>
          <a:xfrm>
            <a:off x="750175" y="1075766"/>
            <a:ext cx="11360800" cy="52981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1115AF9-43CC-4C4C-9C66-7B896AC1A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OLabs</a:t>
            </a:r>
            <a:r>
              <a:rPr lang="en-US" dirty="0"/>
              <a:t>: A view of a lab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A61552B-43D3-44A6-B62A-FE138CDF7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B588B886-82BE-4E56-9E2B-9ED62BD53D34}"/>
              </a:ext>
            </a:extLst>
          </p:cNvPr>
          <p:cNvSpPr/>
          <p:nvPr/>
        </p:nvSpPr>
        <p:spPr>
          <a:xfrm>
            <a:off x="1539433" y="3831220"/>
            <a:ext cx="1238491" cy="1770927"/>
          </a:xfrm>
          <a:prstGeom prst="wedgeEllipseCallout">
            <a:avLst>
              <a:gd name="adj1" fmla="val 70756"/>
              <a:gd name="adj2" fmla="val -61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Affordances</a:t>
            </a:r>
          </a:p>
        </p:txBody>
      </p:sp>
    </p:spTree>
    <p:extLst>
      <p:ext uri="{BB962C8B-B14F-4D97-AF65-F5344CB8AC3E}">
        <p14:creationId xmlns:p14="http://schemas.microsoft.com/office/powerpoint/2010/main" val="2109540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BE2FD-4F4F-7F6D-AB36-38494D89E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Subjects available</a:t>
            </a:r>
            <a:endParaRPr lang="en-IN" dirty="0"/>
          </a:p>
        </p:txBody>
      </p:sp>
      <p:pic>
        <p:nvPicPr>
          <p:cNvPr id="1026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740766C-4EDD-11A1-2947-83BF5E0EA2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91" y="1766268"/>
            <a:ext cx="8668960" cy="264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2BADDF-49C5-460E-71D8-0C1184237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8590" y="423839"/>
            <a:ext cx="4873935" cy="1161642"/>
          </a:xfrm>
          <a:prstGeom prst="rect">
            <a:avLst/>
          </a:prstGeom>
        </p:spPr>
      </p:pic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DA607D21-FC8D-2C60-1990-9A331D984EAA}"/>
              </a:ext>
            </a:extLst>
          </p:cNvPr>
          <p:cNvCxnSpPr>
            <a:cxnSpLocks/>
            <a:stCxn id="1026" idx="3"/>
          </p:cNvCxnSpPr>
          <p:nvPr/>
        </p:nvCxnSpPr>
        <p:spPr>
          <a:xfrm flipV="1">
            <a:off x="8928251" y="1585481"/>
            <a:ext cx="1309763" cy="1504947"/>
          </a:xfrm>
          <a:prstGeom prst="bentConnector2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CCCDD10-3240-0372-C3D7-5AEB66869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9656" y="5334344"/>
            <a:ext cx="5221705" cy="1157896"/>
          </a:xfrm>
          <a:prstGeom prst="rect">
            <a:avLst/>
          </a:prstGeom>
        </p:spPr>
      </p:pic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D7B94CDB-D32E-F028-F837-75B0B5BFD917}"/>
              </a:ext>
            </a:extLst>
          </p:cNvPr>
          <p:cNvCxnSpPr>
            <a:cxnSpLocks/>
            <a:endCxn id="14" idx="1"/>
          </p:cNvCxnSpPr>
          <p:nvPr/>
        </p:nvCxnSpPr>
        <p:spPr>
          <a:xfrm rot="16200000" flipH="1">
            <a:off x="5552494" y="5026130"/>
            <a:ext cx="1498706" cy="275618"/>
          </a:xfrm>
          <a:prstGeom prst="bentConnector2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416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C6BE187-2B40-7B2F-C2FB-47447A7FFA7A}"/>
              </a:ext>
            </a:extLst>
          </p:cNvPr>
          <p:cNvSpPr txBox="1"/>
          <p:nvPr/>
        </p:nvSpPr>
        <p:spPr>
          <a:xfrm>
            <a:off x="914400" y="90327"/>
            <a:ext cx="11070772" cy="1323439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>
                <a:ea typeface="+mj-ea"/>
              </a:rPr>
              <a:t>Current status of </a:t>
            </a:r>
            <a:r>
              <a:rPr lang="en-US" sz="4400" dirty="0" err="1">
                <a:ea typeface="+mj-ea"/>
              </a:rPr>
              <a:t>OLabs</a:t>
            </a:r>
            <a:endParaRPr lang="en-US" sz="4400" dirty="0">
              <a:ea typeface="+mj-ea"/>
            </a:endParaRPr>
          </a:p>
          <a:p>
            <a:pPr algn="ctr"/>
            <a:r>
              <a:rPr lang="en-US" sz="3600" dirty="0">
                <a:ea typeface="+mj-ea"/>
              </a:rPr>
              <a:t>511 labs available (more being added)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5B76300-AC12-4678-ACAB-D5D0896EB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001" y="2117234"/>
            <a:ext cx="10024213" cy="17608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7A12DD-FDD9-1053-23F3-70E62101A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864" y="4309345"/>
            <a:ext cx="10174831" cy="165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11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EF4996-67E5-6991-D58A-EF41103306D7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/>
          <a:srcRect r="-3" b="24998"/>
          <a:stretch/>
        </p:blipFill>
        <p:spPr>
          <a:xfrm>
            <a:off x="-1143768" y="451769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15BD21-AC20-54B8-211C-1073B5298A8A}"/>
              </a:ext>
            </a:extLst>
          </p:cNvPr>
          <p:cNvSpPr txBox="1"/>
          <p:nvPr/>
        </p:nvSpPr>
        <p:spPr>
          <a:xfrm>
            <a:off x="3110593" y="1135157"/>
            <a:ext cx="8882743" cy="4375412"/>
          </a:xfrm>
          <a:prstGeom prst="rect">
            <a:avLst/>
          </a:prstGeom>
        </p:spPr>
        <p:txBody>
          <a:bodyPr rot="0" spcFirstLastPara="0" vertOverflow="overflow" horzOverflow="overflow" vert="horz" lIns="121920" tIns="60960" rIns="121920" bIns="60960" numCol="1" spcCol="0" rtlCol="0" fromWordArt="0" anchor="t" anchorCtr="0" forceAA="0" compatLnSpc="1">
            <a:prstTxWarp prst="textNoShape">
              <a:avLst/>
            </a:prstTxWarp>
            <a:normAutofit fontScale="70000" lnSpcReduction="20000"/>
          </a:bodyPr>
          <a:lstStyle/>
          <a:p>
            <a:pPr lvl="1">
              <a:lnSpc>
                <a:spcPct val="90000"/>
              </a:lnSpc>
              <a:spcAft>
                <a:spcPts val="800"/>
              </a:spcAft>
            </a:pPr>
            <a:r>
              <a:rPr lang="en-US" sz="4800" b="1" dirty="0" err="1">
                <a:solidFill>
                  <a:schemeClr val="bg1"/>
                </a:solidFill>
              </a:rPr>
              <a:t>OLabs</a:t>
            </a:r>
            <a:r>
              <a:rPr lang="en-US" sz="4800" b="1" dirty="0">
                <a:solidFill>
                  <a:schemeClr val="bg1"/>
                </a:solidFill>
              </a:rPr>
              <a:t> Availability </a:t>
            </a:r>
          </a:p>
          <a:p>
            <a:pPr lvl="1">
              <a:lnSpc>
                <a:spcPct val="90000"/>
              </a:lnSpc>
              <a:spcAft>
                <a:spcPts val="800"/>
              </a:spcAft>
            </a:pPr>
            <a:endParaRPr lang="en-US" sz="4800" b="1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</a:rPr>
              <a:t>1. Online: </a:t>
            </a:r>
          </a:p>
          <a:p>
            <a:pPr marL="914400" lvl="1" indent="-457200" algn="just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Olabs</a:t>
            </a:r>
            <a:r>
              <a:rPr lang="en-US" sz="32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Portal</a:t>
            </a:r>
          </a:p>
          <a:p>
            <a:pPr lvl="1" algn="just">
              <a:lnSpc>
                <a:spcPct val="90000"/>
              </a:lnSpc>
              <a:spcAft>
                <a:spcPts val="800"/>
              </a:spcAft>
            </a:pPr>
            <a:r>
              <a:rPr lang="en-US" sz="3200" i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url: www.olabs.edu.in</a:t>
            </a:r>
            <a:r>
              <a:rPr lang="en-US" sz="3200" i="1" dirty="0">
                <a:solidFill>
                  <a:srgbClr val="3F72B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​</a:t>
            </a:r>
            <a:endParaRPr lang="en-US" sz="3200" i="1" dirty="0">
              <a:solidFill>
                <a:srgbClr val="3F72BF"/>
              </a:solidFill>
            </a:endParaRPr>
          </a:p>
          <a:p>
            <a:pPr marL="914400" lvl="1" indent="-457200" algn="just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cs typeface="Calibri"/>
              </a:rPr>
              <a:t>Diksha Portal</a:t>
            </a:r>
          </a:p>
          <a:p>
            <a:pPr lvl="1" algn="just">
              <a:lnSpc>
                <a:spcPct val="90000"/>
              </a:lnSpc>
              <a:spcAft>
                <a:spcPts val="800"/>
              </a:spcAft>
            </a:pPr>
            <a:r>
              <a:rPr lang="en-US" sz="3200" i="1" u="sng" dirty="0">
                <a:solidFill>
                  <a:schemeClr val="bg1"/>
                </a:solidFill>
              </a:rPr>
              <a:t>url: https://diksha.gov.in/virtuallabs.html</a:t>
            </a:r>
          </a:p>
          <a:p>
            <a:pPr lvl="1">
              <a:lnSpc>
                <a:spcPct val="90000"/>
              </a:lnSpc>
              <a:spcAft>
                <a:spcPts val="800"/>
              </a:spcAft>
            </a:pPr>
            <a:endParaRPr lang="en-US" sz="3200" b="1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</a:rPr>
              <a:t>2. Offline: </a:t>
            </a:r>
          </a:p>
          <a:p>
            <a:pPr marL="914400" lvl="6" indent="-457200" algn="just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Windows Installer (Laptop/Desktop)</a:t>
            </a:r>
          </a:p>
          <a:p>
            <a:pPr marL="914400" lvl="6" indent="-457200" algn="just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1"/>
                </a:solidFill>
              </a:rPr>
              <a:t>OLabs</a:t>
            </a:r>
            <a:r>
              <a:rPr lang="en-US" sz="3200" dirty="0">
                <a:solidFill>
                  <a:schemeClr val="bg1"/>
                </a:solidFill>
              </a:rPr>
              <a:t> App (Smart board/ Android Devices)</a:t>
            </a:r>
            <a:endParaRPr lang="en-US" sz="3200" dirty="0">
              <a:solidFill>
                <a:schemeClr val="bg1"/>
              </a:solidFill>
              <a:cs typeface="Calibri"/>
            </a:endParaRPr>
          </a:p>
          <a:p>
            <a:pPr lvl="5" indent="-304792">
              <a:lnSpc>
                <a:spcPct val="90000"/>
              </a:lnSpc>
              <a:spcAft>
                <a:spcPts val="800"/>
              </a:spcAft>
              <a:buAutoNum type="arabicPeriod"/>
            </a:pPr>
            <a:endParaRPr lang="en-US" sz="32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5951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47DA5-F736-448A-9537-2DA8CBCC7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/>
              <a:t>OLabs</a:t>
            </a:r>
            <a:r>
              <a:rPr lang="en-IN" dirty="0"/>
              <a:t> Usage</a:t>
            </a:r>
            <a:r>
              <a:rPr lang="en-IN" baseline="0" dirty="0"/>
              <a:t> Scenarios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8DC909-EFDC-4B34-9AAE-C867909E2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IN" sz="3600" dirty="0"/>
              <a:t>Compared to the many simulators available online, </a:t>
            </a:r>
            <a:r>
              <a:rPr lang="en-IN" sz="3600" dirty="0" err="1"/>
              <a:t>Olabs</a:t>
            </a:r>
            <a:r>
              <a:rPr lang="en-IN" sz="3600" dirty="0"/>
              <a:t> provide a complete eco-system for the lab.</a:t>
            </a:r>
          </a:p>
          <a:p>
            <a:r>
              <a:rPr lang="en-IN" sz="3600" dirty="0"/>
              <a:t>Consistency in terminology across the tabs</a:t>
            </a:r>
          </a:p>
          <a:p>
            <a:r>
              <a:rPr lang="en-IN" sz="3600" dirty="0"/>
              <a:t>Compliance with the NCERT curriculum.</a:t>
            </a:r>
          </a:p>
          <a:p>
            <a:r>
              <a:rPr lang="en-IN" sz="3600" dirty="0"/>
              <a:t>Content reviewed and approved by CBSE teachers.</a:t>
            </a:r>
          </a:p>
          <a:p>
            <a:r>
              <a:rPr lang="en-IN" sz="3600" dirty="0"/>
              <a:t>High degree of interactivity for the learner and multiple affordances.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07BFD04-39FA-4175-9BA8-4CFA466348C2}"/>
              </a:ext>
            </a:extLst>
          </p:cNvPr>
          <p:cNvSpPr/>
          <p:nvPr/>
        </p:nvSpPr>
        <p:spPr>
          <a:xfrm>
            <a:off x="7164729" y="5382228"/>
            <a:ext cx="3206187" cy="925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 err="1"/>
              <a:t>OLabs</a:t>
            </a:r>
            <a:r>
              <a:rPr lang="en-IN" sz="3200" dirty="0"/>
              <a:t> is ready for use…</a:t>
            </a:r>
          </a:p>
        </p:txBody>
      </p:sp>
    </p:spTree>
    <p:extLst>
      <p:ext uri="{BB962C8B-B14F-4D97-AF65-F5344CB8AC3E}">
        <p14:creationId xmlns:p14="http://schemas.microsoft.com/office/powerpoint/2010/main" val="41625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D78FA-8793-4287-8EDC-7DE46CEAA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Usage mode-1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3E68F-5BC5-4335-9E1E-7C2DBCE89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800" dirty="0"/>
              <a:t>Before the physical lab….</a:t>
            </a:r>
          </a:p>
          <a:p>
            <a:r>
              <a:rPr lang="en-IN" sz="2800" dirty="0"/>
              <a:t>Usually students have no idea of what to expect in the lab, till they reach there.</a:t>
            </a:r>
          </a:p>
          <a:p>
            <a:r>
              <a:rPr lang="en-IN" sz="2800" dirty="0"/>
              <a:t>Being prepared will help to use the limited lab time more effectively.</a:t>
            </a:r>
          </a:p>
          <a:p>
            <a:r>
              <a:rPr lang="en-IN" sz="2800" dirty="0" err="1"/>
              <a:t>OLabs</a:t>
            </a:r>
            <a:r>
              <a:rPr lang="en-IN" sz="2800" dirty="0"/>
              <a:t> mimics the experimental setup with high fidelity.</a:t>
            </a:r>
          </a:p>
          <a:p>
            <a:endParaRPr lang="en-IN" sz="2800" dirty="0"/>
          </a:p>
          <a:p>
            <a:r>
              <a:rPr lang="en-IN" sz="2800" dirty="0"/>
              <a:t>Use the virtual lab as a preparatory ground before the lab.</a:t>
            </a:r>
          </a:p>
        </p:txBody>
      </p:sp>
    </p:spTree>
    <p:extLst>
      <p:ext uri="{BB962C8B-B14F-4D97-AF65-F5344CB8AC3E}">
        <p14:creationId xmlns:p14="http://schemas.microsoft.com/office/powerpoint/2010/main" val="1524221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5387E-915D-4887-8964-EB3345F84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Usage mode-2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264D0-6FF2-4E8A-973D-4CBC0E917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IN" sz="2800" dirty="0"/>
              <a:t>After the physical lab</a:t>
            </a:r>
          </a:p>
          <a:p>
            <a:r>
              <a:rPr lang="en-IN" sz="2800" dirty="0"/>
              <a:t>Physical labs provide limited options to explore..</a:t>
            </a:r>
          </a:p>
          <a:p>
            <a:pPr lvl="1"/>
            <a:r>
              <a:rPr lang="en-IN" sz="2000" dirty="0"/>
              <a:t>due to resource constraints</a:t>
            </a:r>
          </a:p>
          <a:p>
            <a:pPr lvl="1"/>
            <a:r>
              <a:rPr lang="en-IN" sz="2000" dirty="0"/>
              <a:t>and time constraints.</a:t>
            </a:r>
          </a:p>
          <a:p>
            <a:r>
              <a:rPr lang="en-IN" sz="2800" dirty="0"/>
              <a:t>In the lab environment, adequate time to reflect may not be there.</a:t>
            </a:r>
          </a:p>
          <a:p>
            <a:endParaRPr lang="en-IN" sz="2800" dirty="0"/>
          </a:p>
          <a:p>
            <a:r>
              <a:rPr lang="en-IN" sz="2800" dirty="0"/>
              <a:t>Ask the learner to explore the virtual lab in more detail and try out more scenarios.</a:t>
            </a:r>
          </a:p>
          <a:p>
            <a:r>
              <a:rPr lang="en-IN" sz="2800" dirty="0"/>
              <a:t>Use reflection in the class, with specific scenarios.</a:t>
            </a:r>
          </a:p>
        </p:txBody>
      </p:sp>
    </p:spTree>
    <p:extLst>
      <p:ext uri="{BB962C8B-B14F-4D97-AF65-F5344CB8AC3E}">
        <p14:creationId xmlns:p14="http://schemas.microsoft.com/office/powerpoint/2010/main" val="2976811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6BA11-D4C4-4A2C-A067-A46B6D8AD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Usage mode-3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5E28B-105F-4F6C-AC7F-198894C66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800" dirty="0"/>
              <a:t>As an instructional device….</a:t>
            </a:r>
          </a:p>
          <a:p>
            <a:r>
              <a:rPr lang="en-IN" sz="2800" dirty="0"/>
              <a:t>Explaining concepts like hooks law, focus length of a lens, etc hard without a lab setup.</a:t>
            </a:r>
          </a:p>
          <a:p>
            <a:r>
              <a:rPr lang="en-IN" sz="2800" dirty="0" err="1"/>
              <a:t>Olabs</a:t>
            </a:r>
            <a:r>
              <a:rPr lang="en-IN" sz="2800" dirty="0"/>
              <a:t> can function as a replica of lab setup for this purpose.</a:t>
            </a:r>
          </a:p>
          <a:p>
            <a:endParaRPr lang="en-IN" sz="2800" dirty="0"/>
          </a:p>
          <a:p>
            <a:r>
              <a:rPr lang="en-IN" sz="2800" dirty="0"/>
              <a:t>Demonstrate the intended </a:t>
            </a:r>
            <a:r>
              <a:rPr lang="en-IN" sz="2800" dirty="0" err="1"/>
              <a:t>behavious</a:t>
            </a:r>
            <a:r>
              <a:rPr lang="en-IN" sz="2800" dirty="0"/>
              <a:t> using </a:t>
            </a:r>
            <a:r>
              <a:rPr lang="en-IN" sz="2800" dirty="0" err="1"/>
              <a:t>Olabs</a:t>
            </a:r>
            <a:r>
              <a:rPr lang="en-IN" sz="2800" dirty="0"/>
              <a:t>.</a:t>
            </a:r>
          </a:p>
          <a:p>
            <a:r>
              <a:rPr lang="en-IN" sz="2800" dirty="0"/>
              <a:t>Use affordances provided to try select use cases.</a:t>
            </a:r>
          </a:p>
          <a:p>
            <a:r>
              <a:rPr lang="en-IN" sz="2800" dirty="0"/>
              <a:t>Encourage the learners to try them out on their own.</a:t>
            </a:r>
          </a:p>
        </p:txBody>
      </p:sp>
    </p:spTree>
    <p:extLst>
      <p:ext uri="{BB962C8B-B14F-4D97-AF65-F5344CB8AC3E}">
        <p14:creationId xmlns:p14="http://schemas.microsoft.com/office/powerpoint/2010/main" val="948277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43736-81B4-416C-BCA2-DE02AB3A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Usage mode-4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987F2-9E82-40BB-B9C9-3F604E835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IN" sz="2400" dirty="0"/>
              <a:t>For active learning strategies…</a:t>
            </a:r>
          </a:p>
          <a:p>
            <a:r>
              <a:rPr lang="en-IN" sz="2400" dirty="0"/>
              <a:t>Active learning strategies like flipped classroom require mechanisms to engage a class without lectures.</a:t>
            </a:r>
          </a:p>
          <a:p>
            <a:r>
              <a:rPr lang="en-IN" sz="2400" dirty="0"/>
              <a:t>A lab setup replicated in the classroom can provide a fertile ground…</a:t>
            </a:r>
          </a:p>
          <a:p>
            <a:r>
              <a:rPr lang="en-IN" sz="2400" dirty="0"/>
              <a:t>Stop the experiment arbitrarily and ask learners to predict what happens?</a:t>
            </a:r>
          </a:p>
          <a:p>
            <a:pPr lvl="1"/>
            <a:r>
              <a:rPr lang="en-IN" sz="1800" dirty="0"/>
              <a:t>What happens if a weight of 25Kg is put on the spring in Hook’s law?</a:t>
            </a:r>
          </a:p>
          <a:p>
            <a:pPr lvl="1"/>
            <a:r>
              <a:rPr lang="en-IN" sz="1800" dirty="0"/>
              <a:t>What happens to image, as the candle moves closer to the focal point of a lens?</a:t>
            </a:r>
          </a:p>
          <a:p>
            <a:r>
              <a:rPr lang="en-IN" sz="2400" dirty="0"/>
              <a:t>Deepens learning and encourages reflection.</a:t>
            </a:r>
          </a:p>
        </p:txBody>
      </p:sp>
    </p:spTree>
    <p:extLst>
      <p:ext uri="{BB962C8B-B14F-4D97-AF65-F5344CB8AC3E}">
        <p14:creationId xmlns:p14="http://schemas.microsoft.com/office/powerpoint/2010/main" val="3919946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A9CC5-AF1B-4C3E-AA83-B190AD51C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781905"/>
          </a:xfrm>
        </p:spPr>
        <p:txBody>
          <a:bodyPr/>
          <a:lstStyle/>
          <a:p>
            <a:r>
              <a:rPr lang="en-US" dirty="0" err="1"/>
              <a:t>OLabs</a:t>
            </a:r>
            <a:r>
              <a:rPr lang="en-US" dirty="0"/>
              <a:t> – virtual labs for schools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73EF7-860B-438B-9FC1-56891547F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04852"/>
            <a:ext cx="7464879" cy="4740362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OLabs</a:t>
            </a:r>
            <a:r>
              <a:rPr lang="en-US" dirty="0"/>
              <a:t> project, supported by </a:t>
            </a:r>
            <a:r>
              <a:rPr lang="en-US" dirty="0" err="1"/>
              <a:t>Meity</a:t>
            </a:r>
            <a:r>
              <a:rPr lang="en-US" dirty="0"/>
              <a:t>, has produced over 511 virtual labs covering Science, </a:t>
            </a:r>
            <a:r>
              <a:rPr lang="en-US" dirty="0" err="1"/>
              <a:t>Maths</a:t>
            </a:r>
            <a:r>
              <a:rPr lang="en-US" dirty="0"/>
              <a:t>, Languages (English, Hindi and Sanskrit), and Social science for school students.</a:t>
            </a:r>
          </a:p>
          <a:p>
            <a:r>
              <a:rPr lang="en-US" dirty="0"/>
              <a:t>Freely accessible on the web (olabs.edu.in).</a:t>
            </a:r>
          </a:p>
          <a:p>
            <a:r>
              <a:rPr lang="en-US" dirty="0"/>
              <a:t>A 14-year long journey till date.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1532CD-98A3-4BE1-A508-E9209C4942B9}"/>
              </a:ext>
            </a:extLst>
          </p:cNvPr>
          <p:cNvSpPr/>
          <p:nvPr/>
        </p:nvSpPr>
        <p:spPr>
          <a:xfrm>
            <a:off x="9250326" y="1562987"/>
            <a:ext cx="1860697" cy="2814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Physics</a:t>
            </a:r>
          </a:p>
          <a:p>
            <a:pPr algn="ctr"/>
            <a:r>
              <a:rPr lang="en-IN" dirty="0"/>
              <a:t>Chemistry</a:t>
            </a:r>
          </a:p>
          <a:p>
            <a:pPr algn="ctr"/>
            <a:r>
              <a:rPr lang="en-IN" dirty="0"/>
              <a:t>Biology</a:t>
            </a:r>
          </a:p>
          <a:p>
            <a:pPr algn="ctr"/>
            <a:r>
              <a:rPr lang="en-IN" dirty="0"/>
              <a:t>Mathematics</a:t>
            </a:r>
          </a:p>
          <a:p>
            <a:pPr algn="ctr"/>
            <a:r>
              <a:rPr lang="en-IN" dirty="0"/>
              <a:t>English</a:t>
            </a:r>
          </a:p>
          <a:p>
            <a:pPr algn="ctr"/>
            <a:r>
              <a:rPr lang="en-IN" dirty="0"/>
              <a:t>Hindi</a:t>
            </a:r>
          </a:p>
          <a:p>
            <a:pPr algn="ctr"/>
            <a:r>
              <a:rPr lang="en-IN" dirty="0"/>
              <a:t>Sanskrit</a:t>
            </a:r>
          </a:p>
          <a:p>
            <a:pPr algn="ctr"/>
            <a:r>
              <a:rPr lang="en-IN" dirty="0"/>
              <a:t>Comp Science</a:t>
            </a:r>
          </a:p>
          <a:p>
            <a:pPr algn="ctr"/>
            <a:r>
              <a:rPr lang="en-IN" dirty="0"/>
              <a:t>Social Science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EF342FF-D079-43CF-95A6-490BD26035AE}"/>
              </a:ext>
            </a:extLst>
          </p:cNvPr>
          <p:cNvSpPr/>
          <p:nvPr/>
        </p:nvSpPr>
        <p:spPr>
          <a:xfrm>
            <a:off x="7331529" y="5166797"/>
            <a:ext cx="4572000" cy="139373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i="1" dirty="0"/>
              <a:t>www.olabs.edu.in</a:t>
            </a:r>
          </a:p>
          <a:p>
            <a:pPr algn="ctr"/>
            <a:r>
              <a:rPr lang="en-US" sz="1800" i="1" dirty="0">
                <a:solidFill>
                  <a:schemeClr val="bg1"/>
                </a:solidFill>
              </a:rPr>
              <a:t>https://diksha.gov.in/virtuallabs.html</a:t>
            </a:r>
            <a:endParaRPr lang="en-IN" i="1" dirty="0"/>
          </a:p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90134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B0AEB-22C4-4AD0-AA1F-0ABBEFD1A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Usage mode-5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42D44-E0D6-44D8-B31B-FD1CD2AD4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there is no physical lab – e.g. pandemic, lack of infra.</a:t>
            </a:r>
          </a:p>
          <a:p>
            <a:r>
              <a:rPr lang="en-US" dirty="0"/>
              <a:t>Can also function as replacement of physical lab in</a:t>
            </a:r>
          </a:p>
          <a:p>
            <a:pPr lvl="1"/>
            <a:r>
              <a:rPr lang="en-US" dirty="0"/>
              <a:t>Performing the activities envisaged.</a:t>
            </a:r>
          </a:p>
          <a:p>
            <a:pPr lvl="1"/>
            <a:r>
              <a:rPr lang="en-US" dirty="0"/>
              <a:t>Maintain lab records.</a:t>
            </a:r>
          </a:p>
          <a:p>
            <a:pPr lvl="1"/>
            <a:r>
              <a:rPr lang="en-US" dirty="0"/>
              <a:t>Getting a feel of the lab activities</a:t>
            </a:r>
          </a:p>
          <a:p>
            <a:pPr lvl="2"/>
            <a:r>
              <a:rPr lang="en-US" dirty="0"/>
              <a:t>Only appearance and activities though.</a:t>
            </a:r>
          </a:p>
        </p:txBody>
      </p:sp>
    </p:spTree>
    <p:extLst>
      <p:ext uri="{BB962C8B-B14F-4D97-AF65-F5344CB8AC3E}">
        <p14:creationId xmlns:p14="http://schemas.microsoft.com/office/powerpoint/2010/main" val="178393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8269D-1E48-4B96-99A2-09CBCDBA3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specific affordances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FD1B1-C699-4F6C-84BA-50CE82397B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/>
              <a:t>In each lab, a set of affordances are provided.</a:t>
            </a:r>
          </a:p>
          <a:p>
            <a:r>
              <a:rPr lang="en-US" sz="2400" dirty="0"/>
              <a:t>These are chosen based on the expectation and requirements of the lab.</a:t>
            </a:r>
          </a:p>
          <a:p>
            <a:r>
              <a:rPr lang="en-US" sz="2400" dirty="0"/>
              <a:t>For simple pendulum, you can change</a:t>
            </a:r>
          </a:p>
          <a:p>
            <a:pPr lvl="1"/>
            <a:r>
              <a:rPr lang="en-US" sz="1800" dirty="0"/>
              <a:t>The wire length, value of ‘g’, material of bulb, etc.</a:t>
            </a:r>
          </a:p>
          <a:p>
            <a:r>
              <a:rPr lang="en-US" sz="2400" dirty="0"/>
              <a:t>For tense conversion, you can choose</a:t>
            </a:r>
          </a:p>
          <a:p>
            <a:pPr lvl="1"/>
            <a:r>
              <a:rPr lang="en-US" sz="1800" dirty="0"/>
              <a:t>The source and target tenses.</a:t>
            </a:r>
          </a:p>
          <a:p>
            <a:pPr lvl="1"/>
            <a:r>
              <a:rPr lang="en-US" sz="1800" dirty="0"/>
              <a:t>List of words provided to minimize typing overhead and errors.</a:t>
            </a:r>
          </a:p>
          <a:p>
            <a:r>
              <a:rPr lang="en-US" sz="2400" dirty="0"/>
              <a:t>Tables to record data, where there is multiple iterations of the experiment is required.</a:t>
            </a:r>
          </a:p>
          <a:p>
            <a:r>
              <a:rPr lang="en-US" sz="2400" dirty="0"/>
              <a:t>Plotting provision where applicable.</a:t>
            </a:r>
          </a:p>
          <a:p>
            <a:r>
              <a:rPr lang="en-US" sz="2400" dirty="0"/>
              <a:t>Click to perform, where fine grained mouse control may be difficult.</a:t>
            </a:r>
          </a:p>
          <a:p>
            <a:pPr lvl="1"/>
            <a:r>
              <a:rPr lang="en-US" sz="1800" dirty="0"/>
              <a:t>Connectors in electric circuits.</a:t>
            </a:r>
          </a:p>
        </p:txBody>
      </p:sp>
    </p:spTree>
    <p:extLst>
      <p:ext uri="{BB962C8B-B14F-4D97-AF65-F5344CB8AC3E}">
        <p14:creationId xmlns:p14="http://schemas.microsoft.com/office/powerpoint/2010/main" val="943520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2806D-92D2-45A0-B8A6-25386F0DC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Non-science subjects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1FE4A-CE57-4FA1-ADE7-39C5E5357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Mathematics</a:t>
            </a:r>
          </a:p>
          <a:p>
            <a:r>
              <a:rPr lang="en-US" dirty="0"/>
              <a:t>Languages</a:t>
            </a:r>
          </a:p>
          <a:p>
            <a:r>
              <a:rPr lang="en-US" dirty="0"/>
              <a:t>Social sciences</a:t>
            </a:r>
          </a:p>
          <a:p>
            <a:endParaRPr lang="en-US" dirty="0"/>
          </a:p>
          <a:p>
            <a:r>
              <a:rPr lang="en-US" dirty="0"/>
              <a:t>No real concept of a lab in these.</a:t>
            </a:r>
          </a:p>
          <a:p>
            <a:r>
              <a:rPr lang="en-US" dirty="0"/>
              <a:t>Creating a lab environment could be useful.</a:t>
            </a:r>
          </a:p>
        </p:txBody>
      </p:sp>
    </p:spTree>
    <p:extLst>
      <p:ext uri="{BB962C8B-B14F-4D97-AF65-F5344CB8AC3E}">
        <p14:creationId xmlns:p14="http://schemas.microsoft.com/office/powerpoint/2010/main" val="9014403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8" name="Rectangle 119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9" name="Rectangle 121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0" name="Rectangle 123">
            <a:extLst>
              <a:ext uri="{FF2B5EF4-FFF2-40B4-BE49-F238E27FC236}">
                <a16:creationId xmlns:a16="http://schemas.microsoft.com/office/drawing/2014/main" id="{027CAEDE-D92D-4745-8749-71019415A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1" name="Rectangle 125">
            <a:extLst>
              <a:ext uri="{FF2B5EF4-FFF2-40B4-BE49-F238E27FC236}">
                <a16:creationId xmlns:a16="http://schemas.microsoft.com/office/drawing/2014/main" id="{00C96CB6-3880-40E6-A4BF-F64E7D1E42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blipFill dpi="0" rotWithShape="1">
            <a:blip r:embed="rId3">
              <a:alphaModFix amt="24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Google Shape;114;p22"/>
          <p:cNvSpPr txBox="1">
            <a:spLocks noGrp="1"/>
          </p:cNvSpPr>
          <p:nvPr>
            <p:ph type="title"/>
          </p:nvPr>
        </p:nvSpPr>
        <p:spPr>
          <a:xfrm>
            <a:off x="838200" y="559813"/>
            <a:ext cx="3665705" cy="5577934"/>
          </a:xfrm>
          <a:prstGeom prst="rect">
            <a:avLst/>
          </a:prstGeom>
        </p:spPr>
        <p:txBody>
          <a:bodyPr spcFirstLastPara="1" lIns="121900" tIns="121900" rIns="121900" bIns="121900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>
                <a:solidFill>
                  <a:schemeClr val="bg1"/>
                </a:solidFill>
              </a:rPr>
              <a:t>Language labs?</a:t>
            </a:r>
          </a:p>
        </p:txBody>
      </p:sp>
      <p:sp>
        <p:nvSpPr>
          <p:cNvPr id="115" name="Google Shape;115;p22"/>
          <p:cNvSpPr txBox="1">
            <a:spLocks noGrp="1"/>
          </p:cNvSpPr>
          <p:nvPr>
            <p:ph idx="1"/>
          </p:nvPr>
        </p:nvSpPr>
        <p:spPr>
          <a:xfrm>
            <a:off x="6705600" y="559813"/>
            <a:ext cx="5181600" cy="5553275"/>
          </a:xfrm>
          <a:prstGeom prst="rect">
            <a:avLst/>
          </a:prstGeom>
        </p:spPr>
        <p:txBody>
          <a:bodyPr spcFirstLastPara="1" lIns="121900" tIns="121900" rIns="121900" bIns="121900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80990" indent="-380990"/>
            <a:r>
              <a:rPr lang="en-US" sz="1800" dirty="0">
                <a:solidFill>
                  <a:schemeClr val="tx2"/>
                </a:solidFill>
              </a:rPr>
              <a:t>Can we use the same idea for languages -- English, Hindi?</a:t>
            </a:r>
          </a:p>
          <a:p>
            <a:pPr marL="380990" indent="-380990">
              <a:spcBef>
                <a:spcPts val="1600"/>
              </a:spcBef>
            </a:pPr>
            <a:r>
              <a:rPr lang="en-US" sz="1800" dirty="0">
                <a:solidFill>
                  <a:schemeClr val="tx2"/>
                </a:solidFill>
              </a:rPr>
              <a:t>Four aspects to language: Reading, Writing, Listening, Speaking.</a:t>
            </a:r>
          </a:p>
          <a:p>
            <a:pPr marL="380990" indent="-380990">
              <a:spcBef>
                <a:spcPts val="1600"/>
              </a:spcBef>
            </a:pPr>
            <a:r>
              <a:rPr lang="en-US" sz="1800" dirty="0">
                <a:solidFill>
                  <a:schemeClr val="tx2"/>
                </a:solidFill>
              </a:rPr>
              <a:t>Two components to consider: grammar and pronunciation.</a:t>
            </a:r>
          </a:p>
          <a:p>
            <a:pPr marL="380990" indent="-380990">
              <a:spcBef>
                <a:spcPts val="1600"/>
              </a:spcBef>
            </a:pPr>
            <a:r>
              <a:rPr lang="en-US" sz="1800" dirty="0">
                <a:solidFill>
                  <a:schemeClr val="tx2"/>
                </a:solidFill>
              </a:rPr>
              <a:t>At higher level: coherence, organization, style</a:t>
            </a:r>
          </a:p>
          <a:p>
            <a:pPr marL="380990" indent="-380990">
              <a:spcBef>
                <a:spcPts val="1600"/>
              </a:spcBef>
            </a:pPr>
            <a:r>
              <a:rPr lang="en-US" sz="1800" dirty="0">
                <a:solidFill>
                  <a:schemeClr val="tx2"/>
                </a:solidFill>
              </a:rPr>
              <a:t>Pronunciation required good quality ASR and TTS with Indian accent -- so deferred.</a:t>
            </a:r>
          </a:p>
          <a:p>
            <a:pPr marL="380990" indent="-380990">
              <a:spcBef>
                <a:spcPts val="1600"/>
              </a:spcBef>
            </a:pPr>
            <a:r>
              <a:rPr lang="en-US" sz="1800" dirty="0">
                <a:solidFill>
                  <a:schemeClr val="tx2"/>
                </a:solidFill>
              </a:rPr>
              <a:t>For grammar:</a:t>
            </a:r>
          </a:p>
          <a:p>
            <a:pPr marL="838190" lvl="1" indent="-380990">
              <a:spcBef>
                <a:spcPts val="1600"/>
              </a:spcBef>
            </a:pPr>
            <a:r>
              <a:rPr lang="en-US" sz="1800" dirty="0">
                <a:solidFill>
                  <a:schemeClr val="tx2"/>
                </a:solidFill>
              </a:rPr>
              <a:t>Voice conversion, tense conversion, proposition, </a:t>
            </a:r>
            <a:r>
              <a:rPr lang="en-US" sz="1800" dirty="0" err="1">
                <a:solidFill>
                  <a:schemeClr val="tx2"/>
                </a:solidFill>
              </a:rPr>
              <a:t>etc</a:t>
            </a:r>
            <a:endParaRPr lang="en-US" sz="1800" dirty="0">
              <a:solidFill>
                <a:schemeClr val="tx2"/>
              </a:solidFill>
            </a:endParaRPr>
          </a:p>
          <a:p>
            <a:pPr marL="838190" lvl="1" indent="-380990">
              <a:spcBef>
                <a:spcPts val="1600"/>
              </a:spcBef>
            </a:pPr>
            <a:r>
              <a:rPr lang="en-US" sz="1800" dirty="0">
                <a:solidFill>
                  <a:schemeClr val="tx2"/>
                </a:solidFill>
              </a:rPr>
              <a:t>Already part of </a:t>
            </a:r>
            <a:r>
              <a:rPr lang="en-US" sz="1800" dirty="0" err="1">
                <a:solidFill>
                  <a:schemeClr val="tx2"/>
                </a:solidFill>
              </a:rPr>
              <a:t>Olabs</a:t>
            </a:r>
            <a:r>
              <a:rPr lang="en-US" sz="1800" dirty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1612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4362D-699B-F043-D0E2-BE25E1786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818457"/>
            <a:ext cx="3322317" cy="2975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 err="1">
                <a:latin typeface="+mj-lt"/>
                <a:ea typeface="+mj-ea"/>
                <a:cs typeface="+mj-cs"/>
              </a:rPr>
              <a:t>OLabs</a:t>
            </a:r>
            <a:r>
              <a:rPr lang="en-US" kern="1200" dirty="0"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latin typeface="+mj-lt"/>
                <a:ea typeface="+mj-ea"/>
                <a:cs typeface="+mj-cs"/>
              </a:rPr>
              <a:t>Maths</a:t>
            </a:r>
            <a:endParaRPr lang="en-US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7FD7E801-C184-31C9-59AD-DE378F05BC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6280" y="1538264"/>
            <a:ext cx="6436548" cy="378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70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4362D-699B-F043-D0E2-BE25E1786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1137" y="628649"/>
            <a:ext cx="2092778" cy="122464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kern="1200" dirty="0" err="1">
                <a:latin typeface="+mj-lt"/>
                <a:ea typeface="+mj-ea"/>
                <a:cs typeface="+mj-cs"/>
              </a:rPr>
              <a:t>OLabs</a:t>
            </a:r>
            <a:r>
              <a:rPr lang="en-US" kern="1200" dirty="0"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latin typeface="+mj-lt"/>
                <a:ea typeface="+mj-ea"/>
                <a:cs typeface="+mj-cs"/>
              </a:rPr>
              <a:t>Maths</a:t>
            </a:r>
            <a:endParaRPr lang="en-US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B4C4DD-0777-7DF9-7E62-2928318DB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3" y="353389"/>
            <a:ext cx="9052377" cy="35998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0E8114-DC5C-21EF-29CC-2519A6916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965" y="3524220"/>
            <a:ext cx="8009163" cy="333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23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8288F-7236-9EBF-521A-72E384E38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2016579"/>
            <a:ext cx="3322317" cy="17777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 err="1">
                <a:latin typeface="+mj-lt"/>
                <a:ea typeface="+mj-ea"/>
                <a:cs typeface="+mj-cs"/>
              </a:rPr>
              <a:t>OLabs</a:t>
            </a:r>
            <a:r>
              <a:rPr lang="en-US" kern="1200" dirty="0">
                <a:latin typeface="+mj-lt"/>
                <a:ea typeface="+mj-ea"/>
                <a:cs typeface="+mj-cs"/>
              </a:rPr>
              <a:t> English</a:t>
            </a:r>
          </a:p>
        </p:txBody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2FB241F-AB0D-ABBD-48C1-340A20B99D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6280" y="1377350"/>
            <a:ext cx="6436548" cy="41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30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CA42B5-B150-8A9E-6362-FD2BB9E05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12" y="245524"/>
            <a:ext cx="6396459" cy="3756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2AFECA-E20A-E310-B8EC-FC93E7491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588" y="3295511"/>
            <a:ext cx="7710100" cy="350533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C8E10C5-3186-979A-6CD1-C321C86A9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3157" y="775608"/>
            <a:ext cx="3529693" cy="17777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 err="1">
                <a:latin typeface="+mj-lt"/>
                <a:ea typeface="+mj-ea"/>
                <a:cs typeface="+mj-cs"/>
              </a:rPr>
              <a:t>OLabs</a:t>
            </a:r>
            <a:r>
              <a:rPr lang="en-US" kern="1200" dirty="0">
                <a:latin typeface="+mj-lt"/>
                <a:ea typeface="+mj-ea"/>
                <a:cs typeface="+mj-cs"/>
              </a:rPr>
              <a:t> Hindi</a:t>
            </a:r>
          </a:p>
        </p:txBody>
      </p:sp>
    </p:spTree>
    <p:extLst>
      <p:ext uri="{BB962C8B-B14F-4D97-AF65-F5344CB8AC3E}">
        <p14:creationId xmlns:p14="http://schemas.microsoft.com/office/powerpoint/2010/main" val="8508501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F4D07A-CA7F-0794-51FD-F42B55529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33"/>
            <a:ext cx="7102895" cy="397255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124426B-88CE-996D-B300-02D9A20D6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3851" y="489857"/>
            <a:ext cx="3964574" cy="177775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kern="1200" dirty="0" err="1">
                <a:latin typeface="+mj-lt"/>
                <a:ea typeface="+mj-ea"/>
                <a:cs typeface="+mj-cs"/>
              </a:rPr>
              <a:t>OLabs</a:t>
            </a:r>
            <a:r>
              <a:rPr lang="en-US" kern="1200" dirty="0">
                <a:latin typeface="+mj-lt"/>
                <a:ea typeface="+mj-ea"/>
                <a:cs typeface="+mj-cs"/>
              </a:rPr>
              <a:t> </a:t>
            </a:r>
            <a:br>
              <a:rPr lang="en-US" kern="1200" dirty="0">
                <a:latin typeface="+mj-lt"/>
                <a:ea typeface="+mj-ea"/>
                <a:cs typeface="+mj-cs"/>
              </a:rPr>
            </a:br>
            <a:r>
              <a:rPr lang="en-US" kern="1200" dirty="0">
                <a:latin typeface="+mj-lt"/>
                <a:ea typeface="+mj-ea"/>
                <a:cs typeface="+mj-cs"/>
              </a:rPr>
              <a:t>Social Science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7AE5A7-CCB5-BAE6-1F23-993A34711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94" y="3101382"/>
            <a:ext cx="8420006" cy="375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265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3ECEA-A3C2-4ADF-AB5B-A3807BE6B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22EB5-EF95-466F-9C50-AE296FB51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04852"/>
            <a:ext cx="10967977" cy="5087388"/>
          </a:xfrm>
        </p:spPr>
        <p:txBody>
          <a:bodyPr>
            <a:normAutofit/>
          </a:bodyPr>
          <a:lstStyle/>
          <a:p>
            <a:r>
              <a:rPr lang="en-US" sz="3200" dirty="0"/>
              <a:t>Evaluation of labs</a:t>
            </a:r>
          </a:p>
          <a:p>
            <a:pPr lvl="1"/>
            <a:r>
              <a:rPr lang="en-US" sz="2800" dirty="0"/>
              <a:t>No accepted standards yet for this. Can do cost effectively with </a:t>
            </a:r>
            <a:r>
              <a:rPr lang="en-US" sz="2800" dirty="0" err="1"/>
              <a:t>Olabs</a:t>
            </a:r>
            <a:r>
              <a:rPr lang="en-US" sz="2800" dirty="0"/>
              <a:t>.</a:t>
            </a:r>
          </a:p>
          <a:p>
            <a:r>
              <a:rPr lang="en-US" sz="3200" dirty="0"/>
              <a:t>Proper and timely guidance in the lab</a:t>
            </a:r>
          </a:p>
          <a:p>
            <a:r>
              <a:rPr lang="en-US" sz="3200" dirty="0"/>
              <a:t>Collaboration</a:t>
            </a:r>
          </a:p>
          <a:p>
            <a:r>
              <a:rPr lang="en-US" sz="3200" dirty="0"/>
              <a:t>Immersive experience</a:t>
            </a:r>
          </a:p>
          <a:p>
            <a:r>
              <a:rPr lang="en-US" sz="3200" dirty="0"/>
              <a:t>Retaining interest</a:t>
            </a:r>
          </a:p>
          <a:p>
            <a:r>
              <a:rPr lang="en-US" sz="3200" dirty="0"/>
              <a:t>Non-science subjects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C9069D1-311B-4690-B9F4-623377650438}"/>
              </a:ext>
            </a:extLst>
          </p:cNvPr>
          <p:cNvSpPr/>
          <p:nvPr/>
        </p:nvSpPr>
        <p:spPr>
          <a:xfrm>
            <a:off x="8877782" y="4074289"/>
            <a:ext cx="1840375" cy="17014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Our plans for future: </a:t>
            </a:r>
            <a:r>
              <a:rPr lang="en-US" dirty="0" err="1"/>
              <a:t>Olabs</a:t>
            </a:r>
            <a:r>
              <a:rPr lang="en-US" dirty="0"/>
              <a:t> NG!</a:t>
            </a:r>
          </a:p>
        </p:txBody>
      </p:sp>
    </p:spTree>
    <p:extLst>
      <p:ext uri="{BB962C8B-B14F-4D97-AF65-F5344CB8AC3E}">
        <p14:creationId xmlns:p14="http://schemas.microsoft.com/office/powerpoint/2010/main" val="152105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26FEE8-9DA2-4205-81D0-787405EFD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2761527" cy="2458463"/>
          </a:xfrm>
        </p:spPr>
        <p:txBody>
          <a:bodyPr>
            <a:normAutofit/>
          </a:bodyPr>
          <a:lstStyle/>
          <a:p>
            <a:r>
              <a:rPr lang="en-US" dirty="0"/>
              <a:t>Landing </a:t>
            </a:r>
            <a:br>
              <a:rPr lang="en-US" dirty="0"/>
            </a:br>
            <a:r>
              <a:rPr lang="en-US" dirty="0"/>
              <a:t>page of </a:t>
            </a:r>
            <a:br>
              <a:rPr lang="en-US" dirty="0"/>
            </a:br>
            <a:r>
              <a:rPr lang="en-US" dirty="0" err="1"/>
              <a:t>OLabs</a:t>
            </a: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A7CB696-3142-FC47-F532-451D3D5AD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783" y="522513"/>
            <a:ext cx="7849866" cy="586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3297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8" name="Rectangle 157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62" name="Picture 161">
            <a:extLst>
              <a:ext uri="{FF2B5EF4-FFF2-40B4-BE49-F238E27FC236}">
                <a16:creationId xmlns:a16="http://schemas.microsoft.com/office/drawing/2014/main" id="{A72D06A1-BA08-4820-BBC8-B24DDB32A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18" r="40625"/>
          <a:stretch/>
        </p:blipFill>
        <p:spPr>
          <a:xfrm>
            <a:off x="10744200" y="0"/>
            <a:ext cx="1447800" cy="1535750"/>
          </a:xfrm>
          <a:prstGeom prst="rect">
            <a:avLst/>
          </a:prstGeom>
        </p:spPr>
      </p:pic>
      <p:sp>
        <p:nvSpPr>
          <p:cNvPr id="150" name="Google Shape;150;p28"/>
          <p:cNvSpPr txBox="1">
            <a:spLocks noGrp="1"/>
          </p:cNvSpPr>
          <p:nvPr>
            <p:ph type="title"/>
          </p:nvPr>
        </p:nvSpPr>
        <p:spPr>
          <a:xfrm>
            <a:off x="838201" y="559814"/>
            <a:ext cx="10348146" cy="754082"/>
          </a:xfrm>
          <a:prstGeom prst="rect">
            <a:avLst/>
          </a:prstGeom>
        </p:spPr>
        <p:txBody>
          <a:bodyPr spcFirstLastPara="1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chemeClr val="tx2"/>
                </a:solidFill>
              </a:rPr>
              <a:t>Looking ahead</a:t>
            </a:r>
          </a:p>
        </p:txBody>
      </p:sp>
      <p:pic>
        <p:nvPicPr>
          <p:cNvPr id="164" name="Picture 163">
            <a:extLst>
              <a:ext uri="{FF2B5EF4-FFF2-40B4-BE49-F238E27FC236}">
                <a16:creationId xmlns:a16="http://schemas.microsoft.com/office/drawing/2014/main" id="{1295E665-0408-4072-94B3-49BA5ACBCB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42"/>
          <a:stretch/>
        </p:blipFill>
        <p:spPr>
          <a:xfrm rot="10800000">
            <a:off x="-1" y="2719661"/>
            <a:ext cx="830249" cy="2548349"/>
          </a:xfrm>
          <a:prstGeom prst="rect">
            <a:avLst/>
          </a:prstGeom>
        </p:spPr>
      </p:pic>
      <p:graphicFrame>
        <p:nvGraphicFramePr>
          <p:cNvPr id="153" name="Google Shape;151;p28">
            <a:extLst>
              <a:ext uri="{FF2B5EF4-FFF2-40B4-BE49-F238E27FC236}">
                <a16:creationId xmlns:a16="http://schemas.microsoft.com/office/drawing/2014/main" id="{87B23C40-2A66-471E-BC39-257E7EA27F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1387565"/>
              </p:ext>
            </p:extLst>
          </p:nvPr>
        </p:nvGraphicFramePr>
        <p:xfrm>
          <a:off x="1029816" y="1362733"/>
          <a:ext cx="10156531" cy="3767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4148058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F07AB-ED7A-6F14-D932-D003AB047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OLabs</a:t>
            </a:r>
            <a:r>
              <a:rPr lang="en-US" dirty="0"/>
              <a:t> Training</a:t>
            </a:r>
            <a:endParaRPr lang="en-IN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C0EB393-888E-DE60-07BF-1963982C5B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535" y="1404472"/>
            <a:ext cx="6658907" cy="364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ED0B38-560B-5908-4007-C7EF73AC27FF}"/>
              </a:ext>
            </a:extLst>
          </p:cNvPr>
          <p:cNvSpPr txBox="1"/>
          <p:nvPr/>
        </p:nvSpPr>
        <p:spPr>
          <a:xfrm>
            <a:off x="1257301" y="5453528"/>
            <a:ext cx="9519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Every month CDAC Mumbai is conducting two online sessions for the teachers to orient them about </a:t>
            </a:r>
            <a:r>
              <a:rPr lang="en-US" sz="2400" dirty="0" err="1">
                <a:solidFill>
                  <a:schemeClr val="bg1"/>
                </a:solidFill>
              </a:rPr>
              <a:t>OLabs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  <a:endParaRPr lang="en-IN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7026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11BE07-B0C0-42E3-BB99-D3AF7C0228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Thank you….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ADC601D-CBE4-4F4B-BF04-590C896FFA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N" dirty="0"/>
              <a:t>M Sasikumar, CDAC Mumbai</a:t>
            </a:r>
          </a:p>
          <a:p>
            <a:r>
              <a:rPr lang="en-IN" dirty="0"/>
              <a:t>sasi@cdac.in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DDAFC3-98DD-4529-8B87-0B98D1DF48FD}"/>
              </a:ext>
            </a:extLst>
          </p:cNvPr>
          <p:cNvSpPr/>
          <p:nvPr/>
        </p:nvSpPr>
        <p:spPr>
          <a:xfrm>
            <a:off x="317565" y="5248935"/>
            <a:ext cx="3935392" cy="650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Access </a:t>
            </a:r>
            <a:r>
              <a:rPr lang="en-US" dirty="0" err="1"/>
              <a:t>OLabs</a:t>
            </a:r>
            <a:r>
              <a:rPr lang="en-US" dirty="0"/>
              <a:t> at</a:t>
            </a:r>
          </a:p>
          <a:p>
            <a:pPr algn="ctr"/>
            <a:r>
              <a:rPr lang="en-US" dirty="0"/>
              <a:t>www.olabs.edu.in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A9AD6B-8FC6-4207-BADA-415394D46B59}"/>
              </a:ext>
            </a:extLst>
          </p:cNvPr>
          <p:cNvSpPr/>
          <p:nvPr/>
        </p:nvSpPr>
        <p:spPr>
          <a:xfrm>
            <a:off x="7402749" y="5248934"/>
            <a:ext cx="4308081" cy="650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Access </a:t>
            </a:r>
            <a:r>
              <a:rPr lang="en-US" dirty="0" err="1"/>
              <a:t>OLabs</a:t>
            </a:r>
            <a:r>
              <a:rPr lang="en-US" dirty="0"/>
              <a:t> page at</a:t>
            </a:r>
          </a:p>
          <a:p>
            <a:pPr algn="ctr"/>
            <a:r>
              <a:rPr lang="en-US" dirty="0"/>
              <a:t>https://www.facebook.com/onlinelabs/</a:t>
            </a:r>
          </a:p>
        </p:txBody>
      </p:sp>
    </p:spTree>
    <p:extLst>
      <p:ext uri="{BB962C8B-B14F-4D97-AF65-F5344CB8AC3E}">
        <p14:creationId xmlns:p14="http://schemas.microsoft.com/office/powerpoint/2010/main" val="16786277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C4516-B208-4B6B-803D-D1F74CD7F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/>
              <a:t>Olabs</a:t>
            </a:r>
            <a:r>
              <a:rPr lang="en-IN" dirty="0"/>
              <a:t> 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E484E-91ED-4C6B-87BE-D9C73B6FE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Yes, we are now on to add another 500 labs to the pool.</a:t>
            </a:r>
          </a:p>
          <a:p>
            <a:r>
              <a:rPr lang="en-IN" dirty="0"/>
              <a:t>Classes 6-12, and more subjects including languages, social science, etc.</a:t>
            </a:r>
          </a:p>
          <a:p>
            <a:r>
              <a:rPr lang="en-IN" dirty="0"/>
              <a:t>Many improvements in light of the challenges mentioned earlier.</a:t>
            </a:r>
          </a:p>
          <a:p>
            <a:pPr lvl="1"/>
            <a:r>
              <a:rPr lang="en-IN" dirty="0"/>
              <a:t>Learner tracking and analytics</a:t>
            </a:r>
          </a:p>
          <a:p>
            <a:pPr lvl="1"/>
            <a:r>
              <a:rPr lang="en-IN" dirty="0"/>
              <a:t>Guidance in the lab</a:t>
            </a:r>
          </a:p>
          <a:p>
            <a:pPr lvl="1"/>
            <a:r>
              <a:rPr lang="en-IN" dirty="0"/>
              <a:t>AR/VR capability</a:t>
            </a:r>
          </a:p>
          <a:p>
            <a:pPr lvl="1"/>
            <a:r>
              <a:rPr lang="en-IN" dirty="0"/>
              <a:t>Richer simulation – variety within limits.</a:t>
            </a:r>
          </a:p>
        </p:txBody>
      </p:sp>
    </p:spTree>
    <p:extLst>
      <p:ext uri="{BB962C8B-B14F-4D97-AF65-F5344CB8AC3E}">
        <p14:creationId xmlns:p14="http://schemas.microsoft.com/office/powerpoint/2010/main" val="35625361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C32AD-A2C2-4215-B8A5-562E368E3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in this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C1B64-2E06-40E2-925D-0304C9C17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subsequent trainings, we look at subject specific </a:t>
            </a:r>
            <a:r>
              <a:rPr lang="en-US" dirty="0" err="1"/>
              <a:t>Olabs</a:t>
            </a:r>
            <a:r>
              <a:rPr lang="en-US" dirty="0"/>
              <a:t>.</a:t>
            </a:r>
          </a:p>
          <a:p>
            <a:r>
              <a:rPr lang="en-US" dirty="0"/>
              <a:t>Physics – Tuesday</a:t>
            </a:r>
          </a:p>
          <a:p>
            <a:r>
              <a:rPr lang="en-US" dirty="0"/>
              <a:t>Chemistry and Biology – Wednesday</a:t>
            </a:r>
          </a:p>
          <a:p>
            <a:r>
              <a:rPr lang="en-US" dirty="0" err="1"/>
              <a:t>Maths</a:t>
            </a:r>
            <a:r>
              <a:rPr lang="en-US" dirty="0"/>
              <a:t> and English – Thursday</a:t>
            </a:r>
          </a:p>
          <a:p>
            <a:r>
              <a:rPr lang="en-US" dirty="0"/>
              <a:t>Security practices – Friday</a:t>
            </a:r>
          </a:p>
          <a:p>
            <a:endParaRPr lang="en-US" dirty="0"/>
          </a:p>
          <a:p>
            <a:r>
              <a:rPr lang="en-US" dirty="0"/>
              <a:t>Keeping the perspective shared today, will help you get more out of these sessions.</a:t>
            </a:r>
          </a:p>
        </p:txBody>
      </p:sp>
    </p:spTree>
    <p:extLst>
      <p:ext uri="{BB962C8B-B14F-4D97-AF65-F5344CB8AC3E}">
        <p14:creationId xmlns:p14="http://schemas.microsoft.com/office/powerpoint/2010/main" val="2672967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F3D09-C41E-4DEC-92F2-8F58E2FBB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Immersive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E48B2-78D1-4533-8A27-B4EC81865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Now lab is in the screen only.</a:t>
            </a:r>
          </a:p>
          <a:p>
            <a:r>
              <a:rPr lang="en-US" dirty="0"/>
              <a:t>A lab environment can be provided by putting the student in a virtual world and navigating.</a:t>
            </a:r>
          </a:p>
          <a:p>
            <a:r>
              <a:rPr lang="en-US" dirty="0"/>
              <a:t>Or a virtual reality headset to provide a more immersive experience…</a:t>
            </a:r>
          </a:p>
          <a:p>
            <a:pPr lvl="1"/>
            <a:r>
              <a:rPr lang="en-US" dirty="0"/>
              <a:t>Sense the direction of view to simulate a 3-D perspective. </a:t>
            </a:r>
          </a:p>
        </p:txBody>
      </p:sp>
    </p:spTree>
    <p:extLst>
      <p:ext uri="{BB962C8B-B14F-4D97-AF65-F5344CB8AC3E}">
        <p14:creationId xmlns:p14="http://schemas.microsoft.com/office/powerpoint/2010/main" val="10782950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D743F-3EE1-4E3D-88F3-D1734C798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Guidance in the 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B76B4-D750-4A58-A8FF-B8E9043A8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Modelling labs for automated guidance is hard.</a:t>
            </a:r>
          </a:p>
          <a:p>
            <a:r>
              <a:rPr lang="en-US" dirty="0"/>
              <a:t>Having a physical teacher around is expensive, not feasible.</a:t>
            </a:r>
          </a:p>
          <a:p>
            <a:r>
              <a:rPr lang="en-US" dirty="0"/>
              <a:t>Need to look at</a:t>
            </a:r>
          </a:p>
          <a:p>
            <a:pPr lvl="1"/>
            <a:r>
              <a:rPr lang="en-US" dirty="0"/>
              <a:t>Guided lab (an agent advising appropriately depending on student activity)</a:t>
            </a:r>
          </a:p>
          <a:p>
            <a:pPr lvl="1"/>
            <a:r>
              <a:rPr lang="en-US" dirty="0"/>
              <a:t>Peer lab (two or more students in the lab at the same time, with provision to converse)</a:t>
            </a:r>
          </a:p>
          <a:p>
            <a:r>
              <a:rPr lang="en-US" dirty="0"/>
              <a:t>Currently in </a:t>
            </a:r>
            <a:r>
              <a:rPr lang="en-US" dirty="0" err="1"/>
              <a:t>Olabs</a:t>
            </a:r>
            <a:r>
              <a:rPr lang="en-US" dirty="0"/>
              <a:t>, we have a procedure tab and animation tab for help.</a:t>
            </a:r>
          </a:p>
        </p:txBody>
      </p:sp>
    </p:spTree>
    <p:extLst>
      <p:ext uri="{BB962C8B-B14F-4D97-AF65-F5344CB8AC3E}">
        <p14:creationId xmlns:p14="http://schemas.microsoft.com/office/powerpoint/2010/main" val="27560300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8340A-289B-4815-9DE3-5F18710B7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Improved user(age)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D9A86-84AC-4CCA-9B3D-A09026199C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Mouse to manipulate everything in the lab…</a:t>
            </a:r>
          </a:p>
          <a:p>
            <a:pPr lvl="1"/>
            <a:r>
              <a:rPr lang="en-US" dirty="0"/>
              <a:t>Provide more realistic and natural manipulators?</a:t>
            </a:r>
          </a:p>
          <a:p>
            <a:r>
              <a:rPr lang="en-US" dirty="0"/>
              <a:t>Gesture: turn the knob of the burner.</a:t>
            </a:r>
          </a:p>
          <a:p>
            <a:r>
              <a:rPr lang="en-US" dirty="0"/>
              <a:t>Speech</a:t>
            </a:r>
          </a:p>
          <a:p>
            <a:r>
              <a:rPr lang="en-US" dirty="0"/>
              <a:t>Haptic devices – two-way user interface</a:t>
            </a:r>
          </a:p>
          <a:p>
            <a:pPr lvl="1"/>
            <a:r>
              <a:rPr lang="en-US" dirty="0"/>
              <a:t>can help feel pressure, etc.</a:t>
            </a:r>
          </a:p>
        </p:txBody>
      </p:sp>
    </p:spTree>
    <p:extLst>
      <p:ext uri="{BB962C8B-B14F-4D97-AF65-F5344CB8AC3E}">
        <p14:creationId xmlns:p14="http://schemas.microsoft.com/office/powerpoint/2010/main" val="17872586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A1F05-4058-4AD5-9245-D463E2E8B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Retaining interest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5D8C9-A194-45AB-8F72-F244459CF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Gamification is a known technique to bring elements of a game to non-game environments.</a:t>
            </a:r>
          </a:p>
          <a:p>
            <a:r>
              <a:rPr lang="en-US" dirty="0"/>
              <a:t>Help maintain a degree of ‘flow’ for the user.</a:t>
            </a:r>
          </a:p>
          <a:p>
            <a:r>
              <a:rPr lang="en-US" dirty="0"/>
              <a:t>Gamify virtual labs</a:t>
            </a:r>
          </a:p>
          <a:p>
            <a:pPr lvl="1"/>
            <a:r>
              <a:rPr lang="en-US" dirty="0"/>
              <a:t>Structural</a:t>
            </a:r>
          </a:p>
          <a:p>
            <a:pPr lvl="1"/>
            <a:r>
              <a:rPr lang="en-US" dirty="0"/>
              <a:t>Content</a:t>
            </a:r>
          </a:p>
          <a:p>
            <a:r>
              <a:rPr lang="en-US" dirty="0"/>
              <a:t>Provide a competitive environment for students to compete in scoring points and badges.</a:t>
            </a:r>
          </a:p>
          <a:p>
            <a:r>
              <a:rPr lang="en-US" dirty="0"/>
              <a:t>Accumulate records over time to build a portfolio.</a:t>
            </a:r>
          </a:p>
        </p:txBody>
      </p:sp>
    </p:spTree>
    <p:extLst>
      <p:ext uri="{BB962C8B-B14F-4D97-AF65-F5344CB8AC3E}">
        <p14:creationId xmlns:p14="http://schemas.microsoft.com/office/powerpoint/2010/main" val="3242844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5"/>
          <p:cNvSpPr txBox="1">
            <a:spLocks noGrp="1"/>
          </p:cNvSpPr>
          <p:nvPr>
            <p:ph type="title"/>
          </p:nvPr>
        </p:nvSpPr>
        <p:spPr>
          <a:xfrm>
            <a:off x="130775" y="3863250"/>
            <a:ext cx="5076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err="1">
                <a:solidFill>
                  <a:srgbClr val="FF0000"/>
                </a:solidFill>
              </a:rPr>
              <a:t>OLabs</a:t>
            </a:r>
            <a:r>
              <a:rPr lang="en-US" dirty="0">
                <a:solidFill>
                  <a:srgbClr val="FF0000"/>
                </a:solidFill>
              </a:rPr>
              <a:t>: </a:t>
            </a: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solidFill>
                  <a:srgbClr val="FF0000"/>
                </a:solidFill>
              </a:rPr>
              <a:t>The journey so far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17" name="Google Shape;217;p35"/>
          <p:cNvSpPr/>
          <p:nvPr/>
        </p:nvSpPr>
        <p:spPr>
          <a:xfrm rot="5400000">
            <a:off x="465156" y="1522611"/>
            <a:ext cx="1565493" cy="2495805"/>
          </a:xfrm>
          <a:prstGeom prst="corner">
            <a:avLst>
              <a:gd name="adj1" fmla="val 16120"/>
              <a:gd name="adj2" fmla="val 16110"/>
            </a:avLst>
          </a:prstGeom>
          <a:solidFill>
            <a:schemeClr val="accent4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5"/>
          <p:cNvSpPr/>
          <p:nvPr/>
        </p:nvSpPr>
        <p:spPr>
          <a:xfrm>
            <a:off x="247625" y="2350493"/>
            <a:ext cx="2253185" cy="206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5"/>
          <p:cNvSpPr txBox="1"/>
          <p:nvPr/>
        </p:nvSpPr>
        <p:spPr>
          <a:xfrm>
            <a:off x="286602" y="2274829"/>
            <a:ext cx="2145379" cy="1437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375" tIns="72375" rIns="72375" bIns="723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1-12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30 labs phase I; CBSE endorses quality</a:t>
            </a:r>
            <a:endParaRPr sz="2400" dirty="0"/>
          </a:p>
        </p:txBody>
      </p:sp>
      <p:sp>
        <p:nvSpPr>
          <p:cNvPr id="220" name="Google Shape;220;p35"/>
          <p:cNvSpPr/>
          <p:nvPr/>
        </p:nvSpPr>
        <p:spPr>
          <a:xfrm>
            <a:off x="2075679" y="1380394"/>
            <a:ext cx="425182" cy="443785"/>
          </a:xfrm>
          <a:prstGeom prst="triangle">
            <a:avLst>
              <a:gd name="adj" fmla="val 100000"/>
            </a:avLst>
          </a:prstGeom>
          <a:solidFill>
            <a:srgbClr val="C6F70E"/>
          </a:solidFill>
          <a:ln w="12700" cap="flat" cmpd="sng">
            <a:solidFill>
              <a:srgbClr val="C6F70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5"/>
          <p:cNvSpPr/>
          <p:nvPr/>
        </p:nvSpPr>
        <p:spPr>
          <a:xfrm rot="5400000">
            <a:off x="2842885" y="1149669"/>
            <a:ext cx="1791734" cy="2253184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65EE1F"/>
          </a:solidFill>
          <a:ln w="12700" cap="flat" cmpd="sng">
            <a:solidFill>
              <a:srgbClr val="65EE1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5"/>
          <p:cNvSpPr/>
          <p:nvPr/>
        </p:nvSpPr>
        <p:spPr>
          <a:xfrm>
            <a:off x="3005961" y="1638077"/>
            <a:ext cx="2253185" cy="206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5"/>
          <p:cNvSpPr txBox="1"/>
          <p:nvPr/>
        </p:nvSpPr>
        <p:spPr>
          <a:xfrm>
            <a:off x="2948322" y="1650889"/>
            <a:ext cx="2253185" cy="206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375" tIns="72375" rIns="72375" bIns="723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2013-16: 170+ labs; CBSE review;</a:t>
            </a:r>
            <a:endParaRPr sz="2400" dirty="0"/>
          </a:p>
          <a:p>
            <a:pPr marL="0" marR="0" lvl="0" indent="0" algn="l" rtl="0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NKN hosting</a:t>
            </a:r>
            <a:endParaRPr sz="2400" dirty="0"/>
          </a:p>
        </p:txBody>
      </p:sp>
      <p:sp>
        <p:nvSpPr>
          <p:cNvPr id="224" name="Google Shape;224;p35"/>
          <p:cNvSpPr/>
          <p:nvPr/>
        </p:nvSpPr>
        <p:spPr>
          <a:xfrm>
            <a:off x="4422713" y="852860"/>
            <a:ext cx="425182" cy="443785"/>
          </a:xfrm>
          <a:prstGeom prst="triangle">
            <a:avLst>
              <a:gd name="adj" fmla="val 100000"/>
            </a:avLst>
          </a:prstGeom>
          <a:solidFill>
            <a:srgbClr val="2EE844"/>
          </a:solidFill>
          <a:ln w="12700" cap="flat" cmpd="sng">
            <a:solidFill>
              <a:srgbClr val="2EE84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5"/>
          <p:cNvSpPr/>
          <p:nvPr/>
        </p:nvSpPr>
        <p:spPr>
          <a:xfrm rot="5400000">
            <a:off x="5414779" y="372586"/>
            <a:ext cx="1565493" cy="2495805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3DE199"/>
          </a:solidFill>
          <a:ln w="12700" cap="flat" cmpd="sng">
            <a:solidFill>
              <a:srgbClr val="3DE1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5"/>
          <p:cNvSpPr/>
          <p:nvPr/>
        </p:nvSpPr>
        <p:spPr>
          <a:xfrm>
            <a:off x="5764297" y="925659"/>
            <a:ext cx="2253185" cy="206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5"/>
          <p:cNvSpPr txBox="1"/>
          <p:nvPr/>
        </p:nvSpPr>
        <p:spPr>
          <a:xfrm>
            <a:off x="5212288" y="1062796"/>
            <a:ext cx="2253185" cy="151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375" tIns="72375" rIns="72375" bIns="723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2015-20: Launch of rollout, 40000 teachers trained across India</a:t>
            </a:r>
            <a:endParaRPr sz="2400" dirty="0"/>
          </a:p>
        </p:txBody>
      </p:sp>
      <p:sp>
        <p:nvSpPr>
          <p:cNvPr id="228" name="Google Shape;228;p35"/>
          <p:cNvSpPr/>
          <p:nvPr/>
        </p:nvSpPr>
        <p:spPr>
          <a:xfrm>
            <a:off x="7020246" y="361328"/>
            <a:ext cx="425182" cy="443785"/>
          </a:xfrm>
          <a:prstGeom prst="triangle">
            <a:avLst>
              <a:gd name="adj" fmla="val 100000"/>
            </a:avLst>
          </a:prstGeom>
          <a:solidFill>
            <a:srgbClr val="4CD7DA"/>
          </a:solidFill>
          <a:ln w="12700" cap="flat" cmpd="sng">
            <a:solidFill>
              <a:srgbClr val="4CD7D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5"/>
          <p:cNvSpPr/>
          <p:nvPr/>
        </p:nvSpPr>
        <p:spPr>
          <a:xfrm rot="5400000">
            <a:off x="7923137" y="-73435"/>
            <a:ext cx="1565493" cy="2401540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5999D5"/>
          </a:solidFill>
          <a:ln w="12700" cap="flat" cmpd="sng">
            <a:solidFill>
              <a:srgbClr val="5999D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5"/>
          <p:cNvSpPr/>
          <p:nvPr/>
        </p:nvSpPr>
        <p:spPr>
          <a:xfrm>
            <a:off x="8522633" y="213243"/>
            <a:ext cx="2253185" cy="206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5"/>
          <p:cNvSpPr txBox="1"/>
          <p:nvPr/>
        </p:nvSpPr>
        <p:spPr>
          <a:xfrm>
            <a:off x="7797293" y="551037"/>
            <a:ext cx="2401541" cy="14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375" tIns="72375" rIns="72375" bIns="723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2020: Pandemic enhances demand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manifold. 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2" name="Google Shape;23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3275" y="2489000"/>
            <a:ext cx="7054250" cy="4074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0" name="Google Shape;229;p35">
            <a:extLst>
              <a:ext uri="{FF2B5EF4-FFF2-40B4-BE49-F238E27FC236}">
                <a16:creationId xmlns:a16="http://schemas.microsoft.com/office/drawing/2014/main" id="{A9311E06-B0DB-4951-BA04-E05482A5FF9D}"/>
              </a:ext>
            </a:extLst>
          </p:cNvPr>
          <p:cNvSpPr/>
          <p:nvPr/>
        </p:nvSpPr>
        <p:spPr>
          <a:xfrm rot="5400000">
            <a:off x="10227081" y="-208449"/>
            <a:ext cx="1565493" cy="2027124"/>
          </a:xfrm>
          <a:prstGeom prst="corner">
            <a:avLst>
              <a:gd name="adj1" fmla="val 16120"/>
              <a:gd name="adj2" fmla="val 16110"/>
            </a:avLst>
          </a:prstGeom>
          <a:solidFill>
            <a:schemeClr val="accent5">
              <a:lumMod val="50000"/>
            </a:schemeClr>
          </a:solidFill>
          <a:ln w="12700" cap="flat" cmpd="sng">
            <a:solidFill>
              <a:srgbClr val="5999D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31;p35">
            <a:extLst>
              <a:ext uri="{FF2B5EF4-FFF2-40B4-BE49-F238E27FC236}">
                <a16:creationId xmlns:a16="http://schemas.microsoft.com/office/drawing/2014/main" id="{1A2E292D-5D2C-4191-8EF5-793581399263}"/>
              </a:ext>
            </a:extLst>
          </p:cNvPr>
          <p:cNvSpPr txBox="1"/>
          <p:nvPr/>
        </p:nvSpPr>
        <p:spPr>
          <a:xfrm>
            <a:off x="10300387" y="299146"/>
            <a:ext cx="2401541" cy="14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375" tIns="72375" rIns="72375" bIns="723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2021: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Olabs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 commencing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500 new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labs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8;p35">
            <a:extLst>
              <a:ext uri="{FF2B5EF4-FFF2-40B4-BE49-F238E27FC236}">
                <a16:creationId xmlns:a16="http://schemas.microsoft.com/office/drawing/2014/main" id="{BB6AAA95-5FC7-4527-B51E-A72847ED1553}"/>
              </a:ext>
            </a:extLst>
          </p:cNvPr>
          <p:cNvSpPr/>
          <p:nvPr/>
        </p:nvSpPr>
        <p:spPr>
          <a:xfrm>
            <a:off x="9583037" y="-60303"/>
            <a:ext cx="309850" cy="373027"/>
          </a:xfrm>
          <a:prstGeom prst="triangle">
            <a:avLst>
              <a:gd name="adj" fmla="val 100000"/>
            </a:avLst>
          </a:prstGeom>
          <a:solidFill>
            <a:schemeClr val="accent5">
              <a:lumMod val="75000"/>
            </a:schemeClr>
          </a:solidFill>
          <a:ln w="12700" cap="flat" cmpd="sng">
            <a:solidFill>
              <a:srgbClr val="4CD7D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5712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9C165-33C7-4032-B7B2-6AE68AFA0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Labs in education…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31AC5-9518-4AAF-A83C-EFC6966FA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4852"/>
            <a:ext cx="10515600" cy="4911972"/>
          </a:xfrm>
        </p:spPr>
        <p:txBody>
          <a:bodyPr>
            <a:normAutofit/>
          </a:bodyPr>
          <a:lstStyle/>
          <a:p>
            <a:r>
              <a:rPr lang="en-US" dirty="0"/>
              <a:t>Laboratories recognized as important devices in the learning process:</a:t>
            </a:r>
          </a:p>
          <a:p>
            <a:pPr lvl="1"/>
            <a:r>
              <a:rPr lang="en-US" dirty="0"/>
              <a:t>Hands on feel of the lessons learned.</a:t>
            </a:r>
          </a:p>
          <a:p>
            <a:pPr lvl="1"/>
            <a:r>
              <a:rPr lang="en-US" dirty="0"/>
              <a:t>Connecting the theory to the real-life.</a:t>
            </a:r>
          </a:p>
          <a:p>
            <a:pPr lvl="1"/>
            <a:r>
              <a:rPr lang="en-US" dirty="0"/>
              <a:t>Focus on experiment as a key paradigm in science.</a:t>
            </a:r>
          </a:p>
          <a:p>
            <a:pPr lvl="1"/>
            <a:r>
              <a:rPr lang="en-US" dirty="0"/>
              <a:t>Better internalization of the content</a:t>
            </a:r>
          </a:p>
          <a:p>
            <a:pPr lvl="2"/>
            <a:r>
              <a:rPr lang="en-US" dirty="0"/>
              <a:t>Tell me, I will forget;</a:t>
            </a:r>
          </a:p>
          <a:p>
            <a:pPr lvl="2"/>
            <a:r>
              <a:rPr lang="en-US" dirty="0"/>
              <a:t>Show me, I may remember;</a:t>
            </a:r>
          </a:p>
          <a:p>
            <a:pPr lvl="2"/>
            <a:r>
              <a:rPr lang="en-US" dirty="0"/>
              <a:t>Involve me, I will understand.</a:t>
            </a:r>
          </a:p>
        </p:txBody>
      </p:sp>
    </p:spTree>
    <p:extLst>
      <p:ext uri="{BB962C8B-B14F-4D97-AF65-F5344CB8AC3E}">
        <p14:creationId xmlns:p14="http://schemas.microsoft.com/office/powerpoint/2010/main" val="3986434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F5BC6-6950-475E-AD19-F6E4069E0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But….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3AAEE-5D2D-4065-844C-2F648A4F5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Cost and space requirements for physical infrastructure and </a:t>
            </a:r>
            <a:r>
              <a:rPr lang="en-US" dirty="0" err="1"/>
              <a:t>equipments</a:t>
            </a:r>
            <a:r>
              <a:rPr lang="en-US" dirty="0"/>
              <a:t>.</a:t>
            </a:r>
          </a:p>
          <a:p>
            <a:r>
              <a:rPr lang="en-US" dirty="0"/>
              <a:t>Cost of raw material.</a:t>
            </a:r>
          </a:p>
          <a:p>
            <a:r>
              <a:rPr lang="en-US" dirty="0"/>
              <a:t>Limited access, that too in group mode.</a:t>
            </a:r>
          </a:p>
          <a:p>
            <a:r>
              <a:rPr lang="en-US" dirty="0"/>
              <a:t>Support for </a:t>
            </a:r>
            <a:r>
              <a:rPr lang="en-US" dirty="0" err="1"/>
              <a:t>divyang</a:t>
            </a:r>
            <a:r>
              <a:rPr lang="en-US" dirty="0"/>
              <a:t> students?</a:t>
            </a:r>
          </a:p>
          <a:p>
            <a:r>
              <a:rPr lang="en-US" dirty="0"/>
              <a:t>Not all activities amenable to physical labs:</a:t>
            </a:r>
          </a:p>
          <a:p>
            <a:pPr lvl="1"/>
            <a:r>
              <a:rPr lang="en-US" i="1" dirty="0"/>
              <a:t>Pendulum with gravity change</a:t>
            </a:r>
          </a:p>
          <a:p>
            <a:pPr lvl="1"/>
            <a:r>
              <a:rPr lang="en-US" i="1" dirty="0"/>
              <a:t>Dangerous reactions</a:t>
            </a:r>
          </a:p>
          <a:p>
            <a:pPr lvl="1"/>
            <a:r>
              <a:rPr lang="en-IN" i="1" dirty="0"/>
              <a:t>Time-taking tasks</a:t>
            </a:r>
          </a:p>
        </p:txBody>
      </p:sp>
    </p:spTree>
    <p:extLst>
      <p:ext uri="{BB962C8B-B14F-4D97-AF65-F5344CB8AC3E}">
        <p14:creationId xmlns:p14="http://schemas.microsoft.com/office/powerpoint/2010/main" val="933779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E2EA6-8A8A-4A06-B73C-20C4E06CB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labs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BE5C6-F15E-4E46-9983-1DA194513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04852"/>
            <a:ext cx="8699339" cy="474036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Aka simulation labs (e.g. </a:t>
            </a:r>
            <a:r>
              <a:rPr lang="en-US" dirty="0" err="1"/>
              <a:t>OLabs</a:t>
            </a:r>
            <a:r>
              <a:rPr lang="en-US" dirty="0"/>
              <a:t>).</a:t>
            </a:r>
          </a:p>
          <a:p>
            <a:r>
              <a:rPr lang="en-US" dirty="0"/>
              <a:t>Unconstrained availability; trivial cost once developed.</a:t>
            </a:r>
          </a:p>
          <a:p>
            <a:pPr lvl="1"/>
            <a:r>
              <a:rPr lang="en-US" dirty="0"/>
              <a:t>Development cost can be high!</a:t>
            </a:r>
          </a:p>
          <a:p>
            <a:r>
              <a:rPr lang="en-US" dirty="0"/>
              <a:t>Simulations </a:t>
            </a:r>
            <a:r>
              <a:rPr lang="en-US" dirty="0">
                <a:solidFill>
                  <a:schemeClr val="accent1"/>
                </a:solidFill>
              </a:rPr>
              <a:t>attempt to </a:t>
            </a:r>
            <a:r>
              <a:rPr lang="en-US" dirty="0"/>
              <a:t>mimic the reality – but not actually the reality</a:t>
            </a:r>
          </a:p>
          <a:p>
            <a:pPr lvl="1"/>
            <a:r>
              <a:rPr lang="en-US" dirty="0"/>
              <a:t>There are boundaries ignored (spring’s linearity region)</a:t>
            </a:r>
          </a:p>
          <a:p>
            <a:pPr lvl="1"/>
            <a:r>
              <a:rPr lang="en-US" dirty="0"/>
              <a:t>Simplifications introduced</a:t>
            </a:r>
          </a:p>
          <a:p>
            <a:pPr lvl="1"/>
            <a:r>
              <a:rPr lang="en-US" dirty="0"/>
              <a:t>Can manipulate the timescale (slow down very fast reactions, speed up the very slow)</a:t>
            </a:r>
          </a:p>
          <a:p>
            <a:pPr lvl="1"/>
            <a:r>
              <a:rPr lang="en-US" dirty="0"/>
              <a:t>There are also new opportunities (pendulum in Moon or Jupiter)</a:t>
            </a:r>
          </a:p>
          <a:p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4F2EA8F-517C-488F-A80E-082E8900B90D}"/>
              </a:ext>
            </a:extLst>
          </p:cNvPr>
          <p:cNvSpPr/>
          <p:nvPr/>
        </p:nvSpPr>
        <p:spPr>
          <a:xfrm>
            <a:off x="9653285" y="1564268"/>
            <a:ext cx="2337122" cy="22107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Can be a very powerful instructional device</a:t>
            </a:r>
          </a:p>
        </p:txBody>
      </p:sp>
    </p:spTree>
    <p:extLst>
      <p:ext uri="{BB962C8B-B14F-4D97-AF65-F5344CB8AC3E}">
        <p14:creationId xmlns:p14="http://schemas.microsoft.com/office/powerpoint/2010/main" val="1074280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72DB1-1D99-44BA-8BB0-7448FB133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effective..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F6E29-6928-4D92-B489-332E83840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Many believe them to be education enablers…</a:t>
            </a:r>
          </a:p>
          <a:p>
            <a:pPr lvl="1"/>
            <a:r>
              <a:rPr lang="en-US" dirty="0"/>
              <a:t>Particularly in cases where education infrastructure is not adequate.</a:t>
            </a:r>
          </a:p>
          <a:p>
            <a:r>
              <a:rPr lang="en-US" dirty="0"/>
              <a:t>But there are also those who believe these can be inhibitors.</a:t>
            </a:r>
          </a:p>
          <a:p>
            <a:pPr lvl="1"/>
            <a:r>
              <a:rPr lang="en-US" dirty="0"/>
              <a:t>Real-life experiences are important for a complete picture!</a:t>
            </a:r>
          </a:p>
          <a:p>
            <a:pPr lvl="1"/>
            <a:r>
              <a:rPr lang="en-US" dirty="0"/>
              <a:t>See as amplifiers, not replacements!</a:t>
            </a:r>
          </a:p>
          <a:p>
            <a:r>
              <a:rPr lang="en-US" dirty="0"/>
              <a:t>Meanwhile, there is a lot we can do to make it a positive experience….</a:t>
            </a:r>
          </a:p>
        </p:txBody>
      </p:sp>
    </p:spTree>
    <p:extLst>
      <p:ext uri="{BB962C8B-B14F-4D97-AF65-F5344CB8AC3E}">
        <p14:creationId xmlns:p14="http://schemas.microsoft.com/office/powerpoint/2010/main" val="4040770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3A9B7B3-F171-4C25-99FC-C54250F06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D5C7C5-9C27-4A61-9F57-1857D4532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B9546E-20BE-462C-8BE8-4EBDB46F8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2567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E5D2E8-C366-48AC-97AE-18C67E4EF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2225674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18FB8E-3176-48D9-A534-2018CDB01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381000"/>
            <a:ext cx="10003218" cy="1600124"/>
          </a:xfrm>
        </p:spPr>
        <p:txBody>
          <a:bodyPr>
            <a:normAutofit/>
          </a:bodyPr>
          <a:lstStyle/>
          <a:p>
            <a:r>
              <a:rPr lang="en-US" dirty="0"/>
              <a:t>…. Such as…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F9F48E5-66C8-4A86-B677-6D46D2E1FE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5938153"/>
              </p:ext>
            </p:extLst>
          </p:nvPr>
        </p:nvGraphicFramePr>
        <p:xfrm>
          <a:off x="838200" y="2514600"/>
          <a:ext cx="10515600" cy="3662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87326035"/>
      </p:ext>
    </p:extLst>
  </p:cSld>
  <p:clrMapOvr>
    <a:masterClrMapping/>
  </p:clrMapOvr>
</p:sld>
</file>

<file path=ppt/theme/theme1.xml><?xml version="1.0" encoding="utf-8"?>
<a:theme xmlns:a="http://schemas.openxmlformats.org/drawingml/2006/main" name="BlockprintVTI">
  <a:themeElements>
    <a:clrScheme name="AnalogousFromDarkSeedLeftStep">
      <a:dk1>
        <a:srgbClr val="000000"/>
      </a:dk1>
      <a:lt1>
        <a:srgbClr val="FFFFFF"/>
      </a:lt1>
      <a:dk2>
        <a:srgbClr val="1C2831"/>
      </a:dk2>
      <a:lt2>
        <a:srgbClr val="F0F3F1"/>
      </a:lt2>
      <a:accent1>
        <a:srgbClr val="E729D3"/>
      </a:accent1>
      <a:accent2>
        <a:srgbClr val="9917D5"/>
      </a:accent2>
      <a:accent3>
        <a:srgbClr val="5C29E7"/>
      </a:accent3>
      <a:accent4>
        <a:srgbClr val="2842D8"/>
      </a:accent4>
      <a:accent5>
        <a:srgbClr val="2994E7"/>
      </a:accent5>
      <a:accent6>
        <a:srgbClr val="15BFC2"/>
      </a:accent6>
      <a:hlink>
        <a:srgbClr val="3F72BF"/>
      </a:hlink>
      <a:folHlink>
        <a:srgbClr val="7F7F7F"/>
      </a:folHlink>
    </a:clrScheme>
    <a:fontScheme name="Custom 56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printVTI" id="{AA8C8908-6BA4-477C-AEA4-CB6C32A1FE3B}" vid="{36392749-7C1D-4938-93BB-440CD2A1B0AB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1204</TotalTime>
  <Words>1657</Words>
  <Application>Microsoft Office PowerPoint</Application>
  <PresentationFormat>Widescreen</PresentationFormat>
  <Paragraphs>246</Paragraphs>
  <Slides>38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Avenir Next LT Pro</vt:lpstr>
      <vt:lpstr>AvenirNext LT Pro Medium</vt:lpstr>
      <vt:lpstr>Calibri</vt:lpstr>
      <vt:lpstr>BlockprintVTI</vt:lpstr>
      <vt:lpstr>office theme</vt:lpstr>
      <vt:lpstr>Learning with Olabs</vt:lpstr>
      <vt:lpstr>OLabs – virtual labs for schools</vt:lpstr>
      <vt:lpstr>Landing  page of  OLabs</vt:lpstr>
      <vt:lpstr>OLabs:  The journey so far</vt:lpstr>
      <vt:lpstr>Labs in education…</vt:lpstr>
      <vt:lpstr>But….</vt:lpstr>
      <vt:lpstr>Virtual labs</vt:lpstr>
      <vt:lpstr>How effective..</vt:lpstr>
      <vt:lpstr>…. Such as…</vt:lpstr>
      <vt:lpstr>Eco-system</vt:lpstr>
      <vt:lpstr>OLabs: A view of a lab</vt:lpstr>
      <vt:lpstr>Subjects available</vt:lpstr>
      <vt:lpstr>PowerPoint Presentation</vt:lpstr>
      <vt:lpstr>PowerPoint Presentation</vt:lpstr>
      <vt:lpstr>OLabs Usage Scenarios</vt:lpstr>
      <vt:lpstr>Usage mode-1</vt:lpstr>
      <vt:lpstr>Usage mode-2</vt:lpstr>
      <vt:lpstr>Usage mode-3</vt:lpstr>
      <vt:lpstr>Usage mode-4</vt:lpstr>
      <vt:lpstr>Usage mode-5</vt:lpstr>
      <vt:lpstr>Lab specific affordances</vt:lpstr>
      <vt:lpstr>Non-science subjects</vt:lpstr>
      <vt:lpstr>Language labs?</vt:lpstr>
      <vt:lpstr>OLabs Maths</vt:lpstr>
      <vt:lpstr>OLabs Maths</vt:lpstr>
      <vt:lpstr>OLabs English</vt:lpstr>
      <vt:lpstr>OLabs Hindi</vt:lpstr>
      <vt:lpstr>OLabs  Social Science</vt:lpstr>
      <vt:lpstr>Challenges</vt:lpstr>
      <vt:lpstr>Looking ahead</vt:lpstr>
      <vt:lpstr>OLabs Training</vt:lpstr>
      <vt:lpstr>Thank you….</vt:lpstr>
      <vt:lpstr>Olabs NG!</vt:lpstr>
      <vt:lpstr>Further in this training</vt:lpstr>
      <vt:lpstr>Immersive experience</vt:lpstr>
      <vt:lpstr>Guidance in the lab</vt:lpstr>
      <vt:lpstr>Improved user(age) experience</vt:lpstr>
      <vt:lpstr>Retaining interest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Reinventing virtual labs: Olabs experience</dc:title>
  <dc:creator>Sasi Kumar</dc:creator>
  <cp:lastModifiedBy>Sasi Kumar</cp:lastModifiedBy>
  <cp:revision>27</cp:revision>
  <dcterms:created xsi:type="dcterms:W3CDTF">2021-10-06T04:38:07Z</dcterms:created>
  <dcterms:modified xsi:type="dcterms:W3CDTF">2024-04-19T04:40:23Z</dcterms:modified>
</cp:coreProperties>
</file>