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1"/>
  </p:notesMasterIdLst>
  <p:sldIdLst>
    <p:sldId id="256" r:id="rId2"/>
    <p:sldId id="257" r:id="rId3"/>
    <p:sldId id="261" r:id="rId4"/>
    <p:sldId id="262" r:id="rId5"/>
    <p:sldId id="263" r:id="rId6"/>
    <p:sldId id="283" r:id="rId7"/>
    <p:sldId id="285" r:id="rId8"/>
    <p:sldId id="286" r:id="rId9"/>
    <p:sldId id="282" r:id="rId10"/>
    <p:sldId id="287" r:id="rId11"/>
    <p:sldId id="265" r:id="rId12"/>
    <p:sldId id="266" r:id="rId13"/>
    <p:sldId id="267" r:id="rId14"/>
    <p:sldId id="268" r:id="rId15"/>
    <p:sldId id="269" r:id="rId16"/>
    <p:sldId id="270" r:id="rId17"/>
    <p:sldId id="264" r:id="rId18"/>
    <p:sldId id="280" r:id="rId19"/>
    <p:sldId id="293" r:id="rId20"/>
    <p:sldId id="294" r:id="rId21"/>
    <p:sldId id="295" r:id="rId22"/>
    <p:sldId id="296" r:id="rId23"/>
    <p:sldId id="297" r:id="rId24"/>
    <p:sldId id="298" r:id="rId25"/>
    <p:sldId id="288" r:id="rId26"/>
    <p:sldId id="304" r:id="rId27"/>
    <p:sldId id="299" r:id="rId28"/>
    <p:sldId id="302" r:id="rId29"/>
    <p:sldId id="303" r:id="rId30"/>
    <p:sldId id="300" r:id="rId31"/>
    <p:sldId id="301" r:id="rId32"/>
    <p:sldId id="305" r:id="rId33"/>
    <p:sldId id="289" r:id="rId34"/>
    <p:sldId id="306" r:id="rId35"/>
    <p:sldId id="307" r:id="rId36"/>
    <p:sldId id="308" r:id="rId37"/>
    <p:sldId id="309" r:id="rId38"/>
    <p:sldId id="290" r:id="rId39"/>
    <p:sldId id="259" r:id="rId4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635"/>
    <a:srgbClr val="FF0D97"/>
    <a:srgbClr val="0000CC"/>
    <a:srgbClr val="9EFF29"/>
    <a:srgbClr val="C80064"/>
    <a:srgbClr val="C33A1F"/>
    <a:srgbClr val="FF2549"/>
    <a:srgbClr val="007033"/>
    <a:srgbClr val="D6370C"/>
    <a:srgbClr val="1D3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7C3B49-1F4C-4D56-8993-A2F8C9D21B45}" v="214" dt="2024-04-30T10:05:44.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73" autoAdjust="0"/>
  </p:normalViewPr>
  <p:slideViewPr>
    <p:cSldViewPr snapToGrid="0">
      <p:cViewPr>
        <p:scale>
          <a:sx n="110" d="100"/>
          <a:sy n="110" d="100"/>
        </p:scale>
        <p:origin x="1644" y="576"/>
      </p:cViewPr>
      <p:guideLst>
        <p:guide orient="horz" pos="1620"/>
        <p:guide pos="2880"/>
      </p:guideLst>
    </p:cSldViewPr>
  </p:slideViewPr>
  <p:outlineViewPr>
    <p:cViewPr>
      <p:scale>
        <a:sx n="33" d="100"/>
        <a:sy n="33" d="100"/>
      </p:scale>
      <p:origin x="0" y="-31080"/>
    </p:cViewPr>
  </p:outlin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546800-5291-4E0A-87F8-12DA0EA8E1EA}" type="doc">
      <dgm:prSet loTypeId="urn:microsoft.com/office/officeart/2005/8/layout/venn1" loCatId="relationship" qsTypeId="urn:microsoft.com/office/officeart/2005/8/quickstyle/simple2" qsCatId="simple" csTypeId="urn:microsoft.com/office/officeart/2005/8/colors/colorful5" csCatId="colorful" phldr="1"/>
      <dgm:spPr/>
    </dgm:pt>
    <dgm:pt modelId="{09D9765D-A317-4D65-8DED-736AC244338D}">
      <dgm:prSet phldrT="[Text]" custT="1"/>
      <dgm:spPr/>
      <dgm:t>
        <a:bodyPr/>
        <a:lstStyle/>
        <a:p>
          <a:r>
            <a:rPr lang="en-US" sz="1600" dirty="0">
              <a:latin typeface="Arial" panose="020B0604020202020204" pitchFamily="34" charset="0"/>
              <a:cs typeface="Arial" panose="020B0604020202020204" pitchFamily="34" charset="0"/>
            </a:rPr>
            <a:t>Students </a:t>
          </a:r>
          <a:endParaRPr lang="en-IN" sz="1600" dirty="0">
            <a:latin typeface="Arial" panose="020B0604020202020204" pitchFamily="34" charset="0"/>
            <a:cs typeface="Arial" panose="020B0604020202020204" pitchFamily="34" charset="0"/>
          </a:endParaRPr>
        </a:p>
      </dgm:t>
    </dgm:pt>
    <dgm:pt modelId="{E910025C-641D-44E0-A2E0-952EDC36E53E}" type="parTrans" cxnId="{C17F3F53-0924-4EB1-A4D3-4F5DFA2954CA}">
      <dgm:prSet/>
      <dgm:spPr/>
      <dgm:t>
        <a:bodyPr/>
        <a:lstStyle/>
        <a:p>
          <a:endParaRPr lang="en-IN" sz="1600">
            <a:latin typeface="Times New Roman" panose="02020603050405020304" pitchFamily="18" charset="0"/>
            <a:cs typeface="Times New Roman" panose="02020603050405020304" pitchFamily="18" charset="0"/>
          </a:endParaRPr>
        </a:p>
      </dgm:t>
    </dgm:pt>
    <dgm:pt modelId="{7FC9A919-BA5C-40EC-9301-8CD00C56351C}" type="sibTrans" cxnId="{C17F3F53-0924-4EB1-A4D3-4F5DFA2954CA}">
      <dgm:prSet/>
      <dgm:spPr/>
      <dgm:t>
        <a:bodyPr/>
        <a:lstStyle/>
        <a:p>
          <a:endParaRPr lang="en-IN" sz="1600">
            <a:latin typeface="Times New Roman" panose="02020603050405020304" pitchFamily="18" charset="0"/>
            <a:cs typeface="Times New Roman" panose="02020603050405020304" pitchFamily="18" charset="0"/>
          </a:endParaRPr>
        </a:p>
      </dgm:t>
    </dgm:pt>
    <dgm:pt modelId="{4A32DD07-82C5-47D8-9234-2CB05258A1DC}">
      <dgm:prSet phldrT="[Text]" custT="1"/>
      <dgm:spPr/>
      <dgm:t>
        <a:bodyPr/>
        <a:lstStyle/>
        <a:p>
          <a:r>
            <a:rPr lang="en-US" sz="1600" dirty="0">
              <a:latin typeface="Arial" panose="020B0604020202020204" pitchFamily="34" charset="0"/>
              <a:cs typeface="Arial" panose="020B0604020202020204" pitchFamily="34" charset="0"/>
            </a:rPr>
            <a:t>Teachers </a:t>
          </a:r>
          <a:endParaRPr lang="en-IN" sz="1600" dirty="0">
            <a:latin typeface="Arial" panose="020B0604020202020204" pitchFamily="34" charset="0"/>
            <a:cs typeface="Arial" panose="020B0604020202020204" pitchFamily="34" charset="0"/>
          </a:endParaRPr>
        </a:p>
      </dgm:t>
    </dgm:pt>
    <dgm:pt modelId="{1E581FFA-F9F6-45F3-9A8B-6589BDCDA1EA}" type="parTrans" cxnId="{676E69EF-F366-46D7-A518-110F3CC44064}">
      <dgm:prSet/>
      <dgm:spPr/>
      <dgm:t>
        <a:bodyPr/>
        <a:lstStyle/>
        <a:p>
          <a:endParaRPr lang="en-IN" sz="1600">
            <a:latin typeface="Times New Roman" panose="02020603050405020304" pitchFamily="18" charset="0"/>
            <a:cs typeface="Times New Roman" panose="02020603050405020304" pitchFamily="18" charset="0"/>
          </a:endParaRPr>
        </a:p>
      </dgm:t>
    </dgm:pt>
    <dgm:pt modelId="{5898E0D4-3E5D-4E4B-B067-0B2A8EE60379}" type="sibTrans" cxnId="{676E69EF-F366-46D7-A518-110F3CC44064}">
      <dgm:prSet/>
      <dgm:spPr/>
      <dgm:t>
        <a:bodyPr/>
        <a:lstStyle/>
        <a:p>
          <a:endParaRPr lang="en-IN" sz="1600">
            <a:latin typeface="Times New Roman" panose="02020603050405020304" pitchFamily="18" charset="0"/>
            <a:cs typeface="Times New Roman" panose="02020603050405020304" pitchFamily="18" charset="0"/>
          </a:endParaRPr>
        </a:p>
      </dgm:t>
    </dgm:pt>
    <dgm:pt modelId="{C66161F3-8BD7-45C0-8BAA-A90D59A7E082}">
      <dgm:prSet phldrT="[Text]" custT="1"/>
      <dgm:spPr/>
      <dgm:t>
        <a:bodyPr/>
        <a:lstStyle/>
        <a:p>
          <a:r>
            <a:rPr lang="en-US" sz="1600" dirty="0">
              <a:latin typeface="Arial" panose="020B0604020202020204" pitchFamily="34" charset="0"/>
              <a:cs typeface="Arial" panose="020B0604020202020204" pitchFamily="34" charset="0"/>
            </a:rPr>
            <a:t>Parents </a:t>
          </a:r>
          <a:endParaRPr lang="en-IN" sz="1600" dirty="0">
            <a:latin typeface="Arial" panose="020B0604020202020204" pitchFamily="34" charset="0"/>
            <a:cs typeface="Arial" panose="020B0604020202020204" pitchFamily="34" charset="0"/>
          </a:endParaRPr>
        </a:p>
      </dgm:t>
    </dgm:pt>
    <dgm:pt modelId="{800A2C1E-B67A-49AB-B551-20A25785449B}" type="parTrans" cxnId="{0422FF3B-B341-4CFB-BC2D-B66BCA541CE6}">
      <dgm:prSet/>
      <dgm:spPr/>
      <dgm:t>
        <a:bodyPr/>
        <a:lstStyle/>
        <a:p>
          <a:endParaRPr lang="en-IN" sz="1600">
            <a:latin typeface="Times New Roman" panose="02020603050405020304" pitchFamily="18" charset="0"/>
            <a:cs typeface="Times New Roman" panose="02020603050405020304" pitchFamily="18" charset="0"/>
          </a:endParaRPr>
        </a:p>
      </dgm:t>
    </dgm:pt>
    <dgm:pt modelId="{F02D2D69-7A97-4464-BB1C-29C548C3B722}" type="sibTrans" cxnId="{0422FF3B-B341-4CFB-BC2D-B66BCA541CE6}">
      <dgm:prSet/>
      <dgm:spPr/>
      <dgm:t>
        <a:bodyPr/>
        <a:lstStyle/>
        <a:p>
          <a:endParaRPr lang="en-IN" sz="1600">
            <a:latin typeface="Times New Roman" panose="02020603050405020304" pitchFamily="18" charset="0"/>
            <a:cs typeface="Times New Roman" panose="02020603050405020304" pitchFamily="18" charset="0"/>
          </a:endParaRPr>
        </a:p>
      </dgm:t>
    </dgm:pt>
    <dgm:pt modelId="{9F0C2D1D-3718-44B3-BB4E-3EE37448D865}">
      <dgm:prSet custT="1"/>
      <dgm:spPr/>
      <dgm:t>
        <a:bodyPr/>
        <a:lstStyle/>
        <a:p>
          <a:r>
            <a:rPr lang="en-US" sz="1600" dirty="0">
              <a:latin typeface="Arial" panose="020B0604020202020204" pitchFamily="34" charset="0"/>
              <a:cs typeface="Arial" panose="020B0604020202020204" pitchFamily="34" charset="0"/>
            </a:rPr>
            <a:t>Admins </a:t>
          </a:r>
          <a:endParaRPr lang="en-IN" sz="1600" dirty="0">
            <a:latin typeface="Arial" panose="020B0604020202020204" pitchFamily="34" charset="0"/>
            <a:cs typeface="Arial" panose="020B0604020202020204" pitchFamily="34" charset="0"/>
          </a:endParaRPr>
        </a:p>
      </dgm:t>
    </dgm:pt>
    <dgm:pt modelId="{15E343FB-AED4-46CB-AFC8-11CF2462593D}" type="parTrans" cxnId="{E19E7A14-B4B8-4BEC-9571-B36E565B94CD}">
      <dgm:prSet/>
      <dgm:spPr/>
      <dgm:t>
        <a:bodyPr/>
        <a:lstStyle/>
        <a:p>
          <a:endParaRPr lang="en-IN" sz="1600">
            <a:latin typeface="Times New Roman" panose="02020603050405020304" pitchFamily="18" charset="0"/>
            <a:cs typeface="Times New Roman" panose="02020603050405020304" pitchFamily="18" charset="0"/>
          </a:endParaRPr>
        </a:p>
      </dgm:t>
    </dgm:pt>
    <dgm:pt modelId="{008B96F2-CCDB-4BC4-967F-7BC4CB537088}" type="sibTrans" cxnId="{E19E7A14-B4B8-4BEC-9571-B36E565B94CD}">
      <dgm:prSet/>
      <dgm:spPr/>
      <dgm:t>
        <a:bodyPr/>
        <a:lstStyle/>
        <a:p>
          <a:endParaRPr lang="en-IN" sz="1600">
            <a:latin typeface="Times New Roman" panose="02020603050405020304" pitchFamily="18" charset="0"/>
            <a:cs typeface="Times New Roman" panose="02020603050405020304" pitchFamily="18" charset="0"/>
          </a:endParaRPr>
        </a:p>
      </dgm:t>
    </dgm:pt>
    <dgm:pt modelId="{6CD71E12-668B-4FD6-8227-BF46B73563B7}">
      <dgm:prSet custT="1"/>
      <dgm:spPr/>
      <dgm:t>
        <a:bodyPr/>
        <a:lstStyle/>
        <a:p>
          <a:r>
            <a:rPr lang="en-US" sz="1600" dirty="0">
              <a:latin typeface="Arial" panose="020B0604020202020204" pitchFamily="34" charset="0"/>
              <a:cs typeface="Arial" panose="020B0604020202020204" pitchFamily="34" charset="0"/>
            </a:rPr>
            <a:t>Management </a:t>
          </a:r>
          <a:endParaRPr lang="en-IN" sz="1600" dirty="0">
            <a:latin typeface="Arial" panose="020B0604020202020204" pitchFamily="34" charset="0"/>
            <a:cs typeface="Arial" panose="020B0604020202020204" pitchFamily="34" charset="0"/>
          </a:endParaRPr>
        </a:p>
      </dgm:t>
    </dgm:pt>
    <dgm:pt modelId="{A6B310F4-4F2E-45AC-8A35-84AACCFD0422}" type="parTrans" cxnId="{AD51932D-5BE9-4C8C-8ED2-FB8FE6B7F3C2}">
      <dgm:prSet/>
      <dgm:spPr/>
      <dgm:t>
        <a:bodyPr/>
        <a:lstStyle/>
        <a:p>
          <a:endParaRPr lang="en-IN" sz="1600">
            <a:latin typeface="Times New Roman" panose="02020603050405020304" pitchFamily="18" charset="0"/>
            <a:cs typeface="Times New Roman" panose="02020603050405020304" pitchFamily="18" charset="0"/>
          </a:endParaRPr>
        </a:p>
      </dgm:t>
    </dgm:pt>
    <dgm:pt modelId="{5D75A1F9-5C7F-4C76-8D01-0008A3A9C156}" type="sibTrans" cxnId="{AD51932D-5BE9-4C8C-8ED2-FB8FE6B7F3C2}">
      <dgm:prSet/>
      <dgm:spPr/>
      <dgm:t>
        <a:bodyPr/>
        <a:lstStyle/>
        <a:p>
          <a:endParaRPr lang="en-IN" sz="1600">
            <a:latin typeface="Times New Roman" panose="02020603050405020304" pitchFamily="18" charset="0"/>
            <a:cs typeface="Times New Roman" panose="02020603050405020304" pitchFamily="18" charset="0"/>
          </a:endParaRPr>
        </a:p>
      </dgm:t>
    </dgm:pt>
    <dgm:pt modelId="{DE27CC4A-9199-41BA-BCB4-D390F1A58705}">
      <dgm:prSet custT="1"/>
      <dgm:spPr/>
      <dgm:t>
        <a:bodyPr/>
        <a:lstStyle/>
        <a:p>
          <a:r>
            <a:rPr lang="en-US" sz="1600" dirty="0">
              <a:latin typeface="Arial" panose="020B0604020202020204" pitchFamily="34" charset="0"/>
              <a:cs typeface="Arial" panose="020B0604020202020204" pitchFamily="34" charset="0"/>
            </a:rPr>
            <a:t>IT Experts</a:t>
          </a:r>
          <a:endParaRPr lang="en-IN" sz="1600" dirty="0">
            <a:latin typeface="Arial" panose="020B0604020202020204" pitchFamily="34" charset="0"/>
            <a:cs typeface="Arial" panose="020B0604020202020204" pitchFamily="34" charset="0"/>
          </a:endParaRPr>
        </a:p>
      </dgm:t>
    </dgm:pt>
    <dgm:pt modelId="{ECBA04B1-B9F7-4F03-80B9-213F74012F04}" type="parTrans" cxnId="{83C98E15-C3FF-4A8A-986A-3E2EC91B6DBC}">
      <dgm:prSet/>
      <dgm:spPr/>
      <dgm:t>
        <a:bodyPr/>
        <a:lstStyle/>
        <a:p>
          <a:endParaRPr lang="en-IN"/>
        </a:p>
      </dgm:t>
    </dgm:pt>
    <dgm:pt modelId="{D1B9B829-BA93-4456-9EFE-4406DC9864DE}" type="sibTrans" cxnId="{83C98E15-C3FF-4A8A-986A-3E2EC91B6DBC}">
      <dgm:prSet/>
      <dgm:spPr/>
      <dgm:t>
        <a:bodyPr/>
        <a:lstStyle/>
        <a:p>
          <a:endParaRPr lang="en-IN"/>
        </a:p>
      </dgm:t>
    </dgm:pt>
    <dgm:pt modelId="{95CD1133-90DF-4A33-AA37-167557D5C726}" type="pres">
      <dgm:prSet presAssocID="{F7546800-5291-4E0A-87F8-12DA0EA8E1EA}" presName="compositeShape" presStyleCnt="0">
        <dgm:presLayoutVars>
          <dgm:chMax val="7"/>
          <dgm:dir/>
          <dgm:resizeHandles val="exact"/>
        </dgm:presLayoutVars>
      </dgm:prSet>
      <dgm:spPr/>
    </dgm:pt>
    <dgm:pt modelId="{B41FFFE6-72A3-43F7-B885-6A8039366915}" type="pres">
      <dgm:prSet presAssocID="{09D9765D-A317-4D65-8DED-736AC244338D}" presName="circ1" presStyleLbl="vennNode1" presStyleIdx="0" presStyleCnt="6"/>
      <dgm:spPr/>
    </dgm:pt>
    <dgm:pt modelId="{637A0F33-35B9-48F2-8F34-E77E73CA12E5}" type="pres">
      <dgm:prSet presAssocID="{09D9765D-A317-4D65-8DED-736AC244338D}" presName="circ1Tx" presStyleLbl="revTx" presStyleIdx="0" presStyleCnt="0" custLinFactNeighborX="1321" custLinFactNeighborY="41231">
        <dgm:presLayoutVars>
          <dgm:chMax val="0"/>
          <dgm:chPref val="0"/>
          <dgm:bulletEnabled val="1"/>
        </dgm:presLayoutVars>
      </dgm:prSet>
      <dgm:spPr/>
    </dgm:pt>
    <dgm:pt modelId="{DBA13955-0E2C-43F5-9662-6740DDE7EC71}" type="pres">
      <dgm:prSet presAssocID="{4A32DD07-82C5-47D8-9234-2CB05258A1DC}" presName="circ2" presStyleLbl="vennNode1" presStyleIdx="1" presStyleCnt="6" custLinFactNeighborX="2496" custLinFactNeighborY="-3411"/>
      <dgm:spPr/>
    </dgm:pt>
    <dgm:pt modelId="{9ECFAE5B-F36E-44F8-89C6-02F02E4AC9A5}" type="pres">
      <dgm:prSet presAssocID="{4A32DD07-82C5-47D8-9234-2CB05258A1DC}" presName="circ2Tx" presStyleLbl="revTx" presStyleIdx="0" presStyleCnt="0" custLinFactNeighborX="-33837" custLinFactNeighborY="33206">
        <dgm:presLayoutVars>
          <dgm:chMax val="0"/>
          <dgm:chPref val="0"/>
          <dgm:bulletEnabled val="1"/>
        </dgm:presLayoutVars>
      </dgm:prSet>
      <dgm:spPr/>
    </dgm:pt>
    <dgm:pt modelId="{7F2A9AA1-CF24-41DE-B7BE-887F918B873E}" type="pres">
      <dgm:prSet presAssocID="{C66161F3-8BD7-45C0-8BAA-A90D59A7E082}" presName="circ3" presStyleLbl="vennNode1" presStyleIdx="2" presStyleCnt="6"/>
      <dgm:spPr/>
    </dgm:pt>
    <dgm:pt modelId="{52A40B0E-3342-4823-99CF-5BF409D7CCC1}" type="pres">
      <dgm:prSet presAssocID="{C66161F3-8BD7-45C0-8BAA-A90D59A7E082}" presName="circ3Tx" presStyleLbl="revTx" presStyleIdx="0" presStyleCnt="0" custLinFactNeighborX="-38066" custLinFactNeighborY="-19875">
        <dgm:presLayoutVars>
          <dgm:chMax val="0"/>
          <dgm:chPref val="0"/>
          <dgm:bulletEnabled val="1"/>
        </dgm:presLayoutVars>
      </dgm:prSet>
      <dgm:spPr/>
    </dgm:pt>
    <dgm:pt modelId="{F812B944-2123-43F4-81A3-31042E11E65E}" type="pres">
      <dgm:prSet presAssocID="{9F0C2D1D-3718-44B3-BB4E-3EE37448D865}" presName="circ4" presStyleLbl="vennNode1" presStyleIdx="3" presStyleCnt="6"/>
      <dgm:spPr/>
    </dgm:pt>
    <dgm:pt modelId="{E043C610-5137-495C-98BC-2D9E8EFE96FD}" type="pres">
      <dgm:prSet presAssocID="{9F0C2D1D-3718-44B3-BB4E-3EE37448D865}" presName="circ4Tx" presStyleLbl="revTx" presStyleIdx="0" presStyleCnt="0" custLinFactNeighborX="1700" custLinFactNeighborY="-39592">
        <dgm:presLayoutVars>
          <dgm:chMax val="0"/>
          <dgm:chPref val="0"/>
          <dgm:bulletEnabled val="1"/>
        </dgm:presLayoutVars>
      </dgm:prSet>
      <dgm:spPr/>
    </dgm:pt>
    <dgm:pt modelId="{C7B5DBBC-07FB-4553-BF91-BFDAE0B8D710}" type="pres">
      <dgm:prSet presAssocID="{6CD71E12-668B-4FD6-8227-BF46B73563B7}" presName="circ5" presStyleLbl="vennNode1" presStyleIdx="4" presStyleCnt="6"/>
      <dgm:spPr/>
    </dgm:pt>
    <dgm:pt modelId="{B8BF9F73-FDEB-4ACE-B31E-BE9086E7F0B5}" type="pres">
      <dgm:prSet presAssocID="{6CD71E12-668B-4FD6-8227-BF46B73563B7}" presName="circ5Tx" presStyleLbl="revTx" presStyleIdx="0" presStyleCnt="0" custLinFactNeighborX="30210" custLinFactNeighborY="-9940">
        <dgm:presLayoutVars>
          <dgm:chMax val="0"/>
          <dgm:chPref val="0"/>
          <dgm:bulletEnabled val="1"/>
        </dgm:presLayoutVars>
      </dgm:prSet>
      <dgm:spPr/>
    </dgm:pt>
    <dgm:pt modelId="{08608675-977D-420A-8000-C39F11E46434}" type="pres">
      <dgm:prSet presAssocID="{DE27CC4A-9199-41BA-BCB4-D390F1A58705}" presName="circ6" presStyleLbl="vennNode1" presStyleIdx="5" presStyleCnt="6"/>
      <dgm:spPr/>
    </dgm:pt>
    <dgm:pt modelId="{87BD50E8-A457-4FF6-856E-D5DC7A2494EE}" type="pres">
      <dgm:prSet presAssocID="{DE27CC4A-9199-41BA-BCB4-D390F1A58705}" presName="circ6Tx" presStyleLbl="revTx" presStyleIdx="0" presStyleCnt="0" custLinFactNeighborX="29500" custLinFactNeighborY="17401">
        <dgm:presLayoutVars>
          <dgm:chMax val="0"/>
          <dgm:chPref val="0"/>
          <dgm:bulletEnabled val="1"/>
        </dgm:presLayoutVars>
      </dgm:prSet>
      <dgm:spPr/>
    </dgm:pt>
  </dgm:ptLst>
  <dgm:cxnLst>
    <dgm:cxn modelId="{E19E7A14-B4B8-4BEC-9571-B36E565B94CD}" srcId="{F7546800-5291-4E0A-87F8-12DA0EA8E1EA}" destId="{9F0C2D1D-3718-44B3-BB4E-3EE37448D865}" srcOrd="3" destOrd="0" parTransId="{15E343FB-AED4-46CB-AFC8-11CF2462593D}" sibTransId="{008B96F2-CCDB-4BC4-967F-7BC4CB537088}"/>
    <dgm:cxn modelId="{83C98E15-C3FF-4A8A-986A-3E2EC91B6DBC}" srcId="{F7546800-5291-4E0A-87F8-12DA0EA8E1EA}" destId="{DE27CC4A-9199-41BA-BCB4-D390F1A58705}" srcOrd="5" destOrd="0" parTransId="{ECBA04B1-B9F7-4F03-80B9-213F74012F04}" sibTransId="{D1B9B829-BA93-4456-9EFE-4406DC9864DE}"/>
    <dgm:cxn modelId="{16D9171B-442E-456F-9DB5-C881399F2511}" type="presOf" srcId="{4A32DD07-82C5-47D8-9234-2CB05258A1DC}" destId="{9ECFAE5B-F36E-44F8-89C6-02F02E4AC9A5}" srcOrd="0" destOrd="0" presId="urn:microsoft.com/office/officeart/2005/8/layout/venn1"/>
    <dgm:cxn modelId="{AD51932D-5BE9-4C8C-8ED2-FB8FE6B7F3C2}" srcId="{F7546800-5291-4E0A-87F8-12DA0EA8E1EA}" destId="{6CD71E12-668B-4FD6-8227-BF46B73563B7}" srcOrd="4" destOrd="0" parTransId="{A6B310F4-4F2E-45AC-8A35-84AACCFD0422}" sibTransId="{5D75A1F9-5C7F-4C76-8D01-0008A3A9C156}"/>
    <dgm:cxn modelId="{0422FF3B-B341-4CFB-BC2D-B66BCA541CE6}" srcId="{F7546800-5291-4E0A-87F8-12DA0EA8E1EA}" destId="{C66161F3-8BD7-45C0-8BAA-A90D59A7E082}" srcOrd="2" destOrd="0" parTransId="{800A2C1E-B67A-49AB-B551-20A25785449B}" sibTransId="{F02D2D69-7A97-4464-BB1C-29C548C3B722}"/>
    <dgm:cxn modelId="{C17F3F53-0924-4EB1-A4D3-4F5DFA2954CA}" srcId="{F7546800-5291-4E0A-87F8-12DA0EA8E1EA}" destId="{09D9765D-A317-4D65-8DED-736AC244338D}" srcOrd="0" destOrd="0" parTransId="{E910025C-641D-44E0-A2E0-952EDC36E53E}" sibTransId="{7FC9A919-BA5C-40EC-9301-8CD00C56351C}"/>
    <dgm:cxn modelId="{8467CA8C-AC35-4009-B4F3-33CAD443BEEF}" type="presOf" srcId="{DE27CC4A-9199-41BA-BCB4-D390F1A58705}" destId="{87BD50E8-A457-4FF6-856E-D5DC7A2494EE}" srcOrd="0" destOrd="0" presId="urn:microsoft.com/office/officeart/2005/8/layout/venn1"/>
    <dgm:cxn modelId="{1E580693-A129-4AF7-A8B1-0D7F77BE2AAC}" type="presOf" srcId="{F7546800-5291-4E0A-87F8-12DA0EA8E1EA}" destId="{95CD1133-90DF-4A33-AA37-167557D5C726}" srcOrd="0" destOrd="0" presId="urn:microsoft.com/office/officeart/2005/8/layout/venn1"/>
    <dgm:cxn modelId="{569485A4-79CB-48A9-B3EE-EB37245E102D}" type="presOf" srcId="{09D9765D-A317-4D65-8DED-736AC244338D}" destId="{637A0F33-35B9-48F2-8F34-E77E73CA12E5}" srcOrd="0" destOrd="0" presId="urn:microsoft.com/office/officeart/2005/8/layout/venn1"/>
    <dgm:cxn modelId="{F175A4B9-2E2E-4DB5-91E4-45E279D43320}" type="presOf" srcId="{C66161F3-8BD7-45C0-8BAA-A90D59A7E082}" destId="{52A40B0E-3342-4823-99CF-5BF409D7CCC1}" srcOrd="0" destOrd="0" presId="urn:microsoft.com/office/officeart/2005/8/layout/venn1"/>
    <dgm:cxn modelId="{676E69EF-F366-46D7-A518-110F3CC44064}" srcId="{F7546800-5291-4E0A-87F8-12DA0EA8E1EA}" destId="{4A32DD07-82C5-47D8-9234-2CB05258A1DC}" srcOrd="1" destOrd="0" parTransId="{1E581FFA-F9F6-45F3-9A8B-6589BDCDA1EA}" sibTransId="{5898E0D4-3E5D-4E4B-B067-0B2A8EE60379}"/>
    <dgm:cxn modelId="{0C3597F3-11FF-4E5F-AFD8-787A35A2DADA}" type="presOf" srcId="{9F0C2D1D-3718-44B3-BB4E-3EE37448D865}" destId="{E043C610-5137-495C-98BC-2D9E8EFE96FD}" srcOrd="0" destOrd="0" presId="urn:microsoft.com/office/officeart/2005/8/layout/venn1"/>
    <dgm:cxn modelId="{8547D4FC-5D9E-4292-AAFA-0E10486ACE20}" type="presOf" srcId="{6CD71E12-668B-4FD6-8227-BF46B73563B7}" destId="{B8BF9F73-FDEB-4ACE-B31E-BE9086E7F0B5}" srcOrd="0" destOrd="0" presId="urn:microsoft.com/office/officeart/2005/8/layout/venn1"/>
    <dgm:cxn modelId="{74FE84FE-1E29-4296-ACED-74719E55EA94}" type="presParOf" srcId="{95CD1133-90DF-4A33-AA37-167557D5C726}" destId="{B41FFFE6-72A3-43F7-B885-6A8039366915}" srcOrd="0" destOrd="0" presId="urn:microsoft.com/office/officeart/2005/8/layout/venn1"/>
    <dgm:cxn modelId="{9543486A-EDA3-45CC-B0EB-FE75D5BAB11E}" type="presParOf" srcId="{95CD1133-90DF-4A33-AA37-167557D5C726}" destId="{637A0F33-35B9-48F2-8F34-E77E73CA12E5}" srcOrd="1" destOrd="0" presId="urn:microsoft.com/office/officeart/2005/8/layout/venn1"/>
    <dgm:cxn modelId="{1B8919B3-AD14-404A-BA9A-1A2AA76707BC}" type="presParOf" srcId="{95CD1133-90DF-4A33-AA37-167557D5C726}" destId="{DBA13955-0E2C-43F5-9662-6740DDE7EC71}" srcOrd="2" destOrd="0" presId="urn:microsoft.com/office/officeart/2005/8/layout/venn1"/>
    <dgm:cxn modelId="{11FE330D-3A65-4D4F-A786-A17980FE3656}" type="presParOf" srcId="{95CD1133-90DF-4A33-AA37-167557D5C726}" destId="{9ECFAE5B-F36E-44F8-89C6-02F02E4AC9A5}" srcOrd="3" destOrd="0" presId="urn:microsoft.com/office/officeart/2005/8/layout/venn1"/>
    <dgm:cxn modelId="{821EC7C1-CBE3-4D47-BDFA-D7EB55362A5E}" type="presParOf" srcId="{95CD1133-90DF-4A33-AA37-167557D5C726}" destId="{7F2A9AA1-CF24-41DE-B7BE-887F918B873E}" srcOrd="4" destOrd="0" presId="urn:microsoft.com/office/officeart/2005/8/layout/venn1"/>
    <dgm:cxn modelId="{E183909B-9655-428F-9204-AE41FFF0CAED}" type="presParOf" srcId="{95CD1133-90DF-4A33-AA37-167557D5C726}" destId="{52A40B0E-3342-4823-99CF-5BF409D7CCC1}" srcOrd="5" destOrd="0" presId="urn:microsoft.com/office/officeart/2005/8/layout/venn1"/>
    <dgm:cxn modelId="{62855366-304B-4BCF-87C5-DBD645CE6423}" type="presParOf" srcId="{95CD1133-90DF-4A33-AA37-167557D5C726}" destId="{F812B944-2123-43F4-81A3-31042E11E65E}" srcOrd="6" destOrd="0" presId="urn:microsoft.com/office/officeart/2005/8/layout/venn1"/>
    <dgm:cxn modelId="{892A816C-A461-4F2A-8930-64C5B257CCDA}" type="presParOf" srcId="{95CD1133-90DF-4A33-AA37-167557D5C726}" destId="{E043C610-5137-495C-98BC-2D9E8EFE96FD}" srcOrd="7" destOrd="0" presId="urn:microsoft.com/office/officeart/2005/8/layout/venn1"/>
    <dgm:cxn modelId="{C862A15A-A9AF-4225-9ED3-159EF42F2AF0}" type="presParOf" srcId="{95CD1133-90DF-4A33-AA37-167557D5C726}" destId="{C7B5DBBC-07FB-4553-BF91-BFDAE0B8D710}" srcOrd="8" destOrd="0" presId="urn:microsoft.com/office/officeart/2005/8/layout/venn1"/>
    <dgm:cxn modelId="{AF3C9E13-5595-4742-868C-A40835D9FCD1}" type="presParOf" srcId="{95CD1133-90DF-4A33-AA37-167557D5C726}" destId="{B8BF9F73-FDEB-4ACE-B31E-BE9086E7F0B5}" srcOrd="9" destOrd="0" presId="urn:microsoft.com/office/officeart/2005/8/layout/venn1"/>
    <dgm:cxn modelId="{7E6A9819-97E7-4332-BDB0-2C6229BFD6C7}" type="presParOf" srcId="{95CD1133-90DF-4A33-AA37-167557D5C726}" destId="{08608675-977D-420A-8000-C39F11E46434}" srcOrd="10" destOrd="0" presId="urn:microsoft.com/office/officeart/2005/8/layout/venn1"/>
    <dgm:cxn modelId="{43379745-B486-4C73-812D-D271B3D74215}" type="presParOf" srcId="{95CD1133-90DF-4A33-AA37-167557D5C726}" destId="{87BD50E8-A457-4FF6-856E-D5DC7A2494EE}" srcOrd="11"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3F9A5E-ABD9-44FF-AF82-2B291B10E460}" type="doc">
      <dgm:prSet loTypeId="urn:microsoft.com/office/officeart/2005/8/layout/venn1" loCatId="relationship" qsTypeId="urn:microsoft.com/office/officeart/2005/8/quickstyle/simple2" qsCatId="simple" csTypeId="urn:microsoft.com/office/officeart/2005/8/colors/colorful5" csCatId="colorful" phldr="1"/>
      <dgm:spPr/>
    </dgm:pt>
    <dgm:pt modelId="{7EFACA1A-772A-40F1-9984-AB9A13A955A6}">
      <dgm:prSet phldrT="[Text]"/>
      <dgm:spPr/>
      <dgm:t>
        <a:bodyPr/>
        <a:lstStyle/>
        <a:p>
          <a:r>
            <a:rPr lang="en-US" dirty="0"/>
            <a:t>Knowledge</a:t>
          </a:r>
        </a:p>
        <a:p>
          <a:r>
            <a:rPr lang="en-US" dirty="0"/>
            <a:t>HEAD </a:t>
          </a:r>
          <a:endParaRPr lang="en-IN" dirty="0"/>
        </a:p>
      </dgm:t>
    </dgm:pt>
    <dgm:pt modelId="{9D349DB6-3E93-48E0-8496-4BD73FFA7922}" type="parTrans" cxnId="{BC6C6006-DB7C-4D7F-9143-788BBAFC327C}">
      <dgm:prSet/>
      <dgm:spPr/>
      <dgm:t>
        <a:bodyPr/>
        <a:lstStyle/>
        <a:p>
          <a:endParaRPr lang="en-IN"/>
        </a:p>
      </dgm:t>
    </dgm:pt>
    <dgm:pt modelId="{3ABEE133-6AF4-42BC-A38F-E2A3B70EA7E6}" type="sibTrans" cxnId="{BC6C6006-DB7C-4D7F-9143-788BBAFC327C}">
      <dgm:prSet/>
      <dgm:spPr/>
      <dgm:t>
        <a:bodyPr/>
        <a:lstStyle/>
        <a:p>
          <a:endParaRPr lang="en-IN"/>
        </a:p>
      </dgm:t>
    </dgm:pt>
    <dgm:pt modelId="{BA23D0B1-444F-4B3F-9E28-126D06394CD2}">
      <dgm:prSet phldrT="[Text]"/>
      <dgm:spPr/>
      <dgm:t>
        <a:bodyPr/>
        <a:lstStyle/>
        <a:p>
          <a:r>
            <a:rPr lang="en-US" dirty="0"/>
            <a:t>Skill</a:t>
          </a:r>
        </a:p>
        <a:p>
          <a:r>
            <a:rPr lang="en-US" dirty="0"/>
            <a:t>HAND </a:t>
          </a:r>
          <a:endParaRPr lang="en-IN" dirty="0"/>
        </a:p>
      </dgm:t>
    </dgm:pt>
    <dgm:pt modelId="{B58D83ED-FB84-4B75-A650-5BB428322D2F}" type="parTrans" cxnId="{B0010949-F978-4A1C-94AD-3060A7158627}">
      <dgm:prSet/>
      <dgm:spPr/>
      <dgm:t>
        <a:bodyPr/>
        <a:lstStyle/>
        <a:p>
          <a:endParaRPr lang="en-IN"/>
        </a:p>
      </dgm:t>
    </dgm:pt>
    <dgm:pt modelId="{C98C4493-559A-42C1-8489-484F34D0A24C}" type="sibTrans" cxnId="{B0010949-F978-4A1C-94AD-3060A7158627}">
      <dgm:prSet/>
      <dgm:spPr/>
      <dgm:t>
        <a:bodyPr/>
        <a:lstStyle/>
        <a:p>
          <a:endParaRPr lang="en-IN"/>
        </a:p>
      </dgm:t>
    </dgm:pt>
    <dgm:pt modelId="{D1B97919-9D95-40BF-A416-E8F05A6C14C4}">
      <dgm:prSet phldrT="[Text]"/>
      <dgm:spPr/>
      <dgm:t>
        <a:bodyPr/>
        <a:lstStyle/>
        <a:p>
          <a:r>
            <a:rPr lang="en-US" dirty="0"/>
            <a:t>Awareness</a:t>
          </a:r>
        </a:p>
        <a:p>
          <a:r>
            <a:rPr lang="en-US" dirty="0"/>
            <a:t>HEART </a:t>
          </a:r>
          <a:endParaRPr lang="en-IN" dirty="0"/>
        </a:p>
      </dgm:t>
    </dgm:pt>
    <dgm:pt modelId="{55A6900E-4F81-40C8-8EFD-0EA6A1019233}" type="parTrans" cxnId="{BC6FA008-148E-4551-AF60-AE35D809080F}">
      <dgm:prSet/>
      <dgm:spPr/>
      <dgm:t>
        <a:bodyPr/>
        <a:lstStyle/>
        <a:p>
          <a:endParaRPr lang="en-IN"/>
        </a:p>
      </dgm:t>
    </dgm:pt>
    <dgm:pt modelId="{BF0E30E6-A761-47AD-916C-86396E9927EA}" type="sibTrans" cxnId="{BC6FA008-148E-4551-AF60-AE35D809080F}">
      <dgm:prSet/>
      <dgm:spPr/>
      <dgm:t>
        <a:bodyPr/>
        <a:lstStyle/>
        <a:p>
          <a:endParaRPr lang="en-IN"/>
        </a:p>
      </dgm:t>
    </dgm:pt>
    <dgm:pt modelId="{882BB3A2-B5DF-49F9-BC0B-156FFC6232A8}" type="pres">
      <dgm:prSet presAssocID="{AF3F9A5E-ABD9-44FF-AF82-2B291B10E460}" presName="compositeShape" presStyleCnt="0">
        <dgm:presLayoutVars>
          <dgm:chMax val="7"/>
          <dgm:dir/>
          <dgm:resizeHandles val="exact"/>
        </dgm:presLayoutVars>
      </dgm:prSet>
      <dgm:spPr/>
    </dgm:pt>
    <dgm:pt modelId="{D9DD00E5-6A68-4F23-8B76-337FF10BC9B7}" type="pres">
      <dgm:prSet presAssocID="{7EFACA1A-772A-40F1-9984-AB9A13A955A6}" presName="circ1" presStyleLbl="vennNode1" presStyleIdx="0" presStyleCnt="3"/>
      <dgm:spPr/>
    </dgm:pt>
    <dgm:pt modelId="{053BAFC0-AB34-40E8-B31E-477220CBCFCF}" type="pres">
      <dgm:prSet presAssocID="{7EFACA1A-772A-40F1-9984-AB9A13A955A6}" presName="circ1Tx" presStyleLbl="revTx" presStyleIdx="0" presStyleCnt="0">
        <dgm:presLayoutVars>
          <dgm:chMax val="0"/>
          <dgm:chPref val="0"/>
          <dgm:bulletEnabled val="1"/>
        </dgm:presLayoutVars>
      </dgm:prSet>
      <dgm:spPr/>
    </dgm:pt>
    <dgm:pt modelId="{A7852CBB-DBA7-4690-B1CB-D73ABA2729F0}" type="pres">
      <dgm:prSet presAssocID="{BA23D0B1-444F-4B3F-9E28-126D06394CD2}" presName="circ2" presStyleLbl="vennNode1" presStyleIdx="1" presStyleCnt="3"/>
      <dgm:spPr/>
    </dgm:pt>
    <dgm:pt modelId="{986E4D5C-CCAC-4983-ABE3-F3D5B8E8C45B}" type="pres">
      <dgm:prSet presAssocID="{BA23D0B1-444F-4B3F-9E28-126D06394CD2}" presName="circ2Tx" presStyleLbl="revTx" presStyleIdx="0" presStyleCnt="0">
        <dgm:presLayoutVars>
          <dgm:chMax val="0"/>
          <dgm:chPref val="0"/>
          <dgm:bulletEnabled val="1"/>
        </dgm:presLayoutVars>
      </dgm:prSet>
      <dgm:spPr/>
    </dgm:pt>
    <dgm:pt modelId="{0673B561-EBF1-4ED1-8E73-BCE38172DE03}" type="pres">
      <dgm:prSet presAssocID="{D1B97919-9D95-40BF-A416-E8F05A6C14C4}" presName="circ3" presStyleLbl="vennNode1" presStyleIdx="2" presStyleCnt="3"/>
      <dgm:spPr/>
    </dgm:pt>
    <dgm:pt modelId="{2655C635-5632-4F6D-A77C-6BB9B0AA15C3}" type="pres">
      <dgm:prSet presAssocID="{D1B97919-9D95-40BF-A416-E8F05A6C14C4}" presName="circ3Tx" presStyleLbl="revTx" presStyleIdx="0" presStyleCnt="0">
        <dgm:presLayoutVars>
          <dgm:chMax val="0"/>
          <dgm:chPref val="0"/>
          <dgm:bulletEnabled val="1"/>
        </dgm:presLayoutVars>
      </dgm:prSet>
      <dgm:spPr/>
    </dgm:pt>
  </dgm:ptLst>
  <dgm:cxnLst>
    <dgm:cxn modelId="{BC6C6006-DB7C-4D7F-9143-788BBAFC327C}" srcId="{AF3F9A5E-ABD9-44FF-AF82-2B291B10E460}" destId="{7EFACA1A-772A-40F1-9984-AB9A13A955A6}" srcOrd="0" destOrd="0" parTransId="{9D349DB6-3E93-48E0-8496-4BD73FFA7922}" sibTransId="{3ABEE133-6AF4-42BC-A38F-E2A3B70EA7E6}"/>
    <dgm:cxn modelId="{BC6FA008-148E-4551-AF60-AE35D809080F}" srcId="{AF3F9A5E-ABD9-44FF-AF82-2B291B10E460}" destId="{D1B97919-9D95-40BF-A416-E8F05A6C14C4}" srcOrd="2" destOrd="0" parTransId="{55A6900E-4F81-40C8-8EFD-0EA6A1019233}" sibTransId="{BF0E30E6-A761-47AD-916C-86396E9927EA}"/>
    <dgm:cxn modelId="{BB019618-18AE-4E6B-B9A9-1E2A5FE7D0B9}" type="presOf" srcId="{BA23D0B1-444F-4B3F-9E28-126D06394CD2}" destId="{A7852CBB-DBA7-4690-B1CB-D73ABA2729F0}" srcOrd="0" destOrd="0" presId="urn:microsoft.com/office/officeart/2005/8/layout/venn1"/>
    <dgm:cxn modelId="{E955F032-B370-4CE3-9C09-ED658CC6E6B4}" type="presOf" srcId="{D1B97919-9D95-40BF-A416-E8F05A6C14C4}" destId="{0673B561-EBF1-4ED1-8E73-BCE38172DE03}" srcOrd="0" destOrd="0" presId="urn:microsoft.com/office/officeart/2005/8/layout/venn1"/>
    <dgm:cxn modelId="{7F3C753F-C934-401F-9BF2-43792FBE419E}" type="presOf" srcId="{7EFACA1A-772A-40F1-9984-AB9A13A955A6}" destId="{D9DD00E5-6A68-4F23-8B76-337FF10BC9B7}" srcOrd="0" destOrd="0" presId="urn:microsoft.com/office/officeart/2005/8/layout/venn1"/>
    <dgm:cxn modelId="{8A56C360-C6D4-49D3-9493-93A1C5F48693}" type="presOf" srcId="{BA23D0B1-444F-4B3F-9E28-126D06394CD2}" destId="{986E4D5C-CCAC-4983-ABE3-F3D5B8E8C45B}" srcOrd="1" destOrd="0" presId="urn:microsoft.com/office/officeart/2005/8/layout/venn1"/>
    <dgm:cxn modelId="{E965C061-884A-40EE-A059-04FD0C0F2257}" type="presOf" srcId="{7EFACA1A-772A-40F1-9984-AB9A13A955A6}" destId="{053BAFC0-AB34-40E8-B31E-477220CBCFCF}" srcOrd="1" destOrd="0" presId="urn:microsoft.com/office/officeart/2005/8/layout/venn1"/>
    <dgm:cxn modelId="{71B7BB42-5F5E-4E1B-A0B4-617FC27536F8}" type="presOf" srcId="{AF3F9A5E-ABD9-44FF-AF82-2B291B10E460}" destId="{882BB3A2-B5DF-49F9-BC0B-156FFC6232A8}" srcOrd="0" destOrd="0" presId="urn:microsoft.com/office/officeart/2005/8/layout/venn1"/>
    <dgm:cxn modelId="{B0010949-F978-4A1C-94AD-3060A7158627}" srcId="{AF3F9A5E-ABD9-44FF-AF82-2B291B10E460}" destId="{BA23D0B1-444F-4B3F-9E28-126D06394CD2}" srcOrd="1" destOrd="0" parTransId="{B58D83ED-FB84-4B75-A650-5BB428322D2F}" sibTransId="{C98C4493-559A-42C1-8489-484F34D0A24C}"/>
    <dgm:cxn modelId="{7D3AB3F3-6247-4D69-92AD-C34A4BA3C99E}" type="presOf" srcId="{D1B97919-9D95-40BF-A416-E8F05A6C14C4}" destId="{2655C635-5632-4F6D-A77C-6BB9B0AA15C3}" srcOrd="1" destOrd="0" presId="urn:microsoft.com/office/officeart/2005/8/layout/venn1"/>
    <dgm:cxn modelId="{01C04BB0-6038-4DD7-953C-80057603EE9E}" type="presParOf" srcId="{882BB3A2-B5DF-49F9-BC0B-156FFC6232A8}" destId="{D9DD00E5-6A68-4F23-8B76-337FF10BC9B7}" srcOrd="0" destOrd="0" presId="urn:microsoft.com/office/officeart/2005/8/layout/venn1"/>
    <dgm:cxn modelId="{836AB064-E52C-455E-88D0-C3FD1F79CB8C}" type="presParOf" srcId="{882BB3A2-B5DF-49F9-BC0B-156FFC6232A8}" destId="{053BAFC0-AB34-40E8-B31E-477220CBCFCF}" srcOrd="1" destOrd="0" presId="urn:microsoft.com/office/officeart/2005/8/layout/venn1"/>
    <dgm:cxn modelId="{CD7D3F1A-5739-4A8F-8048-481A898D1D48}" type="presParOf" srcId="{882BB3A2-B5DF-49F9-BC0B-156FFC6232A8}" destId="{A7852CBB-DBA7-4690-B1CB-D73ABA2729F0}" srcOrd="2" destOrd="0" presId="urn:microsoft.com/office/officeart/2005/8/layout/venn1"/>
    <dgm:cxn modelId="{617772F1-8357-4D09-ACBB-5A0A130276E1}" type="presParOf" srcId="{882BB3A2-B5DF-49F9-BC0B-156FFC6232A8}" destId="{986E4D5C-CCAC-4983-ABE3-F3D5B8E8C45B}" srcOrd="3" destOrd="0" presId="urn:microsoft.com/office/officeart/2005/8/layout/venn1"/>
    <dgm:cxn modelId="{E5C967B2-3771-4D00-979D-C474B6CE8A2B}" type="presParOf" srcId="{882BB3A2-B5DF-49F9-BC0B-156FFC6232A8}" destId="{0673B561-EBF1-4ED1-8E73-BCE38172DE03}" srcOrd="4" destOrd="0" presId="urn:microsoft.com/office/officeart/2005/8/layout/venn1"/>
    <dgm:cxn modelId="{E78E8CDB-343F-43AC-812F-47606D9D4698}" type="presParOf" srcId="{882BB3A2-B5DF-49F9-BC0B-156FFC6232A8}" destId="{2655C635-5632-4F6D-A77C-6BB9B0AA15C3}"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1FFFE6-72A3-43F7-B885-6A8039366915}">
      <dsp:nvSpPr>
        <dsp:cNvPr id="0" name=""/>
        <dsp:cNvSpPr/>
      </dsp:nvSpPr>
      <dsp:spPr>
        <a:xfrm>
          <a:off x="2763873" y="1041698"/>
          <a:ext cx="1395568" cy="1395568"/>
        </a:xfrm>
        <a:prstGeom prst="ellipse">
          <a:avLst/>
        </a:prstGeom>
        <a:solidFill>
          <a:schemeClr val="accent5">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637A0F33-35B9-48F2-8F34-E77E73CA12E5}">
      <dsp:nvSpPr>
        <dsp:cNvPr id="0" name=""/>
        <dsp:cNvSpPr/>
      </dsp:nvSpPr>
      <dsp:spPr>
        <a:xfrm>
          <a:off x="1991359" y="40639"/>
          <a:ext cx="2113280" cy="2113280"/>
        </a:xfrm>
        <a:prstGeom prst="ellipse">
          <a:avLst/>
        </a:prstGeom>
        <a:solidFill>
          <a:schemeClr val="lt1">
            <a:alpha val="0"/>
            <a:hueOff val="0"/>
            <a:satOff val="0"/>
            <a:lumOff val="0"/>
            <a:alphaOff val="0"/>
          </a:schemeClr>
        </a:solidFill>
        <a:ln w="25400" cap="flat" cmpd="sng" algn="ctr">
          <a:solidFill>
            <a:schemeClr val="dk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Students </a:t>
          </a:r>
          <a:endParaRPr lang="en-IN" sz="1600" kern="1200" dirty="0">
            <a:latin typeface="Arial" panose="020B0604020202020204" pitchFamily="34" charset="0"/>
            <a:cs typeface="Arial" panose="020B0604020202020204" pitchFamily="34" charset="0"/>
          </a:endParaRPr>
        </a:p>
      </dsp:txBody>
      <dsp:txXfrm>
        <a:off x="2612471" y="391814"/>
        <a:ext cx="1744460" cy="950289"/>
      </dsp:txXfrm>
    </dsp:sp>
    <dsp:sp modelId="{DBA13955-0E2C-43F5-9662-6740DDE7EC71}">
      <dsp:nvSpPr>
        <dsp:cNvPr id="0" name=""/>
        <dsp:cNvSpPr/>
      </dsp:nvSpPr>
      <dsp:spPr>
        <a:xfrm>
          <a:off x="3251684" y="1255651"/>
          <a:ext cx="1395568" cy="1395568"/>
        </a:xfrm>
        <a:prstGeom prst="ellipse">
          <a:avLst/>
        </a:prstGeom>
        <a:solidFill>
          <a:schemeClr val="accent5">
            <a:alpha val="50000"/>
            <a:hueOff val="-1986775"/>
            <a:satOff val="7962"/>
            <a:lumOff val="1726"/>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9ECFAE5B-F36E-44F8-89C6-02F02E4AC9A5}">
      <dsp:nvSpPr>
        <dsp:cNvPr id="0" name=""/>
        <dsp:cNvSpPr/>
      </dsp:nvSpPr>
      <dsp:spPr>
        <a:xfrm>
          <a:off x="2926080" y="975359"/>
          <a:ext cx="2113280" cy="2113280"/>
        </a:xfrm>
        <a:prstGeom prst="ellipse">
          <a:avLst/>
        </a:prstGeom>
        <a:solidFill>
          <a:schemeClr val="lt1">
            <a:alpha val="0"/>
            <a:hueOff val="0"/>
            <a:satOff val="0"/>
            <a:lumOff val="0"/>
            <a:alphaOff val="0"/>
          </a:schemeClr>
        </a:solidFill>
        <a:ln w="25400" cap="flat" cmpd="sng" algn="ctr">
          <a:solidFill>
            <a:schemeClr val="dk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Teachers </a:t>
          </a:r>
          <a:endParaRPr lang="en-IN" sz="1600" kern="1200" dirty="0">
            <a:latin typeface="Arial" panose="020B0604020202020204" pitchFamily="34" charset="0"/>
            <a:cs typeface="Arial" panose="020B0604020202020204" pitchFamily="34" charset="0"/>
          </a:endParaRPr>
        </a:p>
      </dsp:txBody>
      <dsp:txXfrm>
        <a:off x="4156542" y="1250643"/>
        <a:ext cx="1653167" cy="1040793"/>
      </dsp:txXfrm>
    </dsp:sp>
    <dsp:sp modelId="{7F2A9AA1-CF24-41DE-B7BE-887F918B873E}">
      <dsp:nvSpPr>
        <dsp:cNvPr id="0" name=""/>
        <dsp:cNvSpPr/>
      </dsp:nvSpPr>
      <dsp:spPr>
        <a:xfrm>
          <a:off x="3216851" y="1826366"/>
          <a:ext cx="1395568" cy="1395568"/>
        </a:xfrm>
        <a:prstGeom prst="ellipse">
          <a:avLst/>
        </a:prstGeom>
        <a:solidFill>
          <a:schemeClr val="accent5">
            <a:alpha val="50000"/>
            <a:hueOff val="-3973551"/>
            <a:satOff val="15924"/>
            <a:lumOff val="3451"/>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52A40B0E-3342-4823-99CF-5BF409D7CCC1}">
      <dsp:nvSpPr>
        <dsp:cNvPr id="0" name=""/>
        <dsp:cNvSpPr/>
      </dsp:nvSpPr>
      <dsp:spPr>
        <a:xfrm>
          <a:off x="1991359" y="1910080"/>
          <a:ext cx="2113280" cy="2113280"/>
        </a:xfrm>
        <a:prstGeom prst="ellipse">
          <a:avLst/>
        </a:prstGeom>
        <a:solidFill>
          <a:schemeClr val="lt1">
            <a:alpha val="0"/>
            <a:hueOff val="0"/>
            <a:satOff val="0"/>
            <a:lumOff val="0"/>
            <a:alphaOff val="0"/>
          </a:schemeClr>
        </a:solidFill>
        <a:ln w="25400" cap="flat" cmpd="sng" algn="ctr">
          <a:solidFill>
            <a:schemeClr val="dk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Parents </a:t>
          </a:r>
          <a:endParaRPr lang="en-IN" sz="1600" kern="1200" dirty="0">
            <a:latin typeface="Arial" panose="020B0604020202020204" pitchFamily="34" charset="0"/>
            <a:cs typeface="Arial" panose="020B0604020202020204" pitchFamily="34" charset="0"/>
          </a:endParaRPr>
        </a:p>
      </dsp:txBody>
      <dsp:txXfrm>
        <a:off x="4086630" y="2226037"/>
        <a:ext cx="1653167" cy="1162973"/>
      </dsp:txXfrm>
    </dsp:sp>
    <dsp:sp modelId="{F812B944-2123-43F4-81A3-31042E11E65E}">
      <dsp:nvSpPr>
        <dsp:cNvPr id="0" name=""/>
        <dsp:cNvSpPr/>
      </dsp:nvSpPr>
      <dsp:spPr>
        <a:xfrm>
          <a:off x="2763873" y="2088375"/>
          <a:ext cx="1395568" cy="1395568"/>
        </a:xfrm>
        <a:prstGeom prst="ellipse">
          <a:avLst/>
        </a:prstGeom>
        <a:solidFill>
          <a:schemeClr val="accent5">
            <a:alpha val="50000"/>
            <a:hueOff val="-5960326"/>
            <a:satOff val="23887"/>
            <a:lumOff val="5177"/>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E043C610-5137-495C-98BC-2D9E8EFE96FD}">
      <dsp:nvSpPr>
        <dsp:cNvPr id="0" name=""/>
        <dsp:cNvSpPr/>
      </dsp:nvSpPr>
      <dsp:spPr>
        <a:xfrm>
          <a:off x="1056640" y="975359"/>
          <a:ext cx="2113280" cy="2113280"/>
        </a:xfrm>
        <a:prstGeom prst="ellipse">
          <a:avLst/>
        </a:prstGeom>
        <a:solidFill>
          <a:schemeClr val="lt1">
            <a:alpha val="0"/>
            <a:hueOff val="0"/>
            <a:satOff val="0"/>
            <a:lumOff val="0"/>
            <a:alphaOff val="0"/>
          </a:schemeClr>
        </a:solidFill>
        <a:ln w="25400" cap="flat" cmpd="sng" algn="ctr">
          <a:solidFill>
            <a:schemeClr val="dk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Admins </a:t>
          </a:r>
          <a:endParaRPr lang="en-IN" sz="1600" kern="1200" dirty="0">
            <a:latin typeface="Arial" panose="020B0604020202020204" pitchFamily="34" charset="0"/>
            <a:cs typeface="Arial" panose="020B0604020202020204" pitchFamily="34" charset="0"/>
          </a:endParaRPr>
        </a:p>
      </dsp:txBody>
      <dsp:txXfrm>
        <a:off x="2619082" y="3198661"/>
        <a:ext cx="1744460" cy="950289"/>
      </dsp:txXfrm>
    </dsp:sp>
    <dsp:sp modelId="{C7B5DBBC-07FB-4553-BF91-BFDAE0B8D710}">
      <dsp:nvSpPr>
        <dsp:cNvPr id="0" name=""/>
        <dsp:cNvSpPr/>
      </dsp:nvSpPr>
      <dsp:spPr>
        <a:xfrm>
          <a:off x="2310894" y="1826366"/>
          <a:ext cx="1395568" cy="1395568"/>
        </a:xfrm>
        <a:prstGeom prst="ellipse">
          <a:avLst/>
        </a:prstGeom>
        <a:solidFill>
          <a:schemeClr val="accent5">
            <a:alpha val="50000"/>
            <a:hueOff val="-7947101"/>
            <a:satOff val="31849"/>
            <a:lumOff val="6902"/>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B8BF9F73-FDEB-4ACE-B31E-BE9086E7F0B5}">
      <dsp:nvSpPr>
        <dsp:cNvPr id="0" name=""/>
        <dsp:cNvSpPr/>
      </dsp:nvSpPr>
      <dsp:spPr>
        <a:xfrm>
          <a:off x="1053644" y="2341578"/>
          <a:ext cx="1653167" cy="116297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Management </a:t>
          </a:r>
          <a:endParaRPr lang="en-IN" sz="1600" kern="1200" dirty="0">
            <a:latin typeface="Arial" panose="020B0604020202020204" pitchFamily="34" charset="0"/>
            <a:cs typeface="Arial" panose="020B0604020202020204" pitchFamily="34" charset="0"/>
          </a:endParaRPr>
        </a:p>
      </dsp:txBody>
      <dsp:txXfrm>
        <a:off x="1053644" y="2341578"/>
        <a:ext cx="1653167" cy="1162973"/>
      </dsp:txXfrm>
    </dsp:sp>
    <dsp:sp modelId="{08608675-977D-420A-8000-C39F11E46434}">
      <dsp:nvSpPr>
        <dsp:cNvPr id="0" name=""/>
        <dsp:cNvSpPr/>
      </dsp:nvSpPr>
      <dsp:spPr>
        <a:xfrm>
          <a:off x="2310894" y="1303254"/>
          <a:ext cx="1395568" cy="1395568"/>
        </a:xfrm>
        <a:prstGeom prst="ellipse">
          <a:avLst/>
        </a:prstGeom>
        <a:solidFill>
          <a:schemeClr val="accent5">
            <a:alpha val="50000"/>
            <a:hueOff val="-9933876"/>
            <a:satOff val="39811"/>
            <a:lumOff val="8628"/>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87BD50E8-A457-4FF6-856E-D5DC7A2494EE}">
      <dsp:nvSpPr>
        <dsp:cNvPr id="0" name=""/>
        <dsp:cNvSpPr/>
      </dsp:nvSpPr>
      <dsp:spPr>
        <a:xfrm>
          <a:off x="1041907" y="1107407"/>
          <a:ext cx="1653167" cy="116297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IT Experts</a:t>
          </a:r>
          <a:endParaRPr lang="en-IN" sz="1600" kern="1200" dirty="0">
            <a:latin typeface="Arial" panose="020B0604020202020204" pitchFamily="34" charset="0"/>
            <a:cs typeface="Arial" panose="020B0604020202020204" pitchFamily="34" charset="0"/>
          </a:endParaRPr>
        </a:p>
      </dsp:txBody>
      <dsp:txXfrm>
        <a:off x="1041907" y="1107407"/>
        <a:ext cx="1653167" cy="11629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D00E5-6A68-4F23-8B76-337FF10BC9B7}">
      <dsp:nvSpPr>
        <dsp:cNvPr id="0" name=""/>
        <dsp:cNvSpPr/>
      </dsp:nvSpPr>
      <dsp:spPr>
        <a:xfrm>
          <a:off x="2200780" y="53325"/>
          <a:ext cx="2559626" cy="2559626"/>
        </a:xfrm>
        <a:prstGeom prst="ellipse">
          <a:avLst/>
        </a:prstGeom>
        <a:solidFill>
          <a:schemeClr val="accent5">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Knowledge</a:t>
          </a:r>
        </a:p>
        <a:p>
          <a:pPr marL="0" lvl="0" indent="0" algn="ctr" defTabSz="1200150">
            <a:lnSpc>
              <a:spcPct val="90000"/>
            </a:lnSpc>
            <a:spcBef>
              <a:spcPct val="0"/>
            </a:spcBef>
            <a:spcAft>
              <a:spcPct val="35000"/>
            </a:spcAft>
            <a:buNone/>
          </a:pPr>
          <a:r>
            <a:rPr lang="en-US" sz="2700" kern="1200" dirty="0"/>
            <a:t>HEAD </a:t>
          </a:r>
          <a:endParaRPr lang="en-IN" sz="2700" kern="1200" dirty="0"/>
        </a:p>
      </dsp:txBody>
      <dsp:txXfrm>
        <a:off x="2542064" y="501260"/>
        <a:ext cx="1877059" cy="1151831"/>
      </dsp:txXfrm>
    </dsp:sp>
    <dsp:sp modelId="{A7852CBB-DBA7-4690-B1CB-D73ABA2729F0}">
      <dsp:nvSpPr>
        <dsp:cNvPr id="0" name=""/>
        <dsp:cNvSpPr/>
      </dsp:nvSpPr>
      <dsp:spPr>
        <a:xfrm>
          <a:off x="3124379" y="1653092"/>
          <a:ext cx="2559626" cy="2559626"/>
        </a:xfrm>
        <a:prstGeom prst="ellipse">
          <a:avLst/>
        </a:prstGeom>
        <a:solidFill>
          <a:schemeClr val="accent5">
            <a:alpha val="50000"/>
            <a:hueOff val="-4966938"/>
            <a:satOff val="19906"/>
            <a:lumOff val="4314"/>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Skill</a:t>
          </a:r>
        </a:p>
        <a:p>
          <a:pPr marL="0" lvl="0" indent="0" algn="ctr" defTabSz="1200150">
            <a:lnSpc>
              <a:spcPct val="90000"/>
            </a:lnSpc>
            <a:spcBef>
              <a:spcPct val="0"/>
            </a:spcBef>
            <a:spcAft>
              <a:spcPct val="35000"/>
            </a:spcAft>
            <a:buNone/>
          </a:pPr>
          <a:r>
            <a:rPr lang="en-US" sz="2700" kern="1200" dirty="0"/>
            <a:t>HAND </a:t>
          </a:r>
          <a:endParaRPr lang="en-IN" sz="2700" kern="1200" dirty="0"/>
        </a:p>
      </dsp:txBody>
      <dsp:txXfrm>
        <a:off x="3907198" y="2314328"/>
        <a:ext cx="1535775" cy="1407794"/>
      </dsp:txXfrm>
    </dsp:sp>
    <dsp:sp modelId="{0673B561-EBF1-4ED1-8E73-BCE38172DE03}">
      <dsp:nvSpPr>
        <dsp:cNvPr id="0" name=""/>
        <dsp:cNvSpPr/>
      </dsp:nvSpPr>
      <dsp:spPr>
        <a:xfrm>
          <a:off x="1277182" y="1653092"/>
          <a:ext cx="2559626" cy="2559626"/>
        </a:xfrm>
        <a:prstGeom prst="ellipse">
          <a:avLst/>
        </a:prstGeom>
        <a:solidFill>
          <a:schemeClr val="accent5">
            <a:alpha val="50000"/>
            <a:hueOff val="-9933876"/>
            <a:satOff val="39811"/>
            <a:lumOff val="8628"/>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Awareness</a:t>
          </a:r>
        </a:p>
        <a:p>
          <a:pPr marL="0" lvl="0" indent="0" algn="ctr" defTabSz="1200150">
            <a:lnSpc>
              <a:spcPct val="90000"/>
            </a:lnSpc>
            <a:spcBef>
              <a:spcPct val="0"/>
            </a:spcBef>
            <a:spcAft>
              <a:spcPct val="35000"/>
            </a:spcAft>
            <a:buNone/>
          </a:pPr>
          <a:r>
            <a:rPr lang="en-US" sz="2700" kern="1200" dirty="0"/>
            <a:t>HEART </a:t>
          </a:r>
          <a:endParaRPr lang="en-IN" sz="2700" kern="1200" dirty="0"/>
        </a:p>
      </dsp:txBody>
      <dsp:txXfrm>
        <a:off x="1518213" y="2314328"/>
        <a:ext cx="1535775" cy="140779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18E60-4300-4729-A0D7-6AB984C3922D}" type="datetimeFigureOut">
              <a:rPr lang="en-US" smtClean="0"/>
              <a:t>4/30/2024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33E96-F078-4B3D-A8F4-F1AF21EBC357}" type="slidenum">
              <a:rPr lang="en-US" smtClean="0"/>
              <a:t>‹#›</a:t>
            </a:fld>
            <a:endParaRPr lang="en-US"/>
          </a:p>
        </p:txBody>
      </p:sp>
    </p:spTree>
    <p:extLst>
      <p:ext uri="{BB962C8B-B14F-4D97-AF65-F5344CB8AC3E}">
        <p14:creationId xmlns:p14="http://schemas.microsoft.com/office/powerpoint/2010/main" val="284430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F533E96-F078-4B3D-A8F4-F1AF21EBC357}" type="slidenum">
              <a:rPr lang="en-US" smtClean="0"/>
              <a:t>1</a:t>
            </a:fld>
            <a:endParaRPr lang="en-US"/>
          </a:p>
        </p:txBody>
      </p:sp>
    </p:spTree>
    <p:extLst>
      <p:ext uri="{BB962C8B-B14F-4D97-AF65-F5344CB8AC3E}">
        <p14:creationId xmlns:p14="http://schemas.microsoft.com/office/powerpoint/2010/main" val="381027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3175" y="1120876"/>
            <a:ext cx="8008376" cy="1710814"/>
          </a:xfrm>
          <a:noFill/>
          <a:effectLst>
            <a:outerShdw blurRad="50800" dist="38100" dir="2700000" algn="tl" rotWithShape="0">
              <a:prstClr val="black">
                <a:alpha val="40000"/>
              </a:prstClr>
            </a:outerShdw>
          </a:effectLst>
        </p:spPr>
        <p:txBody>
          <a:bodyPr>
            <a:normAutofit/>
          </a:bodyPr>
          <a:lstStyle>
            <a:lvl1pPr algn="r">
              <a:defRPr sz="3600">
                <a:solidFill>
                  <a:srgbClr val="002060"/>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78426" y="3709218"/>
            <a:ext cx="8001000" cy="678426"/>
          </a:xfrm>
        </p:spPr>
        <p:txBody>
          <a:bodyPr>
            <a:normAutofit/>
          </a:bodyPr>
          <a:lstStyle>
            <a:lvl1pPr marL="0" indent="0" algn="r">
              <a:buNone/>
              <a:defRPr sz="28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C264DE0-5601-4C64-8DBF-5557CB958975}" type="datetime1">
              <a:rPr lang="en-US" smtClean="0"/>
              <a:t>4/30/2024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DB0272-194F-4591-B14F-39F271232DC5}"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73E5F3-509C-4D86-8D8C-22E6D8A6F80B}"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2B9C57-BE57-4A05-BCA0-235D6DD84D45}"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08B89D22-1D6E-450B-881F-4D2A4C527F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808475" y="2326213"/>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824" y="224337"/>
            <a:ext cx="8259098" cy="763526"/>
          </a:xfrm>
        </p:spPr>
        <p:txBody>
          <a:bodyPr>
            <a:normAutofit/>
          </a:bodyPr>
          <a:lstStyle>
            <a:lvl1pPr algn="r">
              <a:defRPr sz="3600" baseline="0">
                <a:solidFill>
                  <a:srgbClr val="00206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63714" y="1415845"/>
            <a:ext cx="8246070" cy="3362630"/>
          </a:xfrm>
        </p:spPr>
        <p:txBody>
          <a:bodyPr/>
          <a:lstStyle>
            <a:lvl1pPr algn="l">
              <a:defRPr sz="2800">
                <a:solidFill>
                  <a:srgbClr val="002060"/>
                </a:solidFill>
              </a:defRPr>
            </a:lvl1pPr>
            <a:lvl2pPr algn="l">
              <a:defRPr>
                <a:solidFill>
                  <a:srgbClr val="002060"/>
                </a:solidFill>
              </a:defRPr>
            </a:lvl2pPr>
            <a:lvl3pPr algn="l">
              <a:defRPr>
                <a:solidFill>
                  <a:srgbClr val="002060"/>
                </a:solidFill>
              </a:defRPr>
            </a:lvl3pPr>
            <a:lvl4pPr algn="l">
              <a:defRPr>
                <a:solidFill>
                  <a:srgbClr val="002060"/>
                </a:solidFill>
              </a:defRPr>
            </a:lvl4pPr>
            <a:lvl5pPr algn="l">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FDD748-EA06-4E84-B57E-0E067ECD2105}"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6872" y="406537"/>
            <a:ext cx="6937885" cy="725349"/>
          </a:xfrm>
        </p:spPr>
        <p:txBody>
          <a:bodyPr>
            <a:normAutofit/>
          </a:bodyPr>
          <a:lstStyle>
            <a:lvl1pPr algn="l">
              <a:defRPr sz="3600">
                <a:solidFill>
                  <a:srgbClr val="00206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1718186" y="1143000"/>
            <a:ext cx="6961240" cy="3545497"/>
          </a:xfrm>
        </p:spPr>
        <p:txBody>
          <a:bodyPr/>
          <a:lstStyle>
            <a:lvl1pPr>
              <a:defRPr sz="2800">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6726A64-D10C-4248-8CC3-6B2C2FCB8E0D}" type="datetime1">
              <a:rPr lang="en-US" smtClean="0"/>
              <a:t>4/30/2024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0F9836-6800-4132-8BEB-EBF694C9B756}"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AE244F-4A18-4A04-9940-66248C1F4652}"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5318" y="212651"/>
            <a:ext cx="8093365" cy="763525"/>
          </a:xfrm>
        </p:spPr>
        <p:txBody>
          <a:bodyPr>
            <a:normAutofit/>
          </a:bodyPr>
          <a:lstStyle>
            <a:lvl1pPr algn="r">
              <a:defRPr sz="3600" baseline="0">
                <a:solidFill>
                  <a:srgbClr val="00206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22131" y="1530153"/>
            <a:ext cx="4040188" cy="479822"/>
          </a:xfrm>
        </p:spPr>
        <p:txBody>
          <a:bodyPr anchor="b"/>
          <a:lstStyle>
            <a:lvl1pPr marL="0" indent="0" algn="ctr">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22131" y="2002550"/>
            <a:ext cx="4040188" cy="2276294"/>
          </a:xfrm>
        </p:spPr>
        <p:txBody>
          <a:bodyPr/>
          <a:lstStyle>
            <a:lvl1pPr algn="ctr">
              <a:defRPr sz="2400">
                <a:solidFill>
                  <a:srgbClr val="002060"/>
                </a:solidFill>
              </a:defRPr>
            </a:lvl1pPr>
            <a:lvl2pPr algn="ctr">
              <a:defRPr sz="2000">
                <a:solidFill>
                  <a:srgbClr val="002060"/>
                </a:solidFill>
              </a:defRPr>
            </a:lvl2pPr>
            <a:lvl3pPr algn="ctr">
              <a:defRPr sz="1800">
                <a:solidFill>
                  <a:srgbClr val="002060"/>
                </a:solidFill>
              </a:defRPr>
            </a:lvl3pPr>
            <a:lvl4pPr algn="ctr">
              <a:defRPr sz="1600">
                <a:solidFill>
                  <a:srgbClr val="002060"/>
                </a:solidFill>
              </a:defRPr>
            </a:lvl4pPr>
            <a:lvl5pPr algn="ctr">
              <a:defRPr sz="1600">
                <a:solidFill>
                  <a:srgbClr val="002060"/>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57252" y="1530153"/>
            <a:ext cx="4041775" cy="479822"/>
          </a:xfrm>
        </p:spPr>
        <p:txBody>
          <a:bodyPr anchor="b"/>
          <a:lstStyle>
            <a:lvl1pPr marL="0" indent="0" algn="ctr">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57252" y="2002550"/>
            <a:ext cx="4041775" cy="2276294"/>
          </a:xfrm>
        </p:spPr>
        <p:txBody>
          <a:bodyPr/>
          <a:lstStyle>
            <a:lvl1pPr algn="ctr">
              <a:defRPr sz="2400">
                <a:solidFill>
                  <a:srgbClr val="002060"/>
                </a:solidFill>
              </a:defRPr>
            </a:lvl1pPr>
            <a:lvl2pPr algn="ctr">
              <a:defRPr sz="2000">
                <a:solidFill>
                  <a:srgbClr val="002060"/>
                </a:solidFill>
              </a:defRPr>
            </a:lvl2pPr>
            <a:lvl3pPr algn="ctr">
              <a:defRPr sz="1800">
                <a:solidFill>
                  <a:srgbClr val="002060"/>
                </a:solidFill>
              </a:defRPr>
            </a:lvl3pPr>
            <a:lvl4pPr algn="ctr">
              <a:defRPr sz="1600">
                <a:solidFill>
                  <a:srgbClr val="002060"/>
                </a:solidFill>
              </a:defRPr>
            </a:lvl4pPr>
            <a:lvl5pPr algn="ctr">
              <a:defRPr sz="1600">
                <a:solidFill>
                  <a:srgbClr val="002060"/>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9983194-02E6-422D-B887-9C74FD32767C}" type="datetime1">
              <a:rPr lang="en-US" smtClean="0"/>
              <a:t>4/30/2024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5456A3-88E1-4149-900A-ECDBC6567B8E}" type="datetime1">
              <a:rPr lang="en-US" smtClean="0"/>
              <a:t>4/30/2024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D8BBC-BB67-4D1D-A0D5-83129BFAC5A3}" type="datetime1">
              <a:rPr lang="en-US" smtClean="0"/>
              <a:t>4/30/2024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09390C-ADF3-40A4-8552-317290EF1FDD}"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244D62E-BFD1-4252-994E-01CE43999F55}" type="datetime1">
              <a:rPr lang="en-US" smtClean="0"/>
              <a:t>4/30/2024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
        <p:nvSpPr>
          <p:cNvPr id="7" name="TextBox 6">
            <a:extLst>
              <a:ext uri="{FF2B5EF4-FFF2-40B4-BE49-F238E27FC236}">
                <a16:creationId xmlns:a16="http://schemas.microsoft.com/office/drawing/2014/main" id="{11E867DF-3DCA-4725-94F0-F2B6BD747A82}"/>
              </a:ext>
            </a:extLst>
          </p:cNvPr>
          <p:cNvSpPr txBox="1"/>
          <p:nvPr userDrawn="1"/>
        </p:nvSpPr>
        <p:spPr>
          <a:xfrm>
            <a:off x="-9150" y="5213747"/>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06241" y="94637"/>
            <a:ext cx="4761186" cy="1755053"/>
          </a:xfrm>
        </p:spPr>
        <p:txBody>
          <a:bodyPr>
            <a:normAutofit/>
          </a:bodyPr>
          <a:lstStyle/>
          <a:p>
            <a:r>
              <a:rPr lang="en-US" sz="4400" b="1" dirty="0">
                <a:latin typeface="Arial" panose="020B0604020202020204" pitchFamily="34" charset="0"/>
                <a:cs typeface="Arial" panose="020B0604020202020204" pitchFamily="34" charset="0"/>
              </a:rPr>
              <a:t>Cyber Hygiene </a:t>
            </a:r>
            <a:br>
              <a:rPr lang="en-US" sz="44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in Education </a:t>
            </a:r>
          </a:p>
        </p:txBody>
      </p:sp>
      <p:sp>
        <p:nvSpPr>
          <p:cNvPr id="3" name="Subtitle 2"/>
          <p:cNvSpPr>
            <a:spLocks noGrp="1"/>
          </p:cNvSpPr>
          <p:nvPr>
            <p:ph type="subTitle" idx="1"/>
          </p:nvPr>
        </p:nvSpPr>
        <p:spPr>
          <a:xfrm>
            <a:off x="563639" y="4773798"/>
            <a:ext cx="8096864" cy="214411"/>
          </a:xfrm>
        </p:spPr>
        <p:txBody>
          <a:bodyPr>
            <a:normAutofit fontScale="85000" lnSpcReduction="20000"/>
          </a:bodyPr>
          <a:lstStyle/>
          <a:p>
            <a:r>
              <a:rPr lang="en-US" sz="1050" dirty="0">
                <a:latin typeface="Arial" panose="020B0604020202020204" pitchFamily="34" charset="0"/>
                <a:cs typeface="Arial" panose="020B0604020202020204" pitchFamily="34" charset="0"/>
              </a:rPr>
              <a:t>Template courtesy - FPPT.com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9196" y="2190896"/>
            <a:ext cx="941607" cy="1199790"/>
          </a:xfrm>
          <a:prstGeom prst="rect">
            <a:avLst/>
          </a:prstGeom>
        </p:spPr>
      </p:pic>
      <p:sp>
        <p:nvSpPr>
          <p:cNvPr id="5" name="TextBox 4"/>
          <p:cNvSpPr txBox="1"/>
          <p:nvPr/>
        </p:nvSpPr>
        <p:spPr>
          <a:xfrm>
            <a:off x="6171224" y="3393953"/>
            <a:ext cx="2897552" cy="1015663"/>
          </a:xfrm>
          <a:prstGeom prst="rect">
            <a:avLst/>
          </a:prstGeom>
          <a:noFill/>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Dr. Suresh G. Isave</a:t>
            </a:r>
          </a:p>
          <a:p>
            <a:pPr algn="ctr"/>
            <a:r>
              <a:rPr lang="en-US"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Associate Professor</a:t>
            </a:r>
          </a:p>
          <a:p>
            <a:pPr algn="ctr"/>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Tilak College of Education,</a:t>
            </a:r>
          </a:p>
          <a:p>
            <a:pPr algn="ctr"/>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Pune</a:t>
            </a:r>
            <a:endParaRPr lang="en-IN"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Box 5"/>
          <p:cNvSpPr txBox="1"/>
          <p:nvPr/>
        </p:nvSpPr>
        <p:spPr>
          <a:xfrm>
            <a:off x="7098089" y="1799444"/>
            <a:ext cx="104381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Speaker</a:t>
            </a:r>
            <a:endParaRPr lang="en-IN" sz="1600" b="1" dirty="0">
              <a:latin typeface="Arial" panose="020B0604020202020204" pitchFamily="34" charset="0"/>
              <a:cs typeface="Arial" panose="020B0604020202020204" pitchFamily="34" charset="0"/>
            </a:endParaRPr>
          </a:p>
        </p:txBody>
      </p:sp>
      <p:sp>
        <p:nvSpPr>
          <p:cNvPr id="7" name="Date Placeholder 6"/>
          <p:cNvSpPr>
            <a:spLocks noGrp="1"/>
          </p:cNvSpPr>
          <p:nvPr>
            <p:ph type="dt" sz="half" idx="10"/>
          </p:nvPr>
        </p:nvSpPr>
        <p:spPr/>
        <p:txBody>
          <a:bodyPr/>
          <a:lstStyle/>
          <a:p>
            <a:fld id="{F29C2872-A742-442A-B723-242E7B53339E}" type="datetime1">
              <a:rPr lang="en-US" smtClean="0"/>
              <a:t>4/30/2024</a:t>
            </a:fld>
            <a:endParaRPr lang="en-US"/>
          </a:p>
        </p:txBody>
      </p:sp>
      <p:sp>
        <p:nvSpPr>
          <p:cNvPr id="8" name="Slide Number Placeholder 7"/>
          <p:cNvSpPr>
            <a:spLocks noGrp="1"/>
          </p:cNvSpPr>
          <p:nvPr>
            <p:ph type="sldNum" sz="quarter" idx="12"/>
          </p:nvPr>
        </p:nvSpPr>
        <p:spPr/>
        <p:txBody>
          <a:bodyPr/>
          <a:lstStyle/>
          <a:p>
            <a:fld id="{B82CCC60-E8CD-4174-8B1A-7DF615B22EEF}" type="slidenum">
              <a:rPr lang="en-US" smtClean="0"/>
              <a:pPr/>
              <a:t>1</a:t>
            </a:fld>
            <a:endParaRPr lang="en-US"/>
          </a:p>
        </p:txBody>
      </p:sp>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238" y="168221"/>
            <a:ext cx="8259098" cy="763526"/>
          </a:xfrm>
        </p:spPr>
        <p:txBody>
          <a:bodyPr>
            <a:normAutofit/>
          </a:bodyPr>
          <a:lstStyle/>
          <a:p>
            <a:r>
              <a:rPr lang="en-US" b="1" dirty="0">
                <a:latin typeface="Arial" panose="020B0604020202020204" pitchFamily="34" charset="0"/>
                <a:cs typeface="Arial" panose="020B0604020202020204" pitchFamily="34" charset="0"/>
              </a:rPr>
              <a:t>Cyber Hygiene in School</a:t>
            </a: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10</a:t>
            </a:fld>
            <a:endParaRPr lang="en-US" dirty="0"/>
          </a:p>
        </p:txBody>
      </p:sp>
      <p:graphicFrame>
        <p:nvGraphicFramePr>
          <p:cNvPr id="3" name="Diagram 2">
            <a:extLst>
              <a:ext uri="{FF2B5EF4-FFF2-40B4-BE49-F238E27FC236}">
                <a16:creationId xmlns:a16="http://schemas.microsoft.com/office/drawing/2014/main" id="{B8741FA6-0230-578B-8167-EE76B20CEBC6}"/>
              </a:ext>
            </a:extLst>
          </p:cNvPr>
          <p:cNvGraphicFramePr/>
          <p:nvPr>
            <p:extLst>
              <p:ext uri="{D42A27DB-BD31-4B8C-83A1-F6EECF244321}">
                <p14:modId xmlns:p14="http://schemas.microsoft.com/office/powerpoint/2010/main" val="3399459542"/>
              </p:ext>
            </p:extLst>
          </p:nvPr>
        </p:nvGraphicFramePr>
        <p:xfrm>
          <a:off x="966651" y="618310"/>
          <a:ext cx="6923315" cy="4525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6289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9" y="128791"/>
            <a:ext cx="8259098" cy="763526"/>
          </a:xfrm>
        </p:spPr>
        <p:txBody>
          <a:bodyPr>
            <a:normAutofit/>
          </a:bodyPr>
          <a:lstStyle/>
          <a:p>
            <a:r>
              <a:rPr lang="en-US" b="1" dirty="0">
                <a:latin typeface="Arial" panose="020B0604020202020204" pitchFamily="34" charset="0"/>
                <a:cs typeface="Arial" panose="020B0604020202020204" pitchFamily="34" charset="0"/>
              </a:rPr>
              <a:t>Need of Cyber Hygiene</a:t>
            </a: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11</a:t>
            </a:fld>
            <a:endParaRPr lang="en-US" dirty="0"/>
          </a:p>
        </p:txBody>
      </p:sp>
      <p:sp>
        <p:nvSpPr>
          <p:cNvPr id="6" name="Rectangle 5"/>
          <p:cNvSpPr/>
          <p:nvPr/>
        </p:nvSpPr>
        <p:spPr>
          <a:xfrm>
            <a:off x="761999" y="1238525"/>
            <a:ext cx="7772400" cy="2800767"/>
          </a:xfrm>
          <a:prstGeom prst="rect">
            <a:avLst/>
          </a:prstGeom>
        </p:spPr>
        <p:txBody>
          <a:bodyPr wrap="square">
            <a:spAutoFit/>
          </a:bodyPr>
          <a:lstStyle/>
          <a:p>
            <a:r>
              <a:rPr lang="en-US" sz="2800" b="1" dirty="0">
                <a:solidFill>
                  <a:srgbClr val="00B0F0"/>
                </a:solidFill>
                <a:latin typeface="Arial" panose="020B0604020202020204" pitchFamily="34" charset="0"/>
                <a:cs typeface="Arial" panose="020B0604020202020204" pitchFamily="34" charset="0"/>
              </a:rPr>
              <a:t>1. Students</a:t>
            </a:r>
          </a:p>
          <a:p>
            <a:pPr marL="342900" indent="-342900">
              <a:buFont typeface="Wingdings" panose="05000000000000000000" pitchFamily="2" charset="2"/>
              <a:buChar char="§"/>
            </a:pPr>
            <a:r>
              <a:rPr lang="en-US" sz="2400" dirty="0">
                <a:solidFill>
                  <a:srgbClr val="0D0D0D"/>
                </a:solidFill>
                <a:latin typeface="Arial" panose="020B0604020202020204" pitchFamily="34" charset="0"/>
                <a:cs typeface="Arial" panose="020B0604020202020204" pitchFamily="34" charset="0"/>
              </a:rPr>
              <a:t>Cyberbullying and Online Harassment</a:t>
            </a:r>
          </a:p>
          <a:p>
            <a:pPr marL="342900" indent="-342900">
              <a:buFont typeface="Wingdings" panose="05000000000000000000" pitchFamily="2" charset="2"/>
              <a:buChar char="§"/>
            </a:pPr>
            <a:r>
              <a:rPr lang="en-US" sz="2400" dirty="0">
                <a:solidFill>
                  <a:srgbClr val="0D0D0D"/>
                </a:solidFill>
                <a:latin typeface="Arial" panose="020B0604020202020204" pitchFamily="34" charset="0"/>
                <a:cs typeface="Arial" panose="020B0604020202020204" pitchFamily="34" charset="0"/>
              </a:rPr>
              <a:t>Privacy Invasion</a:t>
            </a:r>
          </a:p>
          <a:p>
            <a:pPr marL="342900" indent="-342900">
              <a:buFont typeface="Wingdings" panose="05000000000000000000" pitchFamily="2" charset="2"/>
              <a:buChar char="§"/>
            </a:pPr>
            <a:r>
              <a:rPr lang="en-US" sz="2400" dirty="0">
                <a:solidFill>
                  <a:srgbClr val="0D0D0D"/>
                </a:solidFill>
                <a:latin typeface="Arial" panose="020B0604020202020204" pitchFamily="34" charset="0"/>
                <a:cs typeface="Arial" panose="020B0604020202020204" pitchFamily="34" charset="0"/>
              </a:rPr>
              <a:t>Identity Theft</a:t>
            </a:r>
          </a:p>
          <a:p>
            <a:pPr marL="342900" indent="-342900">
              <a:buFont typeface="Wingdings" panose="05000000000000000000" pitchFamily="2" charset="2"/>
              <a:buChar char="§"/>
            </a:pPr>
            <a:r>
              <a:rPr lang="en-US" sz="2400" dirty="0">
                <a:solidFill>
                  <a:srgbClr val="0D0D0D"/>
                </a:solidFill>
                <a:latin typeface="Arial" panose="020B0604020202020204" pitchFamily="34" charset="0"/>
                <a:cs typeface="Arial" panose="020B0604020202020204" pitchFamily="34" charset="0"/>
              </a:rPr>
              <a:t>Distraction and Addiction</a:t>
            </a:r>
          </a:p>
          <a:p>
            <a:pPr marL="342900" indent="-342900">
              <a:buFont typeface="Wingdings" panose="05000000000000000000" pitchFamily="2" charset="2"/>
              <a:buChar char="§"/>
            </a:pPr>
            <a:r>
              <a:rPr lang="en-US" sz="2400" dirty="0">
                <a:solidFill>
                  <a:srgbClr val="0D0D0D"/>
                </a:solidFill>
                <a:latin typeface="Arial" panose="020B0604020202020204" pitchFamily="34" charset="0"/>
                <a:cs typeface="Arial" panose="020B0604020202020204" pitchFamily="34" charset="0"/>
              </a:rPr>
              <a:t>Physical and Psychological Issues</a:t>
            </a:r>
          </a:p>
          <a:p>
            <a:pPr marL="342900" indent="-342900">
              <a:buFont typeface="Wingdings" panose="05000000000000000000" pitchFamily="2" charset="2"/>
              <a:buChar char="§"/>
            </a:pPr>
            <a:endParaRPr lang="en-US" sz="2400" dirty="0">
              <a:solidFill>
                <a:srgbClr val="0D0D0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2060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6598"/>
            <a:ext cx="8259098" cy="763526"/>
          </a:xfrm>
        </p:spPr>
        <p:txBody>
          <a:bodyPr>
            <a:normAutofit/>
          </a:bodyPr>
          <a:lstStyle/>
          <a:p>
            <a:r>
              <a:rPr lang="en-US" b="1" dirty="0">
                <a:latin typeface="Arial" panose="020B0604020202020204" pitchFamily="34" charset="0"/>
                <a:cs typeface="Arial" panose="020B0604020202020204" pitchFamily="34" charset="0"/>
              </a:rPr>
              <a:t>Need of Cyber Hygiene</a:t>
            </a: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12</a:t>
            </a:fld>
            <a:endParaRPr lang="en-US" dirty="0"/>
          </a:p>
        </p:txBody>
      </p:sp>
      <p:sp>
        <p:nvSpPr>
          <p:cNvPr id="6" name="Rectangle 5"/>
          <p:cNvSpPr/>
          <p:nvPr/>
        </p:nvSpPr>
        <p:spPr>
          <a:xfrm>
            <a:off x="753532" y="1087756"/>
            <a:ext cx="7772400" cy="2677656"/>
          </a:xfrm>
          <a:prstGeom prst="rect">
            <a:avLst/>
          </a:prstGeom>
        </p:spPr>
        <p:txBody>
          <a:bodyPr wrap="square">
            <a:spAutoFit/>
          </a:bodyPr>
          <a:lstStyle/>
          <a:p>
            <a:r>
              <a:rPr lang="en-US" sz="2800" b="1" dirty="0">
                <a:solidFill>
                  <a:srgbClr val="00B0F0"/>
                </a:solidFill>
                <a:latin typeface="Arial" panose="020B0604020202020204" pitchFamily="34" charset="0"/>
                <a:cs typeface="Arial" panose="020B0604020202020204" pitchFamily="34" charset="0"/>
              </a:rPr>
              <a:t>2. Teachers</a:t>
            </a:r>
          </a:p>
          <a:p>
            <a:pPr marL="342900" indent="-342900">
              <a:buFont typeface="Wingdings" panose="05000000000000000000" pitchFamily="2" charset="2"/>
              <a:buChar char="§"/>
            </a:pPr>
            <a:r>
              <a:rPr lang="en-US" sz="2800" dirty="0">
                <a:latin typeface="Arial" panose="020B0604020202020204" pitchFamily="34" charset="0"/>
                <a:cs typeface="Arial" panose="020B0604020202020204" pitchFamily="34" charset="0"/>
              </a:rPr>
              <a:t>Professional Reputation Damage</a:t>
            </a:r>
          </a:p>
          <a:p>
            <a:pPr marL="342900" indent="-342900">
              <a:buFont typeface="Wingdings" panose="05000000000000000000" pitchFamily="2" charset="2"/>
              <a:buChar char="§"/>
            </a:pPr>
            <a:r>
              <a:rPr lang="en-US" sz="2800" dirty="0">
                <a:latin typeface="Arial" panose="020B0604020202020204" pitchFamily="34" charset="0"/>
                <a:cs typeface="Arial" panose="020B0604020202020204" pitchFamily="34" charset="0"/>
              </a:rPr>
              <a:t>Data Breaches</a:t>
            </a:r>
          </a:p>
          <a:p>
            <a:pPr marL="342900" indent="-342900">
              <a:buFont typeface="Wingdings" panose="05000000000000000000" pitchFamily="2" charset="2"/>
              <a:buChar char="§"/>
            </a:pPr>
            <a:r>
              <a:rPr lang="en-US" sz="2800" dirty="0">
                <a:latin typeface="Arial" panose="020B0604020202020204" pitchFamily="34" charset="0"/>
                <a:cs typeface="Arial" panose="020B0604020202020204" pitchFamily="34" charset="0"/>
              </a:rPr>
              <a:t>Phishing Attacks</a:t>
            </a:r>
          </a:p>
          <a:p>
            <a:pPr marL="342900" indent="-342900">
              <a:buFont typeface="Wingdings" panose="05000000000000000000" pitchFamily="2" charset="2"/>
              <a:buChar char="§"/>
            </a:pPr>
            <a:r>
              <a:rPr lang="en-US" sz="2800" dirty="0">
                <a:latin typeface="Arial" panose="020B0604020202020204" pitchFamily="34" charset="0"/>
                <a:cs typeface="Arial" panose="020B0604020202020204" pitchFamily="34" charset="0"/>
              </a:rPr>
              <a:t>Work-Life Balance Disruption</a:t>
            </a:r>
          </a:p>
          <a:p>
            <a:pPr marL="342900" indent="-342900">
              <a:buFont typeface="Wingdings" panose="05000000000000000000" pitchFamily="2" charset="2"/>
              <a:buChar char="§"/>
            </a:pPr>
            <a:r>
              <a:rPr lang="en-US" sz="2800" dirty="0">
                <a:latin typeface="Arial" panose="020B0604020202020204" pitchFamily="34" charset="0"/>
                <a:cs typeface="Arial" panose="020B0604020202020204" pitchFamily="34" charset="0"/>
              </a:rPr>
              <a:t>Important role in e-governance </a:t>
            </a:r>
          </a:p>
        </p:txBody>
      </p:sp>
    </p:spTree>
    <p:extLst>
      <p:ext uri="{BB962C8B-B14F-4D97-AF65-F5344CB8AC3E}">
        <p14:creationId xmlns:p14="http://schemas.microsoft.com/office/powerpoint/2010/main" val="399302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6598"/>
            <a:ext cx="8259098" cy="763526"/>
          </a:xfrm>
        </p:spPr>
        <p:txBody>
          <a:bodyPr>
            <a:normAutofit/>
          </a:bodyPr>
          <a:lstStyle/>
          <a:p>
            <a:r>
              <a:rPr lang="en-US" b="1" dirty="0">
                <a:latin typeface="Arial" panose="020B0604020202020204" pitchFamily="34" charset="0"/>
                <a:cs typeface="Arial" panose="020B0604020202020204" pitchFamily="34" charset="0"/>
              </a:rPr>
              <a:t>Need of Cyber Hygiene</a:t>
            </a: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13</a:t>
            </a:fld>
            <a:endParaRPr lang="en-US" dirty="0"/>
          </a:p>
        </p:txBody>
      </p:sp>
      <p:sp>
        <p:nvSpPr>
          <p:cNvPr id="6" name="Rectangle 5"/>
          <p:cNvSpPr/>
          <p:nvPr/>
        </p:nvSpPr>
        <p:spPr>
          <a:xfrm>
            <a:off x="761999" y="1238525"/>
            <a:ext cx="7772400" cy="2246769"/>
          </a:xfrm>
          <a:prstGeom prst="rect">
            <a:avLst/>
          </a:prstGeom>
        </p:spPr>
        <p:txBody>
          <a:bodyPr wrap="square">
            <a:spAutoFit/>
          </a:bodyPr>
          <a:lstStyle/>
          <a:p>
            <a:r>
              <a:rPr lang="en-US" sz="2800" b="1" dirty="0">
                <a:solidFill>
                  <a:srgbClr val="00B0F0"/>
                </a:solidFill>
                <a:latin typeface="Arial" panose="020B0604020202020204" pitchFamily="34" charset="0"/>
                <a:cs typeface="Arial" panose="020B0604020202020204" pitchFamily="34" charset="0"/>
              </a:rPr>
              <a:t>3. Administrators</a:t>
            </a:r>
          </a:p>
          <a:p>
            <a:pPr marL="342900" indent="-342900">
              <a:buFont typeface="Wingdings" panose="05000000000000000000" pitchFamily="2" charset="2"/>
              <a:buChar char="§"/>
            </a:pPr>
            <a:r>
              <a:rPr lang="en-US" sz="2800" dirty="0">
                <a:solidFill>
                  <a:srgbClr val="0D0D0D"/>
                </a:solidFill>
                <a:latin typeface="Arial" panose="020B0604020202020204" pitchFamily="34" charset="0"/>
                <a:cs typeface="Arial" panose="020B0604020202020204" pitchFamily="34" charset="0"/>
              </a:rPr>
              <a:t>Ransomware Attacks </a:t>
            </a:r>
          </a:p>
          <a:p>
            <a:pPr marL="342900" indent="-342900">
              <a:buFont typeface="Wingdings" panose="05000000000000000000" pitchFamily="2" charset="2"/>
              <a:buChar char="§"/>
            </a:pPr>
            <a:r>
              <a:rPr lang="en-US" sz="2800" dirty="0">
                <a:solidFill>
                  <a:srgbClr val="0D0D0D"/>
                </a:solidFill>
                <a:latin typeface="Arial" panose="020B0604020202020204" pitchFamily="34" charset="0"/>
                <a:cs typeface="Arial" panose="020B0604020202020204" pitchFamily="34" charset="0"/>
              </a:rPr>
              <a:t>System Intrusions </a:t>
            </a:r>
          </a:p>
          <a:p>
            <a:pPr marL="342900" indent="-342900">
              <a:buFont typeface="Wingdings" panose="05000000000000000000" pitchFamily="2" charset="2"/>
              <a:buChar char="§"/>
            </a:pPr>
            <a:r>
              <a:rPr lang="en-US" sz="2800" dirty="0">
                <a:solidFill>
                  <a:srgbClr val="0D0D0D"/>
                </a:solidFill>
                <a:latin typeface="Arial" panose="020B0604020202020204" pitchFamily="34" charset="0"/>
                <a:cs typeface="Arial" panose="020B0604020202020204" pitchFamily="34" charset="0"/>
              </a:rPr>
              <a:t>Compliance Violations</a:t>
            </a:r>
          </a:p>
          <a:p>
            <a:pPr marL="342900" indent="-342900">
              <a:buFont typeface="Wingdings" panose="05000000000000000000" pitchFamily="2" charset="2"/>
              <a:buChar char="§"/>
            </a:pPr>
            <a:r>
              <a:rPr lang="en-US" sz="2800" dirty="0">
                <a:solidFill>
                  <a:srgbClr val="0D0D0D"/>
                </a:solidFill>
                <a:latin typeface="Arial" panose="020B0604020202020204" pitchFamily="34" charset="0"/>
                <a:cs typeface="Arial" panose="020B0604020202020204" pitchFamily="34" charset="0"/>
              </a:rPr>
              <a:t>Insider Threats</a:t>
            </a:r>
          </a:p>
        </p:txBody>
      </p:sp>
    </p:spTree>
    <p:extLst>
      <p:ext uri="{BB962C8B-B14F-4D97-AF65-F5344CB8AC3E}">
        <p14:creationId xmlns:p14="http://schemas.microsoft.com/office/powerpoint/2010/main" val="700408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6598"/>
            <a:ext cx="8259098" cy="763526"/>
          </a:xfrm>
        </p:spPr>
        <p:txBody>
          <a:bodyPr>
            <a:normAutofit/>
          </a:bodyPr>
          <a:lstStyle/>
          <a:p>
            <a:r>
              <a:rPr lang="en-US" b="1" dirty="0">
                <a:latin typeface="Arial" panose="020B0604020202020204" pitchFamily="34" charset="0"/>
                <a:cs typeface="Arial" panose="020B0604020202020204" pitchFamily="34" charset="0"/>
              </a:rPr>
              <a:t>Need of Cyber Hygiene</a:t>
            </a: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14</a:t>
            </a:fld>
            <a:endParaRPr lang="en-US" dirty="0"/>
          </a:p>
        </p:txBody>
      </p:sp>
      <p:sp>
        <p:nvSpPr>
          <p:cNvPr id="6" name="Rectangle 5"/>
          <p:cNvSpPr/>
          <p:nvPr/>
        </p:nvSpPr>
        <p:spPr>
          <a:xfrm>
            <a:off x="761999" y="1238525"/>
            <a:ext cx="7772400" cy="2677656"/>
          </a:xfrm>
          <a:prstGeom prst="rect">
            <a:avLst/>
          </a:prstGeom>
        </p:spPr>
        <p:txBody>
          <a:bodyPr wrap="square">
            <a:spAutoFit/>
          </a:bodyPr>
          <a:lstStyle/>
          <a:p>
            <a:r>
              <a:rPr lang="en-US" sz="2800" b="1" dirty="0">
                <a:solidFill>
                  <a:srgbClr val="00B0F0"/>
                </a:solidFill>
                <a:latin typeface="Arial" panose="020B0604020202020204" pitchFamily="34" charset="0"/>
                <a:cs typeface="Arial" panose="020B0604020202020204" pitchFamily="34" charset="0"/>
              </a:rPr>
              <a:t>4. Parents</a:t>
            </a:r>
          </a:p>
          <a:p>
            <a:pPr marL="342900" indent="-342900">
              <a:buFont typeface="Wingdings" panose="05000000000000000000" pitchFamily="2" charset="2"/>
              <a:buChar char="§"/>
            </a:pPr>
            <a:r>
              <a:rPr lang="en-US" sz="2800" dirty="0">
                <a:latin typeface="Arial" panose="020B0604020202020204" pitchFamily="34" charset="0"/>
                <a:cs typeface="Arial" panose="020B0604020202020204" pitchFamily="34" charset="0"/>
              </a:rPr>
              <a:t>Social Engineering Scams</a:t>
            </a:r>
          </a:p>
          <a:p>
            <a:pPr marL="342900" indent="-342900">
              <a:buFont typeface="Wingdings" panose="05000000000000000000" pitchFamily="2" charset="2"/>
              <a:buChar char="§"/>
            </a:pPr>
            <a:r>
              <a:rPr lang="en-US" sz="2800" dirty="0">
                <a:latin typeface="Arial" panose="020B0604020202020204" pitchFamily="34" charset="0"/>
                <a:cs typeface="Arial" panose="020B0604020202020204" pitchFamily="34" charset="0"/>
              </a:rPr>
              <a:t>Misinformation</a:t>
            </a:r>
          </a:p>
          <a:p>
            <a:pPr marL="342900" indent="-342900">
              <a:buFont typeface="Wingdings" panose="05000000000000000000" pitchFamily="2" charset="2"/>
              <a:buChar char="§"/>
            </a:pPr>
            <a:r>
              <a:rPr lang="en-US" sz="2800" dirty="0">
                <a:latin typeface="Arial" panose="020B0604020202020204" pitchFamily="34" charset="0"/>
                <a:cs typeface="Arial" panose="020B0604020202020204" pitchFamily="34" charset="0"/>
              </a:rPr>
              <a:t>Privacy Concerns</a:t>
            </a:r>
          </a:p>
          <a:p>
            <a:pPr marL="342900" indent="-342900">
              <a:buFont typeface="Wingdings" panose="05000000000000000000" pitchFamily="2" charset="2"/>
              <a:buChar char="§"/>
            </a:pPr>
            <a:r>
              <a:rPr lang="en-US" sz="2800" dirty="0">
                <a:latin typeface="Arial" panose="020B0604020202020204" pitchFamily="34" charset="0"/>
                <a:cs typeface="Arial" panose="020B0604020202020204" pitchFamily="34" charset="0"/>
              </a:rPr>
              <a:t>Psychological Stress</a:t>
            </a:r>
          </a:p>
          <a:p>
            <a:pPr marL="342900" indent="-342900">
              <a:buFont typeface="Wingdings" panose="05000000000000000000" pitchFamily="2" charset="2"/>
              <a:buChar char="§"/>
            </a:pPr>
            <a:r>
              <a:rPr lang="en-US" sz="2800" dirty="0">
                <a:latin typeface="Arial" panose="020B0604020202020204" pitchFamily="34" charset="0"/>
                <a:cs typeface="Arial" panose="020B0604020202020204" pitchFamily="34" charset="0"/>
              </a:rPr>
              <a:t>Kids safety</a:t>
            </a:r>
          </a:p>
        </p:txBody>
      </p:sp>
    </p:spTree>
    <p:extLst>
      <p:ext uri="{BB962C8B-B14F-4D97-AF65-F5344CB8AC3E}">
        <p14:creationId xmlns:p14="http://schemas.microsoft.com/office/powerpoint/2010/main" val="2332493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6598"/>
            <a:ext cx="8259098" cy="763526"/>
          </a:xfrm>
        </p:spPr>
        <p:txBody>
          <a:bodyPr>
            <a:normAutofit/>
          </a:bodyPr>
          <a:lstStyle/>
          <a:p>
            <a:r>
              <a:rPr lang="en-US" b="1" dirty="0">
                <a:latin typeface="Arial" panose="020B0604020202020204" pitchFamily="34" charset="0"/>
                <a:cs typeface="Arial" panose="020B0604020202020204" pitchFamily="34" charset="0"/>
              </a:rPr>
              <a:t>Need of Cyber Hygiene</a:t>
            </a: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15</a:t>
            </a:fld>
            <a:endParaRPr lang="en-US" dirty="0"/>
          </a:p>
        </p:txBody>
      </p:sp>
      <p:sp>
        <p:nvSpPr>
          <p:cNvPr id="6" name="Rectangle 5"/>
          <p:cNvSpPr/>
          <p:nvPr/>
        </p:nvSpPr>
        <p:spPr>
          <a:xfrm>
            <a:off x="761999" y="1238525"/>
            <a:ext cx="7772400" cy="2246769"/>
          </a:xfrm>
          <a:prstGeom prst="rect">
            <a:avLst/>
          </a:prstGeom>
        </p:spPr>
        <p:txBody>
          <a:bodyPr wrap="square">
            <a:spAutoFit/>
          </a:bodyPr>
          <a:lstStyle/>
          <a:p>
            <a:r>
              <a:rPr lang="en-US" sz="2800" b="1" dirty="0">
                <a:solidFill>
                  <a:srgbClr val="00B0F0"/>
                </a:solidFill>
                <a:latin typeface="Arial" panose="020B0604020202020204" pitchFamily="34" charset="0"/>
                <a:cs typeface="Arial" panose="020B0604020202020204" pitchFamily="34" charset="0"/>
              </a:rPr>
              <a:t>Cross-cutting Issues</a:t>
            </a:r>
          </a:p>
          <a:p>
            <a:pPr marL="342900" indent="-342900">
              <a:buFont typeface="Wingdings" panose="05000000000000000000" pitchFamily="2" charset="2"/>
              <a:buChar char="§"/>
            </a:pPr>
            <a:r>
              <a:rPr lang="en-US" sz="2800" dirty="0">
                <a:latin typeface="Arial" panose="020B0604020202020204" pitchFamily="34" charset="0"/>
                <a:cs typeface="Arial" panose="020B0604020202020204" pitchFamily="34" charset="0"/>
              </a:rPr>
              <a:t>Physical Health</a:t>
            </a:r>
          </a:p>
          <a:p>
            <a:pPr marL="342900" indent="-342900">
              <a:buFont typeface="Wingdings" panose="05000000000000000000" pitchFamily="2" charset="2"/>
              <a:buChar char="§"/>
            </a:pPr>
            <a:r>
              <a:rPr lang="en-US" sz="2800" dirty="0">
                <a:latin typeface="Arial" panose="020B0604020202020204" pitchFamily="34" charset="0"/>
                <a:cs typeface="Arial" panose="020B0604020202020204" pitchFamily="34" charset="0"/>
              </a:rPr>
              <a:t>Psychological Effects</a:t>
            </a:r>
          </a:p>
          <a:p>
            <a:pPr marL="342900" indent="-342900">
              <a:buFont typeface="Wingdings" panose="05000000000000000000" pitchFamily="2" charset="2"/>
              <a:buChar char="§"/>
            </a:pPr>
            <a:r>
              <a:rPr lang="en-US" sz="2800" dirty="0">
                <a:latin typeface="Arial" panose="020B0604020202020204" pitchFamily="34" charset="0"/>
                <a:cs typeface="Arial" panose="020B0604020202020204" pitchFamily="34" charset="0"/>
              </a:rPr>
              <a:t>Mindset and Behavior Changes</a:t>
            </a:r>
          </a:p>
          <a:p>
            <a:pPr marL="342900" indent="-342900">
              <a:buFont typeface="Wingdings" panose="05000000000000000000" pitchFamily="2" charset="2"/>
              <a:buChar char="§"/>
            </a:pPr>
            <a:r>
              <a:rPr lang="en-US" sz="2800" dirty="0">
                <a:latin typeface="Arial" panose="020B0604020202020204" pitchFamily="34" charset="0"/>
                <a:cs typeface="Arial" panose="020B0604020202020204" pitchFamily="34" charset="0"/>
              </a:rPr>
              <a:t>Security Fatigue</a:t>
            </a:r>
          </a:p>
        </p:txBody>
      </p:sp>
    </p:spTree>
    <p:extLst>
      <p:ext uri="{BB962C8B-B14F-4D97-AF65-F5344CB8AC3E}">
        <p14:creationId xmlns:p14="http://schemas.microsoft.com/office/powerpoint/2010/main" val="760454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7473-C80C-534B-8D4B-5879D26753D2}"/>
              </a:ext>
            </a:extLst>
          </p:cNvPr>
          <p:cNvSpPr>
            <a:spLocks noGrp="1"/>
          </p:cNvSpPr>
          <p:nvPr>
            <p:ph type="title"/>
          </p:nvPr>
        </p:nvSpPr>
        <p:spPr>
          <a:xfrm>
            <a:off x="1716870" y="223657"/>
            <a:ext cx="6937885" cy="725349"/>
          </a:xfrm>
        </p:spPr>
        <p:txBody>
          <a:bodyPr/>
          <a:lstStyle/>
          <a:p>
            <a:pPr algn="ctr"/>
            <a:r>
              <a:rPr lang="en-US" b="1" dirty="0">
                <a:latin typeface="Arial" panose="020B0604020202020204" pitchFamily="34" charset="0"/>
                <a:cs typeface="Arial" panose="020B0604020202020204" pitchFamily="34" charset="0"/>
              </a:rPr>
              <a:t>Cyber Hygiene for Students</a:t>
            </a:r>
            <a:endParaRPr lang="en-IN" b="1"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E5F7422E-2FC6-2E5C-6F6E-F5FE3F279204}"/>
              </a:ext>
            </a:extLst>
          </p:cNvPr>
          <p:cNvSpPr>
            <a:spLocks noGrp="1"/>
          </p:cNvSpPr>
          <p:nvPr>
            <p:ph type="dt" sz="half" idx="10"/>
          </p:nvPr>
        </p:nvSpPr>
        <p:spPr/>
        <p:txBody>
          <a:bodyPr/>
          <a:lstStyle/>
          <a:p>
            <a:fld id="{E6726A64-D10C-4248-8CC3-6B2C2FCB8E0D}" type="datetime1">
              <a:rPr lang="en-US" smtClean="0"/>
              <a:t>4/30/2024</a:t>
            </a:fld>
            <a:endParaRPr lang="en-US"/>
          </a:p>
        </p:txBody>
      </p:sp>
      <p:sp>
        <p:nvSpPr>
          <p:cNvPr id="5" name="Slide Number Placeholder 4">
            <a:extLst>
              <a:ext uri="{FF2B5EF4-FFF2-40B4-BE49-F238E27FC236}">
                <a16:creationId xmlns:a16="http://schemas.microsoft.com/office/drawing/2014/main" id="{0C118963-62B9-B564-34F0-A783966EC1EF}"/>
              </a:ext>
            </a:extLst>
          </p:cNvPr>
          <p:cNvSpPr>
            <a:spLocks noGrp="1"/>
          </p:cNvSpPr>
          <p:nvPr>
            <p:ph type="sldNum" sz="quarter" idx="12"/>
          </p:nvPr>
        </p:nvSpPr>
        <p:spPr/>
        <p:txBody>
          <a:bodyPr/>
          <a:lstStyle/>
          <a:p>
            <a:fld id="{B82CCC60-E8CD-4174-8B1A-7DF615B22EEF}" type="slidenum">
              <a:rPr lang="en-US" smtClean="0"/>
              <a:pPr/>
              <a:t>16</a:t>
            </a:fld>
            <a:endParaRPr lang="en-US"/>
          </a:p>
        </p:txBody>
      </p:sp>
      <p:pic>
        <p:nvPicPr>
          <p:cNvPr id="7" name="Picture 6">
            <a:extLst>
              <a:ext uri="{FF2B5EF4-FFF2-40B4-BE49-F238E27FC236}">
                <a16:creationId xmlns:a16="http://schemas.microsoft.com/office/drawing/2014/main" id="{14C0A302-A0A0-0A36-7096-C7456752A108}"/>
              </a:ext>
            </a:extLst>
          </p:cNvPr>
          <p:cNvPicPr>
            <a:picLocks noChangeAspect="1"/>
          </p:cNvPicPr>
          <p:nvPr/>
        </p:nvPicPr>
        <p:blipFill>
          <a:blip r:embed="rId2"/>
          <a:stretch>
            <a:fillRect/>
          </a:stretch>
        </p:blipFill>
        <p:spPr>
          <a:xfrm>
            <a:off x="2568551" y="1113720"/>
            <a:ext cx="5234521" cy="3488829"/>
          </a:xfrm>
          <a:prstGeom prst="rect">
            <a:avLst/>
          </a:prstGeom>
        </p:spPr>
      </p:pic>
    </p:spTree>
    <p:extLst>
      <p:ext uri="{BB962C8B-B14F-4D97-AF65-F5344CB8AC3E}">
        <p14:creationId xmlns:p14="http://schemas.microsoft.com/office/powerpoint/2010/main" val="3536784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530" y="185638"/>
            <a:ext cx="8259098" cy="763526"/>
          </a:xfrm>
        </p:spPr>
        <p:txBody>
          <a:bodyPr>
            <a:normAutofit/>
          </a:bodyPr>
          <a:lstStyle/>
          <a:p>
            <a:r>
              <a:rPr lang="en-US" sz="3200" b="1" dirty="0">
                <a:latin typeface="Arial" panose="020B0604020202020204" pitchFamily="34" charset="0"/>
                <a:cs typeface="Arial" panose="020B0604020202020204" pitchFamily="34" charset="0"/>
              </a:rPr>
              <a:t>Cyber Hygiene for Students</a:t>
            </a:r>
          </a:p>
        </p:txBody>
      </p:sp>
      <p:sp>
        <p:nvSpPr>
          <p:cNvPr id="3" name="Content Placeholder 2"/>
          <p:cNvSpPr>
            <a:spLocks noGrp="1"/>
          </p:cNvSpPr>
          <p:nvPr>
            <p:ph idx="1"/>
          </p:nvPr>
        </p:nvSpPr>
        <p:spPr>
          <a:xfrm>
            <a:off x="463714" y="1148316"/>
            <a:ext cx="8246070" cy="3630159"/>
          </a:xfrm>
        </p:spPr>
        <p:txBody>
          <a:bodyPr>
            <a:normAutofit fontScale="70000" lnSpcReduction="20000"/>
          </a:bodyPr>
          <a:lstStyle/>
          <a:p>
            <a:pPr marL="0" indent="0">
              <a:buNone/>
            </a:pPr>
            <a:r>
              <a:rPr lang="en-US" sz="3400" b="1" dirty="0">
                <a:solidFill>
                  <a:srgbClr val="00B0F0"/>
                </a:solidFill>
                <a:latin typeface="Arial" panose="020B0604020202020204" pitchFamily="34" charset="0"/>
                <a:cs typeface="Arial" panose="020B0604020202020204" pitchFamily="34" charset="0"/>
              </a:rPr>
              <a:t>Understanding Gen Z</a:t>
            </a:r>
          </a:p>
          <a:p>
            <a:r>
              <a:rPr lang="en-US" dirty="0">
                <a:latin typeface="Arial" panose="020B0604020202020204" pitchFamily="34" charset="0"/>
                <a:cs typeface="Arial" panose="020B0604020202020204" pitchFamily="34" charset="0"/>
              </a:rPr>
              <a:t>Digital Dependency</a:t>
            </a:r>
          </a:p>
          <a:p>
            <a:r>
              <a:rPr lang="en-US" dirty="0">
                <a:latin typeface="Arial" panose="020B0604020202020204" pitchFamily="34" charset="0"/>
                <a:cs typeface="Arial" panose="020B0604020202020204" pitchFamily="34" charset="0"/>
              </a:rPr>
              <a:t>Limited Experience with Cybersecurity</a:t>
            </a:r>
          </a:p>
          <a:p>
            <a:r>
              <a:rPr lang="en-US" dirty="0">
                <a:latin typeface="Arial" panose="020B0604020202020204" pitchFamily="34" charset="0"/>
                <a:cs typeface="Arial" panose="020B0604020202020204" pitchFamily="34" charset="0"/>
              </a:rPr>
              <a:t>Tendency to Trust Online Platforms</a:t>
            </a:r>
          </a:p>
          <a:p>
            <a:r>
              <a:rPr lang="en-US" dirty="0">
                <a:latin typeface="Arial" panose="020B0604020202020204" pitchFamily="34" charset="0"/>
                <a:cs typeface="Arial" panose="020B0604020202020204" pitchFamily="34" charset="0"/>
              </a:rPr>
              <a:t>Desire for Social Media Validation</a:t>
            </a:r>
          </a:p>
          <a:p>
            <a:r>
              <a:rPr lang="en-US" dirty="0">
                <a:latin typeface="Arial" panose="020B0604020202020204" pitchFamily="34" charset="0"/>
                <a:cs typeface="Arial" panose="020B0604020202020204" pitchFamily="34" charset="0"/>
              </a:rPr>
              <a:t>Inadequate Privacy Settings</a:t>
            </a:r>
          </a:p>
          <a:p>
            <a:r>
              <a:rPr lang="en-US" dirty="0">
                <a:latin typeface="Arial" panose="020B0604020202020204" pitchFamily="34" charset="0"/>
                <a:cs typeface="Arial" panose="020B0604020202020204" pitchFamily="34" charset="0"/>
              </a:rPr>
              <a:t>Overexposure to Online Risks</a:t>
            </a:r>
          </a:p>
          <a:p>
            <a:r>
              <a:rPr lang="en-US" dirty="0">
                <a:latin typeface="Arial" panose="020B0604020202020204" pitchFamily="34" charset="0"/>
                <a:cs typeface="Arial" panose="020B0604020202020204" pitchFamily="34" charset="0"/>
              </a:rPr>
              <a:t>Digital Natives </a:t>
            </a:r>
          </a:p>
          <a:p>
            <a:r>
              <a:rPr lang="en-US" dirty="0">
                <a:latin typeface="Arial" panose="020B0604020202020204" pitchFamily="34" charset="0"/>
                <a:cs typeface="Arial" panose="020B0604020202020204" pitchFamily="34" charset="0"/>
              </a:rPr>
              <a:t>Edutainment  </a:t>
            </a:r>
          </a:p>
          <a:p>
            <a:r>
              <a:rPr lang="en-US" dirty="0">
                <a:latin typeface="Arial" panose="020B0604020202020204" pitchFamily="34" charset="0"/>
                <a:cs typeface="Arial" panose="020B0604020202020204" pitchFamily="34" charset="0"/>
              </a:rPr>
              <a:t>Use of AI</a:t>
            </a:r>
          </a:p>
          <a:p>
            <a:r>
              <a:rPr lang="en-US" dirty="0">
                <a:latin typeface="Arial" panose="020B0604020202020204" pitchFamily="34" charset="0"/>
                <a:cs typeface="Arial" panose="020B0604020202020204" pitchFamily="34" charset="0"/>
              </a:rPr>
              <a:t>FOMO – Fear of Missing Out</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17</a:t>
            </a:fld>
            <a:endParaRPr lang="en-US" dirty="0"/>
          </a:p>
        </p:txBody>
      </p:sp>
      <p:pic>
        <p:nvPicPr>
          <p:cNvPr id="7" name="Picture 6">
            <a:extLst>
              <a:ext uri="{FF2B5EF4-FFF2-40B4-BE49-F238E27FC236}">
                <a16:creationId xmlns:a16="http://schemas.microsoft.com/office/drawing/2014/main" id="{25AAA750-EA7F-83EC-B3B2-03A17987B324}"/>
              </a:ext>
            </a:extLst>
          </p:cNvPr>
          <p:cNvPicPr>
            <a:picLocks noChangeAspect="1"/>
          </p:cNvPicPr>
          <p:nvPr/>
        </p:nvPicPr>
        <p:blipFill>
          <a:blip r:embed="rId2"/>
          <a:stretch>
            <a:fillRect/>
          </a:stretch>
        </p:blipFill>
        <p:spPr>
          <a:xfrm>
            <a:off x="5235941" y="2571750"/>
            <a:ext cx="3020998" cy="1812598"/>
          </a:xfrm>
          <a:prstGeom prst="rect">
            <a:avLst/>
          </a:prstGeom>
        </p:spPr>
      </p:pic>
    </p:spTree>
    <p:extLst>
      <p:ext uri="{BB962C8B-B14F-4D97-AF65-F5344CB8AC3E}">
        <p14:creationId xmlns:p14="http://schemas.microsoft.com/office/powerpoint/2010/main" val="3551328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2606" y="122158"/>
            <a:ext cx="6658354" cy="763526"/>
          </a:xfrm>
        </p:spPr>
        <p:txBody>
          <a:bodyPr>
            <a:normAutofit fontScale="90000"/>
          </a:bodyPr>
          <a:lstStyle/>
          <a:p>
            <a:r>
              <a:rPr lang="en-US" sz="3200" b="1" dirty="0">
                <a:latin typeface="Arial" panose="020B0604020202020204" pitchFamily="34" charset="0"/>
                <a:cs typeface="Arial" panose="020B0604020202020204" pitchFamily="34" charset="0"/>
              </a:rPr>
              <a:t>Cyber Hygiene Practices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for Students</a:t>
            </a:r>
          </a:p>
        </p:txBody>
      </p:sp>
      <p:sp>
        <p:nvSpPr>
          <p:cNvPr id="3" name="Content Placeholder 2"/>
          <p:cNvSpPr>
            <a:spLocks noGrp="1"/>
          </p:cNvSpPr>
          <p:nvPr>
            <p:ph idx="1"/>
          </p:nvPr>
        </p:nvSpPr>
        <p:spPr>
          <a:xfrm>
            <a:off x="463714" y="1148316"/>
            <a:ext cx="8246070" cy="3630159"/>
          </a:xfrm>
        </p:spPr>
        <p:txBody>
          <a:bodyPr>
            <a:normAutofi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18</a:t>
            </a:fld>
            <a:endParaRPr lang="en-US" dirty="0"/>
          </a:p>
        </p:txBody>
      </p:sp>
      <p:sp>
        <p:nvSpPr>
          <p:cNvPr id="7" name="TextBox 6">
            <a:extLst>
              <a:ext uri="{FF2B5EF4-FFF2-40B4-BE49-F238E27FC236}">
                <a16:creationId xmlns:a16="http://schemas.microsoft.com/office/drawing/2014/main" id="{EFF10E6C-791E-3FCE-B9C0-BA6677FE78D0}"/>
              </a:ext>
            </a:extLst>
          </p:cNvPr>
          <p:cNvSpPr txBox="1"/>
          <p:nvPr/>
        </p:nvSpPr>
        <p:spPr>
          <a:xfrm>
            <a:off x="628650" y="1232922"/>
            <a:ext cx="8259098" cy="3416320"/>
          </a:xfrm>
          <a:prstGeom prst="rect">
            <a:avLst/>
          </a:prstGeom>
          <a:noFill/>
        </p:spPr>
        <p:txBody>
          <a:bodyPr wrap="square">
            <a:spAutoFit/>
          </a:bodyPr>
          <a:lstStyle/>
          <a:p>
            <a:r>
              <a:rPr lang="en-US" sz="2400" b="1" dirty="0">
                <a:solidFill>
                  <a:srgbClr val="00B0F0"/>
                </a:solidFill>
                <a:latin typeface="Arial" panose="020B0604020202020204" pitchFamily="34" charset="0"/>
                <a:cs typeface="Arial" panose="020B0604020202020204" pitchFamily="34" charset="0"/>
              </a:rPr>
              <a:t>1. Awareness of Cyberbullying and its Effects</a:t>
            </a:r>
          </a:p>
          <a:p>
            <a:r>
              <a:rPr lang="en-US" sz="2400" b="1" dirty="0">
                <a:solidFill>
                  <a:srgbClr val="00B0F0"/>
                </a:solidFill>
                <a:latin typeface="Arial" panose="020B0604020202020204" pitchFamily="34" charset="0"/>
                <a:cs typeface="Arial" panose="020B0604020202020204" pitchFamily="34" charset="0"/>
              </a:rPr>
              <a:t>Impact: </a:t>
            </a:r>
            <a:r>
              <a:rPr lang="en-US" sz="2400" dirty="0">
                <a:solidFill>
                  <a:srgbClr val="002060"/>
                </a:solidFill>
                <a:latin typeface="Arial" panose="020B0604020202020204" pitchFamily="34" charset="0"/>
                <a:cs typeface="Arial" panose="020B0604020202020204" pitchFamily="34" charset="0"/>
              </a:rPr>
              <a:t>Cyberbullying can lead to significant psychological distress, including anxiety, depression, and a decrease in academic performance. Students may feel isolated, embarrassed, or fearful of engaging online.</a:t>
            </a:r>
          </a:p>
          <a:p>
            <a:r>
              <a:rPr lang="en-US" sz="2400" b="1" dirty="0">
                <a:solidFill>
                  <a:srgbClr val="00B0F0"/>
                </a:solidFill>
                <a:latin typeface="Arial" panose="020B0604020202020204" pitchFamily="34" charset="0"/>
                <a:cs typeface="Arial" panose="020B0604020202020204" pitchFamily="34" charset="0"/>
              </a:rPr>
              <a:t>Prevention: </a:t>
            </a:r>
            <a:r>
              <a:rPr lang="en-US" sz="2400" dirty="0">
                <a:solidFill>
                  <a:srgbClr val="002060"/>
                </a:solidFill>
                <a:latin typeface="Arial" panose="020B0604020202020204" pitchFamily="34" charset="0"/>
                <a:cs typeface="Arial" panose="020B0604020202020204" pitchFamily="34" charset="0"/>
              </a:rPr>
              <a:t>Education about the signs and effects of cyberbullying is crucial. Schools should promote a culture of respect and kindness online, and encourage students to speak up if they or their peers are being targeted.</a:t>
            </a:r>
          </a:p>
        </p:txBody>
      </p:sp>
    </p:spTree>
    <p:extLst>
      <p:ext uri="{BB962C8B-B14F-4D97-AF65-F5344CB8AC3E}">
        <p14:creationId xmlns:p14="http://schemas.microsoft.com/office/powerpoint/2010/main" val="2068359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902" y="102393"/>
            <a:ext cx="8259098" cy="763526"/>
          </a:xfrm>
        </p:spPr>
        <p:txBody>
          <a:bodyPr>
            <a:normAutofit fontScale="90000"/>
          </a:bodyPr>
          <a:lstStyle/>
          <a:p>
            <a:r>
              <a:rPr lang="en-US" sz="3200" b="1" dirty="0">
                <a:latin typeface="Arial" panose="020B0604020202020204" pitchFamily="34" charset="0"/>
                <a:cs typeface="Arial" panose="020B0604020202020204" pitchFamily="34" charset="0"/>
              </a:rPr>
              <a:t>Cyber Hygiene Practices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for Students</a:t>
            </a:r>
          </a:p>
        </p:txBody>
      </p:sp>
      <p:sp>
        <p:nvSpPr>
          <p:cNvPr id="3" name="Content Placeholder 2"/>
          <p:cNvSpPr>
            <a:spLocks noGrp="1"/>
          </p:cNvSpPr>
          <p:nvPr>
            <p:ph idx="1"/>
          </p:nvPr>
        </p:nvSpPr>
        <p:spPr>
          <a:xfrm>
            <a:off x="463714" y="1148316"/>
            <a:ext cx="8246070" cy="3630159"/>
          </a:xfrm>
        </p:spPr>
        <p:txBody>
          <a:bodyPr>
            <a:normAutofi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19</a:t>
            </a:fld>
            <a:endParaRPr lang="en-US" dirty="0"/>
          </a:p>
        </p:txBody>
      </p:sp>
      <p:sp>
        <p:nvSpPr>
          <p:cNvPr id="7" name="TextBox 6">
            <a:extLst>
              <a:ext uri="{FF2B5EF4-FFF2-40B4-BE49-F238E27FC236}">
                <a16:creationId xmlns:a16="http://schemas.microsoft.com/office/drawing/2014/main" id="{EFF10E6C-791E-3FCE-B9C0-BA6677FE78D0}"/>
              </a:ext>
            </a:extLst>
          </p:cNvPr>
          <p:cNvSpPr txBox="1"/>
          <p:nvPr/>
        </p:nvSpPr>
        <p:spPr>
          <a:xfrm>
            <a:off x="628650" y="1232922"/>
            <a:ext cx="8358596" cy="3416320"/>
          </a:xfrm>
          <a:prstGeom prst="rect">
            <a:avLst/>
          </a:prstGeom>
          <a:noFill/>
        </p:spPr>
        <p:txBody>
          <a:bodyPr wrap="square">
            <a:spAutoFit/>
          </a:bodyPr>
          <a:lstStyle/>
          <a:p>
            <a:r>
              <a:rPr lang="en-US" sz="2400" b="1" dirty="0">
                <a:solidFill>
                  <a:srgbClr val="00B0F0"/>
                </a:solidFill>
                <a:latin typeface="Arial" panose="020B0604020202020204" pitchFamily="34" charset="0"/>
                <a:cs typeface="Arial" panose="020B0604020202020204" pitchFamily="34" charset="0"/>
              </a:rPr>
              <a:t>2. Understanding Online Persona and Privacy</a:t>
            </a:r>
          </a:p>
          <a:p>
            <a:r>
              <a:rPr lang="en-US" sz="2400" b="1" dirty="0">
                <a:solidFill>
                  <a:srgbClr val="00B0F0"/>
                </a:solidFill>
                <a:latin typeface="Arial" panose="020B0604020202020204" pitchFamily="34" charset="0"/>
                <a:cs typeface="Arial" panose="020B0604020202020204" pitchFamily="34" charset="0"/>
              </a:rPr>
              <a:t>Impact: </a:t>
            </a:r>
            <a:r>
              <a:rPr lang="en-US" sz="2400" dirty="0">
                <a:solidFill>
                  <a:srgbClr val="002060"/>
                </a:solidFill>
                <a:latin typeface="Arial" panose="020B0604020202020204" pitchFamily="34" charset="0"/>
                <a:cs typeface="Arial" panose="020B0604020202020204" pitchFamily="34" charset="0"/>
              </a:rPr>
              <a:t>Over-sharing or having private information exposed online can lead to stress and anxiety. Students may worry about the judgments of their peers based on their online activity.</a:t>
            </a:r>
          </a:p>
          <a:p>
            <a:r>
              <a:rPr lang="en-US" sz="2400" b="1" dirty="0">
                <a:solidFill>
                  <a:srgbClr val="00B0F0"/>
                </a:solidFill>
                <a:latin typeface="Arial" panose="020B0604020202020204" pitchFamily="34" charset="0"/>
                <a:cs typeface="Arial" panose="020B0604020202020204" pitchFamily="34" charset="0"/>
              </a:rPr>
              <a:t>Prevention: </a:t>
            </a:r>
            <a:r>
              <a:rPr lang="en-US" sz="2400" dirty="0">
                <a:solidFill>
                  <a:srgbClr val="002060"/>
                </a:solidFill>
                <a:latin typeface="Arial" panose="020B0604020202020204" pitchFamily="34" charset="0"/>
                <a:cs typeface="Arial" panose="020B0604020202020204" pitchFamily="34" charset="0"/>
              </a:rPr>
              <a:t>Teach students about the importance of privacy settings and the long-term implications of their online posts. Discuss the concept of digital footprint and encourage them to think critically about what they share online.</a:t>
            </a:r>
          </a:p>
        </p:txBody>
      </p:sp>
    </p:spTree>
    <p:extLst>
      <p:ext uri="{BB962C8B-B14F-4D97-AF65-F5344CB8AC3E}">
        <p14:creationId xmlns:p14="http://schemas.microsoft.com/office/powerpoint/2010/main" val="1261097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710" y="231358"/>
            <a:ext cx="8259098" cy="763526"/>
          </a:xfrm>
        </p:spPr>
        <p:txBody>
          <a:bodyPr>
            <a:normAutofit/>
          </a:bodyPr>
          <a:lstStyle/>
          <a:p>
            <a:r>
              <a:rPr lang="en-US" b="1" dirty="0">
                <a:latin typeface="Arial" panose="020B0604020202020204" pitchFamily="34" charset="0"/>
                <a:cs typeface="Arial" panose="020B0604020202020204" pitchFamily="34" charset="0"/>
              </a:rPr>
              <a:t>What is Hygiene </a:t>
            </a:r>
            <a:r>
              <a:rPr lang="en-US" dirty="0">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a:xfrm>
            <a:off x="463714" y="1148316"/>
            <a:ext cx="8246070" cy="3630159"/>
          </a:xfrm>
        </p:spPr>
        <p:txBody>
          <a:bodyPr>
            <a:normAutofit fontScale="92500"/>
          </a:bodyPr>
          <a:lstStyle/>
          <a:p>
            <a:r>
              <a:rPr lang="en-US" b="1" i="1" dirty="0">
                <a:latin typeface="Arial" panose="020B0604020202020204" pitchFamily="34" charset="0"/>
                <a:cs typeface="Arial" panose="020B0604020202020204" pitchFamily="34" charset="0"/>
              </a:rPr>
              <a:t>Hygiene refers to practices and behaviors aimed at maintaining cleanliness and promoting health. </a:t>
            </a:r>
          </a:p>
          <a:p>
            <a:r>
              <a:rPr lang="en-US" dirty="0">
                <a:latin typeface="Arial" panose="020B0604020202020204" pitchFamily="34" charset="0"/>
                <a:cs typeface="Arial" panose="020B0604020202020204" pitchFamily="34" charset="0"/>
              </a:rPr>
              <a:t>In the context of personal hygiene, this includes activities like washing hands regularly, brushing teeth, bathing, and keeping one's living environment clean. These practices help prevent the spread of germs, bacteria, and diseases, ultimately contributing to overall well-being.</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2</a:t>
            </a:fld>
            <a:endParaRPr lang="en-US" dirty="0"/>
          </a:p>
        </p:txBody>
      </p:sp>
      <p:pic>
        <p:nvPicPr>
          <p:cNvPr id="9" name="Picture 8"/>
          <p:cNvPicPr>
            <a:picLocks noChangeAspect="1"/>
          </p:cNvPicPr>
          <p:nvPr/>
        </p:nvPicPr>
        <p:blipFill>
          <a:blip r:embed="rId2"/>
          <a:stretch>
            <a:fillRect/>
          </a:stretch>
        </p:blipFill>
        <p:spPr>
          <a:xfrm>
            <a:off x="3162130" y="4800"/>
            <a:ext cx="1626812" cy="1066800"/>
          </a:xfrm>
          <a:prstGeom prst="rect">
            <a:avLst/>
          </a:prstGeom>
        </p:spPr>
      </p:pic>
    </p:spTree>
    <p:extLst>
      <p:ext uri="{BB962C8B-B14F-4D97-AF65-F5344CB8AC3E}">
        <p14:creationId xmlns:p14="http://schemas.microsoft.com/office/powerpoint/2010/main" val="4103309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530" y="170951"/>
            <a:ext cx="8140881" cy="763526"/>
          </a:xfrm>
        </p:spPr>
        <p:txBody>
          <a:bodyPr>
            <a:normAutofit fontScale="90000"/>
          </a:bodyPr>
          <a:lstStyle/>
          <a:p>
            <a:r>
              <a:rPr lang="en-US" sz="3200" b="1" dirty="0">
                <a:latin typeface="Arial" panose="020B0604020202020204" pitchFamily="34" charset="0"/>
                <a:cs typeface="Arial" panose="020B0604020202020204" pitchFamily="34" charset="0"/>
              </a:rPr>
              <a:t>Cyber Hygiene Practices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for Students</a:t>
            </a:r>
          </a:p>
        </p:txBody>
      </p:sp>
      <p:sp>
        <p:nvSpPr>
          <p:cNvPr id="3" name="Content Placeholder 2"/>
          <p:cNvSpPr>
            <a:spLocks noGrp="1"/>
          </p:cNvSpPr>
          <p:nvPr>
            <p:ph idx="1"/>
          </p:nvPr>
        </p:nvSpPr>
        <p:spPr>
          <a:xfrm>
            <a:off x="463714" y="1148316"/>
            <a:ext cx="8246070" cy="3630159"/>
          </a:xfrm>
        </p:spPr>
        <p:txBody>
          <a:bodyPr>
            <a:normAutofi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20</a:t>
            </a:fld>
            <a:endParaRPr lang="en-US" dirty="0"/>
          </a:p>
        </p:txBody>
      </p:sp>
      <p:sp>
        <p:nvSpPr>
          <p:cNvPr id="7" name="TextBox 6">
            <a:extLst>
              <a:ext uri="{FF2B5EF4-FFF2-40B4-BE49-F238E27FC236}">
                <a16:creationId xmlns:a16="http://schemas.microsoft.com/office/drawing/2014/main" id="{EFF10E6C-791E-3FCE-B9C0-BA6677FE78D0}"/>
              </a:ext>
            </a:extLst>
          </p:cNvPr>
          <p:cNvSpPr txBox="1"/>
          <p:nvPr/>
        </p:nvSpPr>
        <p:spPr>
          <a:xfrm>
            <a:off x="628650" y="1148316"/>
            <a:ext cx="8259098" cy="3416320"/>
          </a:xfrm>
          <a:prstGeom prst="rect">
            <a:avLst/>
          </a:prstGeom>
          <a:noFill/>
        </p:spPr>
        <p:txBody>
          <a:bodyPr wrap="square">
            <a:spAutoFit/>
          </a:bodyPr>
          <a:lstStyle/>
          <a:p>
            <a:r>
              <a:rPr lang="en-US" sz="2400" b="1" dirty="0">
                <a:solidFill>
                  <a:srgbClr val="00B0F0"/>
                </a:solidFill>
                <a:latin typeface="Arial" panose="020B0604020202020204" pitchFamily="34" charset="0"/>
                <a:cs typeface="Arial" panose="020B0604020202020204" pitchFamily="34" charset="0"/>
              </a:rPr>
              <a:t>3. Dealing with Information Overload</a:t>
            </a:r>
          </a:p>
          <a:p>
            <a:r>
              <a:rPr lang="en-US" sz="2400" b="1" dirty="0">
                <a:solidFill>
                  <a:srgbClr val="00B0F0"/>
                </a:solidFill>
                <a:latin typeface="Arial" panose="020B0604020202020204" pitchFamily="34" charset="0"/>
                <a:cs typeface="Arial" panose="020B0604020202020204" pitchFamily="34" charset="0"/>
              </a:rPr>
              <a:t>Impact: </a:t>
            </a:r>
            <a:r>
              <a:rPr lang="en-US" sz="2400" dirty="0">
                <a:solidFill>
                  <a:srgbClr val="002060"/>
                </a:solidFill>
                <a:latin typeface="Arial" panose="020B0604020202020204" pitchFamily="34" charset="0"/>
                <a:cs typeface="Arial" panose="020B0604020202020204" pitchFamily="34" charset="0"/>
              </a:rPr>
              <a:t>Constant notifications and the overwhelming amount of information available online can lead to cognitive overload, reducing focus and increasing stress levels.</a:t>
            </a:r>
          </a:p>
          <a:p>
            <a:r>
              <a:rPr lang="en-US" sz="2400" b="1" dirty="0">
                <a:solidFill>
                  <a:srgbClr val="00B0F0"/>
                </a:solidFill>
                <a:latin typeface="Arial" panose="020B0604020202020204" pitchFamily="34" charset="0"/>
                <a:cs typeface="Arial" panose="020B0604020202020204" pitchFamily="34" charset="0"/>
              </a:rPr>
              <a:t>Prevention: </a:t>
            </a:r>
            <a:r>
              <a:rPr lang="en-US" sz="2400" dirty="0">
                <a:solidFill>
                  <a:srgbClr val="002060"/>
                </a:solidFill>
                <a:latin typeface="Arial" panose="020B0604020202020204" pitchFamily="34" charset="0"/>
                <a:cs typeface="Arial" panose="020B0604020202020204" pitchFamily="34" charset="0"/>
              </a:rPr>
              <a:t>Encourage regular digital detoxes and promote healthy habits like setting specific times for checking notifications. Teach students to prioritize information and to take breaks from their devices to maintain mental clarity.</a:t>
            </a:r>
          </a:p>
        </p:txBody>
      </p:sp>
    </p:spTree>
    <p:extLst>
      <p:ext uri="{BB962C8B-B14F-4D97-AF65-F5344CB8AC3E}">
        <p14:creationId xmlns:p14="http://schemas.microsoft.com/office/powerpoint/2010/main" val="604626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4347"/>
            <a:ext cx="8149590" cy="763526"/>
          </a:xfrm>
        </p:spPr>
        <p:txBody>
          <a:bodyPr>
            <a:normAutofit fontScale="90000"/>
          </a:bodyPr>
          <a:lstStyle/>
          <a:p>
            <a:r>
              <a:rPr lang="en-US" sz="3200" b="1" dirty="0">
                <a:latin typeface="Arial" panose="020B0604020202020204" pitchFamily="34" charset="0"/>
                <a:cs typeface="Arial" panose="020B0604020202020204" pitchFamily="34" charset="0"/>
              </a:rPr>
              <a:t>Cyber Hygiene Practices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for Students</a:t>
            </a:r>
          </a:p>
        </p:txBody>
      </p:sp>
      <p:sp>
        <p:nvSpPr>
          <p:cNvPr id="3" name="Content Placeholder 2"/>
          <p:cNvSpPr>
            <a:spLocks noGrp="1"/>
          </p:cNvSpPr>
          <p:nvPr>
            <p:ph idx="1"/>
          </p:nvPr>
        </p:nvSpPr>
        <p:spPr>
          <a:xfrm>
            <a:off x="463714" y="1148316"/>
            <a:ext cx="8246070" cy="3630159"/>
          </a:xfrm>
        </p:spPr>
        <p:txBody>
          <a:bodyPr>
            <a:normAutofi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21</a:t>
            </a:fld>
            <a:endParaRPr lang="en-US" dirty="0"/>
          </a:p>
        </p:txBody>
      </p:sp>
      <p:sp>
        <p:nvSpPr>
          <p:cNvPr id="7" name="TextBox 6">
            <a:extLst>
              <a:ext uri="{FF2B5EF4-FFF2-40B4-BE49-F238E27FC236}">
                <a16:creationId xmlns:a16="http://schemas.microsoft.com/office/drawing/2014/main" id="{EFF10E6C-791E-3FCE-B9C0-BA6677FE78D0}"/>
              </a:ext>
            </a:extLst>
          </p:cNvPr>
          <p:cNvSpPr txBox="1"/>
          <p:nvPr/>
        </p:nvSpPr>
        <p:spPr>
          <a:xfrm>
            <a:off x="628650" y="1232922"/>
            <a:ext cx="8259098" cy="3416320"/>
          </a:xfrm>
          <a:prstGeom prst="rect">
            <a:avLst/>
          </a:prstGeom>
          <a:noFill/>
        </p:spPr>
        <p:txBody>
          <a:bodyPr wrap="square">
            <a:spAutoFit/>
          </a:bodyPr>
          <a:lstStyle/>
          <a:p>
            <a:r>
              <a:rPr lang="en-US" sz="2400" b="1" dirty="0">
                <a:solidFill>
                  <a:srgbClr val="00B0F0"/>
                </a:solidFill>
                <a:latin typeface="Arial" panose="020B0604020202020204" pitchFamily="34" charset="0"/>
                <a:cs typeface="Arial" panose="020B0604020202020204" pitchFamily="34" charset="0"/>
              </a:rPr>
              <a:t>4. Social Media and Self-Esteem</a:t>
            </a:r>
          </a:p>
          <a:p>
            <a:r>
              <a:rPr lang="en-US" sz="2400" b="1" dirty="0">
                <a:solidFill>
                  <a:srgbClr val="00B0F0"/>
                </a:solidFill>
                <a:latin typeface="Arial" panose="020B0604020202020204" pitchFamily="34" charset="0"/>
                <a:cs typeface="Arial" panose="020B0604020202020204" pitchFamily="34" charset="0"/>
              </a:rPr>
              <a:t>Impact: </a:t>
            </a:r>
            <a:r>
              <a:rPr lang="en-US" sz="2400" dirty="0">
                <a:solidFill>
                  <a:srgbClr val="002060"/>
                </a:solidFill>
                <a:latin typeface="Arial" panose="020B0604020202020204" pitchFamily="34" charset="0"/>
                <a:cs typeface="Arial" panose="020B0604020202020204" pitchFamily="34" charset="0"/>
              </a:rPr>
              <a:t>High engagement on social media can affect self-esteem, with students possibly comparing themselves unfavorably to the curated images they see online. This can lead to feelings of inadequacy and depression.</a:t>
            </a:r>
          </a:p>
          <a:p>
            <a:r>
              <a:rPr lang="en-US" sz="2400" b="1" dirty="0">
                <a:solidFill>
                  <a:srgbClr val="00B0F0"/>
                </a:solidFill>
                <a:latin typeface="Arial" panose="020B0604020202020204" pitchFamily="34" charset="0"/>
                <a:cs typeface="Arial" panose="020B0604020202020204" pitchFamily="34" charset="0"/>
              </a:rPr>
              <a:t>Prevention: </a:t>
            </a:r>
            <a:r>
              <a:rPr lang="en-US" sz="2400" dirty="0">
                <a:solidFill>
                  <a:srgbClr val="002060"/>
                </a:solidFill>
                <a:latin typeface="Arial" panose="020B0604020202020204" pitchFamily="34" charset="0"/>
                <a:cs typeface="Arial" panose="020B0604020202020204" pitchFamily="34" charset="0"/>
              </a:rPr>
              <a:t>Schools can host workshops or discussions about media literacy and the reality behind social media portrayals. Promoting activities that build self-esteem offline can also help balance their online interactions.</a:t>
            </a:r>
          </a:p>
        </p:txBody>
      </p:sp>
    </p:spTree>
    <p:extLst>
      <p:ext uri="{BB962C8B-B14F-4D97-AF65-F5344CB8AC3E}">
        <p14:creationId xmlns:p14="http://schemas.microsoft.com/office/powerpoint/2010/main" val="3310514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6598"/>
            <a:ext cx="8259098" cy="763526"/>
          </a:xfrm>
        </p:spPr>
        <p:txBody>
          <a:bodyPr>
            <a:normAutofit fontScale="90000"/>
          </a:bodyPr>
          <a:lstStyle/>
          <a:p>
            <a:r>
              <a:rPr lang="en-US" sz="3200" b="1" dirty="0">
                <a:latin typeface="Arial" panose="020B0604020202020204" pitchFamily="34" charset="0"/>
                <a:cs typeface="Arial" panose="020B0604020202020204" pitchFamily="34" charset="0"/>
              </a:rPr>
              <a:t>Cyber Hygiene Practices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for Students</a:t>
            </a:r>
          </a:p>
        </p:txBody>
      </p:sp>
      <p:sp>
        <p:nvSpPr>
          <p:cNvPr id="3" name="Content Placeholder 2"/>
          <p:cNvSpPr>
            <a:spLocks noGrp="1"/>
          </p:cNvSpPr>
          <p:nvPr>
            <p:ph idx="1"/>
          </p:nvPr>
        </p:nvSpPr>
        <p:spPr>
          <a:xfrm>
            <a:off x="463714" y="1148316"/>
            <a:ext cx="8246070" cy="3630159"/>
          </a:xfrm>
        </p:spPr>
        <p:txBody>
          <a:bodyPr>
            <a:normAutofi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22</a:t>
            </a:fld>
            <a:endParaRPr lang="en-US" dirty="0"/>
          </a:p>
        </p:txBody>
      </p:sp>
      <p:sp>
        <p:nvSpPr>
          <p:cNvPr id="7" name="TextBox 6">
            <a:extLst>
              <a:ext uri="{FF2B5EF4-FFF2-40B4-BE49-F238E27FC236}">
                <a16:creationId xmlns:a16="http://schemas.microsoft.com/office/drawing/2014/main" id="{EFF10E6C-791E-3FCE-B9C0-BA6677FE78D0}"/>
              </a:ext>
            </a:extLst>
          </p:cNvPr>
          <p:cNvSpPr txBox="1"/>
          <p:nvPr/>
        </p:nvSpPr>
        <p:spPr>
          <a:xfrm>
            <a:off x="628650" y="1232922"/>
            <a:ext cx="8259098" cy="3416320"/>
          </a:xfrm>
          <a:prstGeom prst="rect">
            <a:avLst/>
          </a:prstGeom>
          <a:noFill/>
        </p:spPr>
        <p:txBody>
          <a:bodyPr wrap="square">
            <a:spAutoFit/>
          </a:bodyPr>
          <a:lstStyle/>
          <a:p>
            <a:r>
              <a:rPr lang="en-US" sz="2400" b="1" dirty="0">
                <a:solidFill>
                  <a:srgbClr val="00B0F0"/>
                </a:solidFill>
                <a:latin typeface="Arial" panose="020B0604020202020204" pitchFamily="34" charset="0"/>
                <a:cs typeface="Arial" panose="020B0604020202020204" pitchFamily="34" charset="0"/>
              </a:rPr>
              <a:t>5. Handling Online Peer Pressure</a:t>
            </a:r>
          </a:p>
          <a:p>
            <a:r>
              <a:rPr lang="en-US" sz="2400" b="1" dirty="0">
                <a:solidFill>
                  <a:srgbClr val="00B0F0"/>
                </a:solidFill>
                <a:latin typeface="Arial" panose="020B0604020202020204" pitchFamily="34" charset="0"/>
                <a:cs typeface="Arial" panose="020B0604020202020204" pitchFamily="34" charset="0"/>
              </a:rPr>
              <a:t>Impact: </a:t>
            </a:r>
            <a:r>
              <a:rPr lang="en-US" sz="2400" dirty="0">
                <a:solidFill>
                  <a:srgbClr val="002060"/>
                </a:solidFill>
                <a:latin typeface="Arial" panose="020B0604020202020204" pitchFamily="34" charset="0"/>
                <a:cs typeface="Arial" panose="020B0604020202020204" pitchFamily="34" charset="0"/>
              </a:rPr>
              <a:t>The need to conform or perform to peer expectations online can cause significant stress. The fear of missing out (FOMO) can also exacerbate anxiety and influence poor decision-making.</a:t>
            </a:r>
          </a:p>
          <a:p>
            <a:r>
              <a:rPr lang="en-US" sz="2400" b="1" dirty="0">
                <a:solidFill>
                  <a:srgbClr val="00B0F0"/>
                </a:solidFill>
                <a:latin typeface="Arial" panose="020B0604020202020204" pitchFamily="34" charset="0"/>
                <a:cs typeface="Arial" panose="020B0604020202020204" pitchFamily="34" charset="0"/>
              </a:rPr>
              <a:t>Prevention: </a:t>
            </a:r>
            <a:r>
              <a:rPr lang="en-US" sz="2400" dirty="0">
                <a:solidFill>
                  <a:srgbClr val="002060"/>
                </a:solidFill>
                <a:latin typeface="Arial" panose="020B0604020202020204" pitchFamily="34" charset="0"/>
                <a:cs typeface="Arial" panose="020B0604020202020204" pitchFamily="34" charset="0"/>
              </a:rPr>
              <a:t>Foster an environment where students feel valued for who they are, not what they post online. Encourage open discussions about peer pressure and provide strategies for making healthy choices.</a:t>
            </a:r>
          </a:p>
        </p:txBody>
      </p:sp>
    </p:spTree>
    <p:extLst>
      <p:ext uri="{BB962C8B-B14F-4D97-AF65-F5344CB8AC3E}">
        <p14:creationId xmlns:p14="http://schemas.microsoft.com/office/powerpoint/2010/main" val="175502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6598"/>
            <a:ext cx="8259098" cy="763526"/>
          </a:xfrm>
        </p:spPr>
        <p:txBody>
          <a:bodyPr>
            <a:normAutofit fontScale="90000"/>
          </a:bodyPr>
          <a:lstStyle/>
          <a:p>
            <a:r>
              <a:rPr lang="en-US" sz="3200" b="1" dirty="0">
                <a:latin typeface="Arial" panose="020B0604020202020204" pitchFamily="34" charset="0"/>
                <a:cs typeface="Arial" panose="020B0604020202020204" pitchFamily="34" charset="0"/>
              </a:rPr>
              <a:t>Cyber Hygiene Practices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for Students</a:t>
            </a:r>
          </a:p>
        </p:txBody>
      </p:sp>
      <p:sp>
        <p:nvSpPr>
          <p:cNvPr id="3" name="Content Placeholder 2"/>
          <p:cNvSpPr>
            <a:spLocks noGrp="1"/>
          </p:cNvSpPr>
          <p:nvPr>
            <p:ph idx="1"/>
          </p:nvPr>
        </p:nvSpPr>
        <p:spPr>
          <a:xfrm>
            <a:off x="463714" y="1148316"/>
            <a:ext cx="8246070" cy="3630159"/>
          </a:xfrm>
        </p:spPr>
        <p:txBody>
          <a:bodyPr>
            <a:normAutofi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23</a:t>
            </a:fld>
            <a:endParaRPr lang="en-US" dirty="0"/>
          </a:p>
        </p:txBody>
      </p:sp>
      <p:sp>
        <p:nvSpPr>
          <p:cNvPr id="7" name="TextBox 6">
            <a:extLst>
              <a:ext uri="{FF2B5EF4-FFF2-40B4-BE49-F238E27FC236}">
                <a16:creationId xmlns:a16="http://schemas.microsoft.com/office/drawing/2014/main" id="{EFF10E6C-791E-3FCE-B9C0-BA6677FE78D0}"/>
              </a:ext>
            </a:extLst>
          </p:cNvPr>
          <p:cNvSpPr txBox="1"/>
          <p:nvPr/>
        </p:nvSpPr>
        <p:spPr>
          <a:xfrm>
            <a:off x="628650" y="1232922"/>
            <a:ext cx="8259098" cy="3046988"/>
          </a:xfrm>
          <a:prstGeom prst="rect">
            <a:avLst/>
          </a:prstGeom>
          <a:noFill/>
        </p:spPr>
        <p:txBody>
          <a:bodyPr wrap="square">
            <a:spAutoFit/>
          </a:bodyPr>
          <a:lstStyle/>
          <a:p>
            <a:r>
              <a:rPr lang="en-US" sz="2400" b="1" dirty="0">
                <a:solidFill>
                  <a:srgbClr val="00B0F0"/>
                </a:solidFill>
                <a:latin typeface="Arial" panose="020B0604020202020204" pitchFamily="34" charset="0"/>
                <a:cs typeface="Arial" panose="020B0604020202020204" pitchFamily="34" charset="0"/>
              </a:rPr>
              <a:t>6. Online Gaming and Behavior</a:t>
            </a:r>
          </a:p>
          <a:p>
            <a:r>
              <a:rPr lang="en-US" sz="2400" b="1" dirty="0">
                <a:solidFill>
                  <a:srgbClr val="00B0F0"/>
                </a:solidFill>
                <a:latin typeface="Arial" panose="020B0604020202020204" pitchFamily="34" charset="0"/>
                <a:cs typeface="Arial" panose="020B0604020202020204" pitchFamily="34" charset="0"/>
              </a:rPr>
              <a:t>Impact: </a:t>
            </a:r>
            <a:r>
              <a:rPr lang="en-US" sz="2400" dirty="0">
                <a:solidFill>
                  <a:srgbClr val="002060"/>
                </a:solidFill>
                <a:latin typeface="Arial" panose="020B0604020202020204" pitchFamily="34" charset="0"/>
                <a:cs typeface="Arial" panose="020B0604020202020204" pitchFamily="34" charset="0"/>
              </a:rPr>
              <a:t>Excessive gaming can lead to addictive behaviors, disrupted sleep, and reduced physical activity, impacting mental and physical health.</a:t>
            </a:r>
          </a:p>
          <a:p>
            <a:r>
              <a:rPr lang="en-US" sz="2400" b="1" dirty="0">
                <a:solidFill>
                  <a:srgbClr val="00B0F0"/>
                </a:solidFill>
                <a:latin typeface="Arial" panose="020B0604020202020204" pitchFamily="34" charset="0"/>
                <a:cs typeface="Arial" panose="020B0604020202020204" pitchFamily="34" charset="0"/>
              </a:rPr>
              <a:t>Prevention: </a:t>
            </a:r>
            <a:r>
              <a:rPr lang="en-US" sz="2400" dirty="0">
                <a:solidFill>
                  <a:srgbClr val="002060"/>
                </a:solidFill>
                <a:latin typeface="Arial" panose="020B0604020202020204" pitchFamily="34" charset="0"/>
                <a:cs typeface="Arial" panose="020B0604020202020204" pitchFamily="34" charset="0"/>
              </a:rPr>
              <a:t>Educate students and parents about setting healthy limits and the importance of balance. Discuss the potential psychological impacts of gaming and encourage diverse interests beyond the digital world.</a:t>
            </a:r>
          </a:p>
        </p:txBody>
      </p:sp>
    </p:spTree>
    <p:extLst>
      <p:ext uri="{BB962C8B-B14F-4D97-AF65-F5344CB8AC3E}">
        <p14:creationId xmlns:p14="http://schemas.microsoft.com/office/powerpoint/2010/main" val="317166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6598"/>
            <a:ext cx="8259098" cy="763526"/>
          </a:xfrm>
        </p:spPr>
        <p:txBody>
          <a:bodyPr>
            <a:normAutofit fontScale="90000"/>
          </a:bodyPr>
          <a:lstStyle/>
          <a:p>
            <a:r>
              <a:rPr lang="en-US" sz="3200" b="1" dirty="0">
                <a:latin typeface="Arial" panose="020B0604020202020204" pitchFamily="34" charset="0"/>
                <a:cs typeface="Arial" panose="020B0604020202020204" pitchFamily="34" charset="0"/>
              </a:rPr>
              <a:t>Cyber Hygiene Practices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for Students</a:t>
            </a:r>
          </a:p>
        </p:txBody>
      </p:sp>
      <p:sp>
        <p:nvSpPr>
          <p:cNvPr id="3" name="Content Placeholder 2"/>
          <p:cNvSpPr>
            <a:spLocks noGrp="1"/>
          </p:cNvSpPr>
          <p:nvPr>
            <p:ph idx="1"/>
          </p:nvPr>
        </p:nvSpPr>
        <p:spPr>
          <a:xfrm>
            <a:off x="463714" y="1148316"/>
            <a:ext cx="8246070" cy="3630159"/>
          </a:xfrm>
        </p:spPr>
        <p:txBody>
          <a:bodyPr>
            <a:normAutofi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24</a:t>
            </a:fld>
            <a:endParaRPr lang="en-US" dirty="0"/>
          </a:p>
        </p:txBody>
      </p:sp>
      <p:sp>
        <p:nvSpPr>
          <p:cNvPr id="7" name="TextBox 6">
            <a:extLst>
              <a:ext uri="{FF2B5EF4-FFF2-40B4-BE49-F238E27FC236}">
                <a16:creationId xmlns:a16="http://schemas.microsoft.com/office/drawing/2014/main" id="{EFF10E6C-791E-3FCE-B9C0-BA6677FE78D0}"/>
              </a:ext>
            </a:extLst>
          </p:cNvPr>
          <p:cNvSpPr txBox="1"/>
          <p:nvPr/>
        </p:nvSpPr>
        <p:spPr>
          <a:xfrm>
            <a:off x="628650" y="1232922"/>
            <a:ext cx="8259098" cy="3046988"/>
          </a:xfrm>
          <a:prstGeom prst="rect">
            <a:avLst/>
          </a:prstGeom>
          <a:noFill/>
        </p:spPr>
        <p:txBody>
          <a:bodyPr wrap="square">
            <a:spAutoFit/>
          </a:bodyPr>
          <a:lstStyle/>
          <a:p>
            <a:r>
              <a:rPr lang="en-US" sz="2400" b="1" dirty="0">
                <a:solidFill>
                  <a:srgbClr val="00B0F0"/>
                </a:solidFill>
                <a:latin typeface="Arial" panose="020B0604020202020204" pitchFamily="34" charset="0"/>
                <a:cs typeface="Arial" panose="020B0604020202020204" pitchFamily="34" charset="0"/>
              </a:rPr>
              <a:t>7. Strategies for Cyber Resilience</a:t>
            </a:r>
          </a:p>
          <a:p>
            <a:r>
              <a:rPr lang="en-US" sz="2400" b="1" dirty="0">
                <a:solidFill>
                  <a:srgbClr val="00B0F0"/>
                </a:solidFill>
                <a:latin typeface="Arial" panose="020B0604020202020204" pitchFamily="34" charset="0"/>
                <a:cs typeface="Arial" panose="020B0604020202020204" pitchFamily="34" charset="0"/>
              </a:rPr>
              <a:t>Impact: </a:t>
            </a:r>
            <a:r>
              <a:rPr lang="en-US" sz="2400" dirty="0">
                <a:solidFill>
                  <a:srgbClr val="002060"/>
                </a:solidFill>
                <a:latin typeface="Arial" panose="020B0604020202020204" pitchFamily="34" charset="0"/>
                <a:cs typeface="Arial" panose="020B0604020202020204" pitchFamily="34" charset="0"/>
              </a:rPr>
              <a:t>Encountering cyber threats can lead to fear and distrust of digital environments, affecting learning and social interactions.</a:t>
            </a:r>
          </a:p>
          <a:p>
            <a:r>
              <a:rPr lang="en-US" sz="2400" b="1" dirty="0">
                <a:solidFill>
                  <a:srgbClr val="00B0F0"/>
                </a:solidFill>
                <a:latin typeface="Arial" panose="020B0604020202020204" pitchFamily="34" charset="0"/>
                <a:cs typeface="Arial" panose="020B0604020202020204" pitchFamily="34" charset="0"/>
              </a:rPr>
              <a:t>Prevention: </a:t>
            </a:r>
            <a:r>
              <a:rPr lang="en-US" sz="2400" dirty="0">
                <a:solidFill>
                  <a:srgbClr val="002060"/>
                </a:solidFill>
                <a:latin typeface="Arial" panose="020B0604020202020204" pitchFamily="34" charset="0"/>
                <a:cs typeface="Arial" panose="020B0604020202020204" pitchFamily="34" charset="0"/>
              </a:rPr>
              <a:t>Teach students about cybersecurity basics and encourage them to speak openly about any concerns with trusted adults. Building a resilient mindset helps them to navigate online challenges more effectively.</a:t>
            </a:r>
          </a:p>
        </p:txBody>
      </p:sp>
    </p:spTree>
    <p:extLst>
      <p:ext uri="{BB962C8B-B14F-4D97-AF65-F5344CB8AC3E}">
        <p14:creationId xmlns:p14="http://schemas.microsoft.com/office/powerpoint/2010/main" val="1366608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7473-C80C-534B-8D4B-5879D26753D2}"/>
              </a:ext>
            </a:extLst>
          </p:cNvPr>
          <p:cNvSpPr>
            <a:spLocks noGrp="1"/>
          </p:cNvSpPr>
          <p:nvPr>
            <p:ph type="title"/>
          </p:nvPr>
        </p:nvSpPr>
        <p:spPr>
          <a:xfrm>
            <a:off x="1748915" y="1251269"/>
            <a:ext cx="6937885" cy="725349"/>
          </a:xfrm>
        </p:spPr>
        <p:txBody>
          <a:bodyPr>
            <a:normAutofit fontScale="90000"/>
          </a:bodyPr>
          <a:lstStyle/>
          <a:p>
            <a:pPr algn="ctr"/>
            <a:r>
              <a:rPr lang="en-US" b="1" dirty="0">
                <a:latin typeface="Arial" panose="020B0604020202020204" pitchFamily="34" charset="0"/>
                <a:cs typeface="Arial" panose="020B0604020202020204" pitchFamily="34" charset="0"/>
              </a:rPr>
              <a:t>Cyber Hygiene Practices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Teachers</a:t>
            </a:r>
            <a:endParaRPr lang="en-IN" b="1"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E5F7422E-2FC6-2E5C-6F6E-F5FE3F279204}"/>
              </a:ext>
            </a:extLst>
          </p:cNvPr>
          <p:cNvSpPr>
            <a:spLocks noGrp="1"/>
          </p:cNvSpPr>
          <p:nvPr>
            <p:ph type="dt" sz="half" idx="10"/>
          </p:nvPr>
        </p:nvSpPr>
        <p:spPr/>
        <p:txBody>
          <a:bodyPr/>
          <a:lstStyle/>
          <a:p>
            <a:fld id="{E6726A64-D10C-4248-8CC3-6B2C2FCB8E0D}" type="datetime1">
              <a:rPr lang="en-US" smtClean="0"/>
              <a:t>4/30/2024</a:t>
            </a:fld>
            <a:endParaRPr lang="en-US"/>
          </a:p>
        </p:txBody>
      </p:sp>
      <p:sp>
        <p:nvSpPr>
          <p:cNvPr id="5" name="Slide Number Placeholder 4">
            <a:extLst>
              <a:ext uri="{FF2B5EF4-FFF2-40B4-BE49-F238E27FC236}">
                <a16:creationId xmlns:a16="http://schemas.microsoft.com/office/drawing/2014/main" id="{0C118963-62B9-B564-34F0-A783966EC1EF}"/>
              </a:ext>
            </a:extLst>
          </p:cNvPr>
          <p:cNvSpPr>
            <a:spLocks noGrp="1"/>
          </p:cNvSpPr>
          <p:nvPr>
            <p:ph type="sldNum" sz="quarter" idx="12"/>
          </p:nvPr>
        </p:nvSpPr>
        <p:spPr/>
        <p:txBody>
          <a:bodyPr/>
          <a:lstStyle/>
          <a:p>
            <a:fld id="{B82CCC60-E8CD-4174-8B1A-7DF615B22EEF}" type="slidenum">
              <a:rPr lang="en-US" smtClean="0"/>
              <a:pPr/>
              <a:t>25</a:t>
            </a:fld>
            <a:endParaRPr lang="en-US"/>
          </a:p>
        </p:txBody>
      </p:sp>
    </p:spTree>
    <p:extLst>
      <p:ext uri="{BB962C8B-B14F-4D97-AF65-F5344CB8AC3E}">
        <p14:creationId xmlns:p14="http://schemas.microsoft.com/office/powerpoint/2010/main" val="4119110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9486" y="173141"/>
            <a:ext cx="4838262" cy="763526"/>
          </a:xfrm>
        </p:spPr>
        <p:txBody>
          <a:bodyPr>
            <a:noAutofit/>
          </a:bodyPr>
          <a:lstStyle/>
          <a:p>
            <a:r>
              <a:rPr lang="en-US" sz="3200" b="1" dirty="0">
                <a:latin typeface="Arial" panose="020B0604020202020204" pitchFamily="34" charset="0"/>
                <a:cs typeface="Arial" panose="020B0604020202020204" pitchFamily="34" charset="0"/>
              </a:rPr>
              <a:t>Cyber Hygiene Practices for Teachers</a:t>
            </a:r>
          </a:p>
        </p:txBody>
      </p:sp>
      <p:sp>
        <p:nvSpPr>
          <p:cNvPr id="3" name="Content Placeholder 2"/>
          <p:cNvSpPr>
            <a:spLocks noGrp="1"/>
          </p:cNvSpPr>
          <p:nvPr>
            <p:ph idx="1"/>
          </p:nvPr>
        </p:nvSpPr>
        <p:spPr>
          <a:xfrm>
            <a:off x="463714" y="1148316"/>
            <a:ext cx="8246070" cy="3630159"/>
          </a:xfrm>
        </p:spPr>
        <p:txBody>
          <a:bodyPr>
            <a:normAutofi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26</a:t>
            </a:fld>
            <a:endParaRPr lang="en-US" dirty="0"/>
          </a:p>
        </p:txBody>
      </p:sp>
      <p:sp>
        <p:nvSpPr>
          <p:cNvPr id="7" name="TextBox 6">
            <a:extLst>
              <a:ext uri="{FF2B5EF4-FFF2-40B4-BE49-F238E27FC236}">
                <a16:creationId xmlns:a16="http://schemas.microsoft.com/office/drawing/2014/main" id="{EFF10E6C-791E-3FCE-B9C0-BA6677FE78D0}"/>
              </a:ext>
            </a:extLst>
          </p:cNvPr>
          <p:cNvSpPr txBox="1"/>
          <p:nvPr/>
        </p:nvSpPr>
        <p:spPr>
          <a:xfrm>
            <a:off x="628650" y="1064471"/>
            <a:ext cx="8259098" cy="3847207"/>
          </a:xfrm>
          <a:prstGeom prst="rect">
            <a:avLst/>
          </a:prstGeom>
          <a:noFill/>
        </p:spPr>
        <p:txBody>
          <a:bodyPr wrap="square">
            <a:spAutoFit/>
          </a:bodyPr>
          <a:lstStyle/>
          <a:p>
            <a:r>
              <a:rPr lang="en-US" sz="2400" b="1" dirty="0">
                <a:solidFill>
                  <a:srgbClr val="00B0F0"/>
                </a:solidFill>
                <a:latin typeface="Arial" panose="020B0604020202020204" pitchFamily="34" charset="0"/>
                <a:cs typeface="Arial" panose="020B0604020202020204" pitchFamily="34" charset="0"/>
              </a:rPr>
              <a:t>1. Data Handling on Government Websites:</a:t>
            </a:r>
          </a:p>
          <a:p>
            <a:pPr marL="342900" indent="-342900">
              <a:buFont typeface="Wingdings" panose="05000000000000000000" pitchFamily="2" charset="2"/>
              <a:buChar char="§"/>
            </a:pPr>
            <a:r>
              <a:rPr lang="en-US" sz="2200" b="1" dirty="0">
                <a:solidFill>
                  <a:srgbClr val="002060"/>
                </a:solidFill>
                <a:latin typeface="Arial" panose="020B0604020202020204" pitchFamily="34" charset="0"/>
                <a:cs typeface="Arial" panose="020B0604020202020204" pitchFamily="34" charset="0"/>
              </a:rPr>
              <a:t>Secure Password Management: </a:t>
            </a:r>
            <a:r>
              <a:rPr lang="en-US" sz="2200" dirty="0">
                <a:solidFill>
                  <a:srgbClr val="002060"/>
                </a:solidFill>
                <a:latin typeface="Arial" panose="020B0604020202020204" pitchFamily="34" charset="0"/>
                <a:cs typeface="Arial" panose="020B0604020202020204" pitchFamily="34" charset="0"/>
              </a:rPr>
              <a:t>Use strong, unique passwords for each government website account and avoid sharing login credentials.</a:t>
            </a:r>
          </a:p>
          <a:p>
            <a:pPr marL="342900" indent="-342900">
              <a:buFont typeface="Wingdings" panose="05000000000000000000" pitchFamily="2" charset="2"/>
              <a:buChar char="§"/>
            </a:pPr>
            <a:r>
              <a:rPr lang="en-US" sz="2200" b="1" dirty="0">
                <a:solidFill>
                  <a:srgbClr val="002060"/>
                </a:solidFill>
                <a:latin typeface="Arial" panose="020B0604020202020204" pitchFamily="34" charset="0"/>
                <a:cs typeface="Arial" panose="020B0604020202020204" pitchFamily="34" charset="0"/>
              </a:rPr>
              <a:t>Encryption and Secure Transmission: </a:t>
            </a:r>
            <a:r>
              <a:rPr lang="en-US" sz="2200" dirty="0">
                <a:solidFill>
                  <a:srgbClr val="002060"/>
                </a:solidFill>
                <a:latin typeface="Arial" panose="020B0604020202020204" pitchFamily="34" charset="0"/>
                <a:cs typeface="Arial" panose="020B0604020202020204" pitchFamily="34" charset="0"/>
              </a:rPr>
              <a:t>Ensure that any data submitted to government websites, such as student attendance or assessment records, is transmitted securely using encrypted connections (HTTPS).</a:t>
            </a:r>
          </a:p>
          <a:p>
            <a:pPr marL="342900" indent="-342900">
              <a:buFont typeface="Wingdings" panose="05000000000000000000" pitchFamily="2" charset="2"/>
              <a:buChar char="§"/>
            </a:pPr>
            <a:r>
              <a:rPr lang="en-US" sz="2200" b="1" dirty="0">
                <a:solidFill>
                  <a:srgbClr val="002060"/>
                </a:solidFill>
                <a:latin typeface="Arial" panose="020B0604020202020204" pitchFamily="34" charset="0"/>
                <a:cs typeface="Arial" panose="020B0604020202020204" pitchFamily="34" charset="0"/>
              </a:rPr>
              <a:t>Regular Security Updates: </a:t>
            </a:r>
            <a:r>
              <a:rPr lang="en-US" sz="2200" dirty="0">
                <a:solidFill>
                  <a:srgbClr val="002060"/>
                </a:solidFill>
                <a:latin typeface="Arial" panose="020B0604020202020204" pitchFamily="34" charset="0"/>
                <a:cs typeface="Arial" panose="020B0604020202020204" pitchFamily="34" charset="0"/>
              </a:rPr>
              <a:t>Keep all software and browsers up-to-date to mitigate vulnerabilities that could be exploited by cyber attackers targeting government websites.</a:t>
            </a:r>
          </a:p>
        </p:txBody>
      </p:sp>
    </p:spTree>
    <p:extLst>
      <p:ext uri="{BB962C8B-B14F-4D97-AF65-F5344CB8AC3E}">
        <p14:creationId xmlns:p14="http://schemas.microsoft.com/office/powerpoint/2010/main" val="2150101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46598"/>
            <a:ext cx="4315747" cy="763526"/>
          </a:xfrm>
        </p:spPr>
        <p:txBody>
          <a:bodyPr>
            <a:normAutofit fontScale="90000"/>
          </a:bodyPr>
          <a:lstStyle/>
          <a:p>
            <a:r>
              <a:rPr lang="en-US" sz="3200" b="1" dirty="0">
                <a:latin typeface="Arial" panose="020B0604020202020204" pitchFamily="34" charset="0"/>
                <a:cs typeface="Arial" panose="020B0604020202020204" pitchFamily="34" charset="0"/>
              </a:rPr>
              <a:t>Cyber Hygiene Practices for Teachers</a:t>
            </a:r>
          </a:p>
        </p:txBody>
      </p:sp>
      <p:sp>
        <p:nvSpPr>
          <p:cNvPr id="3" name="Content Placeholder 2"/>
          <p:cNvSpPr>
            <a:spLocks noGrp="1"/>
          </p:cNvSpPr>
          <p:nvPr>
            <p:ph idx="1"/>
          </p:nvPr>
        </p:nvSpPr>
        <p:spPr>
          <a:xfrm>
            <a:off x="463714" y="1148316"/>
            <a:ext cx="8246070" cy="3630159"/>
          </a:xfrm>
        </p:spPr>
        <p:txBody>
          <a:bodyPr>
            <a:normAutofit/>
          </a:bodyPr>
          <a:lstStyle/>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27</a:t>
            </a:fld>
            <a:endParaRPr lang="en-US" dirty="0"/>
          </a:p>
        </p:txBody>
      </p:sp>
      <p:sp>
        <p:nvSpPr>
          <p:cNvPr id="7" name="TextBox 6">
            <a:extLst>
              <a:ext uri="{FF2B5EF4-FFF2-40B4-BE49-F238E27FC236}">
                <a16:creationId xmlns:a16="http://schemas.microsoft.com/office/drawing/2014/main" id="{EFF10E6C-791E-3FCE-B9C0-BA6677FE78D0}"/>
              </a:ext>
            </a:extLst>
          </p:cNvPr>
          <p:cNvSpPr txBox="1"/>
          <p:nvPr/>
        </p:nvSpPr>
        <p:spPr>
          <a:xfrm>
            <a:off x="628650" y="1087356"/>
            <a:ext cx="8259098" cy="3477875"/>
          </a:xfrm>
          <a:prstGeom prst="rect">
            <a:avLst/>
          </a:prstGeom>
          <a:noFill/>
        </p:spPr>
        <p:txBody>
          <a:bodyPr wrap="square">
            <a:spAutoFit/>
          </a:bodyPr>
          <a:lstStyle/>
          <a:p>
            <a:r>
              <a:rPr lang="en-US" sz="2000" b="1" dirty="0">
                <a:solidFill>
                  <a:srgbClr val="00B0F0"/>
                </a:solidFill>
                <a:latin typeface="Arial" panose="020B0604020202020204" pitchFamily="34" charset="0"/>
                <a:cs typeface="Arial" panose="020B0604020202020204" pitchFamily="34" charset="0"/>
              </a:rPr>
              <a:t>2. Psychological Aspects:</a:t>
            </a:r>
          </a:p>
          <a:p>
            <a:pPr marL="342900" indent="-342900">
              <a:buFont typeface="Wingdings" panose="05000000000000000000" pitchFamily="2" charset="2"/>
              <a:buChar char="§"/>
            </a:pPr>
            <a:r>
              <a:rPr lang="en-US" sz="2000" b="1" dirty="0">
                <a:solidFill>
                  <a:srgbClr val="002060"/>
                </a:solidFill>
                <a:latin typeface="Arial" panose="020B0604020202020204" pitchFamily="34" charset="0"/>
                <a:cs typeface="Arial" panose="020B0604020202020204" pitchFamily="34" charset="0"/>
              </a:rPr>
              <a:t>Online Reputation Management: </a:t>
            </a:r>
            <a:r>
              <a:rPr lang="en-US" sz="2000" dirty="0">
                <a:solidFill>
                  <a:srgbClr val="002060"/>
                </a:solidFill>
                <a:latin typeface="Arial" panose="020B0604020202020204" pitchFamily="34" charset="0"/>
                <a:cs typeface="Arial" panose="020B0604020202020204" pitchFamily="34" charset="0"/>
              </a:rPr>
              <a:t>Be mindful of the content shared on social media platforms, as it can impact professional reputation and relationships with students, parents, and colleagues.</a:t>
            </a:r>
          </a:p>
          <a:p>
            <a:pPr marL="342900" indent="-342900">
              <a:buFont typeface="Wingdings" panose="05000000000000000000" pitchFamily="2" charset="2"/>
              <a:buChar char="§"/>
            </a:pPr>
            <a:r>
              <a:rPr lang="en-US" sz="2000" b="1" dirty="0">
                <a:solidFill>
                  <a:srgbClr val="002060"/>
                </a:solidFill>
                <a:latin typeface="Arial" panose="020B0604020202020204" pitchFamily="34" charset="0"/>
                <a:cs typeface="Arial" panose="020B0604020202020204" pitchFamily="34" charset="0"/>
              </a:rPr>
              <a:t>Cyberbullying Awareness: </a:t>
            </a:r>
            <a:r>
              <a:rPr lang="en-US" sz="2000" dirty="0">
                <a:solidFill>
                  <a:srgbClr val="002060"/>
                </a:solidFill>
                <a:latin typeface="Arial" panose="020B0604020202020204" pitchFamily="34" charset="0"/>
                <a:cs typeface="Arial" panose="020B0604020202020204" pitchFamily="34" charset="0"/>
              </a:rPr>
              <a:t>Recognize the signs of cyberbullying among students and provide support and resources to those affected. </a:t>
            </a:r>
          </a:p>
          <a:p>
            <a:pPr marL="342900" indent="-342900">
              <a:buFont typeface="Wingdings" panose="05000000000000000000" pitchFamily="2" charset="2"/>
              <a:buChar char="§"/>
            </a:pPr>
            <a:r>
              <a:rPr lang="en-US" sz="2000" b="1" dirty="0">
                <a:solidFill>
                  <a:srgbClr val="002060"/>
                </a:solidFill>
                <a:latin typeface="Arial" panose="020B0604020202020204" pitchFamily="34" charset="0"/>
                <a:cs typeface="Arial" panose="020B0604020202020204" pitchFamily="34" charset="0"/>
              </a:rPr>
              <a:t>Digital Well-being: </a:t>
            </a:r>
            <a:r>
              <a:rPr lang="en-US" sz="2000" dirty="0">
                <a:solidFill>
                  <a:srgbClr val="002060"/>
                </a:solidFill>
                <a:latin typeface="Arial" panose="020B0604020202020204" pitchFamily="34" charset="0"/>
                <a:cs typeface="Arial" panose="020B0604020202020204" pitchFamily="34" charset="0"/>
              </a:rPr>
              <a:t>Set boundaries for digital use and prioritize offline activities to maintain a healthy work-life balance. Encourage open communication about digital stressors and provide resources for managing technology-related anxiety.</a:t>
            </a:r>
          </a:p>
        </p:txBody>
      </p:sp>
    </p:spTree>
    <p:extLst>
      <p:ext uri="{BB962C8B-B14F-4D97-AF65-F5344CB8AC3E}">
        <p14:creationId xmlns:p14="http://schemas.microsoft.com/office/powerpoint/2010/main" val="2266940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6902" y="168793"/>
            <a:ext cx="4868091" cy="763526"/>
          </a:xfrm>
        </p:spPr>
        <p:txBody>
          <a:bodyPr>
            <a:noAutofit/>
          </a:bodyPr>
          <a:lstStyle/>
          <a:p>
            <a:r>
              <a:rPr lang="en-US" sz="3200" b="1" dirty="0">
                <a:latin typeface="Arial" panose="020B0604020202020204" pitchFamily="34" charset="0"/>
                <a:cs typeface="Arial" panose="020B0604020202020204" pitchFamily="34" charset="0"/>
              </a:rPr>
              <a:t>Cyber Hygiene Practices  for Teachers</a:t>
            </a:r>
          </a:p>
        </p:txBody>
      </p:sp>
      <p:sp>
        <p:nvSpPr>
          <p:cNvPr id="3" name="Content Placeholder 2"/>
          <p:cNvSpPr>
            <a:spLocks noGrp="1"/>
          </p:cNvSpPr>
          <p:nvPr>
            <p:ph idx="1"/>
          </p:nvPr>
        </p:nvSpPr>
        <p:spPr>
          <a:xfrm>
            <a:off x="463714" y="1148316"/>
            <a:ext cx="8246070" cy="3630159"/>
          </a:xfrm>
        </p:spPr>
        <p:txBody>
          <a:bodyPr>
            <a:normAutofit/>
          </a:bodyPr>
          <a:lstStyle/>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28</a:t>
            </a:fld>
            <a:endParaRPr lang="en-US" dirty="0"/>
          </a:p>
        </p:txBody>
      </p:sp>
      <p:sp>
        <p:nvSpPr>
          <p:cNvPr id="7" name="TextBox 6">
            <a:extLst>
              <a:ext uri="{FF2B5EF4-FFF2-40B4-BE49-F238E27FC236}">
                <a16:creationId xmlns:a16="http://schemas.microsoft.com/office/drawing/2014/main" id="{EFF10E6C-791E-3FCE-B9C0-BA6677FE78D0}"/>
              </a:ext>
            </a:extLst>
          </p:cNvPr>
          <p:cNvSpPr txBox="1"/>
          <p:nvPr/>
        </p:nvSpPr>
        <p:spPr>
          <a:xfrm>
            <a:off x="330926" y="1010124"/>
            <a:ext cx="8665028" cy="3816429"/>
          </a:xfrm>
          <a:prstGeom prst="rect">
            <a:avLst/>
          </a:prstGeom>
          <a:noFill/>
        </p:spPr>
        <p:txBody>
          <a:bodyPr wrap="square">
            <a:spAutoFit/>
          </a:bodyPr>
          <a:lstStyle/>
          <a:p>
            <a:r>
              <a:rPr lang="en-US" sz="2200" b="1" dirty="0">
                <a:solidFill>
                  <a:srgbClr val="00B0F0"/>
                </a:solidFill>
                <a:latin typeface="Arial" panose="020B0604020202020204" pitchFamily="34" charset="0"/>
                <a:cs typeface="Arial" panose="020B0604020202020204" pitchFamily="34" charset="0"/>
              </a:rPr>
              <a:t>3. Professional Use of AI:</a:t>
            </a:r>
          </a:p>
          <a:p>
            <a:pPr marL="342900" indent="-342900">
              <a:buFont typeface="Wingdings" panose="05000000000000000000" pitchFamily="2" charset="2"/>
              <a:buChar char="§"/>
            </a:pPr>
            <a:r>
              <a:rPr lang="en-US" sz="2200" b="1" dirty="0">
                <a:solidFill>
                  <a:srgbClr val="002060"/>
                </a:solidFill>
                <a:latin typeface="Arial" panose="020B0604020202020204" pitchFamily="34" charset="0"/>
                <a:cs typeface="Arial" panose="020B0604020202020204" pitchFamily="34" charset="0"/>
              </a:rPr>
              <a:t>AI Literacy Training: </a:t>
            </a:r>
            <a:r>
              <a:rPr lang="en-US" sz="2200" dirty="0">
                <a:solidFill>
                  <a:srgbClr val="002060"/>
                </a:solidFill>
                <a:latin typeface="Arial" panose="020B0604020202020204" pitchFamily="34" charset="0"/>
                <a:cs typeface="Arial" panose="020B0604020202020204" pitchFamily="34" charset="0"/>
              </a:rPr>
              <a:t>Stay informed about the latest developments in AI technology and undergo training to enhance AI literacy and understanding of its applications in education.</a:t>
            </a:r>
          </a:p>
          <a:p>
            <a:pPr marL="342900" indent="-342900">
              <a:buFont typeface="Wingdings" panose="05000000000000000000" pitchFamily="2" charset="2"/>
              <a:buChar char="§"/>
            </a:pPr>
            <a:r>
              <a:rPr lang="en-US" sz="2200" b="1" dirty="0">
                <a:solidFill>
                  <a:srgbClr val="002060"/>
                </a:solidFill>
                <a:latin typeface="Arial" panose="020B0604020202020204" pitchFamily="34" charset="0"/>
                <a:cs typeface="Arial" panose="020B0604020202020204" pitchFamily="34" charset="0"/>
              </a:rPr>
              <a:t>Ethical Considerations: </a:t>
            </a:r>
            <a:r>
              <a:rPr lang="en-US" sz="2200" dirty="0">
                <a:solidFill>
                  <a:srgbClr val="002060"/>
                </a:solidFill>
                <a:latin typeface="Arial" panose="020B0604020202020204" pitchFamily="34" charset="0"/>
                <a:cs typeface="Arial" panose="020B0604020202020204" pitchFamily="34" charset="0"/>
              </a:rPr>
              <a:t>Consider the ethical implications of using AI-powered educational tools and ensure that they align with professional standards and values.</a:t>
            </a:r>
          </a:p>
          <a:p>
            <a:pPr marL="342900" indent="-342900">
              <a:buFont typeface="Wingdings" panose="05000000000000000000" pitchFamily="2" charset="2"/>
              <a:buChar char="§"/>
            </a:pPr>
            <a:r>
              <a:rPr lang="en-US" sz="2200" b="1" dirty="0">
                <a:solidFill>
                  <a:srgbClr val="002060"/>
                </a:solidFill>
                <a:latin typeface="Arial" panose="020B0604020202020204" pitchFamily="34" charset="0"/>
                <a:cs typeface="Arial" panose="020B0604020202020204" pitchFamily="34" charset="0"/>
              </a:rPr>
              <a:t>Data Privacy: </a:t>
            </a:r>
            <a:r>
              <a:rPr lang="en-US" sz="2200" dirty="0">
                <a:solidFill>
                  <a:srgbClr val="002060"/>
                </a:solidFill>
                <a:latin typeface="Arial" panose="020B0604020202020204" pitchFamily="34" charset="0"/>
                <a:cs typeface="Arial" panose="020B0604020202020204" pitchFamily="34" charset="0"/>
              </a:rPr>
              <a:t>Adhere to data protection regulations when using AI systems that collect or process student data. Only use reputable AI tools and platforms that prioritize data security and privacy.</a:t>
            </a:r>
          </a:p>
        </p:txBody>
      </p:sp>
    </p:spTree>
    <p:extLst>
      <p:ext uri="{BB962C8B-B14F-4D97-AF65-F5344CB8AC3E}">
        <p14:creationId xmlns:p14="http://schemas.microsoft.com/office/powerpoint/2010/main" val="3439382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8822" y="177502"/>
            <a:ext cx="4698925" cy="763526"/>
          </a:xfrm>
        </p:spPr>
        <p:txBody>
          <a:bodyPr>
            <a:noAutofit/>
          </a:bodyPr>
          <a:lstStyle/>
          <a:p>
            <a:r>
              <a:rPr lang="en-US" sz="3200" b="1" dirty="0">
                <a:latin typeface="Arial" panose="020B0604020202020204" pitchFamily="34" charset="0"/>
                <a:cs typeface="Arial" panose="020B0604020202020204" pitchFamily="34" charset="0"/>
              </a:rPr>
              <a:t>Cyber Hygiene Practices for Teachers</a:t>
            </a:r>
          </a:p>
        </p:txBody>
      </p:sp>
      <p:sp>
        <p:nvSpPr>
          <p:cNvPr id="3" name="Content Placeholder 2"/>
          <p:cNvSpPr>
            <a:spLocks noGrp="1"/>
          </p:cNvSpPr>
          <p:nvPr>
            <p:ph idx="1"/>
          </p:nvPr>
        </p:nvSpPr>
        <p:spPr>
          <a:xfrm>
            <a:off x="463714" y="1148316"/>
            <a:ext cx="8246070" cy="3630159"/>
          </a:xfrm>
        </p:spPr>
        <p:txBody>
          <a:bodyPr>
            <a:normAutofit/>
          </a:bodyPr>
          <a:lstStyle/>
          <a:p>
            <a:pPr marL="0" inden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29</a:t>
            </a:fld>
            <a:endParaRPr lang="en-US" dirty="0"/>
          </a:p>
        </p:txBody>
      </p:sp>
      <p:sp>
        <p:nvSpPr>
          <p:cNvPr id="7" name="TextBox 6">
            <a:extLst>
              <a:ext uri="{FF2B5EF4-FFF2-40B4-BE49-F238E27FC236}">
                <a16:creationId xmlns:a16="http://schemas.microsoft.com/office/drawing/2014/main" id="{EFF10E6C-791E-3FCE-B9C0-BA6677FE78D0}"/>
              </a:ext>
            </a:extLst>
          </p:cNvPr>
          <p:cNvSpPr txBox="1"/>
          <p:nvPr/>
        </p:nvSpPr>
        <p:spPr>
          <a:xfrm>
            <a:off x="628649" y="1010124"/>
            <a:ext cx="8259098" cy="3785652"/>
          </a:xfrm>
          <a:prstGeom prst="rect">
            <a:avLst/>
          </a:prstGeom>
          <a:noFill/>
        </p:spPr>
        <p:txBody>
          <a:bodyPr wrap="square">
            <a:spAutoFit/>
          </a:bodyPr>
          <a:lstStyle/>
          <a:p>
            <a:r>
              <a:rPr lang="en-US" sz="2400" b="1" dirty="0">
                <a:solidFill>
                  <a:srgbClr val="00B0F0"/>
                </a:solidFill>
                <a:latin typeface="Arial" panose="020B0604020202020204" pitchFamily="34" charset="0"/>
                <a:cs typeface="Arial" panose="020B0604020202020204" pitchFamily="34" charset="0"/>
              </a:rPr>
              <a:t>4. Secure Communication and Collaboration:</a:t>
            </a:r>
          </a:p>
          <a:p>
            <a:pPr marL="342900" indent="-342900">
              <a:buFont typeface="Wingdings" panose="05000000000000000000" pitchFamily="2" charset="2"/>
              <a:buChar char="§"/>
            </a:pPr>
            <a:r>
              <a:rPr lang="en-US" sz="2400" b="1" dirty="0">
                <a:solidFill>
                  <a:srgbClr val="002060"/>
                </a:solidFill>
                <a:latin typeface="Arial" panose="020B0604020202020204" pitchFamily="34" charset="0"/>
                <a:cs typeface="Arial" panose="020B0604020202020204" pitchFamily="34" charset="0"/>
              </a:rPr>
              <a:t>Encrypted Communication Channels: </a:t>
            </a:r>
            <a:r>
              <a:rPr lang="en-US" sz="2400" dirty="0">
                <a:solidFill>
                  <a:srgbClr val="002060"/>
                </a:solidFill>
                <a:latin typeface="Arial" panose="020B0604020202020204" pitchFamily="34" charset="0"/>
                <a:cs typeface="Arial" panose="020B0604020202020204" pitchFamily="34" charset="0"/>
              </a:rPr>
              <a:t>Use encrypted email services and messaging platforms for communicating sensitive information</a:t>
            </a:r>
          </a:p>
          <a:p>
            <a:pPr marL="342900" indent="-342900">
              <a:buFont typeface="Wingdings" panose="05000000000000000000" pitchFamily="2" charset="2"/>
              <a:buChar char="§"/>
            </a:pPr>
            <a:r>
              <a:rPr lang="en-US" sz="2400" b="1" dirty="0">
                <a:solidFill>
                  <a:srgbClr val="002060"/>
                </a:solidFill>
                <a:latin typeface="Arial" panose="020B0604020202020204" pitchFamily="34" charset="0"/>
                <a:cs typeface="Arial" panose="020B0604020202020204" pitchFamily="34" charset="0"/>
              </a:rPr>
              <a:t>Verify Sender Identity: </a:t>
            </a:r>
            <a:r>
              <a:rPr lang="en-US" sz="2400" dirty="0">
                <a:solidFill>
                  <a:srgbClr val="002060"/>
                </a:solidFill>
                <a:latin typeface="Arial" panose="020B0604020202020204" pitchFamily="34" charset="0"/>
                <a:cs typeface="Arial" panose="020B0604020202020204" pitchFamily="34" charset="0"/>
              </a:rPr>
              <a:t>Be cautious of phishing emails and verify the authenticity of requests for personal or financial information before responding.</a:t>
            </a:r>
          </a:p>
          <a:p>
            <a:pPr marL="342900" indent="-342900">
              <a:buFont typeface="Wingdings" panose="05000000000000000000" pitchFamily="2" charset="2"/>
              <a:buChar char="§"/>
            </a:pPr>
            <a:r>
              <a:rPr lang="en-US" sz="2400" b="1" dirty="0">
                <a:solidFill>
                  <a:srgbClr val="002060"/>
                </a:solidFill>
                <a:latin typeface="Arial" panose="020B0604020202020204" pitchFamily="34" charset="0"/>
                <a:cs typeface="Arial" panose="020B0604020202020204" pitchFamily="34" charset="0"/>
              </a:rPr>
              <a:t>Secure File Sharing: </a:t>
            </a:r>
            <a:r>
              <a:rPr lang="en-US" sz="2400" dirty="0">
                <a:solidFill>
                  <a:srgbClr val="002060"/>
                </a:solidFill>
                <a:latin typeface="Arial" panose="020B0604020202020204" pitchFamily="34" charset="0"/>
                <a:cs typeface="Arial" panose="020B0604020202020204" pitchFamily="34" charset="0"/>
              </a:rPr>
              <a:t>Use secure file-sharing platforms with access controls to share documents and resources with colleagues and students securely.</a:t>
            </a:r>
          </a:p>
        </p:txBody>
      </p:sp>
    </p:spTree>
    <p:extLst>
      <p:ext uri="{BB962C8B-B14F-4D97-AF65-F5344CB8AC3E}">
        <p14:creationId xmlns:p14="http://schemas.microsoft.com/office/powerpoint/2010/main" val="1579501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4980"/>
            <a:ext cx="8259098" cy="763526"/>
          </a:xfrm>
        </p:spPr>
        <p:txBody>
          <a:bodyPr>
            <a:normAutofit/>
          </a:bodyPr>
          <a:lstStyle/>
          <a:p>
            <a:r>
              <a:rPr lang="en-US" b="1" dirty="0">
                <a:latin typeface="Arial" panose="020B0604020202020204" pitchFamily="34" charset="0"/>
                <a:cs typeface="Arial" panose="020B0604020202020204" pitchFamily="34" charset="0"/>
              </a:rPr>
              <a:t>What is Cyber Hygiene </a:t>
            </a:r>
          </a:p>
        </p:txBody>
      </p:sp>
      <p:sp>
        <p:nvSpPr>
          <p:cNvPr id="3" name="Content Placeholder 2"/>
          <p:cNvSpPr>
            <a:spLocks noGrp="1"/>
          </p:cNvSpPr>
          <p:nvPr>
            <p:ph idx="1"/>
          </p:nvPr>
        </p:nvSpPr>
        <p:spPr>
          <a:xfrm>
            <a:off x="440730" y="1129981"/>
            <a:ext cx="8246070" cy="3774204"/>
          </a:xfrm>
        </p:spPr>
        <p:txBody>
          <a:bodyPr>
            <a:normAutofit fontScale="77500" lnSpcReduction="20000"/>
          </a:bodyPr>
          <a:lstStyle/>
          <a:p>
            <a:r>
              <a:rPr lang="en-US" dirty="0">
                <a:latin typeface="Arial" panose="020B0604020202020204" pitchFamily="34" charset="0"/>
                <a:cs typeface="Arial" panose="020B0604020202020204" pitchFamily="34" charset="0"/>
              </a:rPr>
              <a:t>Cyber hygiene refers to the practices and measures individuals and organizations take to maintain the health and security of their digital systems and data. </a:t>
            </a:r>
          </a:p>
          <a:p>
            <a:r>
              <a:rPr lang="en-US" dirty="0">
                <a:latin typeface="Arial" panose="020B0604020202020204" pitchFamily="34" charset="0"/>
                <a:cs typeface="Arial" panose="020B0604020202020204" pitchFamily="34" charset="0"/>
              </a:rPr>
              <a:t>It involves adopting behaviors and protocols to prevent cyber threats such as cyber hygiene practices like regularly updating software, using strong and unique passwords, implementing multi-factor authentication, backing up data, being cautious of suspicious emails or links, and staying informed about emerging cybersecurity threats. </a:t>
            </a:r>
          </a:p>
          <a:p>
            <a:r>
              <a:rPr lang="en-US" dirty="0">
                <a:latin typeface="Arial" panose="020B0604020202020204" pitchFamily="34" charset="0"/>
                <a:cs typeface="Arial" panose="020B0604020202020204" pitchFamily="34" charset="0"/>
              </a:rPr>
              <a:t>Just like personal hygiene keeps us healthy and prevents illnesses, cyber hygiene helps keep digital environments secure and resilient against cyber threats.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3</a:t>
            </a:fld>
            <a:endParaRPr lang="en-US" dirty="0"/>
          </a:p>
        </p:txBody>
      </p:sp>
      <p:pic>
        <p:nvPicPr>
          <p:cNvPr id="6" name="Picture 5"/>
          <p:cNvPicPr>
            <a:picLocks noChangeAspect="1"/>
          </p:cNvPicPr>
          <p:nvPr/>
        </p:nvPicPr>
        <p:blipFill>
          <a:blip r:embed="rId2"/>
          <a:stretch>
            <a:fillRect/>
          </a:stretch>
        </p:blipFill>
        <p:spPr>
          <a:xfrm>
            <a:off x="1524000" y="43363"/>
            <a:ext cx="1450495" cy="966761"/>
          </a:xfrm>
          <a:prstGeom prst="rect">
            <a:avLst/>
          </a:prstGeom>
        </p:spPr>
      </p:pic>
    </p:spTree>
    <p:extLst>
      <p:ext uri="{BB962C8B-B14F-4D97-AF65-F5344CB8AC3E}">
        <p14:creationId xmlns:p14="http://schemas.microsoft.com/office/powerpoint/2010/main" val="3861723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2331" y="122158"/>
            <a:ext cx="4385416" cy="763526"/>
          </a:xfrm>
        </p:spPr>
        <p:txBody>
          <a:bodyPr>
            <a:normAutofit fontScale="90000"/>
          </a:bodyPr>
          <a:lstStyle/>
          <a:p>
            <a:r>
              <a:rPr lang="en-US" sz="3200" b="1" dirty="0">
                <a:latin typeface="Arial" panose="020B0604020202020204" pitchFamily="34" charset="0"/>
                <a:cs typeface="Arial" panose="020B0604020202020204" pitchFamily="34" charset="0"/>
              </a:rPr>
              <a:t>Cyber Hygiene Practices for Teachers</a:t>
            </a:r>
          </a:p>
        </p:txBody>
      </p:sp>
      <p:sp>
        <p:nvSpPr>
          <p:cNvPr id="3" name="Content Placeholder 2"/>
          <p:cNvSpPr>
            <a:spLocks noGrp="1"/>
          </p:cNvSpPr>
          <p:nvPr>
            <p:ph idx="1"/>
          </p:nvPr>
        </p:nvSpPr>
        <p:spPr>
          <a:xfrm>
            <a:off x="463714" y="1148316"/>
            <a:ext cx="8246070" cy="3630159"/>
          </a:xfrm>
        </p:spPr>
        <p:txBody>
          <a:bodyPr>
            <a:normAutofi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30</a:t>
            </a:fld>
            <a:endParaRPr lang="en-US" dirty="0"/>
          </a:p>
        </p:txBody>
      </p:sp>
      <p:sp>
        <p:nvSpPr>
          <p:cNvPr id="7" name="TextBox 6">
            <a:extLst>
              <a:ext uri="{FF2B5EF4-FFF2-40B4-BE49-F238E27FC236}">
                <a16:creationId xmlns:a16="http://schemas.microsoft.com/office/drawing/2014/main" id="{EFF10E6C-791E-3FCE-B9C0-BA6677FE78D0}"/>
              </a:ext>
            </a:extLst>
          </p:cNvPr>
          <p:cNvSpPr txBox="1"/>
          <p:nvPr/>
        </p:nvSpPr>
        <p:spPr>
          <a:xfrm>
            <a:off x="628650" y="1232922"/>
            <a:ext cx="7984127" cy="3416320"/>
          </a:xfrm>
          <a:prstGeom prst="rect">
            <a:avLst/>
          </a:prstGeom>
          <a:noFill/>
        </p:spPr>
        <p:txBody>
          <a:bodyPr wrap="square">
            <a:spAutoFit/>
          </a:bodyPr>
          <a:lstStyle/>
          <a:p>
            <a:r>
              <a:rPr lang="en-US" sz="2400" b="1" dirty="0">
                <a:solidFill>
                  <a:srgbClr val="00B0F0"/>
                </a:solidFill>
                <a:latin typeface="Arial" panose="020B0604020202020204" pitchFamily="34" charset="0"/>
                <a:cs typeface="Arial" panose="020B0604020202020204" pitchFamily="34" charset="0"/>
              </a:rPr>
              <a:t>5. Continual Professional Development:</a:t>
            </a:r>
          </a:p>
          <a:p>
            <a:pPr marL="342900" indent="-342900">
              <a:buFont typeface="Wingdings" panose="05000000000000000000" pitchFamily="2" charset="2"/>
              <a:buChar char="§"/>
            </a:pPr>
            <a:r>
              <a:rPr lang="en-US" sz="2400" b="1" dirty="0">
                <a:solidFill>
                  <a:srgbClr val="002060"/>
                </a:solidFill>
                <a:latin typeface="Arial" panose="020B0604020202020204" pitchFamily="34" charset="0"/>
                <a:cs typeface="Arial" panose="020B0604020202020204" pitchFamily="34" charset="0"/>
              </a:rPr>
              <a:t>Stay Informed: </a:t>
            </a:r>
            <a:r>
              <a:rPr lang="en-US" sz="2400" dirty="0">
                <a:solidFill>
                  <a:srgbClr val="002060"/>
                </a:solidFill>
                <a:latin typeface="Arial" panose="020B0604020202020204" pitchFamily="34" charset="0"/>
                <a:cs typeface="Arial" panose="020B0604020202020204" pitchFamily="34" charset="0"/>
              </a:rPr>
              <a:t>Keep up-to-date with cybersecurity best practices and attend professional development sessions or workshops on cybersecurity awareness and data protection.</a:t>
            </a:r>
          </a:p>
          <a:p>
            <a:pPr marL="342900" indent="-342900">
              <a:buFont typeface="Wingdings" panose="05000000000000000000" pitchFamily="2" charset="2"/>
              <a:buChar char="§"/>
            </a:pPr>
            <a:r>
              <a:rPr lang="en-US" sz="2400" b="1" dirty="0">
                <a:solidFill>
                  <a:srgbClr val="002060"/>
                </a:solidFill>
                <a:latin typeface="Arial" panose="020B0604020202020204" pitchFamily="34" charset="0"/>
                <a:cs typeface="Arial" panose="020B0604020202020204" pitchFamily="34" charset="0"/>
              </a:rPr>
              <a:t>Report Security Incidents: </a:t>
            </a:r>
            <a:r>
              <a:rPr lang="en-US" sz="2400" dirty="0">
                <a:solidFill>
                  <a:srgbClr val="002060"/>
                </a:solidFill>
                <a:latin typeface="Arial" panose="020B0604020202020204" pitchFamily="34" charset="0"/>
                <a:cs typeface="Arial" panose="020B0604020202020204" pitchFamily="34" charset="0"/>
              </a:rPr>
              <a:t>Promptly report any security incidents or suspected breaches to school administration or IT support to mitigate potential risks and prevent further damage.</a:t>
            </a:r>
          </a:p>
        </p:txBody>
      </p:sp>
    </p:spTree>
    <p:extLst>
      <p:ext uri="{BB962C8B-B14F-4D97-AF65-F5344CB8AC3E}">
        <p14:creationId xmlns:p14="http://schemas.microsoft.com/office/powerpoint/2010/main" val="2906995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6938" y="102393"/>
            <a:ext cx="5195314" cy="982763"/>
          </a:xfrm>
        </p:spPr>
        <p:txBody>
          <a:bodyPr>
            <a:noAutofit/>
          </a:bodyPr>
          <a:lstStyle/>
          <a:p>
            <a:r>
              <a:rPr lang="en-US" sz="3200" b="1" dirty="0">
                <a:latin typeface="Arial" panose="020B0604020202020204" pitchFamily="34" charset="0"/>
                <a:cs typeface="Arial" panose="020B0604020202020204" pitchFamily="34" charset="0"/>
              </a:rPr>
              <a:t>Cyber Hygiene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Practices for Teachers</a:t>
            </a:r>
          </a:p>
        </p:txBody>
      </p:sp>
      <p:sp>
        <p:nvSpPr>
          <p:cNvPr id="3" name="Content Placeholder 2"/>
          <p:cNvSpPr>
            <a:spLocks noGrp="1"/>
          </p:cNvSpPr>
          <p:nvPr>
            <p:ph idx="1"/>
          </p:nvPr>
        </p:nvSpPr>
        <p:spPr>
          <a:xfrm>
            <a:off x="463714" y="1148316"/>
            <a:ext cx="8246070" cy="3630159"/>
          </a:xfrm>
        </p:spPr>
        <p:txBody>
          <a:bodyPr>
            <a:normAutofi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31</a:t>
            </a:fld>
            <a:endParaRPr lang="en-US" dirty="0"/>
          </a:p>
        </p:txBody>
      </p:sp>
      <p:sp>
        <p:nvSpPr>
          <p:cNvPr id="7" name="TextBox 6">
            <a:extLst>
              <a:ext uri="{FF2B5EF4-FFF2-40B4-BE49-F238E27FC236}">
                <a16:creationId xmlns:a16="http://schemas.microsoft.com/office/drawing/2014/main" id="{EFF10E6C-791E-3FCE-B9C0-BA6677FE78D0}"/>
              </a:ext>
            </a:extLst>
          </p:cNvPr>
          <p:cNvSpPr txBox="1"/>
          <p:nvPr/>
        </p:nvSpPr>
        <p:spPr>
          <a:xfrm>
            <a:off x="628650" y="1148316"/>
            <a:ext cx="8259098" cy="3693319"/>
          </a:xfrm>
          <a:prstGeom prst="rect">
            <a:avLst/>
          </a:prstGeom>
          <a:noFill/>
        </p:spPr>
        <p:txBody>
          <a:bodyPr wrap="square">
            <a:spAutoFit/>
          </a:bodyPr>
          <a:lstStyle/>
          <a:p>
            <a:r>
              <a:rPr lang="en-US" sz="2600" b="1" dirty="0">
                <a:solidFill>
                  <a:srgbClr val="00B0F0"/>
                </a:solidFill>
                <a:latin typeface="Arial" panose="020B0604020202020204" pitchFamily="34" charset="0"/>
                <a:cs typeface="Arial" panose="020B0604020202020204" pitchFamily="34" charset="0"/>
              </a:rPr>
              <a:t>6. Backup and Disaster Recovery:</a:t>
            </a:r>
          </a:p>
          <a:p>
            <a:pPr marL="342900" indent="-342900">
              <a:buFont typeface="Wingdings" panose="05000000000000000000" pitchFamily="2" charset="2"/>
              <a:buChar char="§"/>
            </a:pPr>
            <a:r>
              <a:rPr lang="en-US" sz="2600" b="1" dirty="0">
                <a:solidFill>
                  <a:srgbClr val="002060"/>
                </a:solidFill>
                <a:latin typeface="Arial" panose="020B0604020202020204" pitchFamily="34" charset="0"/>
                <a:cs typeface="Arial" panose="020B0604020202020204" pitchFamily="34" charset="0"/>
              </a:rPr>
              <a:t>Regular Data Backups: </a:t>
            </a:r>
            <a:r>
              <a:rPr lang="en-US" sz="2600" dirty="0">
                <a:solidFill>
                  <a:srgbClr val="002060"/>
                </a:solidFill>
                <a:latin typeface="Arial" panose="020B0604020202020204" pitchFamily="34" charset="0"/>
                <a:cs typeface="Arial" panose="020B0604020202020204" pitchFamily="34" charset="0"/>
              </a:rPr>
              <a:t>Backup important teaching materials, lesson plans, and student records regularly to an encrypted external drive or cloud storage service.</a:t>
            </a:r>
          </a:p>
          <a:p>
            <a:pPr marL="342900" indent="-342900">
              <a:buFont typeface="Wingdings" panose="05000000000000000000" pitchFamily="2" charset="2"/>
              <a:buChar char="§"/>
            </a:pPr>
            <a:r>
              <a:rPr lang="en-US" sz="2600" b="1" dirty="0">
                <a:solidFill>
                  <a:srgbClr val="002060"/>
                </a:solidFill>
                <a:latin typeface="Arial" panose="020B0604020202020204" pitchFamily="34" charset="0"/>
                <a:cs typeface="Arial" panose="020B0604020202020204" pitchFamily="34" charset="0"/>
              </a:rPr>
              <a:t>Disaster Recovery Plan: </a:t>
            </a:r>
            <a:r>
              <a:rPr lang="en-US" sz="2600" dirty="0">
                <a:solidFill>
                  <a:srgbClr val="002060"/>
                </a:solidFill>
                <a:latin typeface="Arial" panose="020B0604020202020204" pitchFamily="34" charset="0"/>
                <a:cs typeface="Arial" panose="020B0604020202020204" pitchFamily="34" charset="0"/>
              </a:rPr>
              <a:t>Develop a disaster recovery plan outlining steps to restore data and operations in the event of a cyber attack, data loss, or system failure.</a:t>
            </a:r>
          </a:p>
        </p:txBody>
      </p:sp>
    </p:spTree>
    <p:extLst>
      <p:ext uri="{BB962C8B-B14F-4D97-AF65-F5344CB8AC3E}">
        <p14:creationId xmlns:p14="http://schemas.microsoft.com/office/powerpoint/2010/main" val="129865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2069" y="166971"/>
            <a:ext cx="4855679" cy="763526"/>
          </a:xfrm>
        </p:spPr>
        <p:txBody>
          <a:bodyPr>
            <a:noAutofit/>
          </a:bodyPr>
          <a:lstStyle/>
          <a:p>
            <a:r>
              <a:rPr lang="en-US" sz="3200" b="1" dirty="0">
                <a:latin typeface="Arial" panose="020B0604020202020204" pitchFamily="34" charset="0"/>
                <a:cs typeface="Arial" panose="020B0604020202020204" pitchFamily="34" charset="0"/>
              </a:rPr>
              <a:t>Cyber Hygiene</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Practice for Teachers</a:t>
            </a:r>
          </a:p>
        </p:txBody>
      </p:sp>
      <p:sp>
        <p:nvSpPr>
          <p:cNvPr id="3" name="Content Placeholder 2"/>
          <p:cNvSpPr>
            <a:spLocks noGrp="1"/>
          </p:cNvSpPr>
          <p:nvPr>
            <p:ph idx="1"/>
          </p:nvPr>
        </p:nvSpPr>
        <p:spPr>
          <a:xfrm>
            <a:off x="463714" y="1148316"/>
            <a:ext cx="8246070" cy="3630159"/>
          </a:xfrm>
        </p:spPr>
        <p:txBody>
          <a:bodyPr>
            <a:normAutofi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32</a:t>
            </a:fld>
            <a:endParaRPr lang="en-US" dirty="0"/>
          </a:p>
        </p:txBody>
      </p:sp>
      <p:sp>
        <p:nvSpPr>
          <p:cNvPr id="7" name="TextBox 6">
            <a:extLst>
              <a:ext uri="{FF2B5EF4-FFF2-40B4-BE49-F238E27FC236}">
                <a16:creationId xmlns:a16="http://schemas.microsoft.com/office/drawing/2014/main" id="{EFF10E6C-791E-3FCE-B9C0-BA6677FE78D0}"/>
              </a:ext>
            </a:extLst>
          </p:cNvPr>
          <p:cNvSpPr txBox="1"/>
          <p:nvPr/>
        </p:nvSpPr>
        <p:spPr>
          <a:xfrm>
            <a:off x="348343" y="1043743"/>
            <a:ext cx="8539405" cy="3170099"/>
          </a:xfrm>
          <a:prstGeom prst="rect">
            <a:avLst/>
          </a:prstGeom>
          <a:noFill/>
        </p:spPr>
        <p:txBody>
          <a:bodyPr wrap="square">
            <a:spAutoFit/>
          </a:bodyPr>
          <a:lstStyle/>
          <a:p>
            <a:r>
              <a:rPr lang="en-US" sz="2000" b="1" dirty="0">
                <a:solidFill>
                  <a:srgbClr val="00B0F0"/>
                </a:solidFill>
                <a:latin typeface="Arial" panose="020B0604020202020204" pitchFamily="34" charset="0"/>
                <a:cs typeface="Arial" panose="020B0604020202020204" pitchFamily="34" charset="0"/>
              </a:rPr>
              <a:t>8. Ambassador of Cyber Hygiene  :</a:t>
            </a:r>
          </a:p>
          <a:p>
            <a:pPr marL="342900" indent="-342900">
              <a:buFont typeface="Wingdings" panose="05000000000000000000" pitchFamily="2" charset="2"/>
              <a:buChar char="§"/>
            </a:pPr>
            <a:r>
              <a:rPr lang="en-US" sz="2000" dirty="0">
                <a:solidFill>
                  <a:srgbClr val="002060"/>
                </a:solidFill>
                <a:latin typeface="Arial" panose="020B0604020202020204" pitchFamily="34" charset="0"/>
                <a:cs typeface="Arial" panose="020B0604020202020204" pitchFamily="34" charset="0"/>
              </a:rPr>
              <a:t>Teachers serve as ambassadors for cyber hygiene by integrating essential cybersecurity education into their curriculum and fostering a culture of digital responsibility. </a:t>
            </a:r>
          </a:p>
          <a:p>
            <a:pPr marL="342900" indent="-342900">
              <a:buFont typeface="Wingdings" panose="05000000000000000000" pitchFamily="2" charset="2"/>
              <a:buChar char="§"/>
            </a:pPr>
            <a:r>
              <a:rPr lang="en-US" sz="2000" dirty="0">
                <a:solidFill>
                  <a:srgbClr val="002060"/>
                </a:solidFill>
                <a:latin typeface="Arial" panose="020B0604020202020204" pitchFamily="34" charset="0"/>
                <a:cs typeface="Arial" panose="020B0604020202020204" pitchFamily="34" charset="0"/>
              </a:rPr>
              <a:t>Through engaging discussions, workshops, and resources, teachers equip students with the knowledge and critical thinking abilities needed to navigate the digital world safely and ethically. </a:t>
            </a:r>
          </a:p>
          <a:p>
            <a:pPr marL="342900" indent="-342900">
              <a:buFont typeface="Wingdings" panose="05000000000000000000" pitchFamily="2" charset="2"/>
              <a:buChar char="§"/>
            </a:pPr>
            <a:r>
              <a:rPr lang="en-US" sz="2000" dirty="0">
                <a:solidFill>
                  <a:srgbClr val="002060"/>
                </a:solidFill>
                <a:latin typeface="Arial" panose="020B0604020202020204" pitchFamily="34" charset="0"/>
                <a:cs typeface="Arial" panose="020B0604020202020204" pitchFamily="34" charset="0"/>
              </a:rPr>
              <a:t>By modeling good cyber hygiene practices and providing guidance and support, teachers play a vital role in promoting a secure and positive online environment for their students and parents.</a:t>
            </a:r>
          </a:p>
        </p:txBody>
      </p:sp>
    </p:spTree>
    <p:extLst>
      <p:ext uri="{BB962C8B-B14F-4D97-AF65-F5344CB8AC3E}">
        <p14:creationId xmlns:p14="http://schemas.microsoft.com/office/powerpoint/2010/main" val="2145283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7473-C80C-534B-8D4B-5879D26753D2}"/>
              </a:ext>
            </a:extLst>
          </p:cNvPr>
          <p:cNvSpPr>
            <a:spLocks noGrp="1"/>
          </p:cNvSpPr>
          <p:nvPr>
            <p:ph type="title"/>
          </p:nvPr>
        </p:nvSpPr>
        <p:spPr>
          <a:xfrm>
            <a:off x="1879544" y="1303520"/>
            <a:ext cx="6937885" cy="960709"/>
          </a:xfrm>
        </p:spPr>
        <p:txBody>
          <a:bodyPr>
            <a:normAutofit fontScale="90000"/>
          </a:bodyPr>
          <a:lstStyle/>
          <a:p>
            <a:pPr algn="ctr"/>
            <a:r>
              <a:rPr lang="en-US" b="1" dirty="0">
                <a:latin typeface="Arial" panose="020B0604020202020204" pitchFamily="34" charset="0"/>
                <a:cs typeface="Arial" panose="020B0604020202020204" pitchFamily="34" charset="0"/>
              </a:rPr>
              <a:t>Cyber Hygiene Practices                     for Parents</a:t>
            </a:r>
            <a:endParaRPr lang="en-IN" b="1"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E5F7422E-2FC6-2E5C-6F6E-F5FE3F279204}"/>
              </a:ext>
            </a:extLst>
          </p:cNvPr>
          <p:cNvSpPr>
            <a:spLocks noGrp="1"/>
          </p:cNvSpPr>
          <p:nvPr>
            <p:ph type="dt" sz="half" idx="10"/>
          </p:nvPr>
        </p:nvSpPr>
        <p:spPr/>
        <p:txBody>
          <a:bodyPr/>
          <a:lstStyle/>
          <a:p>
            <a:fld id="{E6726A64-D10C-4248-8CC3-6B2C2FCB8E0D}" type="datetime1">
              <a:rPr lang="en-US" smtClean="0"/>
              <a:t>4/30/2024</a:t>
            </a:fld>
            <a:endParaRPr lang="en-US"/>
          </a:p>
        </p:txBody>
      </p:sp>
      <p:sp>
        <p:nvSpPr>
          <p:cNvPr id="5" name="Slide Number Placeholder 4">
            <a:extLst>
              <a:ext uri="{FF2B5EF4-FFF2-40B4-BE49-F238E27FC236}">
                <a16:creationId xmlns:a16="http://schemas.microsoft.com/office/drawing/2014/main" id="{0C118963-62B9-B564-34F0-A783966EC1EF}"/>
              </a:ext>
            </a:extLst>
          </p:cNvPr>
          <p:cNvSpPr>
            <a:spLocks noGrp="1"/>
          </p:cNvSpPr>
          <p:nvPr>
            <p:ph type="sldNum" sz="quarter" idx="12"/>
          </p:nvPr>
        </p:nvSpPr>
        <p:spPr/>
        <p:txBody>
          <a:bodyPr/>
          <a:lstStyle/>
          <a:p>
            <a:fld id="{B82CCC60-E8CD-4174-8B1A-7DF615B22EEF}" type="slidenum">
              <a:rPr lang="en-US" smtClean="0"/>
              <a:pPr/>
              <a:t>33</a:t>
            </a:fld>
            <a:endParaRPr lang="en-US"/>
          </a:p>
        </p:txBody>
      </p:sp>
    </p:spTree>
    <p:extLst>
      <p:ext uri="{BB962C8B-B14F-4D97-AF65-F5344CB8AC3E}">
        <p14:creationId xmlns:p14="http://schemas.microsoft.com/office/powerpoint/2010/main" val="2725074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1440" y="246598"/>
            <a:ext cx="4986308" cy="763526"/>
          </a:xfrm>
        </p:spPr>
        <p:txBody>
          <a:bodyPr>
            <a:normAutofit fontScale="90000"/>
          </a:bodyPr>
          <a:lstStyle/>
          <a:p>
            <a:r>
              <a:rPr lang="en-US" sz="3200" b="1" dirty="0">
                <a:latin typeface="Arial" panose="020B0604020202020204" pitchFamily="34" charset="0"/>
                <a:cs typeface="Arial" panose="020B0604020202020204" pitchFamily="34" charset="0"/>
              </a:rPr>
              <a:t>Cyber Hygiene Practices for Parents</a:t>
            </a:r>
          </a:p>
        </p:txBody>
      </p:sp>
      <p:sp>
        <p:nvSpPr>
          <p:cNvPr id="3" name="Content Placeholder 2"/>
          <p:cNvSpPr>
            <a:spLocks noGrp="1"/>
          </p:cNvSpPr>
          <p:nvPr>
            <p:ph idx="1"/>
          </p:nvPr>
        </p:nvSpPr>
        <p:spPr>
          <a:xfrm>
            <a:off x="463714" y="1148316"/>
            <a:ext cx="8246070" cy="3630159"/>
          </a:xfrm>
        </p:spPr>
        <p:txBody>
          <a:bodyPr>
            <a:normAutofi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34</a:t>
            </a:fld>
            <a:endParaRPr lang="en-US" dirty="0"/>
          </a:p>
        </p:txBody>
      </p:sp>
      <p:sp>
        <p:nvSpPr>
          <p:cNvPr id="7" name="TextBox 6">
            <a:extLst>
              <a:ext uri="{FF2B5EF4-FFF2-40B4-BE49-F238E27FC236}">
                <a16:creationId xmlns:a16="http://schemas.microsoft.com/office/drawing/2014/main" id="{EFF10E6C-791E-3FCE-B9C0-BA6677FE78D0}"/>
              </a:ext>
            </a:extLst>
          </p:cNvPr>
          <p:cNvSpPr txBox="1"/>
          <p:nvPr/>
        </p:nvSpPr>
        <p:spPr>
          <a:xfrm>
            <a:off x="348343" y="1235331"/>
            <a:ext cx="8539405" cy="3046988"/>
          </a:xfrm>
          <a:prstGeom prst="rect">
            <a:avLst/>
          </a:prstGeom>
          <a:noFill/>
        </p:spPr>
        <p:txBody>
          <a:bodyPr wrap="square">
            <a:spAutoFit/>
          </a:bodyPr>
          <a:lstStyle/>
          <a:p>
            <a:r>
              <a:rPr lang="en-US" sz="2400" b="1" dirty="0">
                <a:solidFill>
                  <a:srgbClr val="00B0F0"/>
                </a:solidFill>
                <a:latin typeface="Arial" panose="020B0604020202020204" pitchFamily="34" charset="0"/>
                <a:cs typeface="Arial" panose="020B0604020202020204" pitchFamily="34" charset="0"/>
              </a:rPr>
              <a:t>1. Mindful Sharing:</a:t>
            </a:r>
          </a:p>
          <a:p>
            <a:pPr marL="342900" indent="-342900">
              <a:buFont typeface="Wingdings" panose="05000000000000000000" pitchFamily="2" charset="2"/>
              <a:buChar char="§"/>
            </a:pPr>
            <a:r>
              <a:rPr lang="en-US" sz="2400" b="1" dirty="0">
                <a:solidFill>
                  <a:srgbClr val="002060"/>
                </a:solidFill>
                <a:latin typeface="Arial" panose="020B0604020202020204" pitchFamily="34" charset="0"/>
                <a:cs typeface="Arial" panose="020B0604020202020204" pitchFamily="34" charset="0"/>
              </a:rPr>
              <a:t>Consider Consent: </a:t>
            </a:r>
            <a:r>
              <a:rPr lang="en-US" sz="2400" dirty="0">
                <a:solidFill>
                  <a:srgbClr val="002060"/>
                </a:solidFill>
                <a:latin typeface="Arial" panose="020B0604020202020204" pitchFamily="34" charset="0"/>
                <a:cs typeface="Arial" panose="020B0604020202020204" pitchFamily="34" charset="0"/>
              </a:rPr>
              <a:t>Always seek the child’s consent before sharing their photos or videos online, explaining the potential reach and permanence of digital content.</a:t>
            </a:r>
          </a:p>
          <a:p>
            <a:pPr marL="342900" indent="-342900">
              <a:buFont typeface="Wingdings" panose="05000000000000000000" pitchFamily="2" charset="2"/>
              <a:buChar char="§"/>
            </a:pPr>
            <a:r>
              <a:rPr lang="en-US" sz="2400" b="1" dirty="0">
                <a:solidFill>
                  <a:srgbClr val="002060"/>
                </a:solidFill>
                <a:latin typeface="Arial" panose="020B0604020202020204" pitchFamily="34" charset="0"/>
                <a:cs typeface="Arial" panose="020B0604020202020204" pitchFamily="34" charset="0"/>
              </a:rPr>
              <a:t>Think Before Posting: </a:t>
            </a:r>
            <a:r>
              <a:rPr lang="en-US" sz="2400" dirty="0">
                <a:solidFill>
                  <a:srgbClr val="002060"/>
                </a:solidFill>
                <a:latin typeface="Arial" panose="020B0604020202020204" pitchFamily="34" charset="0"/>
                <a:cs typeface="Arial" panose="020B0604020202020204" pitchFamily="34" charset="0"/>
              </a:rPr>
              <a:t>Evaluate whether sharing a photo or video could expose the child to risks or unwanted attention. Avoid posting images that could be embarrassing or harmful in the future.</a:t>
            </a:r>
          </a:p>
        </p:txBody>
      </p:sp>
    </p:spTree>
    <p:extLst>
      <p:ext uri="{BB962C8B-B14F-4D97-AF65-F5344CB8AC3E}">
        <p14:creationId xmlns:p14="http://schemas.microsoft.com/office/powerpoint/2010/main" val="1170025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7302" y="246598"/>
            <a:ext cx="5430445" cy="763526"/>
          </a:xfrm>
        </p:spPr>
        <p:txBody>
          <a:bodyPr>
            <a:noAutofit/>
          </a:bodyPr>
          <a:lstStyle/>
          <a:p>
            <a:r>
              <a:rPr lang="en-US" sz="3200" b="1" dirty="0">
                <a:latin typeface="Arial" panose="020B0604020202020204" pitchFamily="34" charset="0"/>
                <a:cs typeface="Arial" panose="020B0604020202020204" pitchFamily="34" charset="0"/>
              </a:rPr>
              <a:t>Cyber Hygiene Practices for Parents</a:t>
            </a:r>
          </a:p>
        </p:txBody>
      </p:sp>
      <p:sp>
        <p:nvSpPr>
          <p:cNvPr id="3" name="Content Placeholder 2"/>
          <p:cNvSpPr>
            <a:spLocks noGrp="1"/>
          </p:cNvSpPr>
          <p:nvPr>
            <p:ph idx="1"/>
          </p:nvPr>
        </p:nvSpPr>
        <p:spPr>
          <a:xfrm>
            <a:off x="463714" y="1148316"/>
            <a:ext cx="8246070" cy="3630159"/>
          </a:xfrm>
        </p:spPr>
        <p:txBody>
          <a:bodyPr>
            <a:normAutofi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35</a:t>
            </a:fld>
            <a:endParaRPr lang="en-US" dirty="0"/>
          </a:p>
        </p:txBody>
      </p:sp>
      <p:sp>
        <p:nvSpPr>
          <p:cNvPr id="7" name="TextBox 6">
            <a:extLst>
              <a:ext uri="{FF2B5EF4-FFF2-40B4-BE49-F238E27FC236}">
                <a16:creationId xmlns:a16="http://schemas.microsoft.com/office/drawing/2014/main" id="{EFF10E6C-791E-3FCE-B9C0-BA6677FE78D0}"/>
              </a:ext>
            </a:extLst>
          </p:cNvPr>
          <p:cNvSpPr txBox="1"/>
          <p:nvPr/>
        </p:nvSpPr>
        <p:spPr>
          <a:xfrm>
            <a:off x="348343" y="1235331"/>
            <a:ext cx="8539405" cy="3046988"/>
          </a:xfrm>
          <a:prstGeom prst="rect">
            <a:avLst/>
          </a:prstGeom>
          <a:noFill/>
        </p:spPr>
        <p:txBody>
          <a:bodyPr wrap="square">
            <a:spAutoFit/>
          </a:bodyPr>
          <a:lstStyle/>
          <a:p>
            <a:r>
              <a:rPr lang="en-US" sz="2400" b="1" dirty="0">
                <a:solidFill>
                  <a:srgbClr val="00B0F0"/>
                </a:solidFill>
                <a:latin typeface="Arial" panose="020B0604020202020204" pitchFamily="34" charset="0"/>
                <a:cs typeface="Arial" panose="020B0604020202020204" pitchFamily="34" charset="0"/>
              </a:rPr>
              <a:t>2. Use Privacy Settings:</a:t>
            </a:r>
          </a:p>
          <a:p>
            <a:pPr marL="342900" indent="-342900">
              <a:buFont typeface="Wingdings" panose="05000000000000000000" pitchFamily="2" charset="2"/>
              <a:buChar char="§"/>
            </a:pPr>
            <a:r>
              <a:rPr lang="en-US" sz="2400" b="1" dirty="0">
                <a:solidFill>
                  <a:srgbClr val="002060"/>
                </a:solidFill>
                <a:latin typeface="Arial" panose="020B0604020202020204" pitchFamily="34" charset="0"/>
                <a:cs typeface="Arial" panose="020B0604020202020204" pitchFamily="34" charset="0"/>
              </a:rPr>
              <a:t>Adjust Settings: </a:t>
            </a:r>
            <a:r>
              <a:rPr lang="en-US" sz="2400" dirty="0">
                <a:solidFill>
                  <a:srgbClr val="002060"/>
                </a:solidFill>
                <a:latin typeface="Arial" panose="020B0604020202020204" pitchFamily="34" charset="0"/>
                <a:cs typeface="Arial" panose="020B0604020202020204" pitchFamily="34" charset="0"/>
              </a:rPr>
              <a:t>Use privacy settings on social media platforms to control who can see posts featuring your child. </a:t>
            </a:r>
            <a:r>
              <a:rPr lang="en-US" sz="2400" dirty="0" err="1">
                <a:solidFill>
                  <a:srgbClr val="002060"/>
                </a:solidFill>
                <a:latin typeface="Arial" panose="020B0604020202020204" pitchFamily="34" charset="0"/>
                <a:cs typeface="Arial" panose="020B0604020202020204" pitchFamily="34" charset="0"/>
              </a:rPr>
              <a:t>Opt</a:t>
            </a:r>
            <a:r>
              <a:rPr lang="en-US" sz="2400" dirty="0">
                <a:solidFill>
                  <a:srgbClr val="002060"/>
                </a:solidFill>
                <a:latin typeface="Arial" panose="020B0604020202020204" pitchFamily="34" charset="0"/>
                <a:cs typeface="Arial" panose="020B0604020202020204" pitchFamily="34" charset="0"/>
              </a:rPr>
              <a:t> for more private settings to limit exposure to friends and family only.</a:t>
            </a:r>
          </a:p>
          <a:p>
            <a:pPr marL="342900" indent="-342900">
              <a:buFont typeface="Wingdings" panose="05000000000000000000" pitchFamily="2" charset="2"/>
              <a:buChar char="§"/>
            </a:pPr>
            <a:r>
              <a:rPr lang="en-US" sz="2400" b="1" dirty="0">
                <a:solidFill>
                  <a:srgbClr val="002060"/>
                </a:solidFill>
                <a:latin typeface="Arial" panose="020B0604020202020204" pitchFamily="34" charset="0"/>
                <a:cs typeface="Arial" panose="020B0604020202020204" pitchFamily="34" charset="0"/>
              </a:rPr>
              <a:t>Review Tags and Mentions: </a:t>
            </a:r>
            <a:r>
              <a:rPr lang="en-US" sz="2400" dirty="0">
                <a:solidFill>
                  <a:srgbClr val="002060"/>
                </a:solidFill>
                <a:latin typeface="Arial" panose="020B0604020202020204" pitchFamily="34" charset="0"/>
                <a:cs typeface="Arial" panose="020B0604020202020204" pitchFamily="34" charset="0"/>
              </a:rPr>
              <a:t>Regularly check tags and mentions from friends and family to ensure they also respect your child’s digital privacy.</a:t>
            </a:r>
          </a:p>
        </p:txBody>
      </p:sp>
    </p:spTree>
    <p:extLst>
      <p:ext uri="{BB962C8B-B14F-4D97-AF65-F5344CB8AC3E}">
        <p14:creationId xmlns:p14="http://schemas.microsoft.com/office/powerpoint/2010/main" val="3053562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6606" y="246598"/>
            <a:ext cx="5021141" cy="763526"/>
          </a:xfrm>
        </p:spPr>
        <p:txBody>
          <a:bodyPr>
            <a:noAutofit/>
          </a:bodyPr>
          <a:lstStyle/>
          <a:p>
            <a:r>
              <a:rPr lang="en-US" sz="3200" b="1" dirty="0">
                <a:latin typeface="Arial" panose="020B0604020202020204" pitchFamily="34" charset="0"/>
                <a:cs typeface="Arial" panose="020B0604020202020204" pitchFamily="34" charset="0"/>
              </a:rPr>
              <a:t>Cyber Hygiene Practices for Parents</a:t>
            </a:r>
          </a:p>
        </p:txBody>
      </p:sp>
      <p:sp>
        <p:nvSpPr>
          <p:cNvPr id="3" name="Content Placeholder 2"/>
          <p:cNvSpPr>
            <a:spLocks noGrp="1"/>
          </p:cNvSpPr>
          <p:nvPr>
            <p:ph idx="1"/>
          </p:nvPr>
        </p:nvSpPr>
        <p:spPr>
          <a:xfrm>
            <a:off x="463714" y="1148316"/>
            <a:ext cx="8246070" cy="3630159"/>
          </a:xfrm>
        </p:spPr>
        <p:txBody>
          <a:bodyPr>
            <a:normAutofi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36</a:t>
            </a:fld>
            <a:endParaRPr lang="en-US" dirty="0"/>
          </a:p>
        </p:txBody>
      </p:sp>
      <p:sp>
        <p:nvSpPr>
          <p:cNvPr id="7" name="TextBox 6">
            <a:extLst>
              <a:ext uri="{FF2B5EF4-FFF2-40B4-BE49-F238E27FC236}">
                <a16:creationId xmlns:a16="http://schemas.microsoft.com/office/drawing/2014/main" id="{EFF10E6C-791E-3FCE-B9C0-BA6677FE78D0}"/>
              </a:ext>
            </a:extLst>
          </p:cNvPr>
          <p:cNvSpPr txBox="1"/>
          <p:nvPr/>
        </p:nvSpPr>
        <p:spPr>
          <a:xfrm>
            <a:off x="415852" y="1261457"/>
            <a:ext cx="8246071" cy="3046988"/>
          </a:xfrm>
          <a:prstGeom prst="rect">
            <a:avLst/>
          </a:prstGeom>
          <a:noFill/>
        </p:spPr>
        <p:txBody>
          <a:bodyPr wrap="square">
            <a:spAutoFit/>
          </a:bodyPr>
          <a:lstStyle/>
          <a:p>
            <a:r>
              <a:rPr lang="en-US" sz="2400" b="1" dirty="0">
                <a:solidFill>
                  <a:srgbClr val="00B0F0"/>
                </a:solidFill>
                <a:latin typeface="Arial" panose="020B0604020202020204" pitchFamily="34" charset="0"/>
                <a:cs typeface="Arial" panose="020B0604020202020204" pitchFamily="34" charset="0"/>
              </a:rPr>
              <a:t>3. Promote Digital Literacy and Safety:</a:t>
            </a:r>
          </a:p>
          <a:p>
            <a:pPr marL="342900" indent="-342900">
              <a:buFont typeface="Wingdings" panose="05000000000000000000" pitchFamily="2" charset="2"/>
              <a:buChar char="§"/>
            </a:pPr>
            <a:r>
              <a:rPr lang="en-US" sz="2400" b="1" dirty="0">
                <a:solidFill>
                  <a:srgbClr val="002060"/>
                </a:solidFill>
                <a:latin typeface="Arial" panose="020B0604020202020204" pitchFamily="34" charset="0"/>
                <a:cs typeface="Arial" panose="020B0604020202020204" pitchFamily="34" charset="0"/>
              </a:rPr>
              <a:t>Encourage Critical Thinking: </a:t>
            </a:r>
            <a:r>
              <a:rPr lang="en-US" sz="2400" dirty="0">
                <a:solidFill>
                  <a:srgbClr val="002060"/>
                </a:solidFill>
                <a:latin typeface="Arial" panose="020B0604020202020204" pitchFamily="34" charset="0"/>
                <a:cs typeface="Arial" panose="020B0604020202020204" pitchFamily="34" charset="0"/>
              </a:rPr>
              <a:t>Teach your children to critically evaluate what they see online and to be skeptical of online requests or interactions.</a:t>
            </a:r>
          </a:p>
          <a:p>
            <a:pPr marL="342900" indent="-342900">
              <a:buFont typeface="Wingdings" panose="05000000000000000000" pitchFamily="2" charset="2"/>
              <a:buChar char="§"/>
            </a:pPr>
            <a:r>
              <a:rPr lang="en-US" sz="2400" b="1" dirty="0">
                <a:solidFill>
                  <a:srgbClr val="002060"/>
                </a:solidFill>
                <a:latin typeface="Arial" panose="020B0604020202020204" pitchFamily="34" charset="0"/>
                <a:cs typeface="Arial" panose="020B0604020202020204" pitchFamily="34" charset="0"/>
              </a:rPr>
              <a:t>Safe Online Interactions: </a:t>
            </a:r>
            <a:r>
              <a:rPr lang="en-US" sz="2400" dirty="0">
                <a:solidFill>
                  <a:srgbClr val="002060"/>
                </a:solidFill>
                <a:latin typeface="Arial" panose="020B0604020202020204" pitchFamily="34" charset="0"/>
                <a:cs typeface="Arial" panose="020B0604020202020204" pitchFamily="34" charset="0"/>
              </a:rPr>
              <a:t>Discuss the importance of maintaining privacy and boundaries online, especially in public forums like social media platforms and YouTube comments.</a:t>
            </a:r>
          </a:p>
        </p:txBody>
      </p:sp>
    </p:spTree>
    <p:extLst>
      <p:ext uri="{BB962C8B-B14F-4D97-AF65-F5344CB8AC3E}">
        <p14:creationId xmlns:p14="http://schemas.microsoft.com/office/powerpoint/2010/main" val="3638778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1507" y="66357"/>
            <a:ext cx="5674285" cy="1103231"/>
          </a:xfrm>
        </p:spPr>
        <p:txBody>
          <a:bodyPr>
            <a:normAutofit/>
          </a:bodyPr>
          <a:lstStyle/>
          <a:p>
            <a:r>
              <a:rPr lang="en-US" sz="3200" b="1" dirty="0">
                <a:latin typeface="Arial" panose="020B0604020202020204" pitchFamily="34" charset="0"/>
                <a:cs typeface="Arial" panose="020B0604020202020204" pitchFamily="34" charset="0"/>
              </a:rPr>
              <a:t>Cyber Hygiene Practices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for Parents</a:t>
            </a:r>
          </a:p>
        </p:txBody>
      </p:sp>
      <p:sp>
        <p:nvSpPr>
          <p:cNvPr id="3" name="Content Placeholder 2"/>
          <p:cNvSpPr>
            <a:spLocks noGrp="1"/>
          </p:cNvSpPr>
          <p:nvPr>
            <p:ph idx="1"/>
          </p:nvPr>
        </p:nvSpPr>
        <p:spPr>
          <a:xfrm>
            <a:off x="463714" y="1148316"/>
            <a:ext cx="8246070" cy="3630159"/>
          </a:xfrm>
        </p:spPr>
        <p:txBody>
          <a:bodyPr>
            <a:normAutofit/>
          </a:body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37</a:t>
            </a:fld>
            <a:endParaRPr lang="en-US" dirty="0"/>
          </a:p>
        </p:txBody>
      </p:sp>
      <p:sp>
        <p:nvSpPr>
          <p:cNvPr id="7" name="TextBox 6">
            <a:extLst>
              <a:ext uri="{FF2B5EF4-FFF2-40B4-BE49-F238E27FC236}">
                <a16:creationId xmlns:a16="http://schemas.microsoft.com/office/drawing/2014/main" id="{EFF10E6C-791E-3FCE-B9C0-BA6677FE78D0}"/>
              </a:ext>
            </a:extLst>
          </p:cNvPr>
          <p:cNvSpPr txBox="1"/>
          <p:nvPr/>
        </p:nvSpPr>
        <p:spPr>
          <a:xfrm>
            <a:off x="364680" y="1090395"/>
            <a:ext cx="8414639" cy="3816429"/>
          </a:xfrm>
          <a:prstGeom prst="rect">
            <a:avLst/>
          </a:prstGeom>
          <a:noFill/>
        </p:spPr>
        <p:txBody>
          <a:bodyPr wrap="square">
            <a:spAutoFit/>
          </a:bodyPr>
          <a:lstStyle/>
          <a:p>
            <a:r>
              <a:rPr lang="en-US" sz="2200" b="1" dirty="0">
                <a:solidFill>
                  <a:srgbClr val="00B0F0"/>
                </a:solidFill>
                <a:latin typeface="Arial" panose="020B0604020202020204" pitchFamily="34" charset="0"/>
                <a:cs typeface="Arial" panose="020B0604020202020204" pitchFamily="34" charset="0"/>
              </a:rPr>
              <a:t>4. Monitor and Engage:</a:t>
            </a:r>
          </a:p>
          <a:p>
            <a:pPr marL="342900" indent="-342900">
              <a:buFont typeface="Wingdings" panose="05000000000000000000" pitchFamily="2" charset="2"/>
              <a:buChar char="§"/>
            </a:pPr>
            <a:r>
              <a:rPr lang="en-US" sz="2200" b="1" dirty="0">
                <a:solidFill>
                  <a:srgbClr val="002060"/>
                </a:solidFill>
                <a:latin typeface="Arial" panose="020B0604020202020204" pitchFamily="34" charset="0"/>
                <a:cs typeface="Arial" panose="020B0604020202020204" pitchFamily="34" charset="0"/>
              </a:rPr>
              <a:t>Stay Informed: </a:t>
            </a:r>
            <a:r>
              <a:rPr lang="en-US" sz="2200" dirty="0">
                <a:solidFill>
                  <a:srgbClr val="002060"/>
                </a:solidFill>
                <a:latin typeface="Arial" panose="020B0604020202020204" pitchFamily="34" charset="0"/>
                <a:cs typeface="Arial" panose="020B0604020202020204" pitchFamily="34" charset="0"/>
              </a:rPr>
              <a:t>Use parental control tools judiciously to monitor your child’s online activity while respecting their privacy and promoting trust.</a:t>
            </a:r>
          </a:p>
          <a:p>
            <a:pPr marL="342900" indent="-342900">
              <a:buFont typeface="Wingdings" panose="05000000000000000000" pitchFamily="2" charset="2"/>
              <a:buChar char="§"/>
            </a:pPr>
            <a:r>
              <a:rPr lang="en-US" sz="2200" b="1" dirty="0">
                <a:solidFill>
                  <a:srgbClr val="002060"/>
                </a:solidFill>
                <a:latin typeface="Arial" panose="020B0604020202020204" pitchFamily="34" charset="0"/>
                <a:cs typeface="Arial" panose="020B0604020202020204" pitchFamily="34" charset="0"/>
              </a:rPr>
              <a:t>Open Dialogue: </a:t>
            </a:r>
            <a:r>
              <a:rPr lang="en-US" sz="2200" dirty="0">
                <a:solidFill>
                  <a:srgbClr val="002060"/>
                </a:solidFill>
                <a:latin typeface="Arial" panose="020B0604020202020204" pitchFamily="34" charset="0"/>
                <a:cs typeface="Arial" panose="020B0604020202020204" pitchFamily="34" charset="0"/>
              </a:rPr>
              <a:t>Maintain an open line of communication about online experiences and encourage your child to share their online interactions and concerns.</a:t>
            </a:r>
          </a:p>
          <a:p>
            <a:pPr marL="342900" indent="-342900">
              <a:buFont typeface="Wingdings" panose="05000000000000000000" pitchFamily="2" charset="2"/>
              <a:buChar char="§"/>
            </a:pPr>
            <a:r>
              <a:rPr lang="en-US" sz="2200" b="1" dirty="0">
                <a:solidFill>
                  <a:srgbClr val="002060"/>
                </a:solidFill>
                <a:latin typeface="Arial" panose="020B0604020202020204" pitchFamily="34" charset="0"/>
                <a:cs typeface="Arial" panose="020B0604020202020204" pitchFamily="34" charset="0"/>
              </a:rPr>
              <a:t>Rapport with Respect: </a:t>
            </a:r>
            <a:r>
              <a:rPr lang="en-US" sz="2200" dirty="0">
                <a:solidFill>
                  <a:srgbClr val="002060"/>
                </a:solidFill>
                <a:latin typeface="Arial" panose="020B0604020202020204" pitchFamily="34" charset="0"/>
                <a:cs typeface="Arial" panose="020B0604020202020204" pitchFamily="34" charset="0"/>
              </a:rPr>
              <a:t>While fostering a friendly rapport online, ensure that all interactions respect the privacy and boundaries of others, teaching the same values to your children.</a:t>
            </a:r>
          </a:p>
        </p:txBody>
      </p:sp>
    </p:spTree>
    <p:extLst>
      <p:ext uri="{BB962C8B-B14F-4D97-AF65-F5344CB8AC3E}">
        <p14:creationId xmlns:p14="http://schemas.microsoft.com/office/powerpoint/2010/main" val="2596602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7473-C80C-534B-8D4B-5879D26753D2}"/>
              </a:ext>
            </a:extLst>
          </p:cNvPr>
          <p:cNvSpPr>
            <a:spLocks noGrp="1"/>
          </p:cNvSpPr>
          <p:nvPr>
            <p:ph type="title"/>
          </p:nvPr>
        </p:nvSpPr>
        <p:spPr>
          <a:xfrm>
            <a:off x="2325187" y="102393"/>
            <a:ext cx="6619727" cy="1029697"/>
          </a:xfrm>
        </p:spPr>
        <p:txBody>
          <a:bodyPr>
            <a:noAutofit/>
          </a:bodyPr>
          <a:lstStyle/>
          <a:p>
            <a:r>
              <a:rPr lang="en-US" sz="3200" dirty="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Cyber Hygiene Practices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for Admins</a:t>
            </a:r>
            <a:endParaRPr lang="en-IN" sz="3200" b="1" dirty="0">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09AA2D71-22B5-5E13-0BE4-55ECA2F16B10}"/>
              </a:ext>
            </a:extLst>
          </p:cNvPr>
          <p:cNvSpPr>
            <a:spLocks noGrp="1"/>
          </p:cNvSpPr>
          <p:nvPr>
            <p:ph idx="1"/>
          </p:nvPr>
        </p:nvSpPr>
        <p:spPr>
          <a:xfrm>
            <a:off x="463714" y="1132090"/>
            <a:ext cx="8246070" cy="3646385"/>
          </a:xfrm>
        </p:spPr>
        <p:txBody>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Data Handling and Security</a:t>
            </a:r>
          </a:p>
          <a:p>
            <a:pPr>
              <a:buFont typeface="Wingdings" panose="05000000000000000000" pitchFamily="2" charset="2"/>
              <a:buChar char="§"/>
            </a:pPr>
            <a:r>
              <a:rPr lang="en-IN" i="0" dirty="0">
                <a:effectLst/>
                <a:highlight>
                  <a:srgbClr val="FFFFFF"/>
                </a:highlight>
                <a:latin typeface="Arial" panose="020B0604020202020204" pitchFamily="34" charset="0"/>
                <a:cs typeface="Arial" panose="020B0604020202020204" pitchFamily="34" charset="0"/>
              </a:rPr>
              <a:t>Network Security</a:t>
            </a:r>
          </a:p>
          <a:p>
            <a:pPr>
              <a:buFont typeface="Wingdings" panose="05000000000000000000" pitchFamily="2" charset="2"/>
              <a:buChar char="§"/>
            </a:pPr>
            <a:r>
              <a:rPr lang="en-US" i="0" dirty="0">
                <a:effectLst/>
                <a:highlight>
                  <a:srgbClr val="FFFFFF"/>
                </a:highlight>
                <a:latin typeface="Arial" panose="020B0604020202020204" pitchFamily="34" charset="0"/>
                <a:cs typeface="Arial" panose="020B0604020202020204" pitchFamily="34" charset="0"/>
              </a:rPr>
              <a:t>Staff Training and Awareness</a:t>
            </a:r>
          </a:p>
          <a:p>
            <a:pPr>
              <a:buFont typeface="Wingdings" panose="05000000000000000000" pitchFamily="2" charset="2"/>
              <a:buChar char="§"/>
            </a:pPr>
            <a:r>
              <a:rPr lang="en-IN" i="0" dirty="0">
                <a:effectLst/>
                <a:highlight>
                  <a:srgbClr val="FFFFFF"/>
                </a:highlight>
                <a:latin typeface="Arial" panose="020B0604020202020204" pitchFamily="34" charset="0"/>
                <a:cs typeface="Arial" panose="020B0604020202020204" pitchFamily="34" charset="0"/>
              </a:rPr>
              <a:t>Secure Communication and Collaboration</a:t>
            </a:r>
          </a:p>
          <a:p>
            <a:pPr>
              <a:buFont typeface="Wingdings" panose="05000000000000000000" pitchFamily="2" charset="2"/>
              <a:buChar char="§"/>
            </a:pPr>
            <a:r>
              <a:rPr lang="en-US" i="0" dirty="0">
                <a:effectLst/>
                <a:highlight>
                  <a:srgbClr val="FFFFFF"/>
                </a:highlight>
                <a:latin typeface="Arial" panose="020B0604020202020204" pitchFamily="34" charset="0"/>
                <a:cs typeface="Arial" panose="020B0604020202020204" pitchFamily="34" charset="0"/>
              </a:rPr>
              <a:t>Incident Response and Reporting</a:t>
            </a:r>
          </a:p>
          <a:p>
            <a:pPr>
              <a:buFont typeface="Wingdings" panose="05000000000000000000" pitchFamily="2" charset="2"/>
              <a:buChar char="§"/>
            </a:pPr>
            <a:r>
              <a:rPr lang="en-US" i="0" dirty="0">
                <a:effectLst/>
                <a:highlight>
                  <a:srgbClr val="FFFFFF"/>
                </a:highlight>
                <a:latin typeface="Arial" panose="020B0604020202020204" pitchFamily="34" charset="0"/>
                <a:cs typeface="Arial" panose="020B0604020202020204" pitchFamily="34" charset="0"/>
              </a:rPr>
              <a:t>Vendor and Third-Party Security</a:t>
            </a:r>
          </a:p>
          <a:p>
            <a:pPr>
              <a:buFont typeface="Wingdings" panose="05000000000000000000" pitchFamily="2" charset="2"/>
              <a:buChar char="§"/>
            </a:pPr>
            <a:r>
              <a:rPr lang="fr-FR" i="0" dirty="0">
                <a:effectLst/>
                <a:highlight>
                  <a:srgbClr val="FFFFFF"/>
                </a:highlight>
                <a:latin typeface="Arial" panose="020B0604020202020204" pitchFamily="34" charset="0"/>
                <a:cs typeface="Arial" panose="020B0604020202020204" pitchFamily="34" charset="0"/>
              </a:rPr>
              <a:t>Promote Cyber </a:t>
            </a:r>
            <a:r>
              <a:rPr lang="fr-FR" i="0" dirty="0" err="1">
                <a:effectLst/>
                <a:highlight>
                  <a:srgbClr val="FFFFFF"/>
                </a:highlight>
                <a:latin typeface="Arial" panose="020B0604020202020204" pitchFamily="34" charset="0"/>
                <a:cs typeface="Arial" panose="020B0604020202020204" pitchFamily="34" charset="0"/>
              </a:rPr>
              <a:t>Hygiene</a:t>
            </a:r>
            <a:r>
              <a:rPr lang="fr-FR" i="0" dirty="0">
                <a:effectLst/>
                <a:highlight>
                  <a:srgbClr val="FFFFFF"/>
                </a:highlight>
                <a:latin typeface="Arial" panose="020B0604020202020204" pitchFamily="34" charset="0"/>
                <a:cs typeface="Arial" panose="020B0604020202020204" pitchFamily="34" charset="0"/>
              </a:rPr>
              <a:t> Culture</a:t>
            </a:r>
          </a:p>
          <a:p>
            <a:endParaRPr lang="en-IN"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E5F7422E-2FC6-2E5C-6F6E-F5FE3F279204}"/>
              </a:ext>
            </a:extLst>
          </p:cNvPr>
          <p:cNvSpPr>
            <a:spLocks noGrp="1"/>
          </p:cNvSpPr>
          <p:nvPr>
            <p:ph type="dt" sz="half" idx="10"/>
          </p:nvPr>
        </p:nvSpPr>
        <p:spPr/>
        <p:txBody>
          <a:bodyPr/>
          <a:lstStyle/>
          <a:p>
            <a:fld id="{E6726A64-D10C-4248-8CC3-6B2C2FCB8E0D}" type="datetime1">
              <a:rPr lang="en-US" smtClean="0"/>
              <a:pPr/>
              <a:t>4/30/2024</a:t>
            </a:fld>
            <a:endParaRPr lang="en-US"/>
          </a:p>
        </p:txBody>
      </p:sp>
      <p:sp>
        <p:nvSpPr>
          <p:cNvPr id="5" name="Slide Number Placeholder 4">
            <a:extLst>
              <a:ext uri="{FF2B5EF4-FFF2-40B4-BE49-F238E27FC236}">
                <a16:creationId xmlns:a16="http://schemas.microsoft.com/office/drawing/2014/main" id="{0C118963-62B9-B564-34F0-A783966EC1EF}"/>
              </a:ext>
            </a:extLst>
          </p:cNvPr>
          <p:cNvSpPr>
            <a:spLocks noGrp="1"/>
          </p:cNvSpPr>
          <p:nvPr>
            <p:ph type="sldNum" sz="quarter" idx="12"/>
          </p:nvPr>
        </p:nvSpPr>
        <p:spPr/>
        <p:txBody>
          <a:bodyPr/>
          <a:lstStyle/>
          <a:p>
            <a:fld id="{B82CCC60-E8CD-4174-8B1A-7DF615B22EEF}" type="slidenum">
              <a:rPr lang="en-US" smtClean="0"/>
              <a:pPr/>
              <a:t>38</a:t>
            </a:fld>
            <a:endParaRPr lang="en-US"/>
          </a:p>
        </p:txBody>
      </p:sp>
    </p:spTree>
    <p:extLst>
      <p:ext uri="{BB962C8B-B14F-4D97-AF65-F5344CB8AC3E}">
        <p14:creationId xmlns:p14="http://schemas.microsoft.com/office/powerpoint/2010/main" val="72628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61978" y="102393"/>
            <a:ext cx="6937885" cy="725349"/>
          </a:xfrm>
        </p:spPr>
        <p:txBody>
          <a:bodyPr>
            <a:normAutofit/>
          </a:bodyPr>
          <a:lstStyle/>
          <a:p>
            <a:pPr algn="r"/>
            <a:r>
              <a:rPr lang="en-US" sz="4000" b="1" dirty="0">
                <a:latin typeface="Arial" panose="020B0604020202020204" pitchFamily="34" charset="0"/>
                <a:cs typeface="Arial" panose="020B0604020202020204" pitchFamily="34" charset="0"/>
              </a:rPr>
              <a:t>Thank You ! </a:t>
            </a:r>
          </a:p>
        </p:txBody>
      </p:sp>
      <p:graphicFrame>
        <p:nvGraphicFramePr>
          <p:cNvPr id="6" name="Content Placeholder 5">
            <a:extLst>
              <a:ext uri="{FF2B5EF4-FFF2-40B4-BE49-F238E27FC236}">
                <a16:creationId xmlns:a16="http://schemas.microsoft.com/office/drawing/2014/main" id="{9C41D878-6B0A-42E9-8677-55E800992B5A}"/>
              </a:ext>
            </a:extLst>
          </p:cNvPr>
          <p:cNvGraphicFramePr>
            <a:graphicFrameLocks noGrp="1"/>
          </p:cNvGraphicFramePr>
          <p:nvPr>
            <p:ph idx="1"/>
            <p:extLst>
              <p:ext uri="{D42A27DB-BD31-4B8C-83A1-F6EECF244321}">
                <p14:modId xmlns:p14="http://schemas.microsoft.com/office/powerpoint/2010/main" val="686106295"/>
              </p:ext>
            </p:extLst>
          </p:nvPr>
        </p:nvGraphicFramePr>
        <p:xfrm>
          <a:off x="1738675" y="775063"/>
          <a:ext cx="6961188" cy="4266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Date Placeholder 1"/>
          <p:cNvSpPr>
            <a:spLocks noGrp="1"/>
          </p:cNvSpPr>
          <p:nvPr>
            <p:ph type="dt" sz="half" idx="10"/>
          </p:nvPr>
        </p:nvSpPr>
        <p:spPr/>
        <p:txBody>
          <a:bodyPr/>
          <a:lstStyle/>
          <a:p>
            <a:fld id="{FDF76F6B-6B1D-4677-9890-05049B820346}" type="datetime1">
              <a:rPr lang="en-US" smtClean="0"/>
              <a:t>4/30/2024</a:t>
            </a:fld>
            <a:endParaRPr lang="en-US"/>
          </a:p>
        </p:txBody>
      </p:sp>
      <p:sp>
        <p:nvSpPr>
          <p:cNvPr id="3" name="Slide Number Placeholder 2"/>
          <p:cNvSpPr>
            <a:spLocks noGrp="1"/>
          </p:cNvSpPr>
          <p:nvPr>
            <p:ph type="sldNum" sz="quarter" idx="12"/>
          </p:nvPr>
        </p:nvSpPr>
        <p:spPr/>
        <p:txBody>
          <a:bodyPr/>
          <a:lstStyle/>
          <a:p>
            <a:fld id="{B82CCC60-E8CD-4174-8B1A-7DF615B22EEF}" type="slidenum">
              <a:rPr lang="en-US" smtClean="0"/>
              <a:pPr/>
              <a:t>39</a:t>
            </a:fld>
            <a:endParaRPr lang="en-US"/>
          </a:p>
        </p:txBody>
      </p:sp>
    </p:spTree>
    <p:extLst>
      <p:ext uri="{BB962C8B-B14F-4D97-AF65-F5344CB8AC3E}">
        <p14:creationId xmlns:p14="http://schemas.microsoft.com/office/powerpoint/2010/main" val="1101633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9829" y="212651"/>
            <a:ext cx="7711277" cy="763525"/>
          </a:xfrm>
        </p:spPr>
        <p:txBody>
          <a:bodyPr>
            <a:normAutofit/>
          </a:bodyPr>
          <a:lstStyle/>
          <a:p>
            <a:pPr algn="r"/>
            <a:r>
              <a:rPr lang="en-US" b="1" dirty="0">
                <a:latin typeface="Arial" panose="020B0604020202020204" pitchFamily="34" charset="0"/>
                <a:cs typeface="Arial" panose="020B0604020202020204" pitchFamily="34" charset="0"/>
              </a:rPr>
              <a:t>Cyber Hygiene : Concept </a:t>
            </a:r>
          </a:p>
        </p:txBody>
      </p:sp>
      <p:sp>
        <p:nvSpPr>
          <p:cNvPr id="7" name="Text Placeholder 6"/>
          <p:cNvSpPr>
            <a:spLocks noGrp="1"/>
          </p:cNvSpPr>
          <p:nvPr>
            <p:ph type="body" idx="1"/>
          </p:nvPr>
        </p:nvSpPr>
        <p:spPr>
          <a:xfrm>
            <a:off x="346361" y="1072774"/>
            <a:ext cx="4040188" cy="393702"/>
          </a:xfrm>
        </p:spPr>
        <p:txBody>
          <a:bodyPr>
            <a:normAutofit fontScale="92500" lnSpcReduction="10000"/>
          </a:bodyPr>
          <a:lstStyle/>
          <a:p>
            <a:r>
              <a:rPr lang="en-US" dirty="0">
                <a:latin typeface="Arial" panose="020B0604020202020204" pitchFamily="34" charset="0"/>
                <a:cs typeface="Arial" panose="020B0604020202020204" pitchFamily="34" charset="0"/>
              </a:rPr>
              <a:t>Cyber Hygiene - Users</a:t>
            </a:r>
            <a:endParaRPr lang="en-IN" dirty="0">
              <a:latin typeface="Arial" panose="020B0604020202020204" pitchFamily="34" charset="0"/>
              <a:cs typeface="Arial" panose="020B0604020202020204" pitchFamily="34" charset="0"/>
            </a:endParaRPr>
          </a:p>
        </p:txBody>
      </p:sp>
      <p:sp>
        <p:nvSpPr>
          <p:cNvPr id="3" name="Content Placeholder 2"/>
          <p:cNvSpPr>
            <a:spLocks noGrp="1"/>
          </p:cNvSpPr>
          <p:nvPr>
            <p:ph sz="half" idx="2"/>
          </p:nvPr>
        </p:nvSpPr>
        <p:spPr>
          <a:xfrm>
            <a:off x="358140" y="1466476"/>
            <a:ext cx="4204179" cy="3204189"/>
          </a:xfrm>
        </p:spPr>
        <p:txBody>
          <a:bodyPr>
            <a:noAutofit/>
          </a:bodyPr>
          <a:lstStyle/>
          <a:p>
            <a:pPr algn="l">
              <a:buFont typeface="Wingdings" panose="05000000000000000000" pitchFamily="2" charset="2"/>
              <a:buChar char="ü"/>
            </a:pPr>
            <a:r>
              <a:rPr lang="en-US" sz="1600" dirty="0">
                <a:latin typeface="Arial" panose="020B0604020202020204" pitchFamily="34" charset="0"/>
                <a:cs typeface="Arial" panose="020B0604020202020204" pitchFamily="34" charset="0"/>
              </a:rPr>
              <a:t>Cyber hygiene primarily emphasizes </a:t>
            </a:r>
            <a:r>
              <a:rPr lang="en-US" sz="1600" b="1" dirty="0">
                <a:latin typeface="Arial" panose="020B0604020202020204" pitchFamily="34" charset="0"/>
                <a:cs typeface="Arial" panose="020B0604020202020204" pitchFamily="34" charset="0"/>
              </a:rPr>
              <a:t>proactive practices </a:t>
            </a:r>
            <a:r>
              <a:rPr lang="en-US" sz="1600" dirty="0">
                <a:latin typeface="Arial" panose="020B0604020202020204" pitchFamily="34" charset="0"/>
                <a:cs typeface="Arial" panose="020B0604020202020204" pitchFamily="34" charset="0"/>
              </a:rPr>
              <a:t>and</a:t>
            </a:r>
            <a:r>
              <a:rPr lang="en-US" sz="1600" b="1" dirty="0">
                <a:latin typeface="Arial" panose="020B0604020202020204" pitchFamily="34" charset="0"/>
                <a:cs typeface="Arial" panose="020B0604020202020204" pitchFamily="34" charset="0"/>
              </a:rPr>
              <a:t> habits </a:t>
            </a:r>
            <a:r>
              <a:rPr lang="en-US" sz="1600" dirty="0">
                <a:latin typeface="Arial" panose="020B0604020202020204" pitchFamily="34" charset="0"/>
                <a:cs typeface="Arial" panose="020B0604020202020204" pitchFamily="34" charset="0"/>
              </a:rPr>
              <a:t>that individuals and organizations adopt to maintain the health and integrity of their digital systems and data.</a:t>
            </a:r>
          </a:p>
          <a:p>
            <a:pPr algn="l">
              <a:buFont typeface="Wingdings" panose="05000000000000000000" pitchFamily="2" charset="2"/>
              <a:buChar char="ü"/>
            </a:pPr>
            <a:r>
              <a:rPr lang="en-US" sz="1600" dirty="0">
                <a:latin typeface="Arial" panose="020B0604020202020204" pitchFamily="34" charset="0"/>
                <a:cs typeface="Arial" panose="020B0604020202020204" pitchFamily="34" charset="0"/>
              </a:rPr>
              <a:t>It includes day-to-day routines and measures such as updating software, using strong passwords, avoiding suspicious links and emails, regular data backups, and educating users about cybersecurity best practices.</a:t>
            </a:r>
          </a:p>
        </p:txBody>
      </p:sp>
      <p:sp>
        <p:nvSpPr>
          <p:cNvPr id="8" name="Text Placeholder 7"/>
          <p:cNvSpPr>
            <a:spLocks noGrp="1"/>
          </p:cNvSpPr>
          <p:nvPr>
            <p:ph type="body" sz="quarter" idx="3"/>
          </p:nvPr>
        </p:nvSpPr>
        <p:spPr>
          <a:xfrm>
            <a:off x="4714531" y="1073550"/>
            <a:ext cx="4041775" cy="392926"/>
          </a:xfrm>
        </p:spPr>
        <p:txBody>
          <a:bodyPr>
            <a:normAutofit fontScale="92500" lnSpcReduction="20000"/>
          </a:bodyPr>
          <a:lstStyle/>
          <a:p>
            <a:r>
              <a:rPr lang="en-US" dirty="0">
                <a:latin typeface="Arial" panose="020B0604020202020204" pitchFamily="34" charset="0"/>
                <a:cs typeface="Arial" panose="020B0604020202020204" pitchFamily="34" charset="0"/>
              </a:rPr>
              <a:t>Cyber Security - Experts</a:t>
            </a:r>
            <a:endParaRPr lang="en-IN" dirty="0">
              <a:latin typeface="Arial" panose="020B0604020202020204" pitchFamily="34" charset="0"/>
              <a:cs typeface="Arial" panose="020B0604020202020204" pitchFamily="34" charset="0"/>
            </a:endParaRPr>
          </a:p>
        </p:txBody>
      </p:sp>
      <p:sp>
        <p:nvSpPr>
          <p:cNvPr id="10" name="Content Placeholder 9"/>
          <p:cNvSpPr>
            <a:spLocks noGrp="1"/>
          </p:cNvSpPr>
          <p:nvPr>
            <p:ph sz="quarter" idx="4"/>
          </p:nvPr>
        </p:nvSpPr>
        <p:spPr>
          <a:xfrm>
            <a:off x="4726310" y="1434568"/>
            <a:ext cx="4041775" cy="3364604"/>
          </a:xfrm>
        </p:spPr>
        <p:txBody>
          <a:bodyPr>
            <a:noAutofit/>
          </a:bodyPr>
          <a:lstStyle/>
          <a:p>
            <a:pPr algn="l">
              <a:buFont typeface="Wingdings" panose="05000000000000000000" pitchFamily="2" charset="2"/>
              <a:buChar char="ü"/>
            </a:pPr>
            <a:r>
              <a:rPr lang="en-US" sz="1600" dirty="0">
                <a:latin typeface="Arial" panose="020B0604020202020204" pitchFamily="34" charset="0"/>
                <a:cs typeface="Arial" panose="020B0604020202020204" pitchFamily="34" charset="0"/>
              </a:rPr>
              <a:t>Cybersecurity, on the other hand, encompasses a </a:t>
            </a:r>
            <a:r>
              <a:rPr lang="en-US" sz="1600" b="1" dirty="0">
                <a:latin typeface="Arial" panose="020B0604020202020204" pitchFamily="34" charset="0"/>
                <a:cs typeface="Arial" panose="020B0604020202020204" pitchFamily="34" charset="0"/>
              </a:rPr>
              <a:t>broader range </a:t>
            </a:r>
            <a:r>
              <a:rPr lang="en-US" sz="1600" dirty="0">
                <a:latin typeface="Arial" panose="020B0604020202020204" pitchFamily="34" charset="0"/>
                <a:cs typeface="Arial" panose="020B0604020202020204" pitchFamily="34" charset="0"/>
              </a:rPr>
              <a:t>of strategies, technologies, and practices designed to protect digital systems, networks, and data from cyber threats.</a:t>
            </a:r>
          </a:p>
          <a:p>
            <a:pPr algn="l">
              <a:buFont typeface="Wingdings" panose="05000000000000000000" pitchFamily="2" charset="2"/>
              <a:buChar char="ü"/>
            </a:pPr>
            <a:r>
              <a:rPr lang="en-US" sz="1600" dirty="0">
                <a:latin typeface="Arial" panose="020B0604020202020204" pitchFamily="34" charset="0"/>
                <a:cs typeface="Arial" panose="020B0604020202020204" pitchFamily="34" charset="0"/>
              </a:rPr>
              <a:t>It involves not only preventive measures (like those in cyber hygiene) but also detection, response, and recovery mechanisms to defend against sophisticated cyber attacks and mitigate their impact</a:t>
            </a:r>
            <a:endParaRPr lang="en-IN" sz="1600"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4</a:t>
            </a:fld>
            <a:endParaRPr lang="en-US" dirty="0"/>
          </a:p>
        </p:txBody>
      </p:sp>
    </p:spTree>
    <p:extLst>
      <p:ext uri="{BB962C8B-B14F-4D97-AF65-F5344CB8AC3E}">
        <p14:creationId xmlns:p14="http://schemas.microsoft.com/office/powerpoint/2010/main" val="290251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563" y="283634"/>
            <a:ext cx="6937885" cy="725349"/>
          </a:xfrm>
        </p:spPr>
        <p:txBody>
          <a:bodyPr>
            <a:normAutofit/>
          </a:bodyPr>
          <a:lstStyle/>
          <a:p>
            <a:pPr algn="ctr"/>
            <a:r>
              <a:rPr lang="en-US" b="1" dirty="0">
                <a:latin typeface="Arial" panose="020B0604020202020204" pitchFamily="34" charset="0"/>
                <a:cs typeface="Arial" panose="020B0604020202020204" pitchFamily="34" charset="0"/>
              </a:rPr>
              <a:t>Cyber Hygiene in Education </a:t>
            </a: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5</a:t>
            </a:fld>
            <a:endParaRPr lang="en-US" dirty="0"/>
          </a:p>
        </p:txBody>
      </p:sp>
      <p:pic>
        <p:nvPicPr>
          <p:cNvPr id="7" name="Picture 6"/>
          <p:cNvPicPr>
            <a:picLocks noChangeAspect="1"/>
          </p:cNvPicPr>
          <p:nvPr/>
        </p:nvPicPr>
        <p:blipFill>
          <a:blip r:embed="rId2"/>
          <a:stretch>
            <a:fillRect/>
          </a:stretch>
        </p:blipFill>
        <p:spPr>
          <a:xfrm>
            <a:off x="2256365" y="1073001"/>
            <a:ext cx="5446695" cy="3630243"/>
          </a:xfrm>
          <a:prstGeom prst="rect">
            <a:avLst/>
          </a:prstGeom>
        </p:spPr>
      </p:pic>
    </p:spTree>
    <p:extLst>
      <p:ext uri="{BB962C8B-B14F-4D97-AF65-F5344CB8AC3E}">
        <p14:creationId xmlns:p14="http://schemas.microsoft.com/office/powerpoint/2010/main" val="2002663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987" y="203056"/>
            <a:ext cx="8259098" cy="763526"/>
          </a:xfrm>
        </p:spPr>
        <p:txBody>
          <a:bodyPr>
            <a:normAutofit/>
          </a:bodyPr>
          <a:lstStyle/>
          <a:p>
            <a:r>
              <a:rPr lang="en-US" sz="3200" b="1" dirty="0">
                <a:latin typeface="Arial" panose="020B0604020202020204" pitchFamily="34" charset="0"/>
                <a:cs typeface="Arial" panose="020B0604020202020204" pitchFamily="34" charset="0"/>
              </a:rPr>
              <a:t>Cyber Hygiene in Education</a:t>
            </a:r>
          </a:p>
        </p:txBody>
      </p:sp>
      <p:sp>
        <p:nvSpPr>
          <p:cNvPr id="3" name="Content Placeholder 2"/>
          <p:cNvSpPr>
            <a:spLocks noGrp="1"/>
          </p:cNvSpPr>
          <p:nvPr>
            <p:ph idx="1"/>
          </p:nvPr>
        </p:nvSpPr>
        <p:spPr>
          <a:xfrm>
            <a:off x="463714" y="1148316"/>
            <a:ext cx="8246070" cy="3630159"/>
          </a:xfrm>
        </p:spPr>
        <p:txBody>
          <a:bodyPr>
            <a:normAutofit fontScale="70000" lnSpcReduction="20000"/>
          </a:bodyPr>
          <a:lstStyle/>
          <a:p>
            <a:pPr marL="0" indent="0">
              <a:buNone/>
            </a:pPr>
            <a:r>
              <a:rPr lang="en-US" b="1" dirty="0">
                <a:solidFill>
                  <a:srgbClr val="00B0F0"/>
                </a:solidFill>
                <a:latin typeface="Arial" panose="020B0604020202020204" pitchFamily="34" charset="0"/>
                <a:cs typeface="Arial" panose="020B0604020202020204" pitchFamily="34" charset="0"/>
              </a:rPr>
              <a:t>Real Incident: Data Breach at a Large School District</a:t>
            </a:r>
          </a:p>
          <a:p>
            <a:pPr marL="0" indent="0">
              <a:buNone/>
            </a:pPr>
            <a:r>
              <a:rPr lang="en-US" b="1" dirty="0">
                <a:latin typeface="Arial" panose="020B0604020202020204" pitchFamily="34" charset="0"/>
                <a:cs typeface="Arial" panose="020B0604020202020204" pitchFamily="34" charset="0"/>
              </a:rPr>
              <a:t>Incident:</a:t>
            </a:r>
          </a:p>
          <a:p>
            <a:r>
              <a:rPr lang="en-US" dirty="0">
                <a:latin typeface="Arial" panose="020B0604020202020204" pitchFamily="34" charset="0"/>
                <a:cs typeface="Arial" panose="020B0604020202020204" pitchFamily="34" charset="0"/>
              </a:rPr>
              <a:t>In 2019, a large school district in the United States fell victim to a significant data breach that compromised the personal information of thousands of students, parents, and faculty members. The district served several schools across multiple locations, providing education to a diverse student population.</a:t>
            </a:r>
          </a:p>
          <a:p>
            <a:r>
              <a:rPr lang="en-US" dirty="0">
                <a:latin typeface="Arial" panose="020B0604020202020204" pitchFamily="34" charset="0"/>
                <a:cs typeface="Arial" panose="020B0604020202020204" pitchFamily="34" charset="0"/>
              </a:rPr>
              <a:t>Hackers gained unauthorized access to the school district's database containing sensitive information, including student records, parent contact details, social security numbers, and financial information. The breach occurred through a vulnerability in the district's student information system, which was exploited by cybercriminals.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6</a:t>
            </a:fld>
            <a:endParaRPr lang="en-US" dirty="0"/>
          </a:p>
        </p:txBody>
      </p:sp>
    </p:spTree>
    <p:extLst>
      <p:ext uri="{BB962C8B-B14F-4D97-AF65-F5344CB8AC3E}">
        <p14:creationId xmlns:p14="http://schemas.microsoft.com/office/powerpoint/2010/main" val="2580042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987" y="203056"/>
            <a:ext cx="8259098" cy="763526"/>
          </a:xfrm>
        </p:spPr>
        <p:txBody>
          <a:bodyPr>
            <a:normAutofit/>
          </a:bodyPr>
          <a:lstStyle/>
          <a:p>
            <a:r>
              <a:rPr lang="en-US" sz="3200" b="1" dirty="0">
                <a:latin typeface="Arial" panose="020B0604020202020204" pitchFamily="34" charset="0"/>
                <a:cs typeface="Arial" panose="020B0604020202020204" pitchFamily="34" charset="0"/>
              </a:rPr>
              <a:t>Cyber Hygiene in Education</a:t>
            </a:r>
          </a:p>
        </p:txBody>
      </p:sp>
      <p:sp>
        <p:nvSpPr>
          <p:cNvPr id="3" name="Content Placeholder 2"/>
          <p:cNvSpPr>
            <a:spLocks noGrp="1"/>
          </p:cNvSpPr>
          <p:nvPr>
            <p:ph idx="1"/>
          </p:nvPr>
        </p:nvSpPr>
        <p:spPr>
          <a:xfrm>
            <a:off x="463714" y="1148316"/>
            <a:ext cx="8246070" cy="3630159"/>
          </a:xfrm>
        </p:spPr>
        <p:txBody>
          <a:bodyPr>
            <a:normAutofit fontScale="70000" lnSpcReduction="20000"/>
          </a:bodyPr>
          <a:lstStyle/>
          <a:p>
            <a:pPr marL="0" indent="0">
              <a:buNone/>
            </a:pPr>
            <a:r>
              <a:rPr lang="en-US" b="1" dirty="0">
                <a:solidFill>
                  <a:srgbClr val="00B0F0"/>
                </a:solidFill>
                <a:latin typeface="Arial" panose="020B0604020202020204" pitchFamily="34" charset="0"/>
                <a:cs typeface="Arial" panose="020B0604020202020204" pitchFamily="34" charset="0"/>
              </a:rPr>
              <a:t>Immediate Impact:</a:t>
            </a:r>
          </a:p>
          <a:p>
            <a:r>
              <a:rPr lang="en-US" b="1" dirty="0">
                <a:latin typeface="Arial" panose="020B0604020202020204" pitchFamily="34" charset="0"/>
                <a:cs typeface="Arial" panose="020B0604020202020204" pitchFamily="34" charset="0"/>
              </a:rPr>
              <a:t>Privacy Concerns: </a:t>
            </a:r>
            <a:r>
              <a:rPr lang="en-US" dirty="0">
                <a:latin typeface="Arial" panose="020B0604020202020204" pitchFamily="34" charset="0"/>
                <a:cs typeface="Arial" panose="020B0604020202020204" pitchFamily="34" charset="0"/>
              </a:rPr>
              <a:t>The breach exposed highly sensitive personal information, leading to concerns about identity theft, fraud, and privacy violations among affected students and parents.</a:t>
            </a:r>
          </a:p>
          <a:p>
            <a:r>
              <a:rPr lang="en-US" b="1" dirty="0">
                <a:latin typeface="Arial" panose="020B0604020202020204" pitchFamily="34" charset="0"/>
                <a:cs typeface="Arial" panose="020B0604020202020204" pitchFamily="34" charset="0"/>
              </a:rPr>
              <a:t>Disruption of Services: </a:t>
            </a:r>
            <a:r>
              <a:rPr lang="en-US" dirty="0">
                <a:latin typeface="Arial" panose="020B0604020202020204" pitchFamily="34" charset="0"/>
                <a:cs typeface="Arial" panose="020B0604020202020204" pitchFamily="34" charset="0"/>
              </a:rPr>
              <a:t>The school district's operations were disrupted as IT teams worked to contain the breach, investigate the extent of the damage, and implement measures to prevent further unauthorized access.</a:t>
            </a:r>
          </a:p>
          <a:p>
            <a:r>
              <a:rPr lang="en-US" b="1" dirty="0">
                <a:latin typeface="Arial" panose="020B0604020202020204" pitchFamily="34" charset="0"/>
                <a:cs typeface="Arial" panose="020B0604020202020204" pitchFamily="34" charset="0"/>
              </a:rPr>
              <a:t>Legal and Regulatory Ramifications: </a:t>
            </a:r>
            <a:r>
              <a:rPr lang="en-US" dirty="0">
                <a:latin typeface="Arial" panose="020B0604020202020204" pitchFamily="34" charset="0"/>
                <a:cs typeface="Arial" panose="020B0604020202020204" pitchFamily="34" charset="0"/>
              </a:rPr>
              <a:t>The incident triggered investigations by regulatory authorities, including state attorneys general and the U.S. Department of Education, to determine the school district's compliance with data protection laws and regulations.</a:t>
            </a: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7</a:t>
            </a:fld>
            <a:endParaRPr lang="en-US" dirty="0"/>
          </a:p>
        </p:txBody>
      </p:sp>
    </p:spTree>
    <p:extLst>
      <p:ext uri="{BB962C8B-B14F-4D97-AF65-F5344CB8AC3E}">
        <p14:creationId xmlns:p14="http://schemas.microsoft.com/office/powerpoint/2010/main" val="3572524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987" y="203056"/>
            <a:ext cx="8259098" cy="763526"/>
          </a:xfrm>
        </p:spPr>
        <p:txBody>
          <a:bodyPr>
            <a:normAutofit/>
          </a:bodyPr>
          <a:lstStyle/>
          <a:p>
            <a:r>
              <a:rPr lang="en-US" sz="3200" b="1" dirty="0">
                <a:latin typeface="Arial" panose="020B0604020202020204" pitchFamily="34" charset="0"/>
                <a:cs typeface="Arial" panose="020B0604020202020204" pitchFamily="34" charset="0"/>
              </a:rPr>
              <a:t>Cyber Hygiene in Education</a:t>
            </a:r>
          </a:p>
        </p:txBody>
      </p:sp>
      <p:sp>
        <p:nvSpPr>
          <p:cNvPr id="3" name="Content Placeholder 2"/>
          <p:cNvSpPr>
            <a:spLocks noGrp="1"/>
          </p:cNvSpPr>
          <p:nvPr>
            <p:ph idx="1"/>
          </p:nvPr>
        </p:nvSpPr>
        <p:spPr>
          <a:xfrm>
            <a:off x="463714" y="1148316"/>
            <a:ext cx="8246070" cy="3630159"/>
          </a:xfrm>
        </p:spPr>
        <p:txBody>
          <a:bodyPr>
            <a:normAutofit fontScale="92500" lnSpcReduction="10000"/>
          </a:bodyPr>
          <a:lstStyle/>
          <a:p>
            <a:pPr marL="0" indent="0">
              <a:buNone/>
            </a:pPr>
            <a:r>
              <a:rPr lang="en-US" b="1" dirty="0">
                <a:solidFill>
                  <a:srgbClr val="00B0F0"/>
                </a:solidFill>
                <a:latin typeface="Arial" panose="020B0604020202020204" pitchFamily="34" charset="0"/>
                <a:cs typeface="Arial" panose="020B0604020202020204" pitchFamily="34" charset="0"/>
              </a:rPr>
              <a:t>Conclusion</a:t>
            </a:r>
          </a:p>
          <a:p>
            <a:pPr>
              <a:buFont typeface="Wingdings" panose="05000000000000000000" pitchFamily="2" charset="2"/>
              <a:buChar char="§"/>
            </a:pPr>
            <a:r>
              <a:rPr lang="en-US" dirty="0">
                <a:latin typeface="Arial" panose="020B0604020202020204" pitchFamily="34" charset="0"/>
                <a:cs typeface="Arial" panose="020B0604020202020204" pitchFamily="34" charset="0"/>
              </a:rPr>
              <a:t>This real-life incident underscores the importance of cyber hygiene and robust cybersecurity measures in educational institutions. </a:t>
            </a:r>
          </a:p>
          <a:p>
            <a:pPr>
              <a:buFont typeface="Wingdings" panose="05000000000000000000" pitchFamily="2" charset="2"/>
              <a:buChar char="§"/>
            </a:pPr>
            <a:r>
              <a:rPr lang="en-US" dirty="0">
                <a:latin typeface="Arial" panose="020B0604020202020204" pitchFamily="34" charset="0"/>
                <a:cs typeface="Arial" panose="020B0604020202020204" pitchFamily="34" charset="0"/>
              </a:rPr>
              <a:t>By prioritizing the protection of sensitive student and staff data and implementing proactive security measures, schools can mitigate the risk of data breaches, safeguard privacy, and maintain trust within their communities. </a:t>
            </a: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8</a:t>
            </a:fld>
            <a:endParaRPr lang="en-US" dirty="0"/>
          </a:p>
        </p:txBody>
      </p:sp>
    </p:spTree>
    <p:extLst>
      <p:ext uri="{BB962C8B-B14F-4D97-AF65-F5344CB8AC3E}">
        <p14:creationId xmlns:p14="http://schemas.microsoft.com/office/powerpoint/2010/main" val="275310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570" y="136750"/>
            <a:ext cx="8259098" cy="763526"/>
          </a:xfrm>
        </p:spPr>
        <p:txBody>
          <a:bodyPr>
            <a:normAutofit/>
          </a:bodyPr>
          <a:lstStyle/>
          <a:p>
            <a:r>
              <a:rPr lang="en-US" b="1" dirty="0">
                <a:latin typeface="Arial" panose="020B0604020202020204" pitchFamily="34" charset="0"/>
                <a:cs typeface="Arial" panose="020B0604020202020204" pitchFamily="34" charset="0"/>
              </a:rPr>
              <a:t>Cyber Hygiene in School</a:t>
            </a:r>
          </a:p>
        </p:txBody>
      </p:sp>
      <p:sp>
        <p:nvSpPr>
          <p:cNvPr id="4" name="Date Placeholder 3"/>
          <p:cNvSpPr>
            <a:spLocks noGrp="1"/>
          </p:cNvSpPr>
          <p:nvPr>
            <p:ph type="dt" sz="half" idx="10"/>
          </p:nvPr>
        </p:nvSpPr>
        <p:spPr/>
        <p:txBody>
          <a:bodyPr/>
          <a:lstStyle/>
          <a:p>
            <a:fld id="{427DBD12-AE20-444E-B1C3-3752BE030ED7}" type="datetime1">
              <a:rPr lang="en-US" smtClean="0"/>
              <a:t>4/30/2024</a:t>
            </a:fld>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9</a:t>
            </a:fld>
            <a:endParaRPr lang="en-US" dirty="0"/>
          </a:p>
        </p:txBody>
      </p:sp>
      <p:pic>
        <p:nvPicPr>
          <p:cNvPr id="10" name="Picture 9">
            <a:extLst>
              <a:ext uri="{FF2B5EF4-FFF2-40B4-BE49-F238E27FC236}">
                <a16:creationId xmlns:a16="http://schemas.microsoft.com/office/drawing/2014/main" id="{DDDBFD44-3626-1AE2-0AB0-67F6650CC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0415" y="3102376"/>
            <a:ext cx="2793798" cy="1741296"/>
          </a:xfrm>
          <a:prstGeom prst="rect">
            <a:avLst/>
          </a:prstGeom>
        </p:spPr>
      </p:pic>
      <p:pic>
        <p:nvPicPr>
          <p:cNvPr id="12" name="Picture 11">
            <a:extLst>
              <a:ext uri="{FF2B5EF4-FFF2-40B4-BE49-F238E27FC236}">
                <a16:creationId xmlns:a16="http://schemas.microsoft.com/office/drawing/2014/main" id="{9F4A9403-3588-A66C-7C2C-7EB1EF252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185928"/>
            <a:ext cx="3744300" cy="1613777"/>
          </a:xfrm>
          <a:prstGeom prst="rect">
            <a:avLst/>
          </a:prstGeom>
        </p:spPr>
      </p:pic>
      <p:pic>
        <p:nvPicPr>
          <p:cNvPr id="14" name="Picture 13">
            <a:extLst>
              <a:ext uri="{FF2B5EF4-FFF2-40B4-BE49-F238E27FC236}">
                <a16:creationId xmlns:a16="http://schemas.microsoft.com/office/drawing/2014/main" id="{828B8810-E413-FF08-5993-9FB8010CF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8541" y="2658702"/>
            <a:ext cx="2548769" cy="2348048"/>
          </a:xfrm>
          <a:prstGeom prst="rect">
            <a:avLst/>
          </a:prstGeom>
        </p:spPr>
      </p:pic>
      <p:pic>
        <p:nvPicPr>
          <p:cNvPr id="16" name="Picture 15">
            <a:extLst>
              <a:ext uri="{FF2B5EF4-FFF2-40B4-BE49-F238E27FC236}">
                <a16:creationId xmlns:a16="http://schemas.microsoft.com/office/drawing/2014/main" id="{1FD353E9-6385-2C6E-4218-A441037CBD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55" y="1041520"/>
            <a:ext cx="2444518" cy="2029460"/>
          </a:xfrm>
          <a:prstGeom prst="rect">
            <a:avLst/>
          </a:prstGeom>
        </p:spPr>
      </p:pic>
    </p:spTree>
    <p:extLst>
      <p:ext uri="{BB962C8B-B14F-4D97-AF65-F5344CB8AC3E}">
        <p14:creationId xmlns:p14="http://schemas.microsoft.com/office/powerpoint/2010/main" val="3649309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2302</Words>
  <Application>Microsoft Office PowerPoint</Application>
  <PresentationFormat>On-screen Show (16:9)</PresentationFormat>
  <Paragraphs>384</Paragraphs>
  <Slides>39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Wingdings</vt:lpstr>
      <vt:lpstr>Office Theme</vt:lpstr>
      <vt:lpstr>Cyber Hygiene  in Education </vt:lpstr>
      <vt:lpstr>What is Hygiene ? </vt:lpstr>
      <vt:lpstr>What is Cyber Hygiene </vt:lpstr>
      <vt:lpstr>Cyber Hygiene : Concept </vt:lpstr>
      <vt:lpstr>Cyber Hygiene in Education </vt:lpstr>
      <vt:lpstr>Cyber Hygiene in Education</vt:lpstr>
      <vt:lpstr>Cyber Hygiene in Education</vt:lpstr>
      <vt:lpstr>Cyber Hygiene in Education</vt:lpstr>
      <vt:lpstr>Cyber Hygiene in School</vt:lpstr>
      <vt:lpstr>Cyber Hygiene in School</vt:lpstr>
      <vt:lpstr>Need of Cyber Hygiene</vt:lpstr>
      <vt:lpstr>Need of Cyber Hygiene</vt:lpstr>
      <vt:lpstr>Need of Cyber Hygiene</vt:lpstr>
      <vt:lpstr>Need of Cyber Hygiene</vt:lpstr>
      <vt:lpstr>Need of Cyber Hygiene</vt:lpstr>
      <vt:lpstr>Cyber Hygiene for Students</vt:lpstr>
      <vt:lpstr>Cyber Hygiene for Students</vt:lpstr>
      <vt:lpstr>Cyber Hygiene Practices  for Students</vt:lpstr>
      <vt:lpstr>Cyber Hygiene Practices  for Students</vt:lpstr>
      <vt:lpstr>Cyber Hygiene Practices  for Students</vt:lpstr>
      <vt:lpstr>Cyber Hygiene Practices  for Students</vt:lpstr>
      <vt:lpstr>Cyber Hygiene Practices  for Students</vt:lpstr>
      <vt:lpstr>Cyber Hygiene Practices  for Students</vt:lpstr>
      <vt:lpstr>Cyber Hygiene Practices  for Students</vt:lpstr>
      <vt:lpstr>Cyber Hygiene Practices  for Teachers</vt:lpstr>
      <vt:lpstr>Cyber Hygiene Practices for Teachers</vt:lpstr>
      <vt:lpstr>Cyber Hygiene Practices for Teachers</vt:lpstr>
      <vt:lpstr>Cyber Hygiene Practices  for Teachers</vt:lpstr>
      <vt:lpstr>Cyber Hygiene Practices for Teachers</vt:lpstr>
      <vt:lpstr>Cyber Hygiene Practices for Teachers</vt:lpstr>
      <vt:lpstr>Cyber Hygiene  Practices for Teachers</vt:lpstr>
      <vt:lpstr>Cyber Hygiene Practice for Teachers</vt:lpstr>
      <vt:lpstr>Cyber Hygiene Practices                     for Parents</vt:lpstr>
      <vt:lpstr>Cyber Hygiene Practices for Parents</vt:lpstr>
      <vt:lpstr>Cyber Hygiene Practices for Parents</vt:lpstr>
      <vt:lpstr>Cyber Hygiene Practices for Parents</vt:lpstr>
      <vt:lpstr>Cyber Hygiene Practices  for Parents</vt:lpstr>
      <vt:lpstr>          Cyber Hygiene Practices  for Admins</vt:lpstr>
      <vt:lpstr>Thank You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2017-08-01T15:40:51Z</dcterms:created>
  <dcterms:modified xsi:type="dcterms:W3CDTF">2024-04-30T10:31:01Z</dcterms:modified>
</cp:coreProperties>
</file>