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T Sans Narrow"/>
      <p:regular r:id="rId23"/>
      <p:bold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TSansNarrow-bold.fntdata"/><Relationship Id="rId23" Type="http://schemas.openxmlformats.org/officeDocument/2006/relationships/font" Target="fonts/PTSansNarr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feda0162b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5feda0162b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feda0162b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feda0162b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feda0162b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feda0162b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feda0162b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feda0162b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feda0162b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feda0162b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feda0162b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feda0162b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feda0162b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feda0162b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5feda0162b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5feda0162b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feda0162b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feda0162b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feda0162b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feda0162b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feda0162b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feda0162b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feda0162b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feda0162b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feda0162b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feda0162b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feda0162b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feda0162b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feda0162b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feda0162b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feda0162b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feda0162b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Big circuit">
  <p:cSld name="BLANK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196875" y="2421850"/>
            <a:ext cx="8109600" cy="51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Leveraging Digital Platforms for Education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4191" y="9525"/>
            <a:ext cx="96415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 b="12002" l="823" r="0" t="0"/>
          <a:stretch/>
        </p:blipFill>
        <p:spPr>
          <a:xfrm>
            <a:off x="311700" y="0"/>
            <a:ext cx="8392826" cy="484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7" cy="481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147"/>
            <a:ext cx="9143999" cy="416430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2137575" y="4515575"/>
            <a:ext cx="480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http://itfdigitalgames.ncert.org.in/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00" y="0"/>
            <a:ext cx="9491527" cy="471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832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 Forward</a:t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11700" y="790650"/>
            <a:ext cx="8520600" cy="39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Personalised Adaptive Learning (PAL) based on Learning Outcomes/Developmental Goals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School platform in a blended mode- with synchronous and asynchronous communication.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based Chatbot for education with features of language translation tool, image recognition, text, voice etc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Times New Roman"/>
              <a:buChar char="●"/>
            </a:pP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Strengthening of Learning Management System</a:t>
            </a:r>
            <a:endParaRPr sz="3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Tutoring for personalised learning focusing on 'Just-in+time" interventions. 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Enhancing user experience by improving UI/l IX,/discoverability on DIKSHA.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226400" y="217150"/>
            <a:ext cx="8446800" cy="4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Characteristics for Online Learning Platform </a:t>
            </a:r>
            <a:endParaRPr b="1" sz="38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438150" lvl="0" marL="457200" rtl="0" algn="just">
              <a:spcBef>
                <a:spcPts val="1400"/>
              </a:spcBef>
              <a:spcAft>
                <a:spcPts val="0"/>
              </a:spcAft>
              <a:buSzPts val="3300"/>
              <a:buFont typeface="Times New Roman"/>
              <a:buChar char="❖"/>
            </a:pP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Simplicity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SzPts val="3300"/>
              <a:buFont typeface="Times New Roman"/>
              <a:buChar char="❖"/>
            </a:pP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User Friendly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SzPts val="3300"/>
              <a:buFont typeface="Times New Roman"/>
              <a:buChar char="❖"/>
            </a:pP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Attractive Interface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SzPts val="3300"/>
              <a:buFont typeface="Times New Roman"/>
              <a:buChar char="❖"/>
            </a:pP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Integration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SzPts val="3300"/>
              <a:buFont typeface="Times New Roman"/>
              <a:buChar char="❖"/>
            </a:pP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Clear Course-Content 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204475" y="928050"/>
            <a:ext cx="7587900" cy="3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0850" lvl="0" marL="457200" rtl="0" algn="just">
              <a:spcBef>
                <a:spcPts val="1400"/>
              </a:spcBef>
              <a:spcAft>
                <a:spcPts val="0"/>
              </a:spcAft>
              <a:buSzPts val="3500"/>
              <a:buFont typeface="Times New Roman"/>
              <a:buChar char="❖"/>
            </a:pP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Tracking and Reporting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0850" lvl="0" marL="457200" rtl="0" algn="just">
              <a:spcBef>
                <a:spcPts val="0"/>
              </a:spcBef>
              <a:spcAft>
                <a:spcPts val="0"/>
              </a:spcAft>
              <a:buSzPts val="3500"/>
              <a:buFont typeface="Times New Roman"/>
              <a:buChar char="❖"/>
            </a:pP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Easy to Flip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0850" lvl="0" marL="457200" rtl="0" algn="just">
              <a:spcBef>
                <a:spcPts val="0"/>
              </a:spcBef>
              <a:spcAft>
                <a:spcPts val="0"/>
              </a:spcAft>
              <a:buSzPts val="3500"/>
              <a:buFont typeface="Times New Roman"/>
              <a:buChar char="❖"/>
            </a:pP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Automated Evaluation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0850" lvl="0" marL="457200" rtl="0" algn="just">
              <a:spcBef>
                <a:spcPts val="0"/>
              </a:spcBef>
              <a:spcAft>
                <a:spcPts val="0"/>
              </a:spcAft>
              <a:buSzPts val="3500"/>
              <a:buFont typeface="Times New Roman"/>
              <a:buChar char="❖"/>
            </a:pP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Socially Driven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Char char="❖"/>
            </a:pP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Gamificatio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1400"/>
              </a:spcBef>
              <a:spcAft>
                <a:spcPts val="1400"/>
              </a:spcAft>
              <a:buNone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15150" y="657575"/>
            <a:ext cx="8037600" cy="3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Times New Roman"/>
              <a:buChar char="❖"/>
            </a:pPr>
            <a:r>
              <a:rPr lang="en" sz="31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Accessibility</a:t>
            </a:r>
            <a:endParaRPr sz="31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5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Times New Roman"/>
              <a:buChar char="●"/>
            </a:pPr>
            <a:r>
              <a:rPr lang="en" sz="31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31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Visual Accessibility</a:t>
            </a:r>
            <a:endParaRPr sz="31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54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Times New Roman"/>
              <a:buChar char="●"/>
            </a:pPr>
            <a:r>
              <a:rPr lang="en" sz="31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Auditory Accessibility</a:t>
            </a:r>
            <a:endParaRPr sz="31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54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Times New Roman"/>
              <a:buChar char="●"/>
            </a:pPr>
            <a:r>
              <a:rPr lang="en" sz="31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Multilingual Support</a:t>
            </a:r>
            <a:endParaRPr sz="31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54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Times New Roman"/>
              <a:buChar char="●"/>
            </a:pPr>
            <a:r>
              <a:rPr lang="en" sz="31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Assistive Technology Compatibility</a:t>
            </a:r>
            <a:endParaRPr sz="31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54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Times New Roman"/>
              <a:buChar char="●"/>
            </a:pPr>
            <a:r>
              <a:rPr lang="en" sz="31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Inclusive Content Design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484725" y="18643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Digital Platform can support Students </a:t>
            </a:r>
            <a:r>
              <a:rPr lang="en"/>
              <a:t>&amp; Teachers</a:t>
            </a:r>
            <a:endParaRPr sz="3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3648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to Digital Learning Resources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Personalized Learning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Assessments and Quizzes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Multilingual Support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172475" y="9830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25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Times New Roman"/>
              <a:buChar char="●"/>
            </a:pPr>
            <a:r>
              <a:rPr lang="en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Access to Education</a:t>
            </a:r>
            <a:endParaRPr sz="3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5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Times New Roman"/>
              <a:buChar char="●"/>
            </a:pPr>
            <a:r>
              <a:rPr lang="en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Democratizing Education</a:t>
            </a:r>
            <a:endParaRPr sz="3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5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Times New Roman"/>
              <a:buChar char="●"/>
            </a:pPr>
            <a:r>
              <a:rPr lang="en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Quality of Education</a:t>
            </a:r>
            <a:endParaRPr sz="3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5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Times New Roman"/>
              <a:buChar char="●"/>
            </a:pPr>
            <a:r>
              <a:rPr lang="en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Fostering Innovation and Creativity</a:t>
            </a:r>
            <a:endParaRPr sz="3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985650" y="2041750"/>
            <a:ext cx="73929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Digital Platforms of NCERT</a:t>
            </a:r>
            <a:endParaRPr b="1" sz="42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b="43369" l="5456" r="6538" t="7945"/>
          <a:stretch/>
        </p:blipFill>
        <p:spPr>
          <a:xfrm>
            <a:off x="0" y="0"/>
            <a:ext cx="9195048" cy="24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16075"/>
            <a:ext cx="4809217" cy="27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 rotWithShape="1">
          <a:blip r:embed="rId5">
            <a:alphaModFix/>
          </a:blip>
          <a:srcRect b="4315" l="0" r="0" t="0"/>
          <a:stretch/>
        </p:blipFill>
        <p:spPr>
          <a:xfrm>
            <a:off x="6023625" y="2416075"/>
            <a:ext cx="3120375" cy="27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