
<file path=[Content_Types].xml><?xml version="1.0" encoding="utf-8"?>
<Types xmlns="http://schemas.openxmlformats.org/package/2006/content-types"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5143500" cx="9144000"/>
  <p:notesSz cx="6858000" cy="9144000"/>
  <p:embeddedFontLst>
    <p:embeddedFont>
      <p:font typeface="Roboto Slab"/>
      <p:regular r:id="rId22"/>
      <p:bold r:id="rId23"/>
    </p:embeddedFont>
    <p:embeddedFont>
      <p:font typeface="Roboto"/>
      <p:regular r:id="rId24"/>
      <p:bold r:id="rId25"/>
      <p:italic r:id="rId26"/>
      <p:boldItalic r:id="rId27"/>
    </p:embeddedFont>
    <p:embeddedFont>
      <p:font typeface="Aldrich"/>
      <p:regular r:id="rId28"/>
    </p:embeddedFont>
    <p:embeddedFont>
      <p:font typeface="Poppins"/>
      <p:regular r:id="rId29"/>
      <p:bold r:id="rId30"/>
      <p:italic r:id="rId31"/>
      <p:boldItalic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33" roundtripDataSignature="AMtx7mh9S7rY9GnR18jkKsjCQyTlr++XA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RobotoSlab-regular.fntdata"/><Relationship Id="rId21" Type="http://schemas.openxmlformats.org/officeDocument/2006/relationships/slide" Target="slides/slide16.xml"/><Relationship Id="rId24" Type="http://schemas.openxmlformats.org/officeDocument/2006/relationships/font" Target="fonts/Roboto-regular.fntdata"/><Relationship Id="rId23" Type="http://schemas.openxmlformats.org/officeDocument/2006/relationships/font" Target="fonts/RobotoSlab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Roboto-italic.fntdata"/><Relationship Id="rId25" Type="http://schemas.openxmlformats.org/officeDocument/2006/relationships/font" Target="fonts/Roboto-bold.fntdata"/><Relationship Id="rId28" Type="http://schemas.openxmlformats.org/officeDocument/2006/relationships/font" Target="fonts/Aldrich-regular.fntdata"/><Relationship Id="rId27" Type="http://schemas.openxmlformats.org/officeDocument/2006/relationships/font" Target="fonts/Roboto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Poppins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Poppins-italic.fntdata"/><Relationship Id="rId30" Type="http://schemas.openxmlformats.org/officeDocument/2006/relationships/font" Target="fonts/Poppins-bold.fntdata"/><Relationship Id="rId11" Type="http://schemas.openxmlformats.org/officeDocument/2006/relationships/slide" Target="slides/slide6.xml"/><Relationship Id="rId33" Type="http://customschemas.google.com/relationships/presentationmetadata" Target="metadata"/><Relationship Id="rId10" Type="http://schemas.openxmlformats.org/officeDocument/2006/relationships/slide" Target="slides/slide5.xml"/><Relationship Id="rId32" Type="http://schemas.openxmlformats.org/officeDocument/2006/relationships/font" Target="fonts/Poppins-bold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9" name="Google Shape;89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1" name="Google Shape;151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33886a9aae5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6" name="Google Shape;156;g33886a9aae5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4" name="Google Shape;164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0" name="Google Shape;170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6" name="Google Shape;176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2" name="Google Shape;182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8" name="Google Shape;188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8" name="Google Shape;98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5" name="Google Shape;105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1" name="Google Shape;111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33886a9aae5_0_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8" name="Google Shape;118;g33886a9aae5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5" name="Google Shape;125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3886a9aae5_0_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2" name="Google Shape;132;g33886a9aae5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9" name="Google Shape;139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3886a9aae5_0_2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5" name="Google Shape;145;g33886a9aae5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4"/>
          <p:cNvSpPr/>
          <p:nvPr/>
        </p:nvSpPr>
        <p:spPr>
          <a:xfrm>
            <a:off x="1524800" y="672606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1" name="Google Shape;11;p24"/>
          <p:cNvSpPr/>
          <p:nvPr/>
        </p:nvSpPr>
        <p:spPr>
          <a:xfrm rot="10800000">
            <a:off x="6537563" y="33429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cxnSp>
        <p:nvCxnSpPr>
          <p:cNvPr id="12" name="Google Shape;12;p24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" name="Google Shape;13;p24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4" name="Google Shape;14;p24"/>
          <p:cNvSpPr txBox="1"/>
          <p:nvPr>
            <p:ph idx="1" type="subTitle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15" name="Google Shape;15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7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/>
        </p:txBody>
      </p:sp>
      <p:sp>
        <p:nvSpPr>
          <p:cNvPr id="53" name="Google Shape;53;p3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8"/>
          <p:cNvSpPr/>
          <p:nvPr/>
        </p:nvSpPr>
        <p:spPr>
          <a:xfrm>
            <a:off x="150" y="5076825"/>
            <a:ext cx="9143700" cy="6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38"/>
          <p:cNvSpPr txBox="1"/>
          <p:nvPr>
            <p:ph hasCustomPrompt="1"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7" name="Google Shape;57;p38"/>
          <p:cNvSpPr txBox="1"/>
          <p:nvPr>
            <p:ph idx="1" type="body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8" name="Google Shape;58;p3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">
  <p:cSld name="Custom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CUSTOM_3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Google Shape;61;p40"/>
          <p:cNvGrpSpPr/>
          <p:nvPr/>
        </p:nvGrpSpPr>
        <p:grpSpPr>
          <a:xfrm>
            <a:off x="-9513" y="-6"/>
            <a:ext cx="9177947" cy="5143519"/>
            <a:chOff x="-9513" y="-6"/>
            <a:chExt cx="9177947" cy="5143519"/>
          </a:xfrm>
        </p:grpSpPr>
        <p:sp>
          <p:nvSpPr>
            <p:cNvPr id="62" name="Google Shape;62;p40"/>
            <p:cNvSpPr/>
            <p:nvPr/>
          </p:nvSpPr>
          <p:spPr>
            <a:xfrm>
              <a:off x="319050" y="283350"/>
              <a:ext cx="8505900" cy="4576800"/>
            </a:xfrm>
            <a:prstGeom prst="roundRect">
              <a:avLst>
                <a:gd fmla="val 3396" name="adj"/>
              </a:avLst>
            </a:prstGeom>
            <a:solidFill>
              <a:schemeClr val="lt1"/>
            </a:solidFill>
            <a:ln cap="flat" cmpd="sng" w="285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63;p40"/>
            <p:cNvSpPr/>
            <p:nvPr/>
          </p:nvSpPr>
          <p:spPr>
            <a:xfrm flipH="1">
              <a:off x="109125" y="2"/>
              <a:ext cx="1612254" cy="1208486"/>
            </a:xfrm>
            <a:custGeom>
              <a:rect b="b" l="l" r="r" t="t"/>
              <a:pathLst>
                <a:path extrusionOk="0" h="18394" w="22809">
                  <a:moveTo>
                    <a:pt x="1" y="0"/>
                  </a:moveTo>
                  <a:lnTo>
                    <a:pt x="20070" y="18026"/>
                  </a:lnTo>
                  <a:cubicBezTo>
                    <a:pt x="20438" y="18393"/>
                    <a:pt x="20765" y="18393"/>
                    <a:pt x="21092" y="18393"/>
                  </a:cubicBezTo>
                  <a:cubicBezTo>
                    <a:pt x="21460" y="18393"/>
                    <a:pt x="21950" y="18189"/>
                    <a:pt x="22114" y="17862"/>
                  </a:cubicBezTo>
                  <a:cubicBezTo>
                    <a:pt x="22809" y="17372"/>
                    <a:pt x="22645" y="16350"/>
                    <a:pt x="22114" y="15818"/>
                  </a:cubicBezTo>
                  <a:lnTo>
                    <a:pt x="4415" y="0"/>
                  </a:lnTo>
                  <a:close/>
                </a:path>
              </a:pathLst>
            </a:custGeom>
            <a:solidFill>
              <a:schemeClr val="lt2">
                <a:alpha val="4745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64;p40"/>
            <p:cNvSpPr/>
            <p:nvPr/>
          </p:nvSpPr>
          <p:spPr>
            <a:xfrm flipH="1">
              <a:off x="1100819" y="-6"/>
              <a:ext cx="1250789" cy="937634"/>
            </a:xfrm>
            <a:custGeom>
              <a:rect b="b" l="l" r="r" t="t"/>
              <a:pathLst>
                <a:path extrusionOk="0" h="18394" w="22809">
                  <a:moveTo>
                    <a:pt x="1" y="0"/>
                  </a:moveTo>
                  <a:lnTo>
                    <a:pt x="20070" y="18026"/>
                  </a:lnTo>
                  <a:cubicBezTo>
                    <a:pt x="20438" y="18393"/>
                    <a:pt x="20765" y="18393"/>
                    <a:pt x="21092" y="18393"/>
                  </a:cubicBezTo>
                  <a:cubicBezTo>
                    <a:pt x="21460" y="18393"/>
                    <a:pt x="21950" y="18189"/>
                    <a:pt x="22114" y="17862"/>
                  </a:cubicBezTo>
                  <a:cubicBezTo>
                    <a:pt x="22809" y="17372"/>
                    <a:pt x="22645" y="16350"/>
                    <a:pt x="22114" y="15818"/>
                  </a:cubicBezTo>
                  <a:lnTo>
                    <a:pt x="4415" y="0"/>
                  </a:lnTo>
                  <a:close/>
                </a:path>
              </a:pathLst>
            </a:custGeom>
            <a:solidFill>
              <a:schemeClr val="lt2">
                <a:alpha val="4745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65;p40"/>
            <p:cNvSpPr/>
            <p:nvPr/>
          </p:nvSpPr>
          <p:spPr>
            <a:xfrm flipH="1">
              <a:off x="6750722" y="3878776"/>
              <a:ext cx="1664900" cy="1264737"/>
            </a:xfrm>
            <a:custGeom>
              <a:rect b="b" l="l" r="r" t="t"/>
              <a:pathLst>
                <a:path extrusionOk="0" h="19743" w="24157">
                  <a:moveTo>
                    <a:pt x="1676" y="0"/>
                  </a:moveTo>
                  <a:cubicBezTo>
                    <a:pt x="1185" y="0"/>
                    <a:pt x="818" y="164"/>
                    <a:pt x="491" y="532"/>
                  </a:cubicBezTo>
                  <a:cubicBezTo>
                    <a:pt x="0" y="1022"/>
                    <a:pt x="0" y="2044"/>
                    <a:pt x="654" y="2575"/>
                  </a:cubicBezTo>
                  <a:lnTo>
                    <a:pt x="19742" y="19743"/>
                  </a:lnTo>
                  <a:lnTo>
                    <a:pt x="24157" y="19743"/>
                  </a:lnTo>
                  <a:lnTo>
                    <a:pt x="2534" y="327"/>
                  </a:lnTo>
                  <a:cubicBezTo>
                    <a:pt x="2371" y="0"/>
                    <a:pt x="2044" y="0"/>
                    <a:pt x="1676" y="0"/>
                  </a:cubicBezTo>
                  <a:close/>
                </a:path>
              </a:pathLst>
            </a:custGeom>
            <a:solidFill>
              <a:schemeClr val="lt2">
                <a:alpha val="4745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66;p40"/>
            <p:cNvSpPr/>
            <p:nvPr/>
          </p:nvSpPr>
          <p:spPr>
            <a:xfrm flipH="1" rot="10800000">
              <a:off x="8024650" y="2432841"/>
              <a:ext cx="1143784" cy="1085055"/>
            </a:xfrm>
            <a:custGeom>
              <a:rect b="b" l="l" r="r" t="t"/>
              <a:pathLst>
                <a:path extrusionOk="0" h="16187" w="15860">
                  <a:moveTo>
                    <a:pt x="1717" y="0"/>
                  </a:moveTo>
                  <a:cubicBezTo>
                    <a:pt x="1186" y="0"/>
                    <a:pt x="859" y="204"/>
                    <a:pt x="532" y="531"/>
                  </a:cubicBezTo>
                  <a:cubicBezTo>
                    <a:pt x="1" y="1022"/>
                    <a:pt x="1" y="2044"/>
                    <a:pt x="696" y="2575"/>
                  </a:cubicBezTo>
                  <a:lnTo>
                    <a:pt x="15860" y="16186"/>
                  </a:lnTo>
                  <a:lnTo>
                    <a:pt x="15860" y="12467"/>
                  </a:lnTo>
                  <a:lnTo>
                    <a:pt x="15860" y="12262"/>
                  </a:lnTo>
                  <a:lnTo>
                    <a:pt x="2576" y="368"/>
                  </a:lnTo>
                  <a:cubicBezTo>
                    <a:pt x="2371" y="204"/>
                    <a:pt x="2044" y="0"/>
                    <a:pt x="1717" y="0"/>
                  </a:cubicBezTo>
                  <a:close/>
                </a:path>
              </a:pathLst>
            </a:custGeom>
            <a:solidFill>
              <a:schemeClr val="lt2">
                <a:alpha val="4745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67;p40"/>
            <p:cNvSpPr/>
            <p:nvPr/>
          </p:nvSpPr>
          <p:spPr>
            <a:xfrm flipH="1" rot="10800000">
              <a:off x="8024650" y="259818"/>
              <a:ext cx="1143784" cy="1085055"/>
            </a:xfrm>
            <a:custGeom>
              <a:rect b="b" l="l" r="r" t="t"/>
              <a:pathLst>
                <a:path extrusionOk="0" h="16187" w="15860">
                  <a:moveTo>
                    <a:pt x="1717" y="0"/>
                  </a:moveTo>
                  <a:cubicBezTo>
                    <a:pt x="1186" y="0"/>
                    <a:pt x="859" y="204"/>
                    <a:pt x="532" y="531"/>
                  </a:cubicBezTo>
                  <a:cubicBezTo>
                    <a:pt x="1" y="1022"/>
                    <a:pt x="1" y="2044"/>
                    <a:pt x="696" y="2575"/>
                  </a:cubicBezTo>
                  <a:lnTo>
                    <a:pt x="15860" y="16186"/>
                  </a:lnTo>
                  <a:lnTo>
                    <a:pt x="15860" y="12467"/>
                  </a:lnTo>
                  <a:lnTo>
                    <a:pt x="15860" y="12262"/>
                  </a:lnTo>
                  <a:lnTo>
                    <a:pt x="2576" y="368"/>
                  </a:lnTo>
                  <a:cubicBezTo>
                    <a:pt x="2371" y="204"/>
                    <a:pt x="2044" y="0"/>
                    <a:pt x="1717" y="0"/>
                  </a:cubicBezTo>
                  <a:close/>
                </a:path>
              </a:pathLst>
            </a:custGeom>
            <a:solidFill>
              <a:schemeClr val="lt2">
                <a:alpha val="4745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68;p40"/>
            <p:cNvSpPr/>
            <p:nvPr/>
          </p:nvSpPr>
          <p:spPr>
            <a:xfrm flipH="1">
              <a:off x="-9513" y="2600324"/>
              <a:ext cx="1196082" cy="1134709"/>
            </a:xfrm>
            <a:custGeom>
              <a:rect b="b" l="l" r="r" t="t"/>
              <a:pathLst>
                <a:path extrusionOk="0" h="16187" w="15860">
                  <a:moveTo>
                    <a:pt x="1717" y="0"/>
                  </a:moveTo>
                  <a:cubicBezTo>
                    <a:pt x="1186" y="0"/>
                    <a:pt x="859" y="204"/>
                    <a:pt x="532" y="531"/>
                  </a:cubicBezTo>
                  <a:cubicBezTo>
                    <a:pt x="1" y="1022"/>
                    <a:pt x="1" y="2044"/>
                    <a:pt x="696" y="2575"/>
                  </a:cubicBezTo>
                  <a:lnTo>
                    <a:pt x="15860" y="16186"/>
                  </a:lnTo>
                  <a:lnTo>
                    <a:pt x="15860" y="12467"/>
                  </a:lnTo>
                  <a:lnTo>
                    <a:pt x="15860" y="12262"/>
                  </a:lnTo>
                  <a:lnTo>
                    <a:pt x="2576" y="368"/>
                  </a:lnTo>
                  <a:cubicBezTo>
                    <a:pt x="2371" y="204"/>
                    <a:pt x="2044" y="0"/>
                    <a:pt x="1717" y="0"/>
                  </a:cubicBezTo>
                  <a:close/>
                </a:path>
              </a:pathLst>
            </a:custGeom>
            <a:solidFill>
              <a:schemeClr val="lt2">
                <a:alpha val="4745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9" name="Google Shape;69;p40"/>
          <p:cNvGrpSpPr/>
          <p:nvPr/>
        </p:nvGrpSpPr>
        <p:grpSpPr>
          <a:xfrm>
            <a:off x="4281412" y="75177"/>
            <a:ext cx="581170" cy="125403"/>
            <a:chOff x="4685288" y="186288"/>
            <a:chExt cx="419375" cy="90485"/>
          </a:xfrm>
        </p:grpSpPr>
        <p:sp>
          <p:nvSpPr>
            <p:cNvPr id="70" name="Google Shape;70;p40"/>
            <p:cNvSpPr/>
            <p:nvPr/>
          </p:nvSpPr>
          <p:spPr>
            <a:xfrm>
              <a:off x="4687513" y="186288"/>
              <a:ext cx="414900" cy="82200"/>
            </a:xfrm>
            <a:prstGeom prst="roundRect">
              <a:avLst>
                <a:gd fmla="val 50000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1" name="Google Shape;71;p40"/>
            <p:cNvGrpSpPr/>
            <p:nvPr/>
          </p:nvGrpSpPr>
          <p:grpSpPr>
            <a:xfrm>
              <a:off x="4685288" y="186300"/>
              <a:ext cx="419375" cy="90473"/>
              <a:chOff x="4390000" y="182175"/>
              <a:chExt cx="419375" cy="90473"/>
            </a:xfrm>
          </p:grpSpPr>
          <p:sp>
            <p:nvSpPr>
              <p:cNvPr id="72" name="Google Shape;72;p40"/>
              <p:cNvSpPr/>
              <p:nvPr/>
            </p:nvSpPr>
            <p:spPr>
              <a:xfrm>
                <a:off x="4390000" y="182175"/>
                <a:ext cx="419375" cy="90473"/>
              </a:xfrm>
              <a:custGeom>
                <a:rect b="b" l="l" r="r" t="t"/>
                <a:pathLst>
                  <a:path extrusionOk="0" h="1906" w="8835">
                    <a:moveTo>
                      <a:pt x="7882" y="155"/>
                    </a:moveTo>
                    <a:cubicBezTo>
                      <a:pt x="8323" y="155"/>
                      <a:pt x="8680" y="512"/>
                      <a:pt x="8680" y="953"/>
                    </a:cubicBezTo>
                    <a:cubicBezTo>
                      <a:pt x="8680" y="1393"/>
                      <a:pt x="8323" y="1750"/>
                      <a:pt x="7882" y="1750"/>
                    </a:cubicBezTo>
                    <a:lnTo>
                      <a:pt x="953" y="1750"/>
                    </a:lnTo>
                    <a:cubicBezTo>
                      <a:pt x="512" y="1750"/>
                      <a:pt x="155" y="1393"/>
                      <a:pt x="155" y="953"/>
                    </a:cubicBezTo>
                    <a:cubicBezTo>
                      <a:pt x="155" y="512"/>
                      <a:pt x="512" y="155"/>
                      <a:pt x="953" y="155"/>
                    </a:cubicBezTo>
                    <a:close/>
                    <a:moveTo>
                      <a:pt x="953" y="0"/>
                    </a:moveTo>
                    <a:cubicBezTo>
                      <a:pt x="429" y="0"/>
                      <a:pt x="0" y="429"/>
                      <a:pt x="0" y="953"/>
                    </a:cubicBezTo>
                    <a:cubicBezTo>
                      <a:pt x="0" y="1476"/>
                      <a:pt x="429" y="1905"/>
                      <a:pt x="953" y="1905"/>
                    </a:cubicBezTo>
                    <a:lnTo>
                      <a:pt x="7882" y="1905"/>
                    </a:lnTo>
                    <a:cubicBezTo>
                      <a:pt x="8406" y="1905"/>
                      <a:pt x="8835" y="1476"/>
                      <a:pt x="8835" y="953"/>
                    </a:cubicBezTo>
                    <a:cubicBezTo>
                      <a:pt x="8835" y="429"/>
                      <a:pt x="8406" y="0"/>
                      <a:pt x="788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" name="Google Shape;73;p40"/>
              <p:cNvSpPr/>
              <p:nvPr/>
            </p:nvSpPr>
            <p:spPr>
              <a:xfrm>
                <a:off x="4464048" y="201352"/>
                <a:ext cx="52024" cy="52072"/>
              </a:xfrm>
              <a:custGeom>
                <a:rect b="b" l="l" r="r" t="t"/>
                <a:pathLst>
                  <a:path extrusionOk="0" h="1097" w="1096">
                    <a:moveTo>
                      <a:pt x="548" y="144"/>
                    </a:moveTo>
                    <a:cubicBezTo>
                      <a:pt x="774" y="144"/>
                      <a:pt x="953" y="322"/>
                      <a:pt x="953" y="549"/>
                    </a:cubicBezTo>
                    <a:cubicBezTo>
                      <a:pt x="953" y="763"/>
                      <a:pt x="774" y="941"/>
                      <a:pt x="548" y="941"/>
                    </a:cubicBezTo>
                    <a:cubicBezTo>
                      <a:pt x="333" y="941"/>
                      <a:pt x="155" y="763"/>
                      <a:pt x="155" y="549"/>
                    </a:cubicBezTo>
                    <a:cubicBezTo>
                      <a:pt x="155" y="322"/>
                      <a:pt x="333" y="144"/>
                      <a:pt x="548" y="144"/>
                    </a:cubicBezTo>
                    <a:close/>
                    <a:moveTo>
                      <a:pt x="548" y="1"/>
                    </a:moveTo>
                    <a:cubicBezTo>
                      <a:pt x="250" y="1"/>
                      <a:pt x="0" y="251"/>
                      <a:pt x="0" y="549"/>
                    </a:cubicBezTo>
                    <a:cubicBezTo>
                      <a:pt x="0" y="846"/>
                      <a:pt x="250" y="1096"/>
                      <a:pt x="548" y="1096"/>
                    </a:cubicBezTo>
                    <a:cubicBezTo>
                      <a:pt x="845" y="1096"/>
                      <a:pt x="1095" y="846"/>
                      <a:pt x="1095" y="549"/>
                    </a:cubicBezTo>
                    <a:cubicBezTo>
                      <a:pt x="1095" y="251"/>
                      <a:pt x="845" y="1"/>
                      <a:pt x="54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74" name="Google Shape;74;p40"/>
          <p:cNvSpPr txBox="1"/>
          <p:nvPr>
            <p:ph idx="1" type="subTitle"/>
          </p:nvPr>
        </p:nvSpPr>
        <p:spPr>
          <a:xfrm>
            <a:off x="1454213" y="2117745"/>
            <a:ext cx="2367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75" name="Google Shape;75;p40"/>
          <p:cNvSpPr txBox="1"/>
          <p:nvPr>
            <p:ph idx="2" type="subTitle"/>
          </p:nvPr>
        </p:nvSpPr>
        <p:spPr>
          <a:xfrm>
            <a:off x="5322225" y="2127834"/>
            <a:ext cx="2367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76" name="Google Shape;76;p40"/>
          <p:cNvSpPr txBox="1"/>
          <p:nvPr>
            <p:ph type="title"/>
          </p:nvPr>
        </p:nvSpPr>
        <p:spPr>
          <a:xfrm>
            <a:off x="2270363" y="1392503"/>
            <a:ext cx="735300" cy="38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000">
                <a:solidFill>
                  <a:schemeClr val="accent3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7" name="Google Shape;77;p40"/>
          <p:cNvSpPr txBox="1"/>
          <p:nvPr>
            <p:ph idx="3" type="title"/>
          </p:nvPr>
        </p:nvSpPr>
        <p:spPr>
          <a:xfrm>
            <a:off x="6130262" y="1393328"/>
            <a:ext cx="735300" cy="38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000">
                <a:solidFill>
                  <a:schemeClr val="accent3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8" name="Google Shape;78;p40"/>
          <p:cNvSpPr txBox="1"/>
          <p:nvPr>
            <p:ph idx="4" type="subTitle"/>
          </p:nvPr>
        </p:nvSpPr>
        <p:spPr>
          <a:xfrm>
            <a:off x="1009425" y="1809973"/>
            <a:ext cx="3257100" cy="38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defRPr>
            </a:lvl9pPr>
          </a:lstStyle>
          <a:p/>
        </p:txBody>
      </p:sp>
      <p:sp>
        <p:nvSpPr>
          <p:cNvPr id="79" name="Google Shape;79;p40"/>
          <p:cNvSpPr txBox="1"/>
          <p:nvPr>
            <p:ph idx="5" type="subTitle"/>
          </p:nvPr>
        </p:nvSpPr>
        <p:spPr>
          <a:xfrm>
            <a:off x="4877475" y="1820073"/>
            <a:ext cx="3257100" cy="38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defRPr>
            </a:lvl9pPr>
          </a:lstStyle>
          <a:p/>
        </p:txBody>
      </p:sp>
      <p:sp>
        <p:nvSpPr>
          <p:cNvPr id="80" name="Google Shape;80;p40"/>
          <p:cNvSpPr txBox="1"/>
          <p:nvPr>
            <p:ph idx="6" type="title"/>
          </p:nvPr>
        </p:nvSpPr>
        <p:spPr>
          <a:xfrm>
            <a:off x="722375" y="530750"/>
            <a:ext cx="7699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1" name="Google Shape;81;p40"/>
          <p:cNvSpPr txBox="1"/>
          <p:nvPr>
            <p:ph idx="7" type="subTitle"/>
          </p:nvPr>
        </p:nvSpPr>
        <p:spPr>
          <a:xfrm>
            <a:off x="1454213" y="3738095"/>
            <a:ext cx="2367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82" name="Google Shape;82;p40"/>
          <p:cNvSpPr txBox="1"/>
          <p:nvPr>
            <p:ph idx="8" type="subTitle"/>
          </p:nvPr>
        </p:nvSpPr>
        <p:spPr>
          <a:xfrm>
            <a:off x="5322225" y="3748184"/>
            <a:ext cx="2367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83" name="Google Shape;83;p40"/>
          <p:cNvSpPr txBox="1"/>
          <p:nvPr>
            <p:ph idx="9" type="title"/>
          </p:nvPr>
        </p:nvSpPr>
        <p:spPr>
          <a:xfrm>
            <a:off x="2270363" y="3012853"/>
            <a:ext cx="735300" cy="38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000">
                <a:solidFill>
                  <a:schemeClr val="accent3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4" name="Google Shape;84;p40"/>
          <p:cNvSpPr txBox="1"/>
          <p:nvPr>
            <p:ph idx="13" type="title"/>
          </p:nvPr>
        </p:nvSpPr>
        <p:spPr>
          <a:xfrm>
            <a:off x="6130262" y="3013678"/>
            <a:ext cx="735300" cy="38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000">
                <a:solidFill>
                  <a:schemeClr val="accent3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5" name="Google Shape;85;p40"/>
          <p:cNvSpPr txBox="1"/>
          <p:nvPr>
            <p:ph idx="14" type="subTitle"/>
          </p:nvPr>
        </p:nvSpPr>
        <p:spPr>
          <a:xfrm>
            <a:off x="1009425" y="3430323"/>
            <a:ext cx="3257100" cy="38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defRPr>
            </a:lvl9pPr>
          </a:lstStyle>
          <a:p/>
        </p:txBody>
      </p:sp>
      <p:sp>
        <p:nvSpPr>
          <p:cNvPr id="86" name="Google Shape;86;p40"/>
          <p:cNvSpPr txBox="1"/>
          <p:nvPr>
            <p:ph idx="15" type="subTitle"/>
          </p:nvPr>
        </p:nvSpPr>
        <p:spPr>
          <a:xfrm>
            <a:off x="4877475" y="3440423"/>
            <a:ext cx="3257100" cy="38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29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8" name="Google Shape;18;p29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9" name="Google Shape;19;p29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Google Shape;24;p31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5" name="Google Shape;25;p31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6" name="Google Shape;26;p31"/>
          <p:cNvSpPr txBox="1"/>
          <p:nvPr>
            <p:ph idx="1" type="body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31"/>
          <p:cNvSpPr txBox="1"/>
          <p:nvPr>
            <p:ph idx="2" type="body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Google Shape;30;p32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1" name="Google Shape;31;p32"/>
          <p:cNvSpPr txBox="1"/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2" name="Google Shape;32;p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3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5" name="Google Shape;35;p3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Google Shape;37;p34"/>
          <p:cNvCxnSpPr/>
          <p:nvPr/>
        </p:nvCxnSpPr>
        <p:spPr>
          <a:xfrm>
            <a:off x="489218" y="1412277"/>
            <a:ext cx="3315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8" name="Google Shape;38;p34"/>
          <p:cNvSpPr txBox="1"/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9" name="Google Shape;39;p34"/>
          <p:cNvSpPr txBox="1"/>
          <p:nvPr>
            <p:ph idx="1" type="body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0" name="Google Shape;40;p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35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3" name="Google Shape;43;p3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6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6" name="Google Shape;46;p36"/>
          <p:cNvCxnSpPr/>
          <p:nvPr/>
        </p:nvCxnSpPr>
        <p:spPr>
          <a:xfrm>
            <a:off x="5029675" y="4495503"/>
            <a:ext cx="540900" cy="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7" name="Google Shape;47;p36"/>
          <p:cNvSpPr txBox="1"/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8" name="Google Shape;48;p36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49" name="Google Shape;49;p36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0" name="Google Shape;50;p3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arina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3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b="0" i="0" sz="3000" u="none" cap="none" strike="noStrik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b="0" i="0" sz="3000" u="none" cap="none" strike="noStrik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b="0" i="0" sz="3000" u="none" cap="none" strike="noStrik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b="0" i="0" sz="3000" u="none" cap="none" strike="noStrik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b="0" i="0" sz="3000" u="none" cap="none" strike="noStrik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b="0" i="0" sz="3000" u="none" cap="none" strike="noStrik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b="0" i="0" sz="3000" u="none" cap="none" strike="noStrik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b="0" i="0" sz="3000" u="none" cap="none" strike="noStrik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b="0" i="0" sz="3000" u="none" cap="none" strike="noStrik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7" name="Google Shape;7;p23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 b="0" i="0" sz="1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 b="0" i="0" sz="1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 b="0" i="0" sz="1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 b="0" i="0" sz="1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 b="0" i="0" sz="1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 b="0" i="0" sz="1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 b="0" i="0" sz="1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 b="0" i="0" sz="1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gif"/><Relationship Id="rId4" Type="http://schemas.openxmlformats.org/officeDocument/2006/relationships/image" Target="../media/image1.png"/><Relationship Id="rId5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diksha.gov.in/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png"/><Relationship Id="rId4" Type="http://schemas.openxmlformats.org/officeDocument/2006/relationships/image" Target="../media/image6.png"/><Relationship Id="rId5" Type="http://schemas.openxmlformats.org/officeDocument/2006/relationships/hyperlink" Target="https://diksha.gov.in/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diksha.gov.in/" TargetMode="External"/><Relationship Id="rId4" Type="http://schemas.openxmlformats.org/officeDocument/2006/relationships/image" Target="../media/image1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0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gif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"/>
          <p:cNvSpPr txBox="1"/>
          <p:nvPr>
            <p:ph type="ctrTitle"/>
          </p:nvPr>
        </p:nvSpPr>
        <p:spPr>
          <a:xfrm>
            <a:off x="1704000" y="789050"/>
            <a:ext cx="5721000" cy="1215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t/>
            </a:r>
            <a:endParaRPr b="1" sz="2900">
              <a:solidFill>
                <a:schemeClr val="lt1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t/>
            </a:r>
            <a:endParaRPr b="1" sz="2900">
              <a:solidFill>
                <a:schemeClr val="lt1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b="1" lang="en-GB" sz="2900">
                <a:solidFill>
                  <a:schemeClr val="lt1"/>
                </a:solidFill>
              </a:rPr>
              <a:t>Virtual Labs as a Learning tool for Mathematics</a:t>
            </a:r>
            <a:endParaRPr b="1" sz="2900">
              <a:solidFill>
                <a:schemeClr val="lt1"/>
              </a:solidFill>
            </a:endParaRPr>
          </a:p>
        </p:txBody>
      </p:sp>
      <p:sp>
        <p:nvSpPr>
          <p:cNvPr id="92" name="Google Shape;92;p1"/>
          <p:cNvSpPr txBox="1"/>
          <p:nvPr>
            <p:ph idx="1" type="subTitle"/>
          </p:nvPr>
        </p:nvSpPr>
        <p:spPr>
          <a:xfrm>
            <a:off x="1634400" y="3643475"/>
            <a:ext cx="5790600" cy="8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lang="en-GB" sz="216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Central Institute of Educational Technology</a:t>
            </a:r>
            <a:endParaRPr sz="216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lang="en-GB" sz="216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NCERT, New Delhi</a:t>
            </a:r>
            <a:endParaRPr sz="216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93" name="Google Shape;93;p1" title="compass.gif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66800" y="1888700"/>
            <a:ext cx="1643800" cy="164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50000" y="127125"/>
            <a:ext cx="1122000" cy="79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33200" y="127125"/>
            <a:ext cx="1076325" cy="908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6"/>
          <p:cNvSpPr txBox="1"/>
          <p:nvPr>
            <p:ph type="title"/>
          </p:nvPr>
        </p:nvSpPr>
        <p:spPr>
          <a:xfrm>
            <a:off x="727800" y="1471025"/>
            <a:ext cx="7688400" cy="2895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3509">
                <a:solidFill>
                  <a:srgbClr val="000000"/>
                </a:solidFill>
              </a:rPr>
              <a:t>Steps to reach at desirable resources of Virtual labs</a:t>
            </a:r>
            <a:endParaRPr sz="3509">
              <a:solidFill>
                <a:srgbClr val="000000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3509">
              <a:solidFill>
                <a:srgbClr val="000000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3509">
                <a:solidFill>
                  <a:srgbClr val="000000"/>
                </a:solidFill>
              </a:rPr>
              <a:t>URL: </a:t>
            </a:r>
            <a:r>
              <a:rPr lang="en-GB" sz="3509" u="sng">
                <a:solidFill>
                  <a:srgbClr val="FF0000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https://diksha.gov.in/</a:t>
            </a:r>
            <a:endParaRPr sz="3509">
              <a:solidFill>
                <a:srgbClr val="FF0000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3509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g33886a9aae5_0_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1375" y="458025"/>
            <a:ext cx="1975800" cy="835375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g33886a9aae5_0_14"/>
          <p:cNvSpPr txBox="1"/>
          <p:nvPr/>
        </p:nvSpPr>
        <p:spPr>
          <a:xfrm>
            <a:off x="2737175" y="352375"/>
            <a:ext cx="35643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rgbClr val="121618"/>
                </a:solidFill>
                <a:latin typeface="Roboto"/>
                <a:ea typeface="Roboto"/>
                <a:cs typeface="Roboto"/>
                <a:sym typeface="Roboto"/>
              </a:rPr>
              <a:t>Virtual Labs in DIKSHA</a:t>
            </a:r>
            <a:endParaRPr sz="2800">
              <a:solidFill>
                <a:schemeClr val="lt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160" name="Google Shape;160;g33886a9aae5_0_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73827" y="190375"/>
            <a:ext cx="1276125" cy="1178875"/>
          </a:xfrm>
          <a:prstGeom prst="rect">
            <a:avLst/>
          </a:prstGeom>
          <a:noFill/>
          <a:ln>
            <a:noFill/>
          </a:ln>
          <a:effectLst>
            <a:outerShdw blurRad="50800" rotWithShape="0" algn="ctr" dir="5400000" dist="12700">
              <a:srgbClr val="000000">
                <a:alpha val="42750"/>
              </a:srgbClr>
            </a:outerShdw>
          </a:effectLst>
        </p:spPr>
      </p:pic>
      <p:sp>
        <p:nvSpPr>
          <p:cNvPr id="161" name="Google Shape;161;g33886a9aae5_0_14"/>
          <p:cNvSpPr txBox="1"/>
          <p:nvPr/>
        </p:nvSpPr>
        <p:spPr>
          <a:xfrm>
            <a:off x="844200" y="1579150"/>
            <a:ext cx="7803600" cy="307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Step 1</a:t>
            </a:r>
            <a:r>
              <a:rPr lang="en-GB" sz="18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Search </a:t>
            </a:r>
            <a:r>
              <a:rPr lang="en-GB" sz="1800" u="sng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https://diksha.gov.in/</a:t>
            </a:r>
            <a:r>
              <a:rPr lang="en-GB" sz="18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Step 2</a:t>
            </a:r>
            <a:r>
              <a:rPr lang="en-GB" sz="18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Scroll banners to find Virtual Labs vertical and click on its “Explore”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icon.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Step 3</a:t>
            </a:r>
            <a:r>
              <a:rPr lang="en-GB" sz="18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Scroll down on the landing page of Virtual labs to reach eContent of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class 7.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Step 4:</a:t>
            </a:r>
            <a:r>
              <a:rPr lang="en-GB" sz="18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Click on the “Explore” icon of the class 7, select the English medium,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then choose a Science as subject.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Step 5</a:t>
            </a:r>
            <a:r>
              <a:rPr lang="en-GB" sz="18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Click on the Explanation resource to reach the link for related resources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7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000">
                <a:solidFill>
                  <a:srgbClr val="000000"/>
                </a:solidFill>
              </a:rPr>
              <a:t>Search </a:t>
            </a:r>
            <a:r>
              <a:rPr b="1" lang="en-GB" sz="2000" u="sng">
                <a:solidFill>
                  <a:srgbClr val="000000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https://diksha.gov.in/</a:t>
            </a:r>
            <a:r>
              <a:rPr b="1" lang="en-GB" sz="2000">
                <a:solidFill>
                  <a:srgbClr val="000000"/>
                </a:solidFill>
              </a:rPr>
              <a:t> </a:t>
            </a:r>
            <a:endParaRPr b="1" sz="2000">
              <a:solidFill>
                <a:srgbClr val="000000"/>
              </a:solidFill>
            </a:endParaRPr>
          </a:p>
        </p:txBody>
      </p:sp>
      <p:pic>
        <p:nvPicPr>
          <p:cNvPr id="167" name="Google Shape;167;p17"/>
          <p:cNvPicPr preferRelativeResize="0"/>
          <p:nvPr/>
        </p:nvPicPr>
        <p:blipFill rotWithShape="1">
          <a:blip r:embed="rId4">
            <a:alphaModFix/>
          </a:blip>
          <a:srcRect b="5994" l="0" r="0" t="0"/>
          <a:stretch/>
        </p:blipFill>
        <p:spPr>
          <a:xfrm>
            <a:off x="187475" y="1176925"/>
            <a:ext cx="8782200" cy="3849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8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rgbClr val="000000"/>
                </a:solidFill>
              </a:rPr>
              <a:t>Scroll banners to find Virtual labs vertical and click on its “Explore” icon</a:t>
            </a:r>
            <a:r>
              <a:rPr lang="en-GB" sz="1600">
                <a:solidFill>
                  <a:schemeClr val="dk1"/>
                </a:solidFill>
              </a:rPr>
              <a:t>.</a:t>
            </a:r>
            <a:endParaRPr sz="1600">
              <a:solidFill>
                <a:schemeClr val="dk1"/>
              </a:solidFill>
            </a:endParaRPr>
          </a:p>
        </p:txBody>
      </p:sp>
      <p:pic>
        <p:nvPicPr>
          <p:cNvPr id="173" name="Google Shape;173;p18"/>
          <p:cNvPicPr preferRelativeResize="0"/>
          <p:nvPr/>
        </p:nvPicPr>
        <p:blipFill rotWithShape="1">
          <a:blip r:embed="rId3">
            <a:alphaModFix/>
          </a:blip>
          <a:srcRect b="0" l="0" r="0" t="35522"/>
          <a:stretch/>
        </p:blipFill>
        <p:spPr>
          <a:xfrm>
            <a:off x="291250" y="1869550"/>
            <a:ext cx="8509799" cy="3031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9"/>
          <p:cNvSpPr txBox="1"/>
          <p:nvPr>
            <p:ph type="title"/>
          </p:nvPr>
        </p:nvSpPr>
        <p:spPr>
          <a:xfrm>
            <a:off x="284775" y="1300675"/>
            <a:ext cx="2220900" cy="2325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rgbClr val="000000"/>
                </a:solidFill>
              </a:rPr>
              <a:t>Scroll down on the landing page of Virtual labs to reach eContent of classes 6-12.</a:t>
            </a:r>
            <a:endParaRPr b="1" sz="1600">
              <a:solidFill>
                <a:srgbClr val="000000"/>
              </a:solidFill>
            </a:endParaRPr>
          </a:p>
        </p:txBody>
      </p:sp>
      <p:pic>
        <p:nvPicPr>
          <p:cNvPr id="179" name="Google Shape;179;p19"/>
          <p:cNvPicPr preferRelativeResize="0"/>
          <p:nvPr/>
        </p:nvPicPr>
        <p:blipFill rotWithShape="1">
          <a:blip r:embed="rId3">
            <a:alphaModFix/>
          </a:blip>
          <a:srcRect b="5435" l="19946" r="20528" t="45798"/>
          <a:stretch/>
        </p:blipFill>
        <p:spPr>
          <a:xfrm>
            <a:off x="2665175" y="782225"/>
            <a:ext cx="6233174" cy="39241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0"/>
          <p:cNvSpPr txBox="1"/>
          <p:nvPr>
            <p:ph type="title"/>
          </p:nvPr>
        </p:nvSpPr>
        <p:spPr>
          <a:xfrm>
            <a:off x="348450" y="1318650"/>
            <a:ext cx="2574600" cy="2706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rgbClr val="000000"/>
                </a:solidFill>
              </a:rPr>
              <a:t>Click on the “Explore” icon of the desirable class, select the medium of interaction, then choose a subject</a:t>
            </a:r>
            <a:r>
              <a:rPr b="1" lang="en-GB" sz="1600">
                <a:solidFill>
                  <a:srgbClr val="000000"/>
                </a:solidFill>
              </a:rPr>
              <a:t> mathematics</a:t>
            </a:r>
            <a:endParaRPr sz="1600">
              <a:solidFill>
                <a:srgbClr val="000000"/>
              </a:solidFill>
            </a:endParaRPr>
          </a:p>
        </p:txBody>
      </p:sp>
      <p:pic>
        <p:nvPicPr>
          <p:cNvPr id="185" name="Google Shape;185;p20"/>
          <p:cNvPicPr preferRelativeResize="0"/>
          <p:nvPr/>
        </p:nvPicPr>
        <p:blipFill rotWithShape="1">
          <a:blip r:embed="rId3">
            <a:alphaModFix/>
          </a:blip>
          <a:srcRect b="4951" l="19731" r="20907" t="10334"/>
          <a:stretch/>
        </p:blipFill>
        <p:spPr>
          <a:xfrm>
            <a:off x="3151650" y="594125"/>
            <a:ext cx="5642899" cy="4410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1"/>
          <p:cNvSpPr txBox="1"/>
          <p:nvPr>
            <p:ph type="title"/>
          </p:nvPr>
        </p:nvSpPr>
        <p:spPr>
          <a:xfrm>
            <a:off x="272250" y="480450"/>
            <a:ext cx="79728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40"/>
              <a:t>        </a:t>
            </a:r>
            <a:r>
              <a:rPr b="1" lang="en-GB" sz="1640">
                <a:solidFill>
                  <a:srgbClr val="000000"/>
                </a:solidFill>
              </a:rPr>
              <a:t> </a:t>
            </a:r>
            <a:r>
              <a:rPr b="1" lang="en-GB" sz="1800">
                <a:solidFill>
                  <a:srgbClr val="000000"/>
                </a:solidFill>
              </a:rPr>
              <a:t> </a:t>
            </a:r>
            <a:r>
              <a:rPr b="1" lang="en-GB" sz="1800">
                <a:solidFill>
                  <a:srgbClr val="000000"/>
                </a:solidFill>
              </a:rPr>
              <a:t>Click on the simulation to perform experiment</a:t>
            </a:r>
            <a:endParaRPr b="1" sz="1800">
              <a:solidFill>
                <a:srgbClr val="000000"/>
              </a:solidFill>
            </a:endParaRPr>
          </a:p>
        </p:txBody>
      </p:sp>
      <p:pic>
        <p:nvPicPr>
          <p:cNvPr id="191" name="Google Shape;191;p21" title="Screenshot 2025-03-17 140907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0975" y="1327075"/>
            <a:ext cx="8795199" cy="362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7"/>
          <p:cNvSpPr txBox="1"/>
          <p:nvPr>
            <p:ph idx="1" type="body"/>
          </p:nvPr>
        </p:nvSpPr>
        <p:spPr>
          <a:xfrm>
            <a:off x="277101" y="1917425"/>
            <a:ext cx="8472000" cy="322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●"/>
            </a:pPr>
            <a:r>
              <a:rPr lang="en-GB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Access to quality practical and hands-on experiment-based learning experiences to each student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●"/>
            </a:pPr>
            <a:r>
              <a:rPr lang="en-GB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Virtual labs enhance actual laboratory experience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●"/>
            </a:pPr>
            <a:r>
              <a:rPr lang="en-GB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Lab based e-resources help students in visualizing the concepts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1" name="Google Shape;101;p7"/>
          <p:cNvPicPr preferRelativeResize="0"/>
          <p:nvPr/>
        </p:nvPicPr>
        <p:blipFill rotWithShape="1">
          <a:blip r:embed="rId3">
            <a:alphaModFix/>
          </a:blip>
          <a:srcRect b="0" l="0" r="0" t="13978"/>
          <a:stretch/>
        </p:blipFill>
        <p:spPr>
          <a:xfrm>
            <a:off x="6010589" y="231801"/>
            <a:ext cx="3046326" cy="1412932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7"/>
          <p:cNvSpPr txBox="1"/>
          <p:nvPr>
            <p:ph type="title"/>
          </p:nvPr>
        </p:nvSpPr>
        <p:spPr>
          <a:xfrm>
            <a:off x="424650" y="1211275"/>
            <a:ext cx="5457600" cy="569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2840">
              <a:solidFill>
                <a:schemeClr val="lt1"/>
              </a:solidFill>
              <a:highlight>
                <a:schemeClr val="dk1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2840">
              <a:highlight>
                <a:schemeClr val="dk1"/>
              </a:highlight>
            </a:endParaRPr>
          </a:p>
          <a:p>
            <a:pPr indent="0" lvl="0" marL="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-GB" sz="2840">
                <a:highlight>
                  <a:schemeClr val="lt1"/>
                </a:highlight>
              </a:rPr>
              <a:t>Recommendation of NEP 2020</a:t>
            </a:r>
            <a:endParaRPr b="1" sz="2840">
              <a:highlight>
                <a:schemeClr val="lt1"/>
              </a:highligh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"/>
          <p:cNvSpPr txBox="1"/>
          <p:nvPr>
            <p:ph type="title"/>
          </p:nvPr>
        </p:nvSpPr>
        <p:spPr>
          <a:xfrm>
            <a:off x="343125" y="250350"/>
            <a:ext cx="8316000" cy="745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 b="1">
              <a:solidFill>
                <a:srgbClr val="3F3F3F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 b="1">
              <a:solidFill>
                <a:srgbClr val="3F3F3F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 b="1">
              <a:solidFill>
                <a:srgbClr val="3F3F3F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 b="1">
              <a:solidFill>
                <a:srgbClr val="3F3F3F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 b="1">
              <a:solidFill>
                <a:srgbClr val="3F3F3F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b="1" lang="en-GB">
                <a:solidFill>
                  <a:srgbClr val="3F3F3F"/>
                </a:solidFill>
              </a:rPr>
              <a:t>Policy Perspective (NEP 2020 vision) and Virtual </a:t>
            </a:r>
            <a:r>
              <a:rPr b="1" lang="en-GB">
                <a:solidFill>
                  <a:srgbClr val="3F3F3F"/>
                </a:solidFill>
              </a:rPr>
              <a:t>     </a:t>
            </a:r>
            <a:r>
              <a:rPr b="1" lang="en-GB">
                <a:solidFill>
                  <a:srgbClr val="3F3F3F"/>
                </a:solidFill>
              </a:rPr>
              <a:t> Labs </a:t>
            </a:r>
            <a:endParaRPr b="1">
              <a:solidFill>
                <a:srgbClr val="3F3F3F"/>
              </a:solidFill>
            </a:endParaRPr>
          </a:p>
        </p:txBody>
      </p:sp>
      <p:sp>
        <p:nvSpPr>
          <p:cNvPr id="108" name="Google Shape;108;p4"/>
          <p:cNvSpPr txBox="1"/>
          <p:nvPr>
            <p:ph idx="1" type="body"/>
          </p:nvPr>
        </p:nvSpPr>
        <p:spPr>
          <a:xfrm>
            <a:off x="387900" y="1489825"/>
            <a:ext cx="8316000" cy="33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32500" lnSpcReduction="10000"/>
          </a:bodyPr>
          <a:lstStyle/>
          <a:p>
            <a:pPr indent="-321468" lvl="0" marL="457200" rtl="0" algn="l">
              <a:lnSpc>
                <a:spcPct val="140028"/>
              </a:lnSpc>
              <a:spcBef>
                <a:spcPts val="0"/>
              </a:spcBef>
              <a:spcAft>
                <a:spcPts val="0"/>
              </a:spcAft>
              <a:buClr>
                <a:srgbClr val="051D40"/>
              </a:buClr>
              <a:buSzPct val="100000"/>
              <a:buFont typeface="Poppins"/>
              <a:buChar char="●"/>
            </a:pPr>
            <a:r>
              <a:rPr b="1" lang="en-GB" sz="45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Experiential Learning </a:t>
            </a:r>
            <a:r>
              <a:rPr lang="en-GB" sz="4500">
                <a:solidFill>
                  <a:srgbClr val="051D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Virtual labs provide hands-on, interactive experiences that align with the policy's focus on activity-based learning, making concepts more engaging and easier to understand</a:t>
            </a:r>
            <a:endParaRPr sz="4500">
              <a:solidFill>
                <a:srgbClr val="051D4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14002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500">
              <a:solidFill>
                <a:srgbClr val="051D4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1468" lvl="0" marL="457200" rtl="0" algn="l">
              <a:lnSpc>
                <a:spcPct val="140028"/>
              </a:lnSpc>
              <a:spcBef>
                <a:spcPts val="0"/>
              </a:spcBef>
              <a:spcAft>
                <a:spcPts val="0"/>
              </a:spcAft>
              <a:buClr>
                <a:srgbClr val="051D40"/>
              </a:buClr>
              <a:buSzPct val="100000"/>
              <a:buFont typeface="Poppins"/>
              <a:buChar char="●"/>
            </a:pPr>
            <a:r>
              <a:rPr b="1" lang="en-GB" sz="45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Integration of learning competencies</a:t>
            </a:r>
            <a:r>
              <a:rPr lang="en-GB" sz="4500">
                <a:solidFill>
                  <a:srgbClr val="051D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By leveraging digital tools, virtual labs provide personalized learning experiences that support the development of learning competencies for complex mathematical topics in an interactive and enjoyable way.</a:t>
            </a:r>
            <a:endParaRPr sz="4500">
              <a:solidFill>
                <a:srgbClr val="051D4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14002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500">
              <a:solidFill>
                <a:srgbClr val="051D4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1468" lvl="0" marL="457200" rtl="0" algn="l">
              <a:lnSpc>
                <a:spcPct val="140028"/>
              </a:lnSpc>
              <a:spcBef>
                <a:spcPts val="0"/>
              </a:spcBef>
              <a:spcAft>
                <a:spcPts val="0"/>
              </a:spcAft>
              <a:buClr>
                <a:srgbClr val="051D40"/>
              </a:buClr>
              <a:buSzPct val="100000"/>
              <a:buFont typeface="Poppins"/>
              <a:buChar char="●"/>
            </a:pPr>
            <a:r>
              <a:rPr b="1" lang="en-GB" sz="45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Equity and Accessibility</a:t>
            </a:r>
            <a:r>
              <a:rPr lang="en-GB" sz="4500">
                <a:solidFill>
                  <a:srgbClr val="051D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Virtual labs ensure that students from diverse backgrounds, including those in remote areas, have access to high-quality educational resources, bridging the digital divide and promoting inclusive learning.</a:t>
            </a:r>
            <a:endParaRPr sz="4500">
              <a:solidFill>
                <a:srgbClr val="051D4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14002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51D4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 sz="15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8"/>
          <p:cNvSpPr txBox="1"/>
          <p:nvPr>
            <p:ph type="title"/>
          </p:nvPr>
        </p:nvSpPr>
        <p:spPr>
          <a:xfrm>
            <a:off x="461775" y="617300"/>
            <a:ext cx="5582700" cy="535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-GB" sz="2840"/>
              <a:t>Need and Scope of Virtual Labs</a:t>
            </a:r>
            <a:r>
              <a:rPr b="1" lang="en-GB" sz="2840">
                <a:solidFill>
                  <a:schemeClr val="lt1"/>
                </a:solidFill>
              </a:rPr>
              <a:t> </a:t>
            </a:r>
            <a:endParaRPr b="1" sz="2840">
              <a:solidFill>
                <a:schemeClr val="lt1"/>
              </a:solidFill>
            </a:endParaRPr>
          </a:p>
        </p:txBody>
      </p:sp>
      <p:sp>
        <p:nvSpPr>
          <p:cNvPr id="114" name="Google Shape;114;p8"/>
          <p:cNvSpPr txBox="1"/>
          <p:nvPr>
            <p:ph idx="1" type="body"/>
          </p:nvPr>
        </p:nvSpPr>
        <p:spPr>
          <a:xfrm>
            <a:off x="365525" y="1526700"/>
            <a:ext cx="5886600" cy="311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1618"/>
              </a:buClr>
              <a:buSzPts val="1500"/>
              <a:buChar char="•"/>
            </a:pPr>
            <a:r>
              <a:rPr b="1" lang="en-GB" sz="15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Concept of Virtual Labs</a:t>
            </a:r>
            <a:r>
              <a:rPr lang="en-GB" sz="1500">
                <a:solidFill>
                  <a:srgbClr val="12161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-Virtual labs are simulated environments that allow students to conduct experiments and explore mathematical concepts interactively, enhancing understanding through practical application.</a:t>
            </a:r>
            <a:endParaRPr sz="1500">
              <a:solidFill>
                <a:srgbClr val="12161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12161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385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1618"/>
              </a:buClr>
              <a:buSzPts val="1500"/>
              <a:buChar char="•"/>
            </a:pPr>
            <a:r>
              <a:rPr b="1" lang="en-GB" sz="15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Educational Objectives</a:t>
            </a:r>
            <a:r>
              <a:rPr lang="en-GB" sz="1500">
                <a:solidFill>
                  <a:srgbClr val="12161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-The primary purpose of virtual labs is to provide a safe, flexible, and engaging platform for students to learn mathematics, fostering critical thinking and problem-solving skills.</a:t>
            </a:r>
            <a:endParaRPr sz="1500">
              <a:solidFill>
                <a:srgbClr val="12161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12161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385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1618"/>
              </a:buClr>
              <a:buSzPts val="1500"/>
              <a:buChar char="•"/>
            </a:pPr>
            <a:r>
              <a:rPr b="1" lang="en-GB" sz="15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Integration with Curriculum</a:t>
            </a:r>
            <a:r>
              <a:rPr lang="en-GB" sz="1500">
                <a:solidFill>
                  <a:srgbClr val="12161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-Virtual labs serve as a complementary tool in mathematics education, aligning with curriculum standards to facilitate deeper learning experiences and promote student engagement.</a:t>
            </a:r>
            <a:endParaRPr sz="1500">
              <a:solidFill>
                <a:srgbClr val="12161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12161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15" name="Google Shape;115;p8" title="graph.gif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52125" y="1570675"/>
            <a:ext cx="2891874" cy="2891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33886a9aae5_0_2"/>
          <p:cNvSpPr txBox="1"/>
          <p:nvPr>
            <p:ph type="title"/>
          </p:nvPr>
        </p:nvSpPr>
        <p:spPr>
          <a:xfrm>
            <a:off x="422850" y="571900"/>
            <a:ext cx="5323200" cy="535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-GB" sz="2840"/>
              <a:t>   </a:t>
            </a:r>
            <a:r>
              <a:rPr b="1" lang="en-GB" sz="2840"/>
              <a:t>Advantages of Virtual labs</a:t>
            </a:r>
            <a:endParaRPr b="1" sz="2840"/>
          </a:p>
        </p:txBody>
      </p:sp>
      <p:sp>
        <p:nvSpPr>
          <p:cNvPr id="121" name="Google Shape;121;g33886a9aae5_0_2"/>
          <p:cNvSpPr txBox="1"/>
          <p:nvPr>
            <p:ph idx="1" type="body"/>
          </p:nvPr>
        </p:nvSpPr>
        <p:spPr>
          <a:xfrm>
            <a:off x="397950" y="1691001"/>
            <a:ext cx="8348100" cy="324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1618"/>
              </a:buClr>
              <a:buSzPts val="1400"/>
              <a:buChar char="•"/>
            </a:pPr>
            <a:r>
              <a:rPr b="1" lang="en-GB" sz="14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Availability and Cost-Effectiveness</a:t>
            </a:r>
            <a:r>
              <a:rPr lang="en-GB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– Virtual labs can be accessed anytime, anywhere with an internet connection. They reduce the need for physical equipment, materials, and maintenance, making them a budget-friendly solution.</a:t>
            </a:r>
            <a:br>
              <a:rPr lang="en-GB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1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1618"/>
              </a:buClr>
              <a:buSzPts val="1400"/>
              <a:buChar char="•"/>
            </a:pPr>
            <a:r>
              <a:rPr b="1" lang="en-GB" sz="14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Enhanced Engagement</a:t>
            </a:r>
            <a:r>
              <a:rPr lang="en-GB" sz="14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GB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Interactive and immersive experiences in virtual labs make complex mathematical concepts easier to understand and more enjoyable to learn.</a:t>
            </a:r>
            <a:br>
              <a:rPr lang="en-GB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1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1618"/>
              </a:buClr>
              <a:buSzPts val="1400"/>
              <a:buChar char="•"/>
            </a:pPr>
            <a:r>
              <a:rPr b="1" lang="en-GB" sz="14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Immediate Feedback</a:t>
            </a:r>
            <a:r>
              <a:rPr lang="en-GB" sz="14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GB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Students receive real-time feedback on their performance, helping them identify mistakes, reinforce learning, and develop self-directed learning skills.</a:t>
            </a:r>
            <a:br>
              <a:rPr lang="en-GB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1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1618"/>
              </a:buClr>
              <a:buSzPts val="1400"/>
              <a:buChar char="•"/>
            </a:pPr>
            <a:r>
              <a:rPr b="1" lang="en-GB" sz="14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Safe Exploration</a:t>
            </a:r>
            <a:r>
              <a:rPr lang="en-GB" sz="14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GB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Virtual labs provide a risk-free environment for students to explore mathematical theories and solve problems without the fear of failure, fostering creativity and innovation.</a:t>
            </a:r>
            <a:endParaRPr sz="1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121618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121618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121618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121618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121618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12161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22" name="Google Shape;122;g33886a9aae5_0_2"/>
          <p:cNvPicPr preferRelativeResize="0"/>
          <p:nvPr/>
        </p:nvPicPr>
        <p:blipFill rotWithShape="1">
          <a:blip r:embed="rId3">
            <a:alphaModFix/>
          </a:blip>
          <a:srcRect b="16075" l="54348" r="2301" t="18389"/>
          <a:stretch/>
        </p:blipFill>
        <p:spPr>
          <a:xfrm>
            <a:off x="5963975" y="419000"/>
            <a:ext cx="2994575" cy="1186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9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b="1" lang="en-GB" sz="2800"/>
              <a:t>Virtual labs help learners in following ways</a:t>
            </a:r>
            <a:endParaRPr b="1" sz="2800"/>
          </a:p>
        </p:txBody>
      </p:sp>
      <p:pic>
        <p:nvPicPr>
          <p:cNvPr id="128" name="Google Shape;128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87376" y="1346100"/>
            <a:ext cx="2030775" cy="1784625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9"/>
          <p:cNvSpPr txBox="1"/>
          <p:nvPr>
            <p:ph idx="1" type="body"/>
          </p:nvPr>
        </p:nvSpPr>
        <p:spPr>
          <a:xfrm>
            <a:off x="481525" y="1954275"/>
            <a:ext cx="7535700" cy="237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-1270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1618"/>
              </a:buClr>
              <a:buSzPts val="2000"/>
              <a:buFont typeface="Roboto"/>
              <a:buChar char="•"/>
            </a:pPr>
            <a:r>
              <a:rPr b="1" lang="en-GB" sz="2000">
                <a:solidFill>
                  <a:srgbClr val="FF0000"/>
                </a:solidFill>
              </a:rPr>
              <a:t> </a:t>
            </a:r>
            <a:r>
              <a:rPr b="1" lang="en-GB" sz="16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Practice </a:t>
            </a:r>
            <a:r>
              <a:rPr b="1" i="0" lang="en-GB" sz="16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lab experiments</a:t>
            </a:r>
            <a:r>
              <a:rPr b="1" i="0" lang="en-GB" sz="1600" u="none" cap="none" strike="noStrike">
                <a:solidFill>
                  <a:srgbClr val="12161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r>
              <a:rPr i="0" lang="en-GB" sz="1600" u="none" cap="none" strike="noStrike">
                <a:solidFill>
                  <a:srgbClr val="12161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Review &amp; practice in virtual simulations</a:t>
            </a:r>
            <a:endParaRPr i="0" sz="1600" u="none" cap="none" strike="noStrike">
              <a:solidFill>
                <a:srgbClr val="12161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12161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016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1618"/>
              </a:buClr>
              <a:buSzPts val="1600"/>
              <a:buFont typeface="Roboto"/>
              <a:buChar char="•"/>
            </a:pPr>
            <a:r>
              <a:rPr b="1" lang="en-GB" sz="16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i="0" lang="en-GB" sz="16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Experiment freely</a:t>
            </a:r>
            <a:r>
              <a:rPr b="1" i="0" lang="en-GB" sz="1600" u="none" cap="none" strike="noStrike">
                <a:solidFill>
                  <a:srgbClr val="12161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r>
              <a:rPr i="0" lang="en-GB" sz="1600" u="none" cap="none" strike="noStrike">
                <a:solidFill>
                  <a:srgbClr val="12161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Explore variables in a virtual lab</a:t>
            </a:r>
            <a:endParaRPr i="0" sz="1600" u="none" cap="none" strike="noStrike">
              <a:solidFill>
                <a:srgbClr val="12161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GB" sz="1600" u="none" cap="none" strike="noStrike">
                <a:solidFill>
                  <a:srgbClr val="12161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016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1618"/>
              </a:buClr>
              <a:buSzPts val="1600"/>
              <a:buFont typeface="Roboto"/>
              <a:buChar char="•"/>
            </a:pPr>
            <a:r>
              <a:rPr b="1" lang="en-GB" sz="16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i="0" lang="en-GB" sz="16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Learn from mistakes</a:t>
            </a:r>
            <a:r>
              <a:rPr b="1" i="0" lang="en-GB" sz="1600" u="none" cap="none" strike="noStrike">
                <a:solidFill>
                  <a:srgbClr val="12161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r>
              <a:rPr i="0" lang="en-GB" sz="1600" u="none" cap="none" strike="noStrike">
                <a:solidFill>
                  <a:srgbClr val="12161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Build confidence without fear of failure</a:t>
            </a:r>
            <a:endParaRPr i="0" sz="1600" u="none" cap="none" strike="noStrike">
              <a:solidFill>
                <a:srgbClr val="12161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12161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016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1618"/>
              </a:buClr>
              <a:buSzPts val="1600"/>
              <a:buFont typeface="Roboto"/>
              <a:buChar char="•"/>
            </a:pPr>
            <a:r>
              <a:rPr b="1" lang="en-GB" sz="16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i="0" lang="en-GB" sz="16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Self-paced learning</a:t>
            </a:r>
            <a:r>
              <a:rPr b="1" i="0" lang="en-GB" sz="1600" u="none" cap="none" strike="noStrike">
                <a:solidFill>
                  <a:srgbClr val="12161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r>
              <a:rPr i="0" lang="en-GB" sz="1600" u="none" cap="none" strike="noStrike">
                <a:solidFill>
                  <a:srgbClr val="12161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Master concepts before the real lab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016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1618"/>
              </a:buClr>
              <a:buSzPts val="1600"/>
              <a:buFont typeface="Roboto"/>
              <a:buChar char="•"/>
            </a:pPr>
            <a:r>
              <a:rPr b="1" lang="en-GB" sz="16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i="0" lang="en-GB" sz="16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Post-lab assessment</a:t>
            </a:r>
            <a:r>
              <a:rPr b="1" i="0" lang="en-GB" sz="1600" u="none" cap="none" strike="noStrike">
                <a:solidFill>
                  <a:srgbClr val="12161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r>
              <a:rPr i="0" lang="en-GB" sz="1600" u="none" cap="none" strike="noStrike">
                <a:solidFill>
                  <a:srgbClr val="12161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Reinforce learning 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33886a9aae5_0_18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b="1" lang="en-GB" sz="2800"/>
              <a:t>Virtual labs help teachers in following ways</a:t>
            </a:r>
            <a:endParaRPr b="1" sz="2800"/>
          </a:p>
        </p:txBody>
      </p:sp>
      <p:pic>
        <p:nvPicPr>
          <p:cNvPr id="135" name="Google Shape;135;g33886a9aae5_0_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87376" y="1346100"/>
            <a:ext cx="2030775" cy="1784625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g33886a9aae5_0_18"/>
          <p:cNvSpPr txBox="1"/>
          <p:nvPr>
            <p:ph idx="1" type="body"/>
          </p:nvPr>
        </p:nvSpPr>
        <p:spPr>
          <a:xfrm>
            <a:off x="481525" y="1346100"/>
            <a:ext cx="6205800" cy="397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558B2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88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1618"/>
              </a:buClr>
              <a:buSzPts val="1400"/>
              <a:buFont typeface="Roboto"/>
              <a:buChar char="•"/>
            </a:pPr>
            <a:r>
              <a:rPr lang="en-GB" sz="14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Design instructional plans </a:t>
            </a:r>
            <a:r>
              <a:rPr lang="en-GB" sz="1400">
                <a:solidFill>
                  <a:srgbClr val="558B2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that incorporate Virtual Labs to enhance learning experiences.</a:t>
            </a:r>
            <a:endParaRPr sz="1400">
              <a:solidFill>
                <a:srgbClr val="558B2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558B2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88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1618"/>
              </a:buClr>
              <a:buSzPts val="1400"/>
              <a:buFont typeface="Roboto"/>
              <a:buChar char="•"/>
            </a:pPr>
            <a:r>
              <a:rPr lang="en-GB" sz="14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Utilize virtual simulations </a:t>
            </a:r>
            <a:r>
              <a:rPr lang="en-GB" sz="1400">
                <a:solidFill>
                  <a:srgbClr val="558B2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 demonstrate complex or challenging experiments that may be difficult to conduct in a physical lab.</a:t>
            </a:r>
            <a:endParaRPr sz="1400">
              <a:solidFill>
                <a:srgbClr val="558B2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558B2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88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1618"/>
              </a:buClr>
              <a:buSzPts val="1400"/>
              <a:buFont typeface="Roboto"/>
              <a:buChar char="•"/>
            </a:pPr>
            <a:r>
              <a:rPr lang="en-GB" sz="14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Implement Virtual Labs</a:t>
            </a:r>
            <a:r>
              <a:rPr lang="en-GB" sz="1400">
                <a:solidFill>
                  <a:srgbClr val="558B2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in online and blended classrooms, enabling students to engage in practical activities from any location.</a:t>
            </a:r>
            <a:endParaRPr sz="1400">
              <a:solidFill>
                <a:srgbClr val="558B2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558B2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88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1618"/>
              </a:buClr>
              <a:buSzPts val="1400"/>
              <a:buFont typeface="Roboto"/>
              <a:buChar char="•"/>
            </a:pPr>
            <a:r>
              <a:rPr lang="en-GB" sz="14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Integrate virtual labs</a:t>
            </a:r>
            <a:r>
              <a:rPr lang="en-GB" sz="1400">
                <a:solidFill>
                  <a:srgbClr val="558B2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into assessments to evaluate students' practical understanding of concepts through interactive simulations and activities.</a:t>
            </a:r>
            <a:endParaRPr sz="1400">
              <a:solidFill>
                <a:srgbClr val="558B2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558B2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88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1618"/>
              </a:buClr>
              <a:buSzPts val="1400"/>
              <a:buFont typeface="Roboto"/>
              <a:buChar char="•"/>
            </a:pPr>
            <a:r>
              <a:rPr lang="en-GB" sz="14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Ensure safe experimentation</a:t>
            </a:r>
            <a:r>
              <a:rPr lang="en-GB" sz="1400">
                <a:solidFill>
                  <a:srgbClr val="558B2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by using virtual labs to simulate risky or intricate experiments </a:t>
            </a:r>
            <a:endParaRPr sz="1400">
              <a:solidFill>
                <a:srgbClr val="558B2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558B2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5"/>
          <p:cNvSpPr txBox="1"/>
          <p:nvPr>
            <p:ph type="title"/>
          </p:nvPr>
        </p:nvSpPr>
        <p:spPr>
          <a:xfrm>
            <a:off x="433300" y="535875"/>
            <a:ext cx="3574500" cy="686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GB"/>
              <a:t>Pedagogical Benefits</a:t>
            </a:r>
            <a:endParaRPr/>
          </a:p>
        </p:txBody>
      </p:sp>
      <p:sp>
        <p:nvSpPr>
          <p:cNvPr id="142" name="Google Shape;142;p15"/>
          <p:cNvSpPr txBox="1"/>
          <p:nvPr>
            <p:ph idx="1" type="body"/>
          </p:nvPr>
        </p:nvSpPr>
        <p:spPr>
          <a:xfrm>
            <a:off x="387900" y="1450300"/>
            <a:ext cx="8368200" cy="318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23"/>
              <a:buNone/>
            </a:pPr>
            <a:r>
              <a:rPr b="1" lang="en-GB" sz="16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Increased Engagement</a:t>
            </a:r>
            <a:r>
              <a:rPr b="1" lang="en-GB" sz="1600">
                <a:solidFill>
                  <a:srgbClr val="12161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</a:t>
            </a:r>
            <a:r>
              <a:rPr lang="en-GB" sz="1600">
                <a:solidFill>
                  <a:srgbClr val="12161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Immersive experiences make learning more exciting and interactive, boosting student motivation and interest.</a:t>
            </a:r>
            <a:endParaRPr sz="1600">
              <a:solidFill>
                <a:srgbClr val="12161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23"/>
              <a:buNone/>
            </a:pPr>
            <a:r>
              <a:t/>
            </a:r>
            <a:endParaRPr sz="1600">
              <a:solidFill>
                <a:srgbClr val="12161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23"/>
              <a:buNone/>
            </a:pPr>
            <a:r>
              <a:rPr b="1" lang="en-GB" sz="16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Improved Retention</a:t>
            </a:r>
            <a:r>
              <a:rPr b="1" lang="en-GB" sz="1600">
                <a:solidFill>
                  <a:srgbClr val="12161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</a:t>
            </a:r>
            <a:r>
              <a:rPr lang="en-GB" sz="1600">
                <a:solidFill>
                  <a:srgbClr val="12161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Hands-on experiences in virtual environments lead to deeper understanding and improved knowledge retention.</a:t>
            </a:r>
            <a:endParaRPr sz="1600">
              <a:solidFill>
                <a:srgbClr val="12161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23"/>
              <a:buNone/>
            </a:pPr>
            <a:r>
              <a:t/>
            </a:r>
            <a:endParaRPr sz="1600">
              <a:solidFill>
                <a:srgbClr val="12161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23"/>
              <a:buNone/>
            </a:pPr>
            <a:r>
              <a:rPr b="1" lang="en-GB" sz="16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Personalized Learning</a:t>
            </a:r>
            <a:r>
              <a:rPr b="1" lang="en-GB" sz="1600">
                <a:solidFill>
                  <a:srgbClr val="12161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</a:t>
            </a:r>
            <a:r>
              <a:rPr lang="en-GB" sz="1600">
                <a:solidFill>
                  <a:srgbClr val="12161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Students can learn at their own pace and adapt the simulation to their individual needs and learning styles.</a:t>
            </a:r>
            <a:endParaRPr sz="1600">
              <a:solidFill>
                <a:srgbClr val="12161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23"/>
              <a:buNone/>
            </a:pPr>
            <a:r>
              <a:t/>
            </a:r>
            <a:endParaRPr sz="1600">
              <a:solidFill>
                <a:srgbClr val="12161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23"/>
              <a:buNone/>
            </a:pPr>
            <a:r>
              <a:rPr b="1" lang="en-GB" sz="16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Enhanced Collaboration</a:t>
            </a:r>
            <a:r>
              <a:rPr b="1" lang="en-GB" sz="1600">
                <a:solidFill>
                  <a:srgbClr val="12161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</a:t>
            </a:r>
            <a:r>
              <a:rPr lang="en-GB" sz="1600">
                <a:solidFill>
                  <a:srgbClr val="12161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Virtual environments facilitate collaborative learning, allowing students to work together and learn from each othe</a:t>
            </a:r>
            <a:r>
              <a:rPr lang="en-GB">
                <a:solidFill>
                  <a:srgbClr val="121618"/>
                </a:solidFill>
              </a:rPr>
              <a:t>r.</a:t>
            </a:r>
            <a:endParaRPr>
              <a:solidFill>
                <a:srgbClr val="121618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33886a9aae5_0_25"/>
          <p:cNvSpPr txBox="1"/>
          <p:nvPr>
            <p:ph type="title"/>
          </p:nvPr>
        </p:nvSpPr>
        <p:spPr>
          <a:xfrm>
            <a:off x="433300" y="535875"/>
            <a:ext cx="5928900" cy="686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7142"/>
              <a:buNone/>
            </a:pPr>
            <a:r>
              <a:rPr lang="en-GB" sz="2800"/>
              <a:t>Pedagogical Integration of Virtual lab</a:t>
            </a:r>
            <a:endParaRPr/>
          </a:p>
        </p:txBody>
      </p:sp>
      <p:sp>
        <p:nvSpPr>
          <p:cNvPr id="148" name="Google Shape;148;g33886a9aae5_0_25"/>
          <p:cNvSpPr txBox="1"/>
          <p:nvPr>
            <p:ph idx="1" type="body"/>
          </p:nvPr>
        </p:nvSpPr>
        <p:spPr>
          <a:xfrm>
            <a:off x="433300" y="1456800"/>
            <a:ext cx="8627700" cy="333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Pre-Lab Preparation:</a:t>
            </a:r>
            <a:br>
              <a:rPr b="1" lang="en-GB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GB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Teachers introduce key concepts and lab objectives through resources like videos, assignments, or lectures, ensuring students understand the lab setup.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Hands-On Lab Engagement:</a:t>
            </a:r>
            <a:br>
              <a:rPr b="1" lang="en-GB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GB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Teachers guide students through the experiment on the virtual platform, supporting data collection and observations in physical lab experience.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Post-Lab Reflection:</a:t>
            </a:r>
            <a:br>
              <a:rPr b="1" lang="en-GB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GB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Teachers  help students analyze their data, draw conclusions, and compare results with theoretical and practical expectations, reinforcing their learning.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23"/>
              <a:buNone/>
            </a:pPr>
            <a:r>
              <a:t/>
            </a:r>
            <a:endParaRPr b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arina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CIET 1</dc:creator>
</cp:coreProperties>
</file>