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79" r:id="rId4"/>
    <p:sldId id="258" r:id="rId5"/>
    <p:sldId id="259" r:id="rId6"/>
    <p:sldId id="261" r:id="rId7"/>
    <p:sldId id="262" r:id="rId8"/>
    <p:sldId id="264" r:id="rId9"/>
    <p:sldId id="278"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Lst>
  <p:sldSz cx="9144000" cy="5143500" type="screen16x9"/>
  <p:notesSz cx="6858000" cy="9144000"/>
  <p:embeddedFontLst>
    <p:embeddedFont>
      <p:font typeface="Roboto Slab" panose="020B0604020202020204" charset="0"/>
      <p:regular r:id="rId25"/>
      <p:bold r:id="rId26"/>
    </p:embeddedFont>
    <p:embeddedFont>
      <p:font typeface="Noto Sans" panose="020B060402020202020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aleway" panose="020B0604020202020204" charset="0"/>
      <p:regular r:id="rId35"/>
      <p:bold r:id="rId36"/>
      <p:italic r:id="rId37"/>
      <p:boldItalic r:id="rId38"/>
    </p:embeddedFont>
    <p:embeddedFont>
      <p:font typeface="Aldrich" panose="020B0604020202020204" charset="0"/>
      <p:regular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xLmuLqX5YaWN1cyG+mP2Ia2M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80" y="1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2" name="Google Shape;8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694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4"/>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24"/>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37"/>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3" name="Google Shape;5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38"/>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8"/>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7" name="Google Shape;57;p38"/>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8" name="Google Shape;5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5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60"/>
        <p:cNvGrpSpPr/>
        <p:nvPr/>
      </p:nvGrpSpPr>
      <p:grpSpPr>
        <a:xfrm>
          <a:off x="0" y="0"/>
          <a:ext cx="0" cy="0"/>
          <a:chOff x="0" y="0"/>
          <a:chExt cx="0" cy="0"/>
        </a:xfrm>
      </p:grpSpPr>
      <p:grpSp>
        <p:nvGrpSpPr>
          <p:cNvPr id="61" name="Google Shape;61;p40"/>
          <p:cNvGrpSpPr/>
          <p:nvPr/>
        </p:nvGrpSpPr>
        <p:grpSpPr>
          <a:xfrm>
            <a:off x="-9513" y="-6"/>
            <a:ext cx="9177947" cy="5143519"/>
            <a:chOff x="-9513" y="-6"/>
            <a:chExt cx="9177947" cy="5143519"/>
          </a:xfrm>
        </p:grpSpPr>
        <p:sp>
          <p:nvSpPr>
            <p:cNvPr id="62" name="Google Shape;62;p40"/>
            <p:cNvSpPr/>
            <p:nvPr/>
          </p:nvSpPr>
          <p:spPr>
            <a:xfrm>
              <a:off x="319050" y="283350"/>
              <a:ext cx="8505900" cy="4576800"/>
            </a:xfrm>
            <a:prstGeom prst="roundRect">
              <a:avLst>
                <a:gd name="adj" fmla="val 3396"/>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0"/>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0"/>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0"/>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0"/>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0"/>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0"/>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4745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 name="Google Shape;69;p40"/>
          <p:cNvGrpSpPr/>
          <p:nvPr/>
        </p:nvGrpSpPr>
        <p:grpSpPr>
          <a:xfrm>
            <a:off x="4281412" y="75177"/>
            <a:ext cx="581170" cy="125403"/>
            <a:chOff x="4685288" y="186288"/>
            <a:chExt cx="419375" cy="90485"/>
          </a:xfrm>
        </p:grpSpPr>
        <p:sp>
          <p:nvSpPr>
            <p:cNvPr id="70" name="Google Shape;70;p4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 name="Google Shape;71;p40"/>
            <p:cNvGrpSpPr/>
            <p:nvPr/>
          </p:nvGrpSpPr>
          <p:grpSpPr>
            <a:xfrm>
              <a:off x="4685288" y="186300"/>
              <a:ext cx="419375" cy="90473"/>
              <a:chOff x="4390000" y="182175"/>
              <a:chExt cx="419375" cy="90473"/>
            </a:xfrm>
          </p:grpSpPr>
          <p:sp>
            <p:nvSpPr>
              <p:cNvPr id="72" name="Google Shape;72;p4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4" name="Google Shape;74;p40"/>
          <p:cNvSpPr txBox="1">
            <a:spLocks noGrp="1"/>
          </p:cNvSpPr>
          <p:nvPr>
            <p:ph type="subTitle" idx="1"/>
          </p:nvPr>
        </p:nvSpPr>
        <p:spPr>
          <a:xfrm>
            <a:off x="1454213" y="2117745"/>
            <a:ext cx="2367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accent5"/>
                </a:solidFill>
              </a:defRPr>
            </a:lvl1pPr>
            <a:lvl2pPr lvl="1" algn="ctr">
              <a:lnSpc>
                <a:spcPct val="100000"/>
              </a:lnSpc>
              <a:spcBef>
                <a:spcPts val="0"/>
              </a:spcBef>
              <a:spcAft>
                <a:spcPts val="0"/>
              </a:spcAft>
              <a:buSzPts val="1400"/>
              <a:buNone/>
              <a:defRPr sz="1600">
                <a:solidFill>
                  <a:schemeClr val="accent5"/>
                </a:solidFill>
              </a:defRPr>
            </a:lvl2pPr>
            <a:lvl3pPr lvl="2" algn="ctr">
              <a:lnSpc>
                <a:spcPct val="100000"/>
              </a:lnSpc>
              <a:spcBef>
                <a:spcPts val="0"/>
              </a:spcBef>
              <a:spcAft>
                <a:spcPts val="0"/>
              </a:spcAft>
              <a:buSzPts val="1400"/>
              <a:buNone/>
              <a:defRPr sz="1600">
                <a:solidFill>
                  <a:schemeClr val="accent5"/>
                </a:solidFill>
              </a:defRPr>
            </a:lvl3pPr>
            <a:lvl4pPr lvl="3" algn="ctr">
              <a:lnSpc>
                <a:spcPct val="100000"/>
              </a:lnSpc>
              <a:spcBef>
                <a:spcPts val="0"/>
              </a:spcBef>
              <a:spcAft>
                <a:spcPts val="0"/>
              </a:spcAft>
              <a:buSzPts val="1400"/>
              <a:buNone/>
              <a:defRPr sz="1600">
                <a:solidFill>
                  <a:schemeClr val="accent5"/>
                </a:solidFill>
              </a:defRPr>
            </a:lvl4pPr>
            <a:lvl5pPr lvl="4" algn="ctr">
              <a:lnSpc>
                <a:spcPct val="100000"/>
              </a:lnSpc>
              <a:spcBef>
                <a:spcPts val="0"/>
              </a:spcBef>
              <a:spcAft>
                <a:spcPts val="0"/>
              </a:spcAft>
              <a:buSzPts val="1400"/>
              <a:buNone/>
              <a:defRPr sz="1600">
                <a:solidFill>
                  <a:schemeClr val="accent5"/>
                </a:solidFill>
              </a:defRPr>
            </a:lvl5pPr>
            <a:lvl6pPr lvl="5" algn="ctr">
              <a:lnSpc>
                <a:spcPct val="100000"/>
              </a:lnSpc>
              <a:spcBef>
                <a:spcPts val="0"/>
              </a:spcBef>
              <a:spcAft>
                <a:spcPts val="0"/>
              </a:spcAft>
              <a:buSzPts val="1400"/>
              <a:buNone/>
              <a:defRPr sz="1600">
                <a:solidFill>
                  <a:schemeClr val="accent5"/>
                </a:solidFill>
              </a:defRPr>
            </a:lvl6pPr>
            <a:lvl7pPr lvl="6" algn="ctr">
              <a:lnSpc>
                <a:spcPct val="100000"/>
              </a:lnSpc>
              <a:spcBef>
                <a:spcPts val="0"/>
              </a:spcBef>
              <a:spcAft>
                <a:spcPts val="0"/>
              </a:spcAft>
              <a:buSzPts val="1400"/>
              <a:buNone/>
              <a:defRPr sz="1600">
                <a:solidFill>
                  <a:schemeClr val="accent5"/>
                </a:solidFill>
              </a:defRPr>
            </a:lvl7pPr>
            <a:lvl8pPr lvl="7" algn="ctr">
              <a:lnSpc>
                <a:spcPct val="100000"/>
              </a:lnSpc>
              <a:spcBef>
                <a:spcPts val="0"/>
              </a:spcBef>
              <a:spcAft>
                <a:spcPts val="0"/>
              </a:spcAft>
              <a:buSzPts val="1400"/>
              <a:buNone/>
              <a:defRPr sz="1600">
                <a:solidFill>
                  <a:schemeClr val="accent5"/>
                </a:solidFill>
              </a:defRPr>
            </a:lvl8pPr>
            <a:lvl9pPr lvl="8" algn="ctr">
              <a:lnSpc>
                <a:spcPct val="100000"/>
              </a:lnSpc>
              <a:spcBef>
                <a:spcPts val="0"/>
              </a:spcBef>
              <a:spcAft>
                <a:spcPts val="0"/>
              </a:spcAft>
              <a:buSzPts val="1400"/>
              <a:buNone/>
              <a:defRPr sz="1600">
                <a:solidFill>
                  <a:schemeClr val="accent5"/>
                </a:solidFill>
              </a:defRPr>
            </a:lvl9pPr>
          </a:lstStyle>
          <a:p>
            <a:endParaRPr/>
          </a:p>
        </p:txBody>
      </p:sp>
      <p:sp>
        <p:nvSpPr>
          <p:cNvPr id="75" name="Google Shape;75;p40"/>
          <p:cNvSpPr txBox="1">
            <a:spLocks noGrp="1"/>
          </p:cNvSpPr>
          <p:nvPr>
            <p:ph type="subTitle" idx="2"/>
          </p:nvPr>
        </p:nvSpPr>
        <p:spPr>
          <a:xfrm>
            <a:off x="5322225" y="2127834"/>
            <a:ext cx="2367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accent5"/>
                </a:solidFill>
              </a:defRPr>
            </a:lvl1pPr>
            <a:lvl2pPr lvl="1" algn="ctr">
              <a:lnSpc>
                <a:spcPct val="100000"/>
              </a:lnSpc>
              <a:spcBef>
                <a:spcPts val="0"/>
              </a:spcBef>
              <a:spcAft>
                <a:spcPts val="0"/>
              </a:spcAft>
              <a:buSzPts val="1400"/>
              <a:buNone/>
              <a:defRPr sz="1600">
                <a:solidFill>
                  <a:schemeClr val="accent5"/>
                </a:solidFill>
              </a:defRPr>
            </a:lvl2pPr>
            <a:lvl3pPr lvl="2" algn="ctr">
              <a:lnSpc>
                <a:spcPct val="100000"/>
              </a:lnSpc>
              <a:spcBef>
                <a:spcPts val="0"/>
              </a:spcBef>
              <a:spcAft>
                <a:spcPts val="0"/>
              </a:spcAft>
              <a:buSzPts val="1400"/>
              <a:buNone/>
              <a:defRPr sz="1600">
                <a:solidFill>
                  <a:schemeClr val="accent5"/>
                </a:solidFill>
              </a:defRPr>
            </a:lvl3pPr>
            <a:lvl4pPr lvl="3" algn="ctr">
              <a:lnSpc>
                <a:spcPct val="100000"/>
              </a:lnSpc>
              <a:spcBef>
                <a:spcPts val="0"/>
              </a:spcBef>
              <a:spcAft>
                <a:spcPts val="0"/>
              </a:spcAft>
              <a:buSzPts val="1400"/>
              <a:buNone/>
              <a:defRPr sz="1600">
                <a:solidFill>
                  <a:schemeClr val="accent5"/>
                </a:solidFill>
              </a:defRPr>
            </a:lvl4pPr>
            <a:lvl5pPr lvl="4" algn="ctr">
              <a:lnSpc>
                <a:spcPct val="100000"/>
              </a:lnSpc>
              <a:spcBef>
                <a:spcPts val="0"/>
              </a:spcBef>
              <a:spcAft>
                <a:spcPts val="0"/>
              </a:spcAft>
              <a:buSzPts val="1400"/>
              <a:buNone/>
              <a:defRPr sz="1600">
                <a:solidFill>
                  <a:schemeClr val="accent5"/>
                </a:solidFill>
              </a:defRPr>
            </a:lvl5pPr>
            <a:lvl6pPr lvl="5" algn="ctr">
              <a:lnSpc>
                <a:spcPct val="100000"/>
              </a:lnSpc>
              <a:spcBef>
                <a:spcPts val="0"/>
              </a:spcBef>
              <a:spcAft>
                <a:spcPts val="0"/>
              </a:spcAft>
              <a:buSzPts val="1400"/>
              <a:buNone/>
              <a:defRPr sz="1600">
                <a:solidFill>
                  <a:schemeClr val="accent5"/>
                </a:solidFill>
              </a:defRPr>
            </a:lvl6pPr>
            <a:lvl7pPr lvl="6" algn="ctr">
              <a:lnSpc>
                <a:spcPct val="100000"/>
              </a:lnSpc>
              <a:spcBef>
                <a:spcPts val="0"/>
              </a:spcBef>
              <a:spcAft>
                <a:spcPts val="0"/>
              </a:spcAft>
              <a:buSzPts val="1400"/>
              <a:buNone/>
              <a:defRPr sz="1600">
                <a:solidFill>
                  <a:schemeClr val="accent5"/>
                </a:solidFill>
              </a:defRPr>
            </a:lvl7pPr>
            <a:lvl8pPr lvl="7" algn="ctr">
              <a:lnSpc>
                <a:spcPct val="100000"/>
              </a:lnSpc>
              <a:spcBef>
                <a:spcPts val="0"/>
              </a:spcBef>
              <a:spcAft>
                <a:spcPts val="0"/>
              </a:spcAft>
              <a:buSzPts val="1400"/>
              <a:buNone/>
              <a:defRPr sz="1600">
                <a:solidFill>
                  <a:schemeClr val="accent5"/>
                </a:solidFill>
              </a:defRPr>
            </a:lvl8pPr>
            <a:lvl9pPr lvl="8" algn="ctr">
              <a:lnSpc>
                <a:spcPct val="100000"/>
              </a:lnSpc>
              <a:spcBef>
                <a:spcPts val="0"/>
              </a:spcBef>
              <a:spcAft>
                <a:spcPts val="0"/>
              </a:spcAft>
              <a:buSzPts val="1400"/>
              <a:buNone/>
              <a:defRPr sz="1600">
                <a:solidFill>
                  <a:schemeClr val="accent5"/>
                </a:solidFill>
              </a:defRPr>
            </a:lvl9pPr>
          </a:lstStyle>
          <a:p>
            <a:endParaRPr/>
          </a:p>
        </p:txBody>
      </p:sp>
      <p:sp>
        <p:nvSpPr>
          <p:cNvPr id="76" name="Google Shape;76;p40"/>
          <p:cNvSpPr txBox="1">
            <a:spLocks noGrp="1"/>
          </p:cNvSpPr>
          <p:nvPr>
            <p:ph type="title"/>
          </p:nvPr>
        </p:nvSpPr>
        <p:spPr>
          <a:xfrm>
            <a:off x="2270363" y="1392503"/>
            <a:ext cx="735300" cy="38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3000">
                <a:solidFill>
                  <a:schemeClr val="accent3"/>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a:endParaRPr/>
          </a:p>
        </p:txBody>
      </p:sp>
      <p:sp>
        <p:nvSpPr>
          <p:cNvPr id="77" name="Google Shape;77;p40"/>
          <p:cNvSpPr txBox="1">
            <a:spLocks noGrp="1"/>
          </p:cNvSpPr>
          <p:nvPr>
            <p:ph type="title" idx="3"/>
          </p:nvPr>
        </p:nvSpPr>
        <p:spPr>
          <a:xfrm>
            <a:off x="6130262" y="1393328"/>
            <a:ext cx="735300" cy="38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3000">
                <a:solidFill>
                  <a:schemeClr val="accent3"/>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a:endParaRPr/>
          </a:p>
        </p:txBody>
      </p:sp>
      <p:sp>
        <p:nvSpPr>
          <p:cNvPr id="78" name="Google Shape;78;p40"/>
          <p:cNvSpPr txBox="1">
            <a:spLocks noGrp="1"/>
          </p:cNvSpPr>
          <p:nvPr>
            <p:ph type="subTitle" idx="4"/>
          </p:nvPr>
        </p:nvSpPr>
        <p:spPr>
          <a:xfrm>
            <a:off x="1009425" y="1809973"/>
            <a:ext cx="3257100" cy="38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79" name="Google Shape;79;p40"/>
          <p:cNvSpPr txBox="1">
            <a:spLocks noGrp="1"/>
          </p:cNvSpPr>
          <p:nvPr>
            <p:ph type="subTitle" idx="5"/>
          </p:nvPr>
        </p:nvSpPr>
        <p:spPr>
          <a:xfrm>
            <a:off x="4877475" y="1820073"/>
            <a:ext cx="3257100" cy="38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80" name="Google Shape;80;p40"/>
          <p:cNvSpPr txBox="1">
            <a:spLocks noGrp="1"/>
          </p:cNvSpPr>
          <p:nvPr>
            <p:ph type="title" idx="6"/>
          </p:nvPr>
        </p:nvSpPr>
        <p:spPr>
          <a:xfrm>
            <a:off x="722375" y="530750"/>
            <a:ext cx="7699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40"/>
          <p:cNvSpPr txBox="1">
            <a:spLocks noGrp="1"/>
          </p:cNvSpPr>
          <p:nvPr>
            <p:ph type="subTitle" idx="7"/>
          </p:nvPr>
        </p:nvSpPr>
        <p:spPr>
          <a:xfrm>
            <a:off x="1454213" y="3738095"/>
            <a:ext cx="2367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accent5"/>
                </a:solidFill>
              </a:defRPr>
            </a:lvl1pPr>
            <a:lvl2pPr lvl="1" algn="ctr">
              <a:lnSpc>
                <a:spcPct val="100000"/>
              </a:lnSpc>
              <a:spcBef>
                <a:spcPts val="0"/>
              </a:spcBef>
              <a:spcAft>
                <a:spcPts val="0"/>
              </a:spcAft>
              <a:buSzPts val="1400"/>
              <a:buNone/>
              <a:defRPr sz="1600">
                <a:solidFill>
                  <a:schemeClr val="accent5"/>
                </a:solidFill>
              </a:defRPr>
            </a:lvl2pPr>
            <a:lvl3pPr lvl="2" algn="ctr">
              <a:lnSpc>
                <a:spcPct val="100000"/>
              </a:lnSpc>
              <a:spcBef>
                <a:spcPts val="0"/>
              </a:spcBef>
              <a:spcAft>
                <a:spcPts val="0"/>
              </a:spcAft>
              <a:buSzPts val="1400"/>
              <a:buNone/>
              <a:defRPr sz="1600">
                <a:solidFill>
                  <a:schemeClr val="accent5"/>
                </a:solidFill>
              </a:defRPr>
            </a:lvl3pPr>
            <a:lvl4pPr lvl="3" algn="ctr">
              <a:lnSpc>
                <a:spcPct val="100000"/>
              </a:lnSpc>
              <a:spcBef>
                <a:spcPts val="0"/>
              </a:spcBef>
              <a:spcAft>
                <a:spcPts val="0"/>
              </a:spcAft>
              <a:buSzPts val="1400"/>
              <a:buNone/>
              <a:defRPr sz="1600">
                <a:solidFill>
                  <a:schemeClr val="accent5"/>
                </a:solidFill>
              </a:defRPr>
            </a:lvl4pPr>
            <a:lvl5pPr lvl="4" algn="ctr">
              <a:lnSpc>
                <a:spcPct val="100000"/>
              </a:lnSpc>
              <a:spcBef>
                <a:spcPts val="0"/>
              </a:spcBef>
              <a:spcAft>
                <a:spcPts val="0"/>
              </a:spcAft>
              <a:buSzPts val="1400"/>
              <a:buNone/>
              <a:defRPr sz="1600">
                <a:solidFill>
                  <a:schemeClr val="accent5"/>
                </a:solidFill>
              </a:defRPr>
            </a:lvl5pPr>
            <a:lvl6pPr lvl="5" algn="ctr">
              <a:lnSpc>
                <a:spcPct val="100000"/>
              </a:lnSpc>
              <a:spcBef>
                <a:spcPts val="0"/>
              </a:spcBef>
              <a:spcAft>
                <a:spcPts val="0"/>
              </a:spcAft>
              <a:buSzPts val="1400"/>
              <a:buNone/>
              <a:defRPr sz="1600">
                <a:solidFill>
                  <a:schemeClr val="accent5"/>
                </a:solidFill>
              </a:defRPr>
            </a:lvl6pPr>
            <a:lvl7pPr lvl="6" algn="ctr">
              <a:lnSpc>
                <a:spcPct val="100000"/>
              </a:lnSpc>
              <a:spcBef>
                <a:spcPts val="0"/>
              </a:spcBef>
              <a:spcAft>
                <a:spcPts val="0"/>
              </a:spcAft>
              <a:buSzPts val="1400"/>
              <a:buNone/>
              <a:defRPr sz="1600">
                <a:solidFill>
                  <a:schemeClr val="accent5"/>
                </a:solidFill>
              </a:defRPr>
            </a:lvl7pPr>
            <a:lvl8pPr lvl="7" algn="ctr">
              <a:lnSpc>
                <a:spcPct val="100000"/>
              </a:lnSpc>
              <a:spcBef>
                <a:spcPts val="0"/>
              </a:spcBef>
              <a:spcAft>
                <a:spcPts val="0"/>
              </a:spcAft>
              <a:buSzPts val="1400"/>
              <a:buNone/>
              <a:defRPr sz="1600">
                <a:solidFill>
                  <a:schemeClr val="accent5"/>
                </a:solidFill>
              </a:defRPr>
            </a:lvl8pPr>
            <a:lvl9pPr lvl="8" algn="ctr">
              <a:lnSpc>
                <a:spcPct val="100000"/>
              </a:lnSpc>
              <a:spcBef>
                <a:spcPts val="0"/>
              </a:spcBef>
              <a:spcAft>
                <a:spcPts val="0"/>
              </a:spcAft>
              <a:buSzPts val="1400"/>
              <a:buNone/>
              <a:defRPr sz="1600">
                <a:solidFill>
                  <a:schemeClr val="accent5"/>
                </a:solidFill>
              </a:defRPr>
            </a:lvl9pPr>
          </a:lstStyle>
          <a:p>
            <a:endParaRPr/>
          </a:p>
        </p:txBody>
      </p:sp>
      <p:sp>
        <p:nvSpPr>
          <p:cNvPr id="82" name="Google Shape;82;p40"/>
          <p:cNvSpPr txBox="1">
            <a:spLocks noGrp="1"/>
          </p:cNvSpPr>
          <p:nvPr>
            <p:ph type="subTitle" idx="8"/>
          </p:nvPr>
        </p:nvSpPr>
        <p:spPr>
          <a:xfrm>
            <a:off x="5322225" y="3748184"/>
            <a:ext cx="2367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solidFill>
                  <a:schemeClr val="accent5"/>
                </a:solidFill>
              </a:defRPr>
            </a:lvl1pPr>
            <a:lvl2pPr lvl="1" algn="ctr">
              <a:lnSpc>
                <a:spcPct val="100000"/>
              </a:lnSpc>
              <a:spcBef>
                <a:spcPts val="0"/>
              </a:spcBef>
              <a:spcAft>
                <a:spcPts val="0"/>
              </a:spcAft>
              <a:buSzPts val="1400"/>
              <a:buNone/>
              <a:defRPr sz="1600">
                <a:solidFill>
                  <a:schemeClr val="accent5"/>
                </a:solidFill>
              </a:defRPr>
            </a:lvl2pPr>
            <a:lvl3pPr lvl="2" algn="ctr">
              <a:lnSpc>
                <a:spcPct val="100000"/>
              </a:lnSpc>
              <a:spcBef>
                <a:spcPts val="0"/>
              </a:spcBef>
              <a:spcAft>
                <a:spcPts val="0"/>
              </a:spcAft>
              <a:buSzPts val="1400"/>
              <a:buNone/>
              <a:defRPr sz="1600">
                <a:solidFill>
                  <a:schemeClr val="accent5"/>
                </a:solidFill>
              </a:defRPr>
            </a:lvl3pPr>
            <a:lvl4pPr lvl="3" algn="ctr">
              <a:lnSpc>
                <a:spcPct val="100000"/>
              </a:lnSpc>
              <a:spcBef>
                <a:spcPts val="0"/>
              </a:spcBef>
              <a:spcAft>
                <a:spcPts val="0"/>
              </a:spcAft>
              <a:buSzPts val="1400"/>
              <a:buNone/>
              <a:defRPr sz="1600">
                <a:solidFill>
                  <a:schemeClr val="accent5"/>
                </a:solidFill>
              </a:defRPr>
            </a:lvl4pPr>
            <a:lvl5pPr lvl="4" algn="ctr">
              <a:lnSpc>
                <a:spcPct val="100000"/>
              </a:lnSpc>
              <a:spcBef>
                <a:spcPts val="0"/>
              </a:spcBef>
              <a:spcAft>
                <a:spcPts val="0"/>
              </a:spcAft>
              <a:buSzPts val="1400"/>
              <a:buNone/>
              <a:defRPr sz="1600">
                <a:solidFill>
                  <a:schemeClr val="accent5"/>
                </a:solidFill>
              </a:defRPr>
            </a:lvl5pPr>
            <a:lvl6pPr lvl="5" algn="ctr">
              <a:lnSpc>
                <a:spcPct val="100000"/>
              </a:lnSpc>
              <a:spcBef>
                <a:spcPts val="0"/>
              </a:spcBef>
              <a:spcAft>
                <a:spcPts val="0"/>
              </a:spcAft>
              <a:buSzPts val="1400"/>
              <a:buNone/>
              <a:defRPr sz="1600">
                <a:solidFill>
                  <a:schemeClr val="accent5"/>
                </a:solidFill>
              </a:defRPr>
            </a:lvl6pPr>
            <a:lvl7pPr lvl="6" algn="ctr">
              <a:lnSpc>
                <a:spcPct val="100000"/>
              </a:lnSpc>
              <a:spcBef>
                <a:spcPts val="0"/>
              </a:spcBef>
              <a:spcAft>
                <a:spcPts val="0"/>
              </a:spcAft>
              <a:buSzPts val="1400"/>
              <a:buNone/>
              <a:defRPr sz="1600">
                <a:solidFill>
                  <a:schemeClr val="accent5"/>
                </a:solidFill>
              </a:defRPr>
            </a:lvl7pPr>
            <a:lvl8pPr lvl="7" algn="ctr">
              <a:lnSpc>
                <a:spcPct val="100000"/>
              </a:lnSpc>
              <a:spcBef>
                <a:spcPts val="0"/>
              </a:spcBef>
              <a:spcAft>
                <a:spcPts val="0"/>
              </a:spcAft>
              <a:buSzPts val="1400"/>
              <a:buNone/>
              <a:defRPr sz="1600">
                <a:solidFill>
                  <a:schemeClr val="accent5"/>
                </a:solidFill>
              </a:defRPr>
            </a:lvl8pPr>
            <a:lvl9pPr lvl="8" algn="ctr">
              <a:lnSpc>
                <a:spcPct val="100000"/>
              </a:lnSpc>
              <a:spcBef>
                <a:spcPts val="0"/>
              </a:spcBef>
              <a:spcAft>
                <a:spcPts val="0"/>
              </a:spcAft>
              <a:buSzPts val="1400"/>
              <a:buNone/>
              <a:defRPr sz="1600">
                <a:solidFill>
                  <a:schemeClr val="accent5"/>
                </a:solidFill>
              </a:defRPr>
            </a:lvl9pPr>
          </a:lstStyle>
          <a:p>
            <a:endParaRPr/>
          </a:p>
        </p:txBody>
      </p:sp>
      <p:sp>
        <p:nvSpPr>
          <p:cNvPr id="83" name="Google Shape;83;p40"/>
          <p:cNvSpPr txBox="1">
            <a:spLocks noGrp="1"/>
          </p:cNvSpPr>
          <p:nvPr>
            <p:ph type="title" idx="9"/>
          </p:nvPr>
        </p:nvSpPr>
        <p:spPr>
          <a:xfrm>
            <a:off x="2270363" y="3012853"/>
            <a:ext cx="735300" cy="38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3000">
                <a:solidFill>
                  <a:schemeClr val="accent3"/>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a:endParaRPr/>
          </a:p>
        </p:txBody>
      </p:sp>
      <p:sp>
        <p:nvSpPr>
          <p:cNvPr id="84" name="Google Shape;84;p40"/>
          <p:cNvSpPr txBox="1">
            <a:spLocks noGrp="1"/>
          </p:cNvSpPr>
          <p:nvPr>
            <p:ph type="title" idx="13"/>
          </p:nvPr>
        </p:nvSpPr>
        <p:spPr>
          <a:xfrm>
            <a:off x="6130262" y="3013678"/>
            <a:ext cx="735300" cy="387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2800"/>
              <a:buNone/>
              <a:defRPr sz="3000">
                <a:solidFill>
                  <a:schemeClr val="accent3"/>
                </a:solidFill>
              </a:defRPr>
            </a:lvl1pPr>
            <a:lvl2pPr lvl="1" algn="ctr">
              <a:lnSpc>
                <a:spcPct val="100000"/>
              </a:lnSpc>
              <a:spcBef>
                <a:spcPts val="0"/>
              </a:spcBef>
              <a:spcAft>
                <a:spcPts val="0"/>
              </a:spcAft>
              <a:buClr>
                <a:schemeClr val="lt1"/>
              </a:buClr>
              <a:buSzPts val="2800"/>
              <a:buNone/>
              <a:defRPr>
                <a:solidFill>
                  <a:schemeClr val="lt1"/>
                </a:solidFill>
              </a:defRPr>
            </a:lvl2pPr>
            <a:lvl3pPr lvl="2" algn="ctr">
              <a:lnSpc>
                <a:spcPct val="100000"/>
              </a:lnSpc>
              <a:spcBef>
                <a:spcPts val="0"/>
              </a:spcBef>
              <a:spcAft>
                <a:spcPts val="0"/>
              </a:spcAft>
              <a:buClr>
                <a:schemeClr val="lt1"/>
              </a:buClr>
              <a:buSzPts val="2800"/>
              <a:buNone/>
              <a:defRPr>
                <a:solidFill>
                  <a:schemeClr val="lt1"/>
                </a:solidFill>
              </a:defRPr>
            </a:lvl3pPr>
            <a:lvl4pPr lvl="3" algn="ctr">
              <a:lnSpc>
                <a:spcPct val="100000"/>
              </a:lnSpc>
              <a:spcBef>
                <a:spcPts val="0"/>
              </a:spcBef>
              <a:spcAft>
                <a:spcPts val="0"/>
              </a:spcAft>
              <a:buClr>
                <a:schemeClr val="lt1"/>
              </a:buClr>
              <a:buSzPts val="2800"/>
              <a:buNone/>
              <a:defRPr>
                <a:solidFill>
                  <a:schemeClr val="lt1"/>
                </a:solidFill>
              </a:defRPr>
            </a:lvl4pPr>
            <a:lvl5pPr lvl="4" algn="ctr">
              <a:lnSpc>
                <a:spcPct val="100000"/>
              </a:lnSpc>
              <a:spcBef>
                <a:spcPts val="0"/>
              </a:spcBef>
              <a:spcAft>
                <a:spcPts val="0"/>
              </a:spcAft>
              <a:buClr>
                <a:schemeClr val="lt1"/>
              </a:buClr>
              <a:buSzPts val="2800"/>
              <a:buNone/>
              <a:defRPr>
                <a:solidFill>
                  <a:schemeClr val="lt1"/>
                </a:solidFill>
              </a:defRPr>
            </a:lvl5pPr>
            <a:lvl6pPr lvl="5" algn="ctr">
              <a:lnSpc>
                <a:spcPct val="100000"/>
              </a:lnSpc>
              <a:spcBef>
                <a:spcPts val="0"/>
              </a:spcBef>
              <a:spcAft>
                <a:spcPts val="0"/>
              </a:spcAft>
              <a:buClr>
                <a:schemeClr val="lt1"/>
              </a:buClr>
              <a:buSzPts val="2800"/>
              <a:buNone/>
              <a:defRPr>
                <a:solidFill>
                  <a:schemeClr val="lt1"/>
                </a:solidFill>
              </a:defRPr>
            </a:lvl6pPr>
            <a:lvl7pPr lvl="6" algn="ctr">
              <a:lnSpc>
                <a:spcPct val="100000"/>
              </a:lnSpc>
              <a:spcBef>
                <a:spcPts val="0"/>
              </a:spcBef>
              <a:spcAft>
                <a:spcPts val="0"/>
              </a:spcAft>
              <a:buClr>
                <a:schemeClr val="lt1"/>
              </a:buClr>
              <a:buSzPts val="2800"/>
              <a:buNone/>
              <a:defRPr>
                <a:solidFill>
                  <a:schemeClr val="lt1"/>
                </a:solidFill>
              </a:defRPr>
            </a:lvl7pPr>
            <a:lvl8pPr lvl="7" algn="ctr">
              <a:lnSpc>
                <a:spcPct val="100000"/>
              </a:lnSpc>
              <a:spcBef>
                <a:spcPts val="0"/>
              </a:spcBef>
              <a:spcAft>
                <a:spcPts val="0"/>
              </a:spcAft>
              <a:buClr>
                <a:schemeClr val="lt1"/>
              </a:buClr>
              <a:buSzPts val="2800"/>
              <a:buNone/>
              <a:defRPr>
                <a:solidFill>
                  <a:schemeClr val="lt1"/>
                </a:solidFill>
              </a:defRPr>
            </a:lvl8pPr>
            <a:lvl9pPr lvl="8" algn="ctr">
              <a:lnSpc>
                <a:spcPct val="100000"/>
              </a:lnSpc>
              <a:spcBef>
                <a:spcPts val="0"/>
              </a:spcBef>
              <a:spcAft>
                <a:spcPts val="0"/>
              </a:spcAft>
              <a:buClr>
                <a:schemeClr val="lt1"/>
              </a:buClr>
              <a:buSzPts val="2800"/>
              <a:buNone/>
              <a:defRPr>
                <a:solidFill>
                  <a:schemeClr val="lt1"/>
                </a:solidFill>
              </a:defRPr>
            </a:lvl9pPr>
          </a:lstStyle>
          <a:p>
            <a:endParaRPr/>
          </a:p>
        </p:txBody>
      </p:sp>
      <p:sp>
        <p:nvSpPr>
          <p:cNvPr id="85" name="Google Shape;85;p40"/>
          <p:cNvSpPr txBox="1">
            <a:spLocks noGrp="1"/>
          </p:cNvSpPr>
          <p:nvPr>
            <p:ph type="subTitle" idx="14"/>
          </p:nvPr>
        </p:nvSpPr>
        <p:spPr>
          <a:xfrm>
            <a:off x="1009425" y="3430323"/>
            <a:ext cx="3257100" cy="38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
        <p:nvSpPr>
          <p:cNvPr id="86" name="Google Shape;86;p40"/>
          <p:cNvSpPr txBox="1">
            <a:spLocks noGrp="1"/>
          </p:cNvSpPr>
          <p:nvPr>
            <p:ph type="subTitle" idx="15"/>
          </p:nvPr>
        </p:nvSpPr>
        <p:spPr>
          <a:xfrm>
            <a:off x="4877475" y="3440423"/>
            <a:ext cx="3257100" cy="38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b="1">
                <a:solidFill>
                  <a:schemeClr val="accent5"/>
                </a:solidFill>
                <a:latin typeface="Aldrich"/>
                <a:ea typeface="Aldrich"/>
                <a:cs typeface="Aldrich"/>
                <a:sym typeface="Aldrich"/>
              </a:defRPr>
            </a:lvl1pPr>
            <a:lvl2pPr lvl="1"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2pPr>
            <a:lvl3pPr lvl="2"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3pPr>
            <a:lvl4pPr lvl="3"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4pPr>
            <a:lvl5pPr lvl="4"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5pPr>
            <a:lvl6pPr lvl="5"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6pPr>
            <a:lvl7pPr lvl="6"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7pPr>
            <a:lvl8pPr lvl="7"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8pPr>
            <a:lvl9pPr lvl="8" algn="ctr">
              <a:lnSpc>
                <a:spcPct val="100000"/>
              </a:lnSpc>
              <a:spcBef>
                <a:spcPts val="0"/>
              </a:spcBef>
              <a:spcAft>
                <a:spcPts val="0"/>
              </a:spcAft>
              <a:buSzPts val="1400"/>
              <a:buNone/>
              <a:defRPr sz="1800" b="1">
                <a:solidFill>
                  <a:schemeClr val="accent5"/>
                </a:solidFill>
                <a:latin typeface="Aldrich"/>
                <a:ea typeface="Aldrich"/>
                <a:cs typeface="Aldrich"/>
                <a:sym typeface="Aldrich"/>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cxnSp>
        <p:nvCxnSpPr>
          <p:cNvPr id="17" name="Google Shape;17;p29"/>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2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2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cxnSp>
        <p:nvCxnSpPr>
          <p:cNvPr id="22" name="Google Shape;22;p3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23" name="Google Shape;23;p32"/>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4" name="Google Shape;2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99"/>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8" name="Google Shape;28;p99"/>
          <p:cNvSpPr txBox="1">
            <a:spLocks noGrp="1"/>
          </p:cNvSpPr>
          <p:nvPr>
            <p:ph type="dt" idx="10"/>
          </p:nvPr>
        </p:nvSpPr>
        <p:spPr>
          <a:xfrm>
            <a:off x="5973318" y="4704588"/>
            <a:ext cx="2455164"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99"/>
          <p:cNvSpPr txBox="1">
            <a:spLocks noGrp="1"/>
          </p:cNvSpPr>
          <p:nvPr>
            <p:ph type="ftr" idx="11"/>
          </p:nvPr>
        </p:nvSpPr>
        <p:spPr>
          <a:xfrm>
            <a:off x="816102" y="4704588"/>
            <a:ext cx="4745736"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5" name="Google Shape;35;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34"/>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8" name="Google Shape;38;p34"/>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34"/>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0" name="Google Shape;4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36"/>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 name="Google Shape;46;p36"/>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7" name="Google Shape;47;p36"/>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8" name="Google Shape;48;p36"/>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9" name="Google Shape;49;p3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0" name="Google Shape;5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2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diksha.gov.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diksha.gov.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iksha.gov.i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iksha.gov.in/play/collection/do_31356155014016204811000?contentId=do_43139629002143825921100617"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iksha.gov.in/play/collection/do_3135614393797099521445?contentId=do_3135806317306101761237"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diksha.gov.in/play/collection/do_31356155014016204811000?contentId=do_313584008370208768125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DAFE">
            <a:alpha val="30980"/>
          </a:srgbClr>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189423" y="751976"/>
            <a:ext cx="6790795" cy="166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GB" sz="4700">
                <a:solidFill>
                  <a:schemeClr val="lt1"/>
                </a:solidFill>
              </a:rPr>
              <a:t> </a:t>
            </a:r>
            <a:r>
              <a:rPr lang="en-GB" sz="2900" b="1">
                <a:solidFill>
                  <a:schemeClr val="lt1"/>
                </a:solidFill>
              </a:rPr>
              <a:t>Virtual Labs as a Teaching Learning Tool for Physics</a:t>
            </a:r>
            <a:endParaRPr sz="2900" b="1">
              <a:solidFill>
                <a:schemeClr val="lt1"/>
              </a:solidFill>
            </a:endParaRPr>
          </a:p>
        </p:txBody>
      </p:sp>
      <p:sp>
        <p:nvSpPr>
          <p:cNvPr id="92" name="Google Shape;92;p1"/>
          <p:cNvSpPr txBox="1">
            <a:spLocks noGrp="1"/>
          </p:cNvSpPr>
          <p:nvPr>
            <p:ph type="subTitle" idx="1"/>
          </p:nvPr>
        </p:nvSpPr>
        <p:spPr>
          <a:xfrm>
            <a:off x="394325" y="3802250"/>
            <a:ext cx="8383800" cy="8544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GB" sz="2160">
                <a:solidFill>
                  <a:schemeClr val="lt1"/>
                </a:solidFill>
                <a:latin typeface="Roboto"/>
                <a:ea typeface="Roboto"/>
                <a:cs typeface="Roboto"/>
                <a:sym typeface="Roboto"/>
              </a:rPr>
              <a:t>Central Institute of Educational Technology</a:t>
            </a:r>
            <a:endParaRPr sz="2160">
              <a:solidFill>
                <a:schemeClr val="lt1"/>
              </a:solidFill>
              <a:latin typeface="Roboto"/>
              <a:ea typeface="Roboto"/>
              <a:cs typeface="Roboto"/>
              <a:sym typeface="Roboto"/>
            </a:endParaRPr>
          </a:p>
          <a:p>
            <a:pPr marL="0" lvl="0" indent="0" algn="ctr" rtl="0">
              <a:lnSpc>
                <a:spcPct val="80000"/>
              </a:lnSpc>
              <a:spcBef>
                <a:spcPts val="0"/>
              </a:spcBef>
              <a:spcAft>
                <a:spcPts val="0"/>
              </a:spcAft>
              <a:buSzPts val="935"/>
              <a:buNone/>
            </a:pPr>
            <a:r>
              <a:rPr lang="en-GB" sz="2160">
                <a:solidFill>
                  <a:schemeClr val="lt1"/>
                </a:solidFill>
                <a:latin typeface="Roboto"/>
                <a:ea typeface="Roboto"/>
                <a:cs typeface="Roboto"/>
                <a:sym typeface="Roboto"/>
              </a:rPr>
              <a:t> NCERT, New Delhi</a:t>
            </a:r>
            <a:endParaRPr sz="2160">
              <a:solidFill>
                <a:schemeClr val="lt1"/>
              </a:solidFill>
              <a:latin typeface="Roboto"/>
              <a:ea typeface="Roboto"/>
              <a:cs typeface="Roboto"/>
              <a:sym typeface="Roboto"/>
            </a:endParaRPr>
          </a:p>
        </p:txBody>
      </p:sp>
      <p:pic>
        <p:nvPicPr>
          <p:cNvPr id="93" name="Google Shape;93;p1" descr="ThinkTac - Experiential, 21st Century Skills"/>
          <p:cNvPicPr preferRelativeResize="0"/>
          <p:nvPr/>
        </p:nvPicPr>
        <p:blipFill rotWithShape="1">
          <a:blip r:embed="rId3">
            <a:alphaModFix/>
          </a:blip>
          <a:srcRect/>
          <a:stretch/>
        </p:blipFill>
        <p:spPr>
          <a:xfrm>
            <a:off x="4754971" y="142177"/>
            <a:ext cx="690857" cy="997126"/>
          </a:xfrm>
          <a:prstGeom prst="rect">
            <a:avLst/>
          </a:prstGeom>
          <a:noFill/>
          <a:ln>
            <a:noFill/>
          </a:ln>
        </p:spPr>
      </p:pic>
      <p:pic>
        <p:nvPicPr>
          <p:cNvPr id="94" name="Google Shape;94;p1" descr="National Council of Educational Research and Training ..."/>
          <p:cNvPicPr preferRelativeResize="0"/>
          <p:nvPr/>
        </p:nvPicPr>
        <p:blipFill rotWithShape="1">
          <a:blip r:embed="rId4">
            <a:alphaModFix/>
          </a:blip>
          <a:srcRect/>
          <a:stretch/>
        </p:blipFill>
        <p:spPr>
          <a:xfrm>
            <a:off x="3426040" y="142177"/>
            <a:ext cx="798457" cy="922974"/>
          </a:xfrm>
          <a:prstGeom prst="rect">
            <a:avLst/>
          </a:prstGeom>
          <a:noFill/>
          <a:ln>
            <a:noFill/>
          </a:ln>
        </p:spPr>
      </p:pic>
      <p:pic>
        <p:nvPicPr>
          <p:cNvPr id="95" name="Google Shape;95;p1"/>
          <p:cNvPicPr preferRelativeResize="0"/>
          <p:nvPr/>
        </p:nvPicPr>
        <p:blipFill rotWithShape="1">
          <a:blip r:embed="rId5">
            <a:alphaModFix/>
          </a:blip>
          <a:srcRect/>
          <a:stretch/>
        </p:blipFill>
        <p:spPr>
          <a:xfrm>
            <a:off x="3435530" y="1768469"/>
            <a:ext cx="2298579" cy="251601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727800" y="1471025"/>
            <a:ext cx="7688400" cy="2895300"/>
          </a:xfrm>
          <a:prstGeom prst="rect">
            <a:avLst/>
          </a:prstGeom>
          <a:blipFill rotWithShape="1">
            <a:blip r:embed="rId3">
              <a:alphaModFix amt="0"/>
            </a:blip>
            <a:tile tx="0" ty="0" sx="100000" sy="100000" flip="x" algn="ctr"/>
          </a:blip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GB" sz="3509"/>
              <a:t>Steps to reach at desirable resources of Virtual labs</a:t>
            </a:r>
            <a:endParaRPr sz="3509"/>
          </a:p>
          <a:p>
            <a:pPr marL="0" lvl="0" indent="0" algn="ctr" rtl="0">
              <a:lnSpc>
                <a:spcPct val="100000"/>
              </a:lnSpc>
              <a:spcBef>
                <a:spcPts val="0"/>
              </a:spcBef>
              <a:spcAft>
                <a:spcPts val="0"/>
              </a:spcAft>
              <a:buSzPts val="990"/>
              <a:buNone/>
            </a:pPr>
            <a:endParaRPr sz="3509"/>
          </a:p>
          <a:p>
            <a:pPr marL="0" lvl="0" indent="0" algn="ctr" rtl="0">
              <a:lnSpc>
                <a:spcPct val="100000"/>
              </a:lnSpc>
              <a:spcBef>
                <a:spcPts val="0"/>
              </a:spcBef>
              <a:spcAft>
                <a:spcPts val="0"/>
              </a:spcAft>
              <a:buSzPts val="990"/>
              <a:buNone/>
            </a:pPr>
            <a:r>
              <a:rPr lang="en-GB" sz="3509"/>
              <a:t>URL: </a:t>
            </a:r>
            <a:r>
              <a:rPr lang="en-GB" sz="3509" u="sng">
                <a:solidFill>
                  <a:schemeClr val="hlink"/>
                </a:solidFill>
                <a:hlinkClick r:id="rId4"/>
              </a:rPr>
              <a:t>https://diksha.gov.in/</a:t>
            </a:r>
            <a:endParaRPr sz="3509"/>
          </a:p>
          <a:p>
            <a:pPr marL="0" lvl="0" indent="0" algn="ctr" rtl="0">
              <a:lnSpc>
                <a:spcPct val="100000"/>
              </a:lnSpc>
              <a:spcBef>
                <a:spcPts val="0"/>
              </a:spcBef>
              <a:spcAft>
                <a:spcPts val="0"/>
              </a:spcAft>
              <a:buSzPts val="990"/>
              <a:buNone/>
            </a:pPr>
            <a:endParaRPr sz="3509"/>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15000"/>
          </a:blip>
          <a:stretch>
            <a:fillRect/>
          </a:stretch>
        </a:blipFill>
        <a:effectLst/>
      </p:bgPr>
    </p:bg>
    <p:spTree>
      <p:nvGrpSpPr>
        <p:cNvPr id="1" name="Shape 216"/>
        <p:cNvGrpSpPr/>
        <p:nvPr/>
      </p:nvGrpSpPr>
      <p:grpSpPr>
        <a:xfrm>
          <a:off x="0" y="0"/>
          <a:ext cx="0" cy="0"/>
          <a:chOff x="0" y="0"/>
          <a:chExt cx="0" cy="0"/>
        </a:xfrm>
      </p:grpSpPr>
      <p:sp>
        <p:nvSpPr>
          <p:cNvPr id="217" name="Google Shape;217;p91"/>
          <p:cNvSpPr txBox="1">
            <a:spLocks noGrp="1"/>
          </p:cNvSpPr>
          <p:nvPr>
            <p:ph type="title"/>
          </p:nvPr>
        </p:nvSpPr>
        <p:spPr>
          <a:xfrm>
            <a:off x="2688140" y="458025"/>
            <a:ext cx="4118785" cy="6861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3000"/>
              <a:buNone/>
            </a:pPr>
            <a:r>
              <a:rPr lang="en-GB" sz="2800" b="1">
                <a:solidFill>
                  <a:srgbClr val="121618"/>
                </a:solidFill>
                <a:latin typeface="Roboto"/>
                <a:ea typeface="Roboto"/>
                <a:cs typeface="Roboto"/>
                <a:sym typeface="Roboto"/>
              </a:rPr>
              <a:t>Virtual Labs in DIKSHA</a:t>
            </a:r>
            <a:endParaRPr sz="2800">
              <a:solidFill>
                <a:schemeClr val="lt1"/>
              </a:solidFill>
            </a:endParaRPr>
          </a:p>
        </p:txBody>
      </p:sp>
      <p:sp>
        <p:nvSpPr>
          <p:cNvPr id="218" name="Google Shape;218;p91"/>
          <p:cNvSpPr txBox="1">
            <a:spLocks noGrp="1"/>
          </p:cNvSpPr>
          <p:nvPr>
            <p:ph type="body" idx="1"/>
          </p:nvPr>
        </p:nvSpPr>
        <p:spPr>
          <a:xfrm>
            <a:off x="694060" y="1281794"/>
            <a:ext cx="7629429" cy="3306535"/>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Clr>
                <a:srgbClr val="C00000"/>
              </a:buClr>
              <a:buSzPts val="2583"/>
              <a:buNone/>
            </a:pPr>
            <a:r>
              <a:rPr lang="en-GB" sz="1600">
                <a:solidFill>
                  <a:srgbClr val="C00000"/>
                </a:solidFill>
              </a:rPr>
              <a:t>Step 1</a:t>
            </a:r>
            <a:r>
              <a:rPr lang="en-GB" sz="1600">
                <a:solidFill>
                  <a:srgbClr val="002060"/>
                </a:solidFill>
              </a:rPr>
              <a:t>: Search </a:t>
            </a:r>
            <a:r>
              <a:rPr lang="en-GB" sz="1600" u="sng">
                <a:solidFill>
                  <a:srgbClr val="C0000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https://diksha.gov.in/</a:t>
            </a:r>
            <a:r>
              <a:rPr lang="en-GB" sz="1600">
                <a:solidFill>
                  <a:srgbClr val="C00000"/>
                </a:solidFill>
              </a:rPr>
              <a:t> </a:t>
            </a:r>
            <a:endParaRPr sz="2400">
              <a:solidFill>
                <a:srgbClr val="C00000"/>
              </a:solidFill>
            </a:endParaRPr>
          </a:p>
          <a:p>
            <a:pPr marL="0" lvl="0" indent="0" algn="l" rtl="0">
              <a:lnSpc>
                <a:spcPct val="90000"/>
              </a:lnSpc>
              <a:spcBef>
                <a:spcPts val="1000"/>
              </a:spcBef>
              <a:spcAft>
                <a:spcPts val="0"/>
              </a:spcAft>
              <a:buClr>
                <a:srgbClr val="C00000"/>
              </a:buClr>
              <a:buSzPts val="2583"/>
              <a:buNone/>
            </a:pPr>
            <a:r>
              <a:rPr lang="en-GB" sz="1600">
                <a:solidFill>
                  <a:srgbClr val="C00000"/>
                </a:solidFill>
              </a:rPr>
              <a:t>Step 2</a:t>
            </a:r>
            <a:r>
              <a:rPr lang="en-GB" sz="1600">
                <a:solidFill>
                  <a:srgbClr val="002060"/>
                </a:solidFill>
              </a:rPr>
              <a:t>: Scroll banners to find Virtual Labs vertical and click on its “Explore”</a:t>
            </a:r>
            <a:endParaRPr sz="2400"/>
          </a:p>
          <a:p>
            <a:pPr marL="0" lvl="0" indent="0" algn="l" rtl="0">
              <a:lnSpc>
                <a:spcPct val="90000"/>
              </a:lnSpc>
              <a:spcBef>
                <a:spcPts val="1000"/>
              </a:spcBef>
              <a:spcAft>
                <a:spcPts val="0"/>
              </a:spcAft>
              <a:buClr>
                <a:srgbClr val="002060"/>
              </a:buClr>
              <a:buSzPts val="2583"/>
              <a:buNone/>
            </a:pPr>
            <a:r>
              <a:rPr lang="en-GB" sz="1600">
                <a:solidFill>
                  <a:srgbClr val="002060"/>
                </a:solidFill>
              </a:rPr>
              <a:t>icon.</a:t>
            </a:r>
            <a:endParaRPr sz="2400"/>
          </a:p>
          <a:p>
            <a:pPr marL="0" lvl="0" indent="0" algn="l" rtl="0">
              <a:lnSpc>
                <a:spcPct val="90000"/>
              </a:lnSpc>
              <a:spcBef>
                <a:spcPts val="1000"/>
              </a:spcBef>
              <a:spcAft>
                <a:spcPts val="0"/>
              </a:spcAft>
              <a:buClr>
                <a:srgbClr val="C00000"/>
              </a:buClr>
              <a:buSzPts val="2583"/>
              <a:buNone/>
            </a:pPr>
            <a:r>
              <a:rPr lang="en-GB" sz="1600">
                <a:solidFill>
                  <a:srgbClr val="C00000"/>
                </a:solidFill>
              </a:rPr>
              <a:t>Step 3</a:t>
            </a:r>
            <a:r>
              <a:rPr lang="en-GB" sz="1600">
                <a:solidFill>
                  <a:srgbClr val="002060"/>
                </a:solidFill>
              </a:rPr>
              <a:t>: Scroll down on the landing page of Virtual labs to reach eContent of</a:t>
            </a:r>
            <a:endParaRPr sz="2400"/>
          </a:p>
          <a:p>
            <a:pPr marL="0" lvl="0" indent="0" algn="l" rtl="0">
              <a:lnSpc>
                <a:spcPct val="90000"/>
              </a:lnSpc>
              <a:spcBef>
                <a:spcPts val="1000"/>
              </a:spcBef>
              <a:spcAft>
                <a:spcPts val="0"/>
              </a:spcAft>
              <a:buClr>
                <a:srgbClr val="002060"/>
              </a:buClr>
              <a:buSzPts val="2583"/>
              <a:buNone/>
            </a:pPr>
            <a:r>
              <a:rPr lang="en-GB" sz="1600">
                <a:solidFill>
                  <a:srgbClr val="002060"/>
                </a:solidFill>
              </a:rPr>
              <a:t>class 10.</a:t>
            </a:r>
            <a:endParaRPr sz="2400"/>
          </a:p>
          <a:p>
            <a:pPr marL="0" lvl="0" indent="0" algn="l" rtl="0">
              <a:lnSpc>
                <a:spcPct val="90000"/>
              </a:lnSpc>
              <a:spcBef>
                <a:spcPts val="1000"/>
              </a:spcBef>
              <a:spcAft>
                <a:spcPts val="0"/>
              </a:spcAft>
              <a:buClr>
                <a:srgbClr val="C00000"/>
              </a:buClr>
              <a:buSzPts val="2583"/>
              <a:buNone/>
            </a:pPr>
            <a:r>
              <a:rPr lang="en-GB" sz="1600">
                <a:solidFill>
                  <a:srgbClr val="C00000"/>
                </a:solidFill>
              </a:rPr>
              <a:t>Step 4:</a:t>
            </a:r>
            <a:r>
              <a:rPr lang="en-GB" sz="1600">
                <a:solidFill>
                  <a:srgbClr val="002060"/>
                </a:solidFill>
              </a:rPr>
              <a:t> Click on the “Explore” icon of the class 10, select the English medium,</a:t>
            </a:r>
            <a:endParaRPr sz="2400"/>
          </a:p>
          <a:p>
            <a:pPr marL="0" lvl="0" indent="0" algn="l" rtl="0">
              <a:lnSpc>
                <a:spcPct val="90000"/>
              </a:lnSpc>
              <a:spcBef>
                <a:spcPts val="1000"/>
              </a:spcBef>
              <a:spcAft>
                <a:spcPts val="0"/>
              </a:spcAft>
              <a:buClr>
                <a:srgbClr val="002060"/>
              </a:buClr>
              <a:buSzPts val="2583"/>
              <a:buNone/>
            </a:pPr>
            <a:r>
              <a:rPr lang="en-GB" sz="1600">
                <a:solidFill>
                  <a:srgbClr val="002060"/>
                </a:solidFill>
              </a:rPr>
              <a:t>then choose a Physics as subject.</a:t>
            </a:r>
            <a:endParaRPr sz="2400"/>
          </a:p>
          <a:p>
            <a:pPr marL="0" lvl="0" indent="0" algn="l" rtl="0">
              <a:lnSpc>
                <a:spcPct val="90000"/>
              </a:lnSpc>
              <a:spcBef>
                <a:spcPts val="1000"/>
              </a:spcBef>
              <a:spcAft>
                <a:spcPts val="0"/>
              </a:spcAft>
              <a:buClr>
                <a:srgbClr val="C00000"/>
              </a:buClr>
              <a:buSzPts val="2583"/>
              <a:buNone/>
            </a:pPr>
            <a:r>
              <a:rPr lang="en-GB" sz="1600">
                <a:solidFill>
                  <a:srgbClr val="C00000"/>
                </a:solidFill>
              </a:rPr>
              <a:t>Step 5</a:t>
            </a:r>
            <a:r>
              <a:rPr lang="en-GB" sz="1600">
                <a:solidFill>
                  <a:srgbClr val="002060"/>
                </a:solidFill>
              </a:rPr>
              <a:t>: Click on the Explanation resource to reach the link for related resources</a:t>
            </a:r>
            <a:endParaRPr/>
          </a:p>
        </p:txBody>
      </p:sp>
      <p:pic>
        <p:nvPicPr>
          <p:cNvPr id="219" name="Google Shape;219;p91"/>
          <p:cNvPicPr preferRelativeResize="0"/>
          <p:nvPr/>
        </p:nvPicPr>
        <p:blipFill rotWithShape="1">
          <a:blip r:embed="rId5">
            <a:alphaModFix/>
          </a:blip>
          <a:srcRect/>
          <a:stretch/>
        </p:blipFill>
        <p:spPr>
          <a:xfrm>
            <a:off x="7879698" y="102935"/>
            <a:ext cx="1107270" cy="1178859"/>
          </a:xfrm>
          <a:prstGeom prst="rect">
            <a:avLst/>
          </a:prstGeom>
          <a:noFill/>
          <a:ln>
            <a:noFill/>
          </a:ln>
          <a:effectLst>
            <a:outerShdw blurRad="50800" dist="12700" dir="5400000" algn="ctr" rotWithShape="0">
              <a:srgbClr val="000000">
                <a:alpha val="42745"/>
              </a:srgbClr>
            </a:outerShdw>
          </a:effectLst>
        </p:spPr>
      </p:pic>
      <p:pic>
        <p:nvPicPr>
          <p:cNvPr id="220" name="Google Shape;220;p91"/>
          <p:cNvPicPr preferRelativeResize="0"/>
          <p:nvPr/>
        </p:nvPicPr>
        <p:blipFill rotWithShape="1">
          <a:blip r:embed="rId3">
            <a:alphaModFix/>
          </a:blip>
          <a:srcRect/>
          <a:stretch/>
        </p:blipFill>
        <p:spPr>
          <a:xfrm>
            <a:off x="97340" y="125067"/>
            <a:ext cx="2590800" cy="95492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221646" y="175244"/>
            <a:ext cx="8368200" cy="686100"/>
          </a:xfrm>
          <a:prstGeom prst="rect">
            <a:avLst/>
          </a:prstGeom>
          <a:noFill/>
          <a:ln>
            <a:noFill/>
          </a:ln>
        </p:spPr>
        <p:txBody>
          <a:bodyPr spcFirstLastPara="1" wrap="square" lIns="91425" tIns="91425" rIns="91425" bIns="91425" anchor="b" anchorCtr="0">
            <a:normAutofit/>
          </a:bodyPr>
          <a:lstStyle/>
          <a:p>
            <a:pPr marL="457200" lvl="0" indent="-330200" algn="ctr" rtl="0">
              <a:lnSpc>
                <a:spcPct val="115000"/>
              </a:lnSpc>
              <a:spcBef>
                <a:spcPts val="0"/>
              </a:spcBef>
              <a:spcAft>
                <a:spcPts val="0"/>
              </a:spcAft>
              <a:buClr>
                <a:schemeClr val="dk1"/>
              </a:buClr>
              <a:buSzPts val="1600"/>
              <a:buFont typeface="Raleway"/>
              <a:buChar char="●"/>
            </a:pPr>
            <a:r>
              <a:rPr lang="en-GB" sz="1600">
                <a:solidFill>
                  <a:schemeClr val="dk1"/>
                </a:solidFill>
              </a:rPr>
              <a:t>Search </a:t>
            </a:r>
            <a:r>
              <a:rPr lang="en-GB" sz="1600" u="sng">
                <a:solidFill>
                  <a:schemeClr val="dk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https://diksha.gov.in/</a:t>
            </a:r>
            <a:r>
              <a:rPr lang="en-GB" sz="1600">
                <a:solidFill>
                  <a:schemeClr val="dk1"/>
                </a:solidFill>
              </a:rPr>
              <a:t> </a:t>
            </a:r>
            <a:endParaRPr sz="1600">
              <a:solidFill>
                <a:schemeClr val="dk1"/>
              </a:solidFill>
            </a:endParaRPr>
          </a:p>
        </p:txBody>
      </p:sp>
      <p:pic>
        <p:nvPicPr>
          <p:cNvPr id="226" name="Google Shape;226;p17"/>
          <p:cNvPicPr preferRelativeResize="0"/>
          <p:nvPr/>
        </p:nvPicPr>
        <p:blipFill rotWithShape="1">
          <a:blip r:embed="rId4">
            <a:alphaModFix/>
          </a:blip>
          <a:srcRect b="5994"/>
          <a:stretch/>
        </p:blipFill>
        <p:spPr>
          <a:xfrm>
            <a:off x="969818" y="1118868"/>
            <a:ext cx="7107382" cy="3453133"/>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598D"/>
        </a:solidFill>
        <a:effectLst/>
      </p:bgPr>
    </p:bg>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457200" lvl="0" indent="-330200" algn="l" rtl="0">
              <a:lnSpc>
                <a:spcPct val="115000"/>
              </a:lnSpc>
              <a:spcBef>
                <a:spcPts val="0"/>
              </a:spcBef>
              <a:spcAft>
                <a:spcPts val="0"/>
              </a:spcAft>
              <a:buClr>
                <a:schemeClr val="dk1"/>
              </a:buClr>
              <a:buSzPts val="1600"/>
              <a:buFont typeface="Raleway"/>
              <a:buChar char="●"/>
            </a:pPr>
            <a:r>
              <a:rPr lang="en-GB" sz="1600">
                <a:solidFill>
                  <a:schemeClr val="dk1"/>
                </a:solidFill>
              </a:rPr>
              <a:t>Scroll banners to find Virtual labs vertical and click on its “Explore” icon.</a:t>
            </a:r>
            <a:endParaRPr sz="1600">
              <a:solidFill>
                <a:schemeClr val="dk1"/>
              </a:solidFill>
            </a:endParaRPr>
          </a:p>
        </p:txBody>
      </p:sp>
      <p:pic>
        <p:nvPicPr>
          <p:cNvPr id="232" name="Google Shape;232;p18"/>
          <p:cNvPicPr preferRelativeResize="0"/>
          <p:nvPr/>
        </p:nvPicPr>
        <p:blipFill rotWithShape="1">
          <a:blip r:embed="rId3">
            <a:alphaModFix/>
          </a:blip>
          <a:srcRect t="35522"/>
          <a:stretch/>
        </p:blipFill>
        <p:spPr>
          <a:xfrm>
            <a:off x="602343" y="1651835"/>
            <a:ext cx="7721035" cy="2644393"/>
          </a:xfrm>
          <a:prstGeom prst="rect">
            <a:avLst/>
          </a:prstGeom>
          <a:noFill/>
          <a:ln w="9525" cap="flat" cmpd="sng">
            <a:solidFill>
              <a:srgbClr val="FF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98D"/>
        </a:solidFill>
        <a:effectLst/>
      </p:bgPr>
    </p:bg>
    <p:spTree>
      <p:nvGrpSpPr>
        <p:cNvPr id="1" name="Shape 236"/>
        <p:cNvGrpSpPr/>
        <p:nvPr/>
      </p:nvGrpSpPr>
      <p:grpSpPr>
        <a:xfrm>
          <a:off x="0" y="0"/>
          <a:ext cx="0" cy="0"/>
          <a:chOff x="0" y="0"/>
          <a:chExt cx="0" cy="0"/>
        </a:xfrm>
      </p:grpSpPr>
      <p:sp>
        <p:nvSpPr>
          <p:cNvPr id="237" name="Google Shape;237;p19"/>
          <p:cNvSpPr txBox="1">
            <a:spLocks noGrp="1"/>
          </p:cNvSpPr>
          <p:nvPr>
            <p:ph type="title"/>
          </p:nvPr>
        </p:nvSpPr>
        <p:spPr>
          <a:xfrm>
            <a:off x="437175" y="1104732"/>
            <a:ext cx="2220900" cy="2325000"/>
          </a:xfrm>
          <a:prstGeom prst="rect">
            <a:avLst/>
          </a:prstGeom>
          <a:noFill/>
          <a:ln>
            <a:noFill/>
          </a:ln>
        </p:spPr>
        <p:txBody>
          <a:bodyPr spcFirstLastPara="1" wrap="square" lIns="91425" tIns="91425" rIns="91425" bIns="91425" anchor="b" anchorCtr="0">
            <a:noAutofit/>
          </a:bodyPr>
          <a:lstStyle/>
          <a:p>
            <a:pPr marL="457200" lvl="0" indent="-330200" algn="l" rtl="0">
              <a:lnSpc>
                <a:spcPct val="100000"/>
              </a:lnSpc>
              <a:spcBef>
                <a:spcPts val="0"/>
              </a:spcBef>
              <a:spcAft>
                <a:spcPts val="0"/>
              </a:spcAft>
              <a:buClr>
                <a:schemeClr val="dk1"/>
              </a:buClr>
              <a:buSzPts val="1600"/>
              <a:buChar char="●"/>
            </a:pPr>
            <a:r>
              <a:rPr lang="en-GB" sz="1600">
                <a:solidFill>
                  <a:schemeClr val="dk1"/>
                </a:solidFill>
              </a:rPr>
              <a:t>Scroll down on the landing page of Virtual labs to reach eContent of classes 6-12.</a:t>
            </a:r>
            <a:endParaRPr sz="1600"/>
          </a:p>
        </p:txBody>
      </p:sp>
      <p:pic>
        <p:nvPicPr>
          <p:cNvPr id="238" name="Google Shape;238;p19"/>
          <p:cNvPicPr preferRelativeResize="0"/>
          <p:nvPr/>
        </p:nvPicPr>
        <p:blipFill rotWithShape="1">
          <a:blip r:embed="rId3">
            <a:alphaModFix/>
          </a:blip>
          <a:srcRect l="19946" t="45798" r="20528" b="5435"/>
          <a:stretch/>
        </p:blipFill>
        <p:spPr>
          <a:xfrm>
            <a:off x="2992368" y="1300675"/>
            <a:ext cx="5442974" cy="25081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348450" y="788878"/>
            <a:ext cx="2574600" cy="2706900"/>
          </a:xfrm>
          <a:prstGeom prst="rect">
            <a:avLst/>
          </a:prstGeom>
          <a:noFill/>
          <a:ln>
            <a:noFill/>
          </a:ln>
        </p:spPr>
        <p:txBody>
          <a:bodyPr spcFirstLastPara="1" wrap="square" lIns="91425" tIns="91425" rIns="91425" bIns="91425" anchor="b" anchorCtr="0">
            <a:noAutofit/>
          </a:bodyPr>
          <a:lstStyle/>
          <a:p>
            <a:pPr marL="457200" lvl="0" indent="-330200" algn="l" rtl="0">
              <a:lnSpc>
                <a:spcPct val="100000"/>
              </a:lnSpc>
              <a:spcBef>
                <a:spcPts val="0"/>
              </a:spcBef>
              <a:spcAft>
                <a:spcPts val="0"/>
              </a:spcAft>
              <a:buClr>
                <a:schemeClr val="dk1"/>
              </a:buClr>
              <a:buSzPts val="1600"/>
              <a:buChar char="●"/>
            </a:pPr>
            <a:r>
              <a:rPr lang="en-GB" sz="1600">
                <a:solidFill>
                  <a:schemeClr val="dk1"/>
                </a:solidFill>
              </a:rPr>
              <a:t>Click on the “Explore” icon of the desirable class, select the medium of interaction, then choose a subject you wish to study.</a:t>
            </a:r>
            <a:endParaRPr sz="1600"/>
          </a:p>
        </p:txBody>
      </p:sp>
      <p:pic>
        <p:nvPicPr>
          <p:cNvPr id="244" name="Google Shape;244;p20"/>
          <p:cNvPicPr preferRelativeResize="0"/>
          <p:nvPr/>
        </p:nvPicPr>
        <p:blipFill rotWithShape="1">
          <a:blip r:embed="rId3">
            <a:alphaModFix/>
          </a:blip>
          <a:srcRect l="19731" t="10334" r="20907" b="4951"/>
          <a:stretch/>
        </p:blipFill>
        <p:spPr>
          <a:xfrm>
            <a:off x="3151649" y="449943"/>
            <a:ext cx="5527893" cy="429622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p92"/>
          <p:cNvGrpSpPr/>
          <p:nvPr/>
        </p:nvGrpSpPr>
        <p:grpSpPr>
          <a:xfrm>
            <a:off x="1040182" y="825928"/>
            <a:ext cx="7705570" cy="4128804"/>
            <a:chOff x="765370" y="484248"/>
            <a:chExt cx="10275147" cy="5651688"/>
          </a:xfrm>
        </p:grpSpPr>
        <p:sp>
          <p:nvSpPr>
            <p:cNvPr id="250" name="Google Shape;250;p92"/>
            <p:cNvSpPr/>
            <p:nvPr/>
          </p:nvSpPr>
          <p:spPr>
            <a:xfrm>
              <a:off x="5388582" y="484248"/>
              <a:ext cx="5651935" cy="5651688"/>
            </a:xfrm>
            <a:prstGeom prst="donut">
              <a:avLst>
                <a:gd name="adj" fmla="val 110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1" name="Google Shape;251;p92"/>
            <p:cNvSpPr/>
            <p:nvPr/>
          </p:nvSpPr>
          <p:spPr>
            <a:xfrm>
              <a:off x="765370" y="1606689"/>
              <a:ext cx="4924986" cy="342494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2" name="Google Shape;252;p92"/>
            <p:cNvSpPr/>
            <p:nvPr/>
          </p:nvSpPr>
          <p:spPr>
            <a:xfrm>
              <a:off x="5992133" y="1115080"/>
              <a:ext cx="4408353" cy="4408160"/>
            </a:xfrm>
            <a:prstGeom prst="ellipse">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3" name="Google Shape;253;p92"/>
            <p:cNvSpPr txBox="1"/>
            <p:nvPr/>
          </p:nvSpPr>
          <p:spPr>
            <a:xfrm>
              <a:off x="6306302" y="1695699"/>
              <a:ext cx="3963717" cy="3024994"/>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GB" sz="1350" b="0" i="0" u="none" strike="noStrike" cap="none">
                  <a:solidFill>
                    <a:srgbClr val="00598D"/>
                  </a:solidFill>
                  <a:latin typeface="Calibri"/>
                  <a:ea typeface="Calibri"/>
                  <a:cs typeface="Calibri"/>
                  <a:sym typeface="Calibri"/>
                </a:rPr>
                <a:t>Electrostatic shielding is a technique that protects a specific area from the effects of an external electric fields by using a conductive enclosure. </a:t>
              </a:r>
              <a:endParaRPr sz="1050" b="0" i="0" u="none" strike="noStrike" cap="none">
                <a:solidFill>
                  <a:srgbClr val="00598D"/>
                </a:solidFill>
                <a:latin typeface="Arial"/>
                <a:ea typeface="Arial"/>
                <a:cs typeface="Arial"/>
                <a:sym typeface="Arial"/>
              </a:endParaRPr>
            </a:p>
            <a:p>
              <a:pPr marL="0" marR="0" lvl="0" indent="0" algn="l" rtl="0">
                <a:lnSpc>
                  <a:spcPct val="90000"/>
                </a:lnSpc>
                <a:spcBef>
                  <a:spcPts val="472"/>
                </a:spcBef>
                <a:spcAft>
                  <a:spcPts val="0"/>
                </a:spcAft>
                <a:buNone/>
              </a:pPr>
              <a:r>
                <a:rPr lang="en-GB" sz="1350" b="0" i="0" u="none" strike="noStrike" cap="none">
                  <a:solidFill>
                    <a:srgbClr val="00598D"/>
                  </a:solidFill>
                  <a:latin typeface="Calibri"/>
                  <a:ea typeface="Calibri"/>
                  <a:cs typeface="Calibri"/>
                  <a:sym typeface="Calibri"/>
                </a:rPr>
                <a:t>Electrostatic shielding works by placing a grounded enclosure around the component or circuit to be protected. It is derived from the principle that electric field lines or electric flux penetrating through the walls of metal containers is zero.</a:t>
              </a:r>
              <a:endParaRPr sz="1350" b="0" i="0" u="none" strike="noStrike" cap="none">
                <a:solidFill>
                  <a:srgbClr val="00598D"/>
                </a:solidFill>
                <a:latin typeface="Calibri"/>
                <a:ea typeface="Calibri"/>
                <a:cs typeface="Calibri"/>
                <a:sym typeface="Calibri"/>
              </a:endParaRPr>
            </a:p>
          </p:txBody>
        </p:sp>
      </p:grpSp>
      <p:sp>
        <p:nvSpPr>
          <p:cNvPr id="254" name="Google Shape;254;p92"/>
          <p:cNvSpPr txBox="1"/>
          <p:nvPr/>
        </p:nvSpPr>
        <p:spPr>
          <a:xfrm>
            <a:off x="-75437" y="476631"/>
            <a:ext cx="8727090" cy="502920"/>
          </a:xfrm>
          <a:prstGeom prst="rect">
            <a:avLst/>
          </a:prstGeom>
          <a:noFill/>
          <a:ln>
            <a:noFill/>
          </a:ln>
        </p:spPr>
        <p:txBody>
          <a:bodyPr spcFirstLastPara="1" wrap="square" lIns="68550" tIns="34275" rIns="68550" bIns="34275" anchor="b" anchorCtr="0">
            <a:noAutofit/>
          </a:bodyPr>
          <a:lstStyle/>
          <a:p>
            <a:pPr marL="0" marR="0" lvl="0" indent="0" algn="ctr" rtl="0">
              <a:lnSpc>
                <a:spcPct val="100000"/>
              </a:lnSpc>
              <a:spcBef>
                <a:spcPts val="0"/>
              </a:spcBef>
              <a:spcAft>
                <a:spcPts val="0"/>
              </a:spcAft>
              <a:buNone/>
            </a:pPr>
            <a:r>
              <a:rPr lang="en-GB" sz="3000" b="1" i="0" u="none" strike="noStrike" cap="none" dirty="0">
                <a:solidFill>
                  <a:schemeClr val="dk1"/>
                </a:solidFill>
                <a:latin typeface="Arial"/>
                <a:ea typeface="Arial"/>
                <a:cs typeface="Arial"/>
                <a:sym typeface="Arial"/>
              </a:rPr>
              <a:t>Electrostatic Shielding Demonstration</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3000" b="1" i="0" u="none" strike="noStrike" cap="none" dirty="0">
                <a:solidFill>
                  <a:schemeClr val="dk1"/>
                </a:solidFill>
                <a:latin typeface="Arial"/>
                <a:ea typeface="Arial"/>
                <a:cs typeface="Arial"/>
                <a:sym typeface="Arial"/>
              </a:rPr>
              <a:t>Class XII</a:t>
            </a:r>
            <a:endParaRPr sz="30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93"/>
          <p:cNvSpPr txBox="1">
            <a:spLocks noGrp="1"/>
          </p:cNvSpPr>
          <p:nvPr>
            <p:ph type="ctrTitle"/>
          </p:nvPr>
        </p:nvSpPr>
        <p:spPr>
          <a:xfrm>
            <a:off x="840105" y="257175"/>
            <a:ext cx="7825264" cy="502920"/>
          </a:xfrm>
          <a:prstGeom prst="rect">
            <a:avLst/>
          </a:prstGeom>
          <a:noFill/>
          <a:ln>
            <a:noFill/>
          </a:ln>
        </p:spPr>
        <p:txBody>
          <a:bodyPr spcFirstLastPara="1" wrap="square" lIns="68550" tIns="34275" rIns="68550" bIns="34275" anchor="b" anchorCtr="0">
            <a:noAutofit/>
          </a:bodyPr>
          <a:lstStyle/>
          <a:p>
            <a:pPr marL="0" lvl="0" indent="0" algn="ctr" rtl="0">
              <a:lnSpc>
                <a:spcPct val="100000"/>
              </a:lnSpc>
              <a:spcBef>
                <a:spcPts val="0"/>
              </a:spcBef>
              <a:spcAft>
                <a:spcPts val="0"/>
              </a:spcAft>
              <a:buSzPts val="4000"/>
              <a:buNone/>
            </a:pPr>
            <a:r>
              <a:rPr lang="en-GB" sz="3000" b="1">
                <a:latin typeface="Arial"/>
                <a:ea typeface="Arial"/>
                <a:cs typeface="Arial"/>
                <a:sym typeface="Arial"/>
              </a:rPr>
              <a:t>Virtual Lab Experiment – Class XII</a:t>
            </a:r>
            <a:endParaRPr sz="3000" b="1">
              <a:latin typeface="Arial"/>
              <a:ea typeface="Arial"/>
              <a:cs typeface="Arial"/>
              <a:sym typeface="Arial"/>
            </a:endParaRPr>
          </a:p>
        </p:txBody>
      </p:sp>
      <p:sp>
        <p:nvSpPr>
          <p:cNvPr id="260" name="Google Shape;260;p93"/>
          <p:cNvSpPr txBox="1"/>
          <p:nvPr/>
        </p:nvSpPr>
        <p:spPr>
          <a:xfrm>
            <a:off x="331222" y="4383838"/>
            <a:ext cx="8549888" cy="553976"/>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  To access this Virtual Lab Experiment you can directly go to the URL mentioned below : </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https://diksha.gov.in/play/collection/do_31356155014016204811000?contentId=do_43139629002143825921100617</a:t>
            </a:r>
            <a:r>
              <a:rPr lang="en-GB" sz="1200" b="1" i="0" u="none" strike="noStrike" cap="none">
                <a:solidFill>
                  <a:schemeClr val="dk1"/>
                </a:solidFill>
                <a:latin typeface="Arial"/>
                <a:ea typeface="Arial"/>
                <a:cs typeface="Arial"/>
                <a:sym typeface="Arial"/>
              </a:rPr>
              <a:t> </a:t>
            </a:r>
            <a:endParaRPr sz="1200" b="1" i="0" u="none" strike="noStrike" cap="none">
              <a:solidFill>
                <a:schemeClr val="dk1"/>
              </a:solidFill>
              <a:latin typeface="Arial"/>
              <a:ea typeface="Arial"/>
              <a:cs typeface="Arial"/>
              <a:sym typeface="Arial"/>
            </a:endParaRPr>
          </a:p>
        </p:txBody>
      </p:sp>
      <p:sp>
        <p:nvSpPr>
          <p:cNvPr id="261" name="Google Shape;261;p93"/>
          <p:cNvSpPr txBox="1"/>
          <p:nvPr/>
        </p:nvSpPr>
        <p:spPr>
          <a:xfrm>
            <a:off x="-104400" y="788269"/>
            <a:ext cx="9389700" cy="561478"/>
          </a:xfrm>
          <a:prstGeom prst="rect">
            <a:avLst/>
          </a:prstGeom>
          <a:noFill/>
          <a:ln>
            <a:noFill/>
          </a:ln>
        </p:spPr>
        <p:txBody>
          <a:bodyPr spcFirstLastPara="1" wrap="square" lIns="68550" tIns="68550" rIns="68550" bIns="68550" anchor="t" anchorCtr="0">
            <a:spAutoFit/>
          </a:bodyPr>
          <a:lstStyle/>
          <a:p>
            <a:pPr marL="247650" marR="180975"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AIM - To demonstrate the Electrostatic Shielding</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825" b="0" i="0" u="none" strike="noStrike" cap="none">
              <a:solidFill>
                <a:schemeClr val="dk1"/>
              </a:solidFill>
              <a:latin typeface="Arial"/>
              <a:ea typeface="Arial"/>
              <a:cs typeface="Arial"/>
              <a:sym typeface="Arial"/>
            </a:endParaRPr>
          </a:p>
        </p:txBody>
      </p:sp>
      <p:pic>
        <p:nvPicPr>
          <p:cNvPr id="262" name="Google Shape;262;p93"/>
          <p:cNvPicPr preferRelativeResize="0"/>
          <p:nvPr/>
        </p:nvPicPr>
        <p:blipFill rotWithShape="1">
          <a:blip r:embed="rId4">
            <a:alphaModFix/>
          </a:blip>
          <a:srcRect l="5320" t="26444" r="38738" b="13063"/>
          <a:stretch/>
        </p:blipFill>
        <p:spPr>
          <a:xfrm>
            <a:off x="3418114" y="1332028"/>
            <a:ext cx="4884057" cy="3051810"/>
          </a:xfrm>
          <a:prstGeom prst="rect">
            <a:avLst/>
          </a:prstGeom>
          <a:noFill/>
          <a:ln w="57150" cap="flat" cmpd="sng">
            <a:solidFill>
              <a:srgbClr val="C00000"/>
            </a:solidFill>
            <a:prstDash val="solid"/>
            <a:round/>
            <a:headEnd type="none" w="sm" len="sm"/>
            <a:tailEnd type="none" w="sm" len="sm"/>
          </a:ln>
        </p:spPr>
      </p:pic>
      <p:pic>
        <p:nvPicPr>
          <p:cNvPr id="263" name="Google Shape;263;p93"/>
          <p:cNvPicPr preferRelativeResize="0"/>
          <p:nvPr/>
        </p:nvPicPr>
        <p:blipFill rotWithShape="1">
          <a:blip r:embed="rId5">
            <a:alphaModFix/>
          </a:blip>
          <a:srcRect/>
          <a:stretch/>
        </p:blipFill>
        <p:spPr>
          <a:xfrm>
            <a:off x="486230" y="1718336"/>
            <a:ext cx="2590800" cy="283033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94"/>
          <p:cNvSpPr txBox="1">
            <a:spLocks noGrp="1"/>
          </p:cNvSpPr>
          <p:nvPr>
            <p:ph type="ctrTitle"/>
          </p:nvPr>
        </p:nvSpPr>
        <p:spPr>
          <a:xfrm>
            <a:off x="840105" y="257175"/>
            <a:ext cx="7825264" cy="502920"/>
          </a:xfrm>
          <a:prstGeom prst="rect">
            <a:avLst/>
          </a:prstGeom>
          <a:noFill/>
          <a:ln>
            <a:noFill/>
          </a:ln>
        </p:spPr>
        <p:txBody>
          <a:bodyPr spcFirstLastPara="1" wrap="square" lIns="68550" tIns="34275" rIns="68550" bIns="34275" anchor="b" anchorCtr="0">
            <a:noAutofit/>
          </a:bodyPr>
          <a:lstStyle/>
          <a:p>
            <a:pPr marL="0" lvl="0" indent="0" algn="ctr" rtl="0">
              <a:lnSpc>
                <a:spcPct val="100000"/>
              </a:lnSpc>
              <a:spcBef>
                <a:spcPts val="0"/>
              </a:spcBef>
              <a:spcAft>
                <a:spcPts val="0"/>
              </a:spcAft>
              <a:buSzPts val="4000"/>
              <a:buNone/>
            </a:pPr>
            <a:r>
              <a:rPr lang="en-GB" sz="3000" b="1">
                <a:latin typeface="Arial"/>
                <a:ea typeface="Arial"/>
                <a:cs typeface="Arial"/>
                <a:sym typeface="Arial"/>
              </a:rPr>
              <a:t>Virtual Lab Experiment – Class XII</a:t>
            </a:r>
            <a:endParaRPr sz="3000" b="1">
              <a:latin typeface="Arial"/>
              <a:ea typeface="Arial"/>
              <a:cs typeface="Arial"/>
              <a:sym typeface="Arial"/>
            </a:endParaRPr>
          </a:p>
        </p:txBody>
      </p:sp>
      <p:pic>
        <p:nvPicPr>
          <p:cNvPr id="269" name="Google Shape;269;p94"/>
          <p:cNvPicPr preferRelativeResize="0"/>
          <p:nvPr/>
        </p:nvPicPr>
        <p:blipFill rotWithShape="1">
          <a:blip r:embed="rId3">
            <a:alphaModFix/>
          </a:blip>
          <a:srcRect l="35862" t="26929" r="36538" b="40241"/>
          <a:stretch/>
        </p:blipFill>
        <p:spPr>
          <a:xfrm>
            <a:off x="1369444" y="1665085"/>
            <a:ext cx="6567613" cy="2607854"/>
          </a:xfrm>
          <a:prstGeom prst="rect">
            <a:avLst/>
          </a:prstGeom>
          <a:solidFill>
            <a:srgbClr val="ECECEC"/>
          </a:solidFill>
          <a:ln w="88900" cap="sq" cmpd="sng">
            <a:solidFill>
              <a:srgbClr val="C00000"/>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70" name="Google Shape;270;p94"/>
          <p:cNvSpPr txBox="1"/>
          <p:nvPr/>
        </p:nvSpPr>
        <p:spPr>
          <a:xfrm>
            <a:off x="185625" y="4404413"/>
            <a:ext cx="8809650" cy="565517"/>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To access this Virtual Lab Experiment you can directly go to the URL mentioned below : </a:t>
            </a:r>
            <a:endParaRPr sz="1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275" b="1" i="0" u="none" strike="noStrike" cap="none">
                <a:solidFill>
                  <a:srgbClr val="000000"/>
                </a:solidFill>
                <a:latin typeface="Arial"/>
                <a:ea typeface="Arial"/>
                <a:cs typeface="Arial"/>
                <a:sym typeface="Arial"/>
              </a:rPr>
              <a:t>https://diksha.gov.in/play/collection/do_31356155014016204811000?contentId=do_31358351661458227211478</a:t>
            </a:r>
            <a:endParaRPr sz="1275" b="1" i="0" u="none" strike="noStrike" cap="none">
              <a:solidFill>
                <a:srgbClr val="000000"/>
              </a:solidFill>
              <a:latin typeface="Arial"/>
              <a:ea typeface="Arial"/>
              <a:cs typeface="Arial"/>
              <a:sym typeface="Arial"/>
            </a:endParaRPr>
          </a:p>
        </p:txBody>
      </p:sp>
      <p:sp>
        <p:nvSpPr>
          <p:cNvPr id="271" name="Google Shape;271;p94"/>
          <p:cNvSpPr txBox="1"/>
          <p:nvPr/>
        </p:nvSpPr>
        <p:spPr>
          <a:xfrm>
            <a:off x="-104400" y="788269"/>
            <a:ext cx="9389700" cy="838477"/>
          </a:xfrm>
          <a:prstGeom prst="rect">
            <a:avLst/>
          </a:prstGeom>
          <a:noFill/>
          <a:ln>
            <a:noFill/>
          </a:ln>
        </p:spPr>
        <p:txBody>
          <a:bodyPr spcFirstLastPara="1" wrap="square" lIns="68550" tIns="68550" rIns="68550" bIns="68550" anchor="t" anchorCtr="0">
            <a:spAutoFit/>
          </a:bodyPr>
          <a:lstStyle/>
          <a:p>
            <a:pPr marL="247650" marR="180975"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AIM - To determine the resistance per cm of a given wire by plotting a graph of potential difference versus current, and hence to determine its resistivity.</a:t>
            </a:r>
            <a:endParaRPr sz="18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825"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6"/>
          <p:cNvSpPr txBox="1">
            <a:spLocks noGrp="1"/>
          </p:cNvSpPr>
          <p:nvPr>
            <p:ph type="ctrTitle"/>
          </p:nvPr>
        </p:nvSpPr>
        <p:spPr>
          <a:xfrm>
            <a:off x="840105" y="257175"/>
            <a:ext cx="7825264" cy="502920"/>
          </a:xfrm>
          <a:prstGeom prst="rect">
            <a:avLst/>
          </a:prstGeom>
          <a:noFill/>
          <a:ln>
            <a:noFill/>
          </a:ln>
        </p:spPr>
        <p:txBody>
          <a:bodyPr spcFirstLastPara="1" wrap="square" lIns="68550" tIns="34275" rIns="68550" bIns="34275" anchor="b" anchorCtr="0">
            <a:noAutofit/>
          </a:bodyPr>
          <a:lstStyle/>
          <a:p>
            <a:pPr marL="0" lvl="0" indent="0" algn="ctr" rtl="0">
              <a:lnSpc>
                <a:spcPct val="100000"/>
              </a:lnSpc>
              <a:spcBef>
                <a:spcPts val="0"/>
              </a:spcBef>
              <a:spcAft>
                <a:spcPts val="0"/>
              </a:spcAft>
              <a:buSzPts val="4000"/>
              <a:buNone/>
            </a:pPr>
            <a:r>
              <a:rPr lang="en-GB" sz="3000" b="1">
                <a:latin typeface="Arial"/>
                <a:ea typeface="Arial"/>
                <a:cs typeface="Arial"/>
                <a:sym typeface="Arial"/>
              </a:rPr>
              <a:t>Virtual Lab Experiment – Class X</a:t>
            </a:r>
            <a:endParaRPr sz="3000" b="1">
              <a:latin typeface="Arial"/>
              <a:ea typeface="Arial"/>
              <a:cs typeface="Arial"/>
              <a:sym typeface="Arial"/>
            </a:endParaRPr>
          </a:p>
        </p:txBody>
      </p:sp>
      <p:sp>
        <p:nvSpPr>
          <p:cNvPr id="284" name="Google Shape;284;p96"/>
          <p:cNvSpPr txBox="1"/>
          <p:nvPr/>
        </p:nvSpPr>
        <p:spPr>
          <a:xfrm>
            <a:off x="-104400" y="788270"/>
            <a:ext cx="9313714" cy="692475"/>
          </a:xfrm>
          <a:prstGeom prst="rect">
            <a:avLst/>
          </a:prstGeom>
          <a:noFill/>
          <a:ln>
            <a:noFill/>
          </a:ln>
        </p:spPr>
        <p:txBody>
          <a:bodyPr spcFirstLastPara="1" wrap="square" lIns="68550" tIns="68550" rIns="68550" bIns="68550" anchor="t" anchorCtr="0">
            <a:spAutoFit/>
          </a:bodyPr>
          <a:lstStyle/>
          <a:p>
            <a:pPr marL="247650" marR="180975"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AIM - </a:t>
            </a:r>
            <a:r>
              <a:rPr lang="en-GB" sz="1800" b="0" i="0" u="none" strike="noStrike" cap="none">
                <a:solidFill>
                  <a:schemeClr val="dk1"/>
                </a:solidFill>
                <a:latin typeface="Noto Sans"/>
                <a:ea typeface="Noto Sans"/>
                <a:cs typeface="Noto Sans"/>
                <a:sym typeface="Noto Sans"/>
              </a:rPr>
              <a:t>To study reflection in concave mirror and observe image formations for different positions of the object.</a:t>
            </a:r>
            <a:endParaRPr sz="825" b="0" i="0" u="none" strike="noStrike" cap="none">
              <a:solidFill>
                <a:schemeClr val="dk1"/>
              </a:solidFill>
              <a:latin typeface="Arial"/>
              <a:ea typeface="Arial"/>
              <a:cs typeface="Arial"/>
              <a:sym typeface="Arial"/>
            </a:endParaRPr>
          </a:p>
        </p:txBody>
      </p:sp>
      <p:sp>
        <p:nvSpPr>
          <p:cNvPr id="285" name="Google Shape;285;p96"/>
          <p:cNvSpPr/>
          <p:nvPr/>
        </p:nvSpPr>
        <p:spPr>
          <a:xfrm>
            <a:off x="125892" y="4387639"/>
            <a:ext cx="8929116" cy="507801"/>
          </a:xfrm>
          <a:prstGeom prst="rect">
            <a:avLst/>
          </a:prstGeom>
          <a:noFill/>
          <a:ln>
            <a:noFill/>
          </a:ln>
        </p:spPr>
        <p:txBody>
          <a:bodyPr spcFirstLastPara="1" wrap="square" lIns="68550" tIns="34275" rIns="68550" bIns="34275" anchor="t" anchorCtr="0">
            <a:spAutoFit/>
          </a:bodyPr>
          <a:lstStyle/>
          <a:p>
            <a:pPr marL="0" marR="0" lvl="0" indent="0" algn="l"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     To access this Virtual Lab Experiment you can directly go to the URL mentioned below : </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350" b="1" i="0"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https://diksha.gov.in/play/collection/do_3135614393797099521445?contentId=do_3135806317306101761237</a:t>
            </a:r>
            <a:r>
              <a:rPr lang="en-GB" sz="1350" b="1" i="0" u="none" strike="noStrike" cap="none">
                <a:solidFill>
                  <a:schemeClr val="dk1"/>
                </a:solidFill>
                <a:latin typeface="Arial"/>
                <a:ea typeface="Arial"/>
                <a:cs typeface="Arial"/>
                <a:sym typeface="Arial"/>
              </a:rPr>
              <a:t> </a:t>
            </a:r>
            <a:endParaRPr sz="1350" b="1" i="0" u="none" strike="noStrike" cap="none">
              <a:solidFill>
                <a:schemeClr val="dk1"/>
              </a:solidFill>
              <a:latin typeface="Arial"/>
              <a:ea typeface="Arial"/>
              <a:cs typeface="Arial"/>
              <a:sym typeface="Arial"/>
            </a:endParaRPr>
          </a:p>
        </p:txBody>
      </p:sp>
      <p:pic>
        <p:nvPicPr>
          <p:cNvPr id="286" name="Google Shape;286;p96"/>
          <p:cNvPicPr preferRelativeResize="0"/>
          <p:nvPr/>
        </p:nvPicPr>
        <p:blipFill rotWithShape="1">
          <a:blip r:embed="rId4">
            <a:alphaModFix/>
          </a:blip>
          <a:srcRect/>
          <a:stretch/>
        </p:blipFill>
        <p:spPr>
          <a:xfrm>
            <a:off x="1277256" y="1518651"/>
            <a:ext cx="6357257" cy="2868988"/>
          </a:xfrm>
          <a:prstGeom prst="rect">
            <a:avLst/>
          </a:prstGeom>
          <a:noFill/>
          <a:ln w="38100" cap="flat" cmpd="sng">
            <a:solidFill>
              <a:srgbClr val="C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9"/>
        <p:cNvGrpSpPr/>
        <p:nvPr/>
      </p:nvGrpSpPr>
      <p:grpSpPr>
        <a:xfrm>
          <a:off x="0" y="0"/>
          <a:ext cx="0" cy="0"/>
          <a:chOff x="0" y="0"/>
          <a:chExt cx="0" cy="0"/>
        </a:xfrm>
      </p:grpSpPr>
      <p:sp>
        <p:nvSpPr>
          <p:cNvPr id="100" name="Google Shape;100;p7"/>
          <p:cNvSpPr txBox="1">
            <a:spLocks noGrp="1"/>
          </p:cNvSpPr>
          <p:nvPr>
            <p:ph type="body" idx="1"/>
          </p:nvPr>
        </p:nvSpPr>
        <p:spPr>
          <a:xfrm>
            <a:off x="471174" y="1587233"/>
            <a:ext cx="5937310" cy="2669721"/>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1200"/>
              </a:spcBef>
              <a:spcAft>
                <a:spcPts val="0"/>
              </a:spcAft>
              <a:buClr>
                <a:srgbClr val="0000FF"/>
              </a:buClr>
              <a:buSzPts val="1800"/>
              <a:buChar char="●"/>
            </a:pPr>
            <a:r>
              <a:rPr lang="en-GB" dirty="0">
                <a:solidFill>
                  <a:srgbClr val="0000FF"/>
                </a:solidFill>
              </a:rPr>
              <a:t>Access to quality practical and hands-on experiment-based learning experiences to each student.</a:t>
            </a:r>
            <a:endParaRPr dirty="0">
              <a:solidFill>
                <a:srgbClr val="0000FF"/>
              </a:solidFill>
            </a:endParaRPr>
          </a:p>
          <a:p>
            <a:pPr marL="457200" lvl="0" indent="-342900" algn="just" rtl="0">
              <a:lnSpc>
                <a:spcPct val="100000"/>
              </a:lnSpc>
              <a:spcBef>
                <a:spcPts val="0"/>
              </a:spcBef>
              <a:spcAft>
                <a:spcPts val="0"/>
              </a:spcAft>
              <a:buClr>
                <a:srgbClr val="0000FF"/>
              </a:buClr>
              <a:buSzPts val="1800"/>
              <a:buChar char="●"/>
            </a:pPr>
            <a:r>
              <a:rPr lang="en-GB" dirty="0">
                <a:solidFill>
                  <a:srgbClr val="0000FF"/>
                </a:solidFill>
              </a:rPr>
              <a:t>Virtual labs enhance physical laboratory </a:t>
            </a:r>
            <a:r>
              <a:rPr lang="en-GB" dirty="0" smtClean="0">
                <a:solidFill>
                  <a:srgbClr val="0000FF"/>
                </a:solidFill>
              </a:rPr>
              <a:t>experience (</a:t>
            </a:r>
            <a:r>
              <a:rPr lang="en-GB" dirty="0">
                <a:solidFill>
                  <a:srgbClr val="0000FF"/>
                </a:solidFill>
              </a:rPr>
              <a:t>Testing theory and concept).</a:t>
            </a:r>
            <a:endParaRPr dirty="0">
              <a:solidFill>
                <a:srgbClr val="0000FF"/>
              </a:solidFill>
            </a:endParaRPr>
          </a:p>
          <a:p>
            <a:pPr marL="457200" lvl="0" indent="-342900" algn="just" rtl="0">
              <a:lnSpc>
                <a:spcPct val="100000"/>
              </a:lnSpc>
              <a:spcBef>
                <a:spcPts val="0"/>
              </a:spcBef>
              <a:spcAft>
                <a:spcPts val="0"/>
              </a:spcAft>
              <a:buClr>
                <a:srgbClr val="0000FF"/>
              </a:buClr>
              <a:buSzPts val="1800"/>
              <a:buChar char="●"/>
            </a:pPr>
            <a:r>
              <a:rPr lang="en-GB" dirty="0">
                <a:solidFill>
                  <a:srgbClr val="0000FF"/>
                </a:solidFill>
              </a:rPr>
              <a:t>Lab based e-resources help students in visualizing the concepts.</a:t>
            </a:r>
            <a:endParaRPr dirty="0">
              <a:solidFill>
                <a:srgbClr val="0000FF"/>
              </a:solidFill>
            </a:endParaRPr>
          </a:p>
          <a:p>
            <a:pPr marL="0" lvl="0" indent="0" algn="l" rtl="0">
              <a:spcBef>
                <a:spcPts val="1200"/>
              </a:spcBef>
              <a:spcAft>
                <a:spcPts val="1200"/>
              </a:spcAft>
              <a:buNone/>
            </a:pPr>
            <a:endParaRPr dirty="0">
              <a:solidFill>
                <a:schemeClr val="accent2"/>
              </a:solidFill>
            </a:endParaRPr>
          </a:p>
        </p:txBody>
      </p:sp>
      <p:sp>
        <p:nvSpPr>
          <p:cNvPr id="101" name="Google Shape;101;p7"/>
          <p:cNvSpPr txBox="1">
            <a:spLocks noGrp="1"/>
          </p:cNvSpPr>
          <p:nvPr>
            <p:ph type="title"/>
          </p:nvPr>
        </p:nvSpPr>
        <p:spPr>
          <a:xfrm>
            <a:off x="1039213" y="370916"/>
            <a:ext cx="5914187" cy="63314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990"/>
              <a:buNone/>
            </a:pPr>
            <a:endParaRPr sz="2840" dirty="0">
              <a:solidFill>
                <a:schemeClr val="lt1"/>
              </a:solidFill>
            </a:endParaRPr>
          </a:p>
          <a:p>
            <a:pPr marL="0" lvl="0" indent="0" algn="l" rtl="0">
              <a:lnSpc>
                <a:spcPct val="100000"/>
              </a:lnSpc>
              <a:spcBef>
                <a:spcPts val="0"/>
              </a:spcBef>
              <a:spcAft>
                <a:spcPts val="0"/>
              </a:spcAft>
              <a:buSzPts val="990"/>
              <a:buNone/>
            </a:pPr>
            <a:endParaRPr sz="2840" dirty="0">
              <a:solidFill>
                <a:schemeClr val="lt1"/>
              </a:solidFill>
            </a:endParaRPr>
          </a:p>
          <a:p>
            <a:pPr marL="0" lvl="0" indent="0" algn="ctr" rtl="0">
              <a:lnSpc>
                <a:spcPct val="75000"/>
              </a:lnSpc>
              <a:spcBef>
                <a:spcPts val="0"/>
              </a:spcBef>
              <a:spcAft>
                <a:spcPts val="0"/>
              </a:spcAft>
              <a:buSzPts val="990"/>
              <a:buNone/>
            </a:pPr>
            <a:r>
              <a:rPr lang="en-GB" sz="2840" b="1" dirty="0">
                <a:solidFill>
                  <a:schemeClr val="lt1"/>
                </a:solidFill>
              </a:rPr>
              <a:t>Recommendation of NEP 2020</a:t>
            </a:r>
            <a:endParaRPr sz="2840" b="1" dirty="0">
              <a:solidFill>
                <a:schemeClr val="lt1"/>
              </a:solidFill>
            </a:endParaRPr>
          </a:p>
        </p:txBody>
      </p:sp>
      <p:pic>
        <p:nvPicPr>
          <p:cNvPr id="102" name="Google Shape;102;p7"/>
          <p:cNvPicPr preferRelativeResize="0"/>
          <p:nvPr/>
        </p:nvPicPr>
        <p:blipFill rotWithShape="1">
          <a:blip r:embed="rId3">
            <a:alphaModFix/>
          </a:blip>
          <a:srcRect/>
          <a:stretch/>
        </p:blipFill>
        <p:spPr>
          <a:xfrm>
            <a:off x="0" y="-256256"/>
            <a:ext cx="1609264" cy="1761491"/>
          </a:xfrm>
          <a:prstGeom prst="rect">
            <a:avLst/>
          </a:prstGeom>
          <a:noFill/>
          <a:ln>
            <a:noFill/>
          </a:ln>
        </p:spPr>
      </p:pic>
      <p:pic>
        <p:nvPicPr>
          <p:cNvPr id="103" name="Google Shape;103;p7"/>
          <p:cNvPicPr preferRelativeResize="0"/>
          <p:nvPr/>
        </p:nvPicPr>
        <p:blipFill rotWithShape="1">
          <a:blip r:embed="rId4">
            <a:alphaModFix/>
          </a:blip>
          <a:srcRect/>
          <a:stretch/>
        </p:blipFill>
        <p:spPr>
          <a:xfrm>
            <a:off x="6562166" y="952819"/>
            <a:ext cx="2558178" cy="3488551"/>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5"/>
          <p:cNvSpPr txBox="1">
            <a:spLocks noGrp="1"/>
          </p:cNvSpPr>
          <p:nvPr>
            <p:ph type="ctrTitle"/>
          </p:nvPr>
        </p:nvSpPr>
        <p:spPr>
          <a:xfrm>
            <a:off x="164592" y="258180"/>
            <a:ext cx="8629650" cy="502920"/>
          </a:xfrm>
          <a:prstGeom prst="rect">
            <a:avLst/>
          </a:prstGeom>
          <a:noFill/>
          <a:ln>
            <a:noFill/>
          </a:ln>
        </p:spPr>
        <p:txBody>
          <a:bodyPr spcFirstLastPara="1" wrap="square" lIns="68550" tIns="34275" rIns="68550" bIns="34275" anchor="b" anchorCtr="0">
            <a:noAutofit/>
          </a:bodyPr>
          <a:lstStyle/>
          <a:p>
            <a:pPr marL="0" lvl="0" indent="0" algn="ctr" rtl="0">
              <a:lnSpc>
                <a:spcPct val="100000"/>
              </a:lnSpc>
              <a:spcBef>
                <a:spcPts val="0"/>
              </a:spcBef>
              <a:spcAft>
                <a:spcPts val="0"/>
              </a:spcAft>
              <a:buSzPts val="4000"/>
              <a:buNone/>
            </a:pPr>
            <a:r>
              <a:rPr lang="en-GB" sz="3000" b="1">
                <a:latin typeface="Arial"/>
                <a:ea typeface="Arial"/>
                <a:cs typeface="Arial"/>
                <a:sym typeface="Arial"/>
              </a:rPr>
              <a:t>Virtual Lab Experiment – Class XII</a:t>
            </a:r>
            <a:endParaRPr sz="3000" b="1">
              <a:latin typeface="Arial"/>
              <a:ea typeface="Arial"/>
              <a:cs typeface="Arial"/>
              <a:sym typeface="Arial"/>
            </a:endParaRPr>
          </a:p>
        </p:txBody>
      </p:sp>
      <p:sp>
        <p:nvSpPr>
          <p:cNvPr id="277" name="Google Shape;277;p95"/>
          <p:cNvSpPr/>
          <p:nvPr/>
        </p:nvSpPr>
        <p:spPr>
          <a:xfrm>
            <a:off x="-157916" y="761101"/>
            <a:ext cx="9381926" cy="346218"/>
          </a:xfrm>
          <a:prstGeom prst="rect">
            <a:avLst/>
          </a:prstGeom>
          <a:noFill/>
          <a:ln>
            <a:noFill/>
          </a:ln>
        </p:spPr>
        <p:txBody>
          <a:bodyPr spcFirstLastPara="1" wrap="square" lIns="68550" tIns="34275" rIns="68550" bIns="34275" anchor="t" anchorCtr="0">
            <a:spAutoFit/>
          </a:bodyPr>
          <a:lstStyle/>
          <a:p>
            <a:pPr marL="247650" marR="180975"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AIM </a:t>
            </a:r>
            <a:r>
              <a:rPr lang="en-GB" sz="1800" b="1" i="0" u="none" strike="noStrike" cap="none">
                <a:solidFill>
                  <a:schemeClr val="dk1"/>
                </a:solidFill>
                <a:latin typeface="Arial"/>
                <a:ea typeface="Arial"/>
                <a:cs typeface="Arial"/>
                <a:sym typeface="Arial"/>
              </a:rPr>
              <a:t>- </a:t>
            </a:r>
            <a:r>
              <a:rPr lang="en-GB" sz="1800" b="0" i="0" u="none" strike="noStrike" cap="none">
                <a:solidFill>
                  <a:schemeClr val="dk1"/>
                </a:solidFill>
                <a:latin typeface="Arial"/>
                <a:ea typeface="Arial"/>
                <a:cs typeface="Arial"/>
                <a:sym typeface="Arial"/>
              </a:rPr>
              <a:t>To study the magnetic field pattern of various material using a bar magnet</a:t>
            </a:r>
            <a:endParaRPr sz="1800" b="0" i="0" u="none" strike="noStrike" cap="none">
              <a:solidFill>
                <a:schemeClr val="dk1"/>
              </a:solidFill>
              <a:latin typeface="Arial"/>
              <a:ea typeface="Arial"/>
              <a:cs typeface="Arial"/>
              <a:sym typeface="Arial"/>
            </a:endParaRPr>
          </a:p>
        </p:txBody>
      </p:sp>
      <p:pic>
        <p:nvPicPr>
          <p:cNvPr id="278" name="Google Shape;278;p95"/>
          <p:cNvPicPr preferRelativeResize="0"/>
          <p:nvPr/>
        </p:nvPicPr>
        <p:blipFill rotWithShape="1">
          <a:blip r:embed="rId3">
            <a:alphaModFix/>
          </a:blip>
          <a:srcRect/>
          <a:stretch/>
        </p:blipFill>
        <p:spPr>
          <a:xfrm>
            <a:off x="685912" y="1345580"/>
            <a:ext cx="7930264" cy="3578464"/>
          </a:xfrm>
          <a:prstGeom prst="rect">
            <a:avLst/>
          </a:prstGeom>
          <a:noFill/>
          <a:ln w="57150" cap="flat" cmpd="sng">
            <a:solidFill>
              <a:srgbClr val="C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7"/>
          <p:cNvSpPr txBox="1">
            <a:spLocks noGrp="1"/>
          </p:cNvSpPr>
          <p:nvPr>
            <p:ph type="ctrTitle"/>
          </p:nvPr>
        </p:nvSpPr>
        <p:spPr>
          <a:xfrm>
            <a:off x="200841" y="192167"/>
            <a:ext cx="8629650" cy="502920"/>
          </a:xfrm>
          <a:prstGeom prst="rect">
            <a:avLst/>
          </a:prstGeom>
          <a:noFill/>
          <a:ln>
            <a:noFill/>
          </a:ln>
        </p:spPr>
        <p:txBody>
          <a:bodyPr spcFirstLastPara="1" wrap="square" lIns="68550" tIns="34275" rIns="68550" bIns="34275" anchor="b" anchorCtr="0">
            <a:noAutofit/>
          </a:bodyPr>
          <a:lstStyle/>
          <a:p>
            <a:pPr marL="0" lvl="0" indent="0" algn="ctr" rtl="0">
              <a:lnSpc>
                <a:spcPct val="100000"/>
              </a:lnSpc>
              <a:spcBef>
                <a:spcPts val="0"/>
              </a:spcBef>
              <a:spcAft>
                <a:spcPts val="0"/>
              </a:spcAft>
              <a:buSzPts val="4000"/>
              <a:buNone/>
            </a:pPr>
            <a:r>
              <a:rPr lang="en-GB" sz="3000" b="1">
                <a:latin typeface="Arial"/>
                <a:ea typeface="Arial"/>
                <a:cs typeface="Arial"/>
                <a:sym typeface="Arial"/>
              </a:rPr>
              <a:t>Virtual Lab Experiment – Class XII</a:t>
            </a:r>
            <a:endParaRPr sz="3000" b="1">
              <a:latin typeface="Arial"/>
              <a:ea typeface="Arial"/>
              <a:cs typeface="Arial"/>
              <a:sym typeface="Arial"/>
            </a:endParaRPr>
          </a:p>
        </p:txBody>
      </p:sp>
      <p:pic>
        <p:nvPicPr>
          <p:cNvPr id="292" name="Google Shape;292;p97"/>
          <p:cNvPicPr preferRelativeResize="0"/>
          <p:nvPr/>
        </p:nvPicPr>
        <p:blipFill rotWithShape="1">
          <a:blip r:embed="rId3">
            <a:alphaModFix/>
          </a:blip>
          <a:srcRect l="25511" t="11196" r="26056" b="7350"/>
          <a:stretch/>
        </p:blipFill>
        <p:spPr>
          <a:xfrm>
            <a:off x="1350925" y="1173361"/>
            <a:ext cx="6228416" cy="3241478"/>
          </a:xfrm>
          <a:prstGeom prst="rect">
            <a:avLst/>
          </a:prstGeom>
          <a:noFill/>
          <a:ln w="57150" cap="flat" cmpd="sng">
            <a:solidFill>
              <a:srgbClr val="C00000"/>
            </a:solidFill>
            <a:prstDash val="solid"/>
            <a:round/>
            <a:headEnd type="none" w="sm" len="sm"/>
            <a:tailEnd type="none" w="sm" len="sm"/>
          </a:ln>
        </p:spPr>
      </p:pic>
      <p:sp>
        <p:nvSpPr>
          <p:cNvPr id="293" name="Google Shape;293;p97"/>
          <p:cNvSpPr/>
          <p:nvPr/>
        </p:nvSpPr>
        <p:spPr>
          <a:xfrm>
            <a:off x="-157915" y="761101"/>
            <a:ext cx="9091672" cy="346218"/>
          </a:xfrm>
          <a:prstGeom prst="rect">
            <a:avLst/>
          </a:prstGeom>
          <a:noFill/>
          <a:ln>
            <a:noFill/>
          </a:ln>
        </p:spPr>
        <p:txBody>
          <a:bodyPr spcFirstLastPara="1" wrap="square" lIns="68550" tIns="34275" rIns="68550" bIns="34275" anchor="t" anchorCtr="0">
            <a:spAutoFit/>
          </a:bodyPr>
          <a:lstStyle/>
          <a:p>
            <a:pPr marL="247650" marR="180975" lvl="0" indent="0" algn="ctr" rtl="0">
              <a:lnSpc>
                <a:spcPct val="100000"/>
              </a:lnSpc>
              <a:spcBef>
                <a:spcPts val="0"/>
              </a:spcBef>
              <a:spcAft>
                <a:spcPts val="0"/>
              </a:spcAft>
              <a:buNone/>
            </a:pPr>
            <a:r>
              <a:rPr lang="en-GB" sz="1800" b="0" i="0" u="none" strike="noStrike" cap="none">
                <a:solidFill>
                  <a:schemeClr val="dk1"/>
                </a:solidFill>
                <a:latin typeface="Arial"/>
                <a:ea typeface="Arial"/>
                <a:cs typeface="Arial"/>
                <a:sym typeface="Arial"/>
              </a:rPr>
              <a:t>AIM</a:t>
            </a:r>
            <a:r>
              <a:rPr lang="en-GB" sz="1800" b="1" i="0" u="none" strike="noStrike" cap="none">
                <a:solidFill>
                  <a:schemeClr val="dk1"/>
                </a:solidFill>
                <a:latin typeface="Arial"/>
                <a:ea typeface="Arial"/>
                <a:cs typeface="Arial"/>
                <a:sym typeface="Arial"/>
              </a:rPr>
              <a:t> - </a:t>
            </a:r>
            <a:r>
              <a:rPr lang="en-GB" sz="1800" b="0" i="0" u="none" strike="noStrike" cap="none">
                <a:solidFill>
                  <a:schemeClr val="dk1"/>
                </a:solidFill>
                <a:latin typeface="Arial"/>
                <a:ea typeface="Arial"/>
                <a:cs typeface="Arial"/>
                <a:sym typeface="Arial"/>
              </a:rPr>
              <a:t>To determine the angle of minimum deviation for a given glass prism</a:t>
            </a:r>
            <a:endParaRPr sz="1800" b="0" i="0" u="none" strike="noStrike" cap="none">
              <a:solidFill>
                <a:schemeClr val="dk1"/>
              </a:solidFill>
              <a:latin typeface="Arial"/>
              <a:ea typeface="Arial"/>
              <a:cs typeface="Arial"/>
              <a:sym typeface="Arial"/>
            </a:endParaRPr>
          </a:p>
        </p:txBody>
      </p:sp>
      <p:sp>
        <p:nvSpPr>
          <p:cNvPr id="294" name="Google Shape;294;p97"/>
          <p:cNvSpPr txBox="1"/>
          <p:nvPr/>
        </p:nvSpPr>
        <p:spPr>
          <a:xfrm>
            <a:off x="164592" y="4404413"/>
            <a:ext cx="8995275" cy="57705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None/>
            </a:pPr>
            <a:r>
              <a:rPr lang="en-GB" sz="1500" b="1" i="0" u="none" strike="noStrike" cap="none">
                <a:solidFill>
                  <a:srgbClr val="000000"/>
                </a:solidFill>
                <a:latin typeface="Arial"/>
                <a:ea typeface="Arial"/>
                <a:cs typeface="Arial"/>
                <a:sym typeface="Arial"/>
              </a:rPr>
              <a:t>To access this Virtual Lab Experiment you can directly go to the URL mentioned below :</a:t>
            </a:r>
            <a:endParaRPr sz="135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GB" sz="1350" b="1"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https://diksha.gov.in/play/collection/do_31356155014016204811000?contentId=do_3135840083702087681257</a:t>
            </a:r>
            <a:r>
              <a:rPr lang="en-GB" sz="1350" b="1" i="0" u="none" strike="noStrike" cap="none">
                <a:solidFill>
                  <a:srgbClr val="000000"/>
                </a:solidFill>
                <a:latin typeface="Arial"/>
                <a:ea typeface="Arial"/>
                <a:cs typeface="Arial"/>
                <a:sym typeface="Arial"/>
              </a:rPr>
              <a:t> </a:t>
            </a:r>
            <a:endParaRPr sz="1275"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98"/>
          <p:cNvSpPr/>
          <p:nvPr/>
        </p:nvSpPr>
        <p:spPr>
          <a:xfrm>
            <a:off x="2595651" y="1648420"/>
            <a:ext cx="372409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5400" b="1" i="0" u="none" strike="noStrike" cap="none">
                <a:solidFill>
                  <a:srgbClr val="B7DE9C"/>
                </a:solidFill>
                <a:latin typeface="Arial"/>
                <a:ea typeface="Arial"/>
                <a:cs typeface="Arial"/>
                <a:sym typeface="Arial"/>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Laboratory (Virtual lab)</a:t>
            </a:r>
            <a:endParaRPr lang="en-IN" dirty="0"/>
          </a:p>
        </p:txBody>
      </p:sp>
      <p:sp>
        <p:nvSpPr>
          <p:cNvPr id="3" name="Text Placeholder 2"/>
          <p:cNvSpPr>
            <a:spLocks noGrp="1"/>
          </p:cNvSpPr>
          <p:nvPr>
            <p:ph type="body" idx="1"/>
          </p:nvPr>
        </p:nvSpPr>
        <p:spPr/>
        <p:txBody>
          <a:bodyPr/>
          <a:lstStyle/>
          <a:p>
            <a:endParaRPr lang="en-US" dirty="0" smtClean="0"/>
          </a:p>
        </p:txBody>
      </p:sp>
      <p:sp>
        <p:nvSpPr>
          <p:cNvPr id="4" name="Rounded Rectangle 3"/>
          <p:cNvSpPr/>
          <p:nvPr/>
        </p:nvSpPr>
        <p:spPr>
          <a:xfrm>
            <a:off x="554624" y="1489824"/>
            <a:ext cx="6107434" cy="30789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indent="0">
              <a:buNone/>
            </a:pPr>
            <a:r>
              <a:rPr lang="en-US" sz="1800" dirty="0">
                <a:solidFill>
                  <a:srgbClr val="002060"/>
                </a:solidFill>
              </a:rPr>
              <a:t>A virtual laboratory is a computer-based activity where students interact with an experimental apparatus or other activity via a computer interface.</a:t>
            </a:r>
          </a:p>
          <a:p>
            <a:pPr marL="114300" indent="0">
              <a:buNone/>
            </a:pPr>
            <a:r>
              <a:rPr lang="en-US" sz="1800" dirty="0">
                <a:solidFill>
                  <a:srgbClr val="002060"/>
                </a:solidFill>
              </a:rPr>
              <a:t>Anyone can perform experiments and explore scientific concepts through digital tools. It provides a flexible and convenient way to learn practical skills and conduct experiments from anywhere.</a:t>
            </a:r>
            <a:endParaRPr lang="en-IN" sz="1800" dirty="0">
              <a:solidFill>
                <a:srgbClr val="002060"/>
              </a:solidFill>
            </a:endParaRPr>
          </a:p>
        </p:txBody>
      </p:sp>
      <p:pic>
        <p:nvPicPr>
          <p:cNvPr id="5" name="Google Shape;191;p8"/>
          <p:cNvPicPr preferRelativeResize="0"/>
          <p:nvPr/>
        </p:nvPicPr>
        <p:blipFill rotWithShape="1">
          <a:blip r:embed="rId2">
            <a:alphaModFix/>
          </a:blip>
          <a:srcRect/>
          <a:stretch/>
        </p:blipFill>
        <p:spPr>
          <a:xfrm>
            <a:off x="6828782" y="-97932"/>
            <a:ext cx="1581460" cy="1798013"/>
          </a:xfrm>
          <a:prstGeom prst="rect">
            <a:avLst/>
          </a:prstGeom>
          <a:noFill/>
          <a:ln>
            <a:noFill/>
          </a:ln>
        </p:spPr>
      </p:pic>
    </p:spTree>
    <p:extLst>
      <p:ext uri="{BB962C8B-B14F-4D97-AF65-F5344CB8AC3E}">
        <p14:creationId xmlns:p14="http://schemas.microsoft.com/office/powerpoint/2010/main" val="224012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p:nvPr/>
        </p:nvSpPr>
        <p:spPr>
          <a:xfrm>
            <a:off x="3411225" y="721463"/>
            <a:ext cx="2234925" cy="2484799"/>
          </a:xfrm>
          <a:prstGeom prst="rect">
            <a:avLst/>
          </a:prstGeom>
          <a:solidFill>
            <a:srgbClr val="F9CB9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Physics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relies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on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experiments,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questioning, interpretation</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and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logical analysis</a:t>
            </a:r>
            <a:endParaRPr sz="1800" b="1" i="0" u="none" strike="noStrike" cap="none">
              <a:solidFill>
                <a:schemeClr val="dk1"/>
              </a:solidFill>
              <a:latin typeface="Arial"/>
              <a:ea typeface="Arial"/>
              <a:cs typeface="Arial"/>
              <a:sym typeface="Arial"/>
            </a:endParaRPr>
          </a:p>
        </p:txBody>
      </p:sp>
      <p:sp>
        <p:nvSpPr>
          <p:cNvPr id="109" name="Google Shape;109;p5"/>
          <p:cNvSpPr/>
          <p:nvPr/>
        </p:nvSpPr>
        <p:spPr>
          <a:xfrm>
            <a:off x="847200" y="721463"/>
            <a:ext cx="2234925" cy="2484799"/>
          </a:xfrm>
          <a:prstGeom prst="rect">
            <a:avLst/>
          </a:prstGeom>
          <a:solidFill>
            <a:srgbClr val="93C47D"/>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Physics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deals with</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universal laws, behaviors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 and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relationships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for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physical concepts</a:t>
            </a:r>
            <a:endParaRPr sz="1800" b="1" i="0" u="none" strike="noStrike" cap="none">
              <a:solidFill>
                <a:srgbClr val="000000"/>
              </a:solidFill>
              <a:latin typeface="Arial"/>
              <a:ea typeface="Arial"/>
              <a:cs typeface="Arial"/>
              <a:sym typeface="Arial"/>
            </a:endParaRPr>
          </a:p>
        </p:txBody>
      </p:sp>
      <p:sp>
        <p:nvSpPr>
          <p:cNvPr id="110" name="Google Shape;110;p5"/>
          <p:cNvSpPr/>
          <p:nvPr/>
        </p:nvSpPr>
        <p:spPr>
          <a:xfrm>
            <a:off x="5975250" y="721463"/>
            <a:ext cx="2234925" cy="2484799"/>
          </a:xfrm>
          <a:prstGeom prst="rect">
            <a:avLst/>
          </a:prstGeom>
          <a:solidFill>
            <a:srgbClr val="D0E0E3"/>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Physics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is about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understanding by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observing </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a:solidFill>
                  <a:schemeClr val="dk1"/>
                </a:solidFill>
                <a:latin typeface="Arial"/>
                <a:ea typeface="Arial"/>
                <a:cs typeface="Arial"/>
                <a:sym typeface="Arial"/>
              </a:rPr>
              <a:t>physical events around us</a:t>
            </a:r>
            <a:endParaRPr/>
          </a:p>
          <a:p>
            <a:pPr marL="0" marR="0" lvl="0" indent="0" algn="ctr"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800" b="1" i="0" u="none" strike="noStrike" cap="none">
              <a:solidFill>
                <a:schemeClr val="dk1"/>
              </a:solidFill>
              <a:latin typeface="Arial"/>
              <a:ea typeface="Arial"/>
              <a:cs typeface="Arial"/>
              <a:sym typeface="Arial"/>
            </a:endParaRPr>
          </a:p>
        </p:txBody>
      </p:sp>
      <p:pic>
        <p:nvPicPr>
          <p:cNvPr id="111" name="Google Shape;111;p5"/>
          <p:cNvPicPr preferRelativeResize="0"/>
          <p:nvPr/>
        </p:nvPicPr>
        <p:blipFill rotWithShape="1">
          <a:blip r:embed="rId3">
            <a:alphaModFix/>
          </a:blip>
          <a:srcRect/>
          <a:stretch/>
        </p:blipFill>
        <p:spPr>
          <a:xfrm>
            <a:off x="3411225" y="3259016"/>
            <a:ext cx="2234925" cy="1618085"/>
          </a:xfrm>
          <a:prstGeom prst="rect">
            <a:avLst/>
          </a:prstGeom>
          <a:noFill/>
          <a:ln>
            <a:noFill/>
          </a:ln>
        </p:spPr>
      </p:pic>
      <p:pic>
        <p:nvPicPr>
          <p:cNvPr id="112" name="Google Shape;112;p5"/>
          <p:cNvPicPr preferRelativeResize="0"/>
          <p:nvPr/>
        </p:nvPicPr>
        <p:blipFill rotWithShape="1">
          <a:blip r:embed="rId4">
            <a:alphaModFix/>
          </a:blip>
          <a:srcRect/>
          <a:stretch/>
        </p:blipFill>
        <p:spPr>
          <a:xfrm>
            <a:off x="847200" y="3259017"/>
            <a:ext cx="2200219" cy="1570796"/>
          </a:xfrm>
          <a:prstGeom prst="rect">
            <a:avLst/>
          </a:prstGeom>
          <a:noFill/>
          <a:ln>
            <a:noFill/>
          </a:ln>
        </p:spPr>
      </p:pic>
      <p:pic>
        <p:nvPicPr>
          <p:cNvPr id="113" name="Google Shape;113;p5"/>
          <p:cNvPicPr preferRelativeResize="0"/>
          <p:nvPr/>
        </p:nvPicPr>
        <p:blipFill rotWithShape="1">
          <a:blip r:embed="rId5">
            <a:alphaModFix/>
          </a:blip>
          <a:srcRect l="1901" t="10794" r="3459" b="14500"/>
          <a:stretch/>
        </p:blipFill>
        <p:spPr>
          <a:xfrm>
            <a:off x="5975251" y="3259017"/>
            <a:ext cx="2234924" cy="157079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5"/>
          <p:cNvSpPr txBox="1"/>
          <p:nvPr/>
        </p:nvSpPr>
        <p:spPr>
          <a:xfrm>
            <a:off x="-338230" y="278475"/>
            <a:ext cx="8384400" cy="438551"/>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None/>
            </a:pPr>
            <a:r>
              <a:rPr lang="en-GB" sz="2400" b="1" i="0" u="none" strike="noStrike" cap="none" dirty="0">
                <a:solidFill>
                  <a:schemeClr val="dk1"/>
                </a:solidFill>
                <a:latin typeface="Arial"/>
                <a:ea typeface="Arial"/>
                <a:cs typeface="Arial"/>
                <a:sym typeface="Arial"/>
              </a:rPr>
              <a:t>SIGNIFICANCE OF EXPERIMENTS</a:t>
            </a:r>
            <a:endParaRPr dirty="0"/>
          </a:p>
        </p:txBody>
      </p:sp>
      <p:pic>
        <p:nvPicPr>
          <p:cNvPr id="119" name="Google Shape;119;p85"/>
          <p:cNvPicPr preferRelativeResize="0"/>
          <p:nvPr/>
        </p:nvPicPr>
        <p:blipFill rotWithShape="1">
          <a:blip r:embed="rId3">
            <a:alphaModFix/>
          </a:blip>
          <a:srcRect/>
          <a:stretch/>
        </p:blipFill>
        <p:spPr>
          <a:xfrm>
            <a:off x="7039255" y="278475"/>
            <a:ext cx="1446374" cy="1037419"/>
          </a:xfrm>
          <a:prstGeom prst="rect">
            <a:avLst/>
          </a:prstGeom>
          <a:noFill/>
          <a:ln>
            <a:noFill/>
          </a:ln>
        </p:spPr>
      </p:pic>
      <p:sp>
        <p:nvSpPr>
          <p:cNvPr id="120" name="Google Shape;120;p85"/>
          <p:cNvSpPr/>
          <p:nvPr/>
        </p:nvSpPr>
        <p:spPr>
          <a:xfrm>
            <a:off x="341251" y="1415775"/>
            <a:ext cx="1914750" cy="3449250"/>
          </a:xfrm>
          <a:prstGeom prst="rect">
            <a:avLst/>
          </a:prstGeom>
          <a:solidFill>
            <a:srgbClr val="C27BA0"/>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575" b="1"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r>
              <a:rPr lang="en-GB" sz="1575" b="1" i="0" u="none" strike="noStrike" cap="none" dirty="0">
                <a:solidFill>
                  <a:srgbClr val="C00000"/>
                </a:solidFill>
                <a:latin typeface="Arial"/>
                <a:ea typeface="Arial"/>
                <a:cs typeface="Arial"/>
                <a:sym typeface="Arial"/>
              </a:rPr>
              <a:t>Experiments</a:t>
            </a:r>
            <a:r>
              <a:rPr lang="en-GB" sz="2100" b="1" i="0" u="none" strike="noStrike" cap="none" dirty="0">
                <a:solidFill>
                  <a:srgbClr val="FF0000"/>
                </a:solidFill>
                <a:latin typeface="Arial"/>
                <a:ea typeface="Arial"/>
                <a:cs typeface="Arial"/>
                <a:sym typeface="Arial"/>
              </a:rPr>
              <a:t> </a:t>
            </a:r>
            <a:endParaRPr dirty="0"/>
          </a:p>
          <a:p>
            <a:pPr marL="0" marR="0" lvl="0" indent="0" algn="ctr" rtl="0">
              <a:lnSpc>
                <a:spcPct val="100000"/>
              </a:lnSpc>
              <a:spcBef>
                <a:spcPts val="0"/>
              </a:spcBef>
              <a:spcAft>
                <a:spcPts val="0"/>
              </a:spcAft>
              <a:buNone/>
            </a:pPr>
            <a:endParaRPr sz="2100" b="1"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endParaRPr sz="2100" b="1" i="0" u="none" strike="noStrike" cap="none" dirty="0">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endParaRPr sz="105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dirty="0">
                <a:solidFill>
                  <a:schemeClr val="dk1"/>
                </a:solidFill>
                <a:sym typeface="Arial"/>
              </a:rPr>
              <a:t>Physics relies on experimentation </a:t>
            </a:r>
            <a:endParaRPr sz="1200" b="1" i="0" u="none" strike="noStrike" cap="none" dirty="0">
              <a:solidFill>
                <a:schemeClr val="dk1"/>
              </a:solidFill>
              <a:sym typeface="Arial"/>
            </a:endParaRPr>
          </a:p>
          <a:p>
            <a:pPr marL="0" marR="0" lvl="0" indent="0" algn="ctr" rtl="0">
              <a:lnSpc>
                <a:spcPct val="100000"/>
              </a:lnSpc>
              <a:spcBef>
                <a:spcPts val="0"/>
              </a:spcBef>
              <a:spcAft>
                <a:spcPts val="0"/>
              </a:spcAft>
              <a:buNone/>
            </a:pPr>
            <a:r>
              <a:rPr lang="en-GB" sz="1200" b="1" i="0" u="none" strike="noStrike" cap="none" dirty="0">
                <a:solidFill>
                  <a:schemeClr val="dk1"/>
                </a:solidFill>
                <a:sym typeface="Arial"/>
              </a:rPr>
              <a:t>to validate scientific theories, establish the facts</a:t>
            </a:r>
            <a:endParaRPr sz="1200" dirty="0"/>
          </a:p>
          <a:p>
            <a:pPr marL="0" marR="0" lvl="0" indent="0" algn="ctr" rtl="0">
              <a:lnSpc>
                <a:spcPct val="100000"/>
              </a:lnSpc>
              <a:spcBef>
                <a:spcPts val="0"/>
              </a:spcBef>
              <a:spcAft>
                <a:spcPts val="0"/>
              </a:spcAft>
              <a:buNone/>
            </a:pPr>
            <a:endParaRPr sz="105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5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50" b="1" i="0" u="none" strike="noStrike" cap="none" dirty="0">
              <a:solidFill>
                <a:schemeClr val="dk1"/>
              </a:solidFill>
              <a:latin typeface="Arial"/>
              <a:ea typeface="Arial"/>
              <a:cs typeface="Arial"/>
              <a:sym typeface="Arial"/>
            </a:endParaRPr>
          </a:p>
        </p:txBody>
      </p:sp>
      <p:sp>
        <p:nvSpPr>
          <p:cNvPr id="121" name="Google Shape;121;p85"/>
          <p:cNvSpPr/>
          <p:nvPr/>
        </p:nvSpPr>
        <p:spPr>
          <a:xfrm>
            <a:off x="2455200" y="1415775"/>
            <a:ext cx="1914750" cy="3449250"/>
          </a:xfrm>
          <a:prstGeom prst="rect">
            <a:avLst/>
          </a:prstGeom>
          <a:solidFill>
            <a:srgbClr val="6AA84F"/>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endParaRPr sz="1575" b="1"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r>
              <a:rPr lang="en-GB" sz="1575" b="1" i="0" u="none" strike="noStrike" cap="none" dirty="0" smtClean="0">
                <a:solidFill>
                  <a:srgbClr val="C00000"/>
                </a:solidFill>
                <a:latin typeface="Arial"/>
                <a:ea typeface="Arial"/>
                <a:cs typeface="Arial"/>
                <a:sym typeface="Arial"/>
              </a:rPr>
              <a:t>Hypothesis Testing</a:t>
            </a:r>
            <a:endParaRPr dirty="0" smtClean="0"/>
          </a:p>
          <a:p>
            <a:pPr marL="0" marR="0" lvl="0" indent="0" algn="ctr" rtl="0">
              <a:lnSpc>
                <a:spcPct val="100000"/>
              </a:lnSpc>
              <a:spcBef>
                <a:spcPts val="0"/>
              </a:spcBef>
              <a:spcAft>
                <a:spcPts val="0"/>
              </a:spcAft>
              <a:buNone/>
            </a:pPr>
            <a:endParaRPr sz="1725"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200" b="1" i="0" u="none" strike="noStrike" cap="none" dirty="0" smtClean="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dirty="0" smtClean="0">
                <a:solidFill>
                  <a:schemeClr val="dk1"/>
                </a:solidFill>
                <a:latin typeface="Arial"/>
                <a:ea typeface="Arial"/>
                <a:cs typeface="Arial"/>
                <a:sym typeface="Arial"/>
              </a:rPr>
              <a:t>Concepts </a:t>
            </a:r>
            <a:r>
              <a:rPr lang="en-GB" sz="1200" b="1" i="0" u="none" strike="noStrike" cap="none" dirty="0">
                <a:solidFill>
                  <a:schemeClr val="dk1"/>
                </a:solidFill>
                <a:latin typeface="Arial"/>
                <a:ea typeface="Arial"/>
                <a:cs typeface="Arial"/>
                <a:sym typeface="Arial"/>
              </a:rPr>
              <a:t>in Physics are difficult to grasp without hands on experience. </a:t>
            </a:r>
            <a:endParaRPr sz="12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dirty="0">
                <a:solidFill>
                  <a:schemeClr val="dk1"/>
                </a:solidFill>
                <a:latin typeface="Arial"/>
                <a:ea typeface="Arial"/>
                <a:cs typeface="Arial"/>
                <a:sym typeface="Arial"/>
              </a:rPr>
              <a:t>Experiments allow students to visualize concepts for better understanding</a:t>
            </a:r>
            <a:endParaRPr sz="1800" b="1" i="0" u="none" strike="noStrike" cap="none" dirty="0">
              <a:solidFill>
                <a:schemeClr val="dk1"/>
              </a:solidFill>
              <a:latin typeface="Arial"/>
              <a:ea typeface="Arial"/>
              <a:cs typeface="Arial"/>
              <a:sym typeface="Arial"/>
            </a:endParaRPr>
          </a:p>
        </p:txBody>
      </p:sp>
      <p:sp>
        <p:nvSpPr>
          <p:cNvPr id="122" name="Google Shape;122;p85"/>
          <p:cNvSpPr/>
          <p:nvPr/>
        </p:nvSpPr>
        <p:spPr>
          <a:xfrm>
            <a:off x="4631269" y="1415775"/>
            <a:ext cx="1886625" cy="3449250"/>
          </a:xfrm>
          <a:prstGeom prst="rect">
            <a:avLst/>
          </a:prstGeom>
          <a:solidFill>
            <a:srgbClr val="8E7CC3"/>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GB" sz="1575" b="1" i="0" u="none" strike="noStrike" cap="none" dirty="0">
                <a:solidFill>
                  <a:srgbClr val="C00000"/>
                </a:solidFill>
                <a:latin typeface="Arial"/>
                <a:ea typeface="Arial"/>
                <a:cs typeface="Arial"/>
                <a:sym typeface="Arial"/>
              </a:rPr>
              <a:t>Data Interpretation </a:t>
            </a:r>
            <a:endParaRPr dirty="0"/>
          </a:p>
          <a:p>
            <a:pPr marL="0" marR="0" lvl="0" indent="0" algn="ctr" rtl="0">
              <a:lnSpc>
                <a:spcPct val="100000"/>
              </a:lnSpc>
              <a:spcBef>
                <a:spcPts val="0"/>
              </a:spcBef>
              <a:spcAft>
                <a:spcPts val="0"/>
              </a:spcAft>
              <a:buNone/>
            </a:pPr>
            <a:endParaRPr sz="1725"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725"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725"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dirty="0">
                <a:solidFill>
                  <a:schemeClr val="dk1"/>
                </a:solidFill>
                <a:latin typeface="Arial"/>
                <a:ea typeface="Arial"/>
                <a:cs typeface="Arial"/>
                <a:sym typeface="Arial"/>
              </a:rPr>
              <a:t>Develops essential scientific skills of data collection, analysis, critical thinking, and problem-solving techniques</a:t>
            </a:r>
            <a:endParaRPr sz="1200" b="1" i="0" u="none" strike="noStrike" cap="none" dirty="0">
              <a:solidFill>
                <a:schemeClr val="dk1"/>
              </a:solidFill>
              <a:latin typeface="Arial"/>
              <a:ea typeface="Arial"/>
              <a:cs typeface="Arial"/>
              <a:sym typeface="Arial"/>
            </a:endParaRPr>
          </a:p>
        </p:txBody>
      </p:sp>
      <p:sp>
        <p:nvSpPr>
          <p:cNvPr id="123" name="Google Shape;123;p85"/>
          <p:cNvSpPr/>
          <p:nvPr/>
        </p:nvSpPr>
        <p:spPr>
          <a:xfrm>
            <a:off x="6735113" y="1415775"/>
            <a:ext cx="1914750" cy="3449250"/>
          </a:xfrm>
          <a:prstGeom prst="rect">
            <a:avLst/>
          </a:prstGeom>
          <a:solidFill>
            <a:srgbClr val="F6B26B"/>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None/>
            </a:pPr>
            <a:r>
              <a:rPr lang="en-GB" sz="1575" b="1" i="0" u="none" strike="noStrike" cap="none" dirty="0">
                <a:solidFill>
                  <a:srgbClr val="C00000"/>
                </a:solidFill>
                <a:latin typeface="Arial"/>
                <a:ea typeface="Arial"/>
                <a:cs typeface="Arial"/>
                <a:sym typeface="Arial"/>
              </a:rPr>
              <a:t>Engaging Students </a:t>
            </a:r>
            <a:endParaRPr dirty="0"/>
          </a:p>
          <a:p>
            <a:pPr marL="0" marR="0" lvl="0" indent="0" algn="ctr" rtl="0">
              <a:lnSpc>
                <a:spcPct val="100000"/>
              </a:lnSpc>
              <a:spcBef>
                <a:spcPts val="0"/>
              </a:spcBef>
              <a:spcAft>
                <a:spcPts val="0"/>
              </a:spcAft>
              <a:buNone/>
            </a:pPr>
            <a:endParaRPr sz="1725"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endParaRPr sz="1725"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endParaRPr sz="1725"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dirty="0">
                <a:solidFill>
                  <a:schemeClr val="dk1"/>
                </a:solidFill>
                <a:latin typeface="Arial"/>
                <a:ea typeface="Arial"/>
                <a:cs typeface="Arial"/>
                <a:sym typeface="Arial"/>
              </a:rPr>
              <a:t>Ignites curiosity, foster innovation and inspire learners for further inquiry, leading to technological advancements</a:t>
            </a:r>
            <a:endParaRPr sz="1200" b="1"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EF7FF"/>
            </a:gs>
            <a:gs pos="74000">
              <a:srgbClr val="6EC8FF"/>
            </a:gs>
            <a:gs pos="83000">
              <a:srgbClr val="6EC8FF"/>
            </a:gs>
            <a:gs pos="100000">
              <a:srgbClr val="9DDAFF"/>
            </a:gs>
          </a:gsLst>
          <a:lin ang="5400000" scaled="0"/>
        </a:gradFill>
        <a:effectLst/>
      </p:bgPr>
    </p:bg>
    <p:spTree>
      <p:nvGrpSpPr>
        <p:cNvPr id="1" name="Shape 133"/>
        <p:cNvGrpSpPr/>
        <p:nvPr/>
      </p:nvGrpSpPr>
      <p:grpSpPr>
        <a:xfrm>
          <a:off x="0" y="0"/>
          <a:ext cx="0" cy="0"/>
          <a:chOff x="0" y="0"/>
          <a:chExt cx="0" cy="0"/>
        </a:xfrm>
      </p:grpSpPr>
      <p:sp>
        <p:nvSpPr>
          <p:cNvPr id="134" name="Google Shape;134;p87"/>
          <p:cNvSpPr txBox="1">
            <a:spLocks noGrp="1"/>
          </p:cNvSpPr>
          <p:nvPr>
            <p:ph type="title"/>
          </p:nvPr>
        </p:nvSpPr>
        <p:spPr>
          <a:xfrm>
            <a:off x="387362" y="204728"/>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GB" dirty="0"/>
              <a:t>	     </a:t>
            </a:r>
            <a:r>
              <a:rPr lang="en-GB" dirty="0">
                <a:solidFill>
                  <a:srgbClr val="002060"/>
                </a:solidFill>
              </a:rPr>
              <a:t>Need of Virtual Lab in Physics</a:t>
            </a:r>
            <a:endParaRPr dirty="0">
              <a:solidFill>
                <a:srgbClr val="002060"/>
              </a:solidFill>
            </a:endParaRPr>
          </a:p>
        </p:txBody>
      </p:sp>
      <p:sp>
        <p:nvSpPr>
          <p:cNvPr id="135" name="Google Shape;135;p87"/>
          <p:cNvSpPr txBox="1">
            <a:spLocks noGrp="1"/>
          </p:cNvSpPr>
          <p:nvPr>
            <p:ph type="body" idx="1"/>
          </p:nvPr>
        </p:nvSpPr>
        <p:spPr>
          <a:xfrm>
            <a:off x="582207" y="959602"/>
            <a:ext cx="7979586" cy="3588811"/>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endParaRPr sz="1900" dirty="0">
              <a:solidFill>
                <a:srgbClr val="C00000"/>
              </a:solidFill>
              <a:latin typeface="Calibri"/>
              <a:ea typeface="Calibri"/>
              <a:cs typeface="Calibri"/>
              <a:sym typeface="Calibri"/>
            </a:endParaRPr>
          </a:p>
          <a:p>
            <a:pPr marL="114300" lvl="0" indent="0" algn="l" rtl="0">
              <a:lnSpc>
                <a:spcPct val="115000"/>
              </a:lnSpc>
              <a:spcBef>
                <a:spcPts val="0"/>
              </a:spcBef>
              <a:spcAft>
                <a:spcPts val="0"/>
              </a:spcAft>
              <a:buSzPts val="1800"/>
              <a:buNone/>
            </a:pPr>
            <a:endParaRPr sz="1900" dirty="0">
              <a:solidFill>
                <a:srgbClr val="C00000"/>
              </a:solidFill>
              <a:latin typeface="Calibri"/>
              <a:ea typeface="Calibri"/>
              <a:cs typeface="Calibri"/>
              <a:sym typeface="Calibri"/>
            </a:endParaRPr>
          </a:p>
          <a:p>
            <a:pPr marL="114300" lvl="0" indent="0" algn="l" rtl="0">
              <a:lnSpc>
                <a:spcPct val="115000"/>
              </a:lnSpc>
              <a:spcBef>
                <a:spcPts val="0"/>
              </a:spcBef>
              <a:spcAft>
                <a:spcPts val="0"/>
              </a:spcAft>
              <a:buSzPts val="1800"/>
              <a:buNone/>
            </a:pPr>
            <a:endParaRPr sz="1900" dirty="0">
              <a:solidFill>
                <a:srgbClr val="C00000"/>
              </a:solidFill>
              <a:latin typeface="Calibri"/>
              <a:ea typeface="Calibri"/>
              <a:cs typeface="Calibri"/>
              <a:sym typeface="Calibri"/>
            </a:endParaRPr>
          </a:p>
          <a:p>
            <a:pPr marL="114300" lvl="0" indent="0" algn="l" rtl="0">
              <a:lnSpc>
                <a:spcPct val="115000"/>
              </a:lnSpc>
              <a:spcBef>
                <a:spcPts val="0"/>
              </a:spcBef>
              <a:spcAft>
                <a:spcPts val="0"/>
              </a:spcAft>
              <a:buSzPts val="1800"/>
              <a:buNone/>
            </a:pPr>
            <a:endParaRPr sz="1900" dirty="0">
              <a:solidFill>
                <a:srgbClr val="C00000"/>
              </a:solidFill>
              <a:latin typeface="Calibri"/>
              <a:ea typeface="Calibri"/>
              <a:cs typeface="Calibri"/>
              <a:sym typeface="Calibri"/>
            </a:endParaRPr>
          </a:p>
        </p:txBody>
      </p:sp>
      <p:grpSp>
        <p:nvGrpSpPr>
          <p:cNvPr id="136" name="Google Shape;136;p87"/>
          <p:cNvGrpSpPr/>
          <p:nvPr/>
        </p:nvGrpSpPr>
        <p:grpSpPr>
          <a:xfrm>
            <a:off x="582207" y="1217771"/>
            <a:ext cx="8167697" cy="3334791"/>
            <a:chOff x="-92707" y="590937"/>
            <a:chExt cx="8167697" cy="3334791"/>
          </a:xfrm>
        </p:grpSpPr>
        <p:sp>
          <p:nvSpPr>
            <p:cNvPr id="137" name="Google Shape;137;p87"/>
            <p:cNvSpPr/>
            <p:nvPr/>
          </p:nvSpPr>
          <p:spPr>
            <a:xfrm>
              <a:off x="2336416" y="1244823"/>
              <a:ext cx="505765" cy="91440"/>
            </a:xfrm>
            <a:custGeom>
              <a:avLst/>
              <a:gdLst/>
              <a:ahLst/>
              <a:cxnLst/>
              <a:rect l="l" t="t" r="r" b="b"/>
              <a:pathLst>
                <a:path w="120000" h="120000" extrusionOk="0">
                  <a:moveTo>
                    <a:pt x="0" y="60000"/>
                  </a:moveTo>
                  <a:lnTo>
                    <a:pt x="120000" y="60000"/>
                  </a:lnTo>
                </a:path>
              </a:pathLst>
            </a:custGeom>
            <a:noFill/>
            <a:ln w="9525" cap="flat" cmpd="sng">
              <a:solidFill>
                <a:srgbClr val="0076B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7"/>
            <p:cNvSpPr txBox="1"/>
            <p:nvPr/>
          </p:nvSpPr>
          <p:spPr>
            <a:xfrm>
              <a:off x="2575890" y="1287862"/>
              <a:ext cx="26818" cy="53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39" name="Google Shape;139;p87"/>
            <p:cNvSpPr/>
            <p:nvPr/>
          </p:nvSpPr>
          <p:spPr>
            <a:xfrm>
              <a:off x="6195" y="590937"/>
              <a:ext cx="2332021" cy="1399213"/>
            </a:xfrm>
            <a:prstGeom prst="rect">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7"/>
            <p:cNvSpPr txBox="1"/>
            <p:nvPr/>
          </p:nvSpPr>
          <p:spPr>
            <a:xfrm>
              <a:off x="-92707" y="590937"/>
              <a:ext cx="2480486"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sz="1200" b="0" i="0" u="none" strike="noStrike" cap="none" dirty="0">
                  <a:solidFill>
                    <a:srgbClr val="C00000"/>
                  </a:solidFill>
                  <a:latin typeface="Arial"/>
                  <a:ea typeface="Arial"/>
                  <a:cs typeface="Arial"/>
                  <a:sym typeface="Arial"/>
                </a:rPr>
                <a:t>1</a:t>
              </a:r>
              <a:r>
                <a:rPr lang="en-GB" b="0" i="0" u="none" strike="noStrike" cap="none" dirty="0">
                  <a:solidFill>
                    <a:srgbClr val="C00000"/>
                  </a:solidFill>
                  <a:latin typeface="Calibri" panose="020F0502020204030204" pitchFamily="34" charset="0"/>
                  <a:cs typeface="Calibri" panose="020F0502020204030204" pitchFamily="34" charset="0"/>
                  <a:sym typeface="Arial"/>
                </a:rPr>
                <a:t>. </a:t>
              </a:r>
              <a:r>
                <a:rPr lang="en-GB" b="0" i="0" u="none" strike="noStrike" cap="none" dirty="0">
                  <a:solidFill>
                    <a:schemeClr val="bg1">
                      <a:lumMod val="75000"/>
                    </a:schemeClr>
                  </a:solidFill>
                  <a:latin typeface="Calibri" panose="020F0502020204030204" pitchFamily="34" charset="0"/>
                  <a:ea typeface="Calibri"/>
                  <a:cs typeface="Calibri" panose="020F0502020204030204" pitchFamily="34" charset="0"/>
                  <a:sym typeface="Calibri"/>
                </a:rPr>
                <a:t>Bridge theory and practice by applying concepts to </a:t>
              </a:r>
              <a:r>
                <a:rPr lang="en-GB" b="0" i="0" u="none" strike="noStrike" cap="none" dirty="0" smtClean="0">
                  <a:solidFill>
                    <a:schemeClr val="bg1">
                      <a:lumMod val="75000"/>
                    </a:schemeClr>
                  </a:solidFill>
                  <a:latin typeface="Calibri" panose="020F0502020204030204" pitchFamily="34" charset="0"/>
                  <a:ea typeface="Calibri"/>
                  <a:cs typeface="Calibri" panose="020F0502020204030204" pitchFamily="34" charset="0"/>
                  <a:sym typeface="Calibri"/>
                </a:rPr>
                <a:t>real-world.</a:t>
              </a:r>
              <a:endParaRPr dirty="0">
                <a:solidFill>
                  <a:schemeClr val="bg1">
                    <a:lumMod val="75000"/>
                  </a:schemeClr>
                </a:solidFill>
                <a:latin typeface="Calibri" panose="020F0502020204030204" pitchFamily="34" charset="0"/>
                <a:cs typeface="Calibri" panose="020F0502020204030204" pitchFamily="34" charset="0"/>
              </a:endParaRPr>
            </a:p>
            <a:p>
              <a:pPr lvl="0" algn="ctr">
                <a:lnSpc>
                  <a:spcPct val="90000"/>
                </a:lnSpc>
                <a:spcBef>
                  <a:spcPts val="385"/>
                </a:spcBef>
              </a:pPr>
              <a:r>
                <a:rPr lang="en-GB" b="0" i="0" u="none" strike="noStrike" cap="none" dirty="0">
                  <a:solidFill>
                    <a:schemeClr val="bg1">
                      <a:lumMod val="75000"/>
                    </a:schemeClr>
                  </a:solidFill>
                  <a:latin typeface="Calibri" panose="020F0502020204030204" pitchFamily="34" charset="0"/>
                  <a:ea typeface="Calibri"/>
                  <a:cs typeface="Calibri" panose="020F0502020204030204" pitchFamily="34" charset="0"/>
                  <a:sym typeface="Calibri"/>
                </a:rPr>
                <a:t>For </a:t>
              </a:r>
              <a:r>
                <a:rPr lang="en-GB" b="0" i="0" u="none" strike="noStrike" cap="none" dirty="0" err="1" smtClean="0">
                  <a:solidFill>
                    <a:schemeClr val="bg1">
                      <a:lumMod val="75000"/>
                    </a:schemeClr>
                  </a:solidFill>
                  <a:latin typeface="Calibri" panose="020F0502020204030204" pitchFamily="34" charset="0"/>
                  <a:ea typeface="Calibri"/>
                  <a:cs typeface="Calibri" panose="020F0502020204030204" pitchFamily="34" charset="0"/>
                  <a:sym typeface="Calibri"/>
                </a:rPr>
                <a:t>eg</a:t>
              </a:r>
              <a:r>
                <a:rPr lang="en-GB" b="0" i="0" u="none" strike="noStrike" cap="none" dirty="0" smtClean="0">
                  <a:solidFill>
                    <a:schemeClr val="bg1">
                      <a:lumMod val="75000"/>
                    </a:schemeClr>
                  </a:solidFill>
                  <a:latin typeface="Calibri" panose="020F0502020204030204" pitchFamily="34" charset="0"/>
                  <a:ea typeface="Calibri"/>
                  <a:cs typeface="Calibri" panose="020F0502020204030204" pitchFamily="34" charset="0"/>
                  <a:sym typeface="Calibri"/>
                </a:rPr>
                <a:t>. </a:t>
              </a:r>
              <a:r>
                <a:rPr lang="en-US" dirty="0">
                  <a:solidFill>
                    <a:schemeClr val="bg1">
                      <a:lumMod val="75000"/>
                    </a:schemeClr>
                  </a:solidFill>
                  <a:latin typeface="Calibri" panose="020F0502020204030204" pitchFamily="34" charset="0"/>
                  <a:cs typeface="Calibri" panose="020F0502020204030204" pitchFamily="34" charset="0"/>
                </a:rPr>
                <a:t>Experiments with inclined planes and projectiles are </a:t>
              </a:r>
              <a:r>
                <a:rPr lang="en-US" dirty="0" smtClean="0">
                  <a:solidFill>
                    <a:schemeClr val="bg1">
                      <a:lumMod val="75000"/>
                    </a:schemeClr>
                  </a:solidFill>
                  <a:latin typeface="Calibri" panose="020F0502020204030204" pitchFamily="34" charset="0"/>
                  <a:cs typeface="Calibri" panose="020F0502020204030204" pitchFamily="34" charset="0"/>
                </a:rPr>
                <a:t>great </a:t>
              </a:r>
              <a:r>
                <a:rPr lang="en-US" dirty="0">
                  <a:solidFill>
                    <a:schemeClr val="bg1">
                      <a:lumMod val="75000"/>
                    </a:schemeClr>
                  </a:solidFill>
                  <a:latin typeface="Calibri" panose="020F0502020204030204" pitchFamily="34" charset="0"/>
                  <a:cs typeface="Calibri" panose="020F0502020204030204" pitchFamily="34" charset="0"/>
                </a:rPr>
                <a:t>ways to verify Newton's laws of </a:t>
              </a:r>
              <a:r>
                <a:rPr lang="en-US" dirty="0" smtClean="0">
                  <a:solidFill>
                    <a:schemeClr val="bg1">
                      <a:lumMod val="75000"/>
                    </a:schemeClr>
                  </a:solidFill>
                  <a:latin typeface="Calibri" panose="020F0502020204030204" pitchFamily="34" charset="0"/>
                  <a:cs typeface="Calibri" panose="020F0502020204030204" pitchFamily="34" charset="0"/>
                </a:rPr>
                <a:t>motion</a:t>
              </a:r>
              <a:r>
                <a:rPr lang="en-US" sz="1100" dirty="0">
                  <a:solidFill>
                    <a:schemeClr val="bg1">
                      <a:lumMod val="75000"/>
                    </a:schemeClr>
                  </a:solidFill>
                  <a:latin typeface="Calibri" panose="020F0502020204030204" pitchFamily="34" charset="0"/>
                  <a:cs typeface="Calibri" panose="020F0502020204030204" pitchFamily="34" charset="0"/>
                </a:rPr>
                <a:t>.</a:t>
              </a:r>
              <a:endParaRPr sz="1200" b="0" i="0" u="none" strike="noStrike" cap="none" dirty="0">
                <a:solidFill>
                  <a:srgbClr val="5A717B"/>
                </a:solidFill>
                <a:latin typeface="Arial"/>
                <a:ea typeface="Arial"/>
                <a:cs typeface="Arial"/>
                <a:sym typeface="Arial"/>
              </a:endParaRPr>
            </a:p>
          </p:txBody>
        </p:sp>
        <p:sp>
          <p:nvSpPr>
            <p:cNvPr id="141" name="Google Shape;141;p87"/>
            <p:cNvSpPr/>
            <p:nvPr/>
          </p:nvSpPr>
          <p:spPr>
            <a:xfrm>
              <a:off x="5204803" y="1244823"/>
              <a:ext cx="505765" cy="91440"/>
            </a:xfrm>
            <a:custGeom>
              <a:avLst/>
              <a:gdLst/>
              <a:ahLst/>
              <a:cxnLst/>
              <a:rect l="l" t="t" r="r" b="b"/>
              <a:pathLst>
                <a:path w="120000" h="120000" extrusionOk="0">
                  <a:moveTo>
                    <a:pt x="0" y="60000"/>
                  </a:moveTo>
                  <a:lnTo>
                    <a:pt x="120000" y="60000"/>
                  </a:lnTo>
                </a:path>
              </a:pathLst>
            </a:custGeom>
            <a:noFill/>
            <a:ln w="9525" cap="flat" cmpd="sng">
              <a:solidFill>
                <a:srgbClr val="0076B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7"/>
            <p:cNvSpPr txBox="1"/>
            <p:nvPr/>
          </p:nvSpPr>
          <p:spPr>
            <a:xfrm>
              <a:off x="5444277" y="1287862"/>
              <a:ext cx="26818" cy="53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43" name="Google Shape;143;p87"/>
            <p:cNvSpPr/>
            <p:nvPr/>
          </p:nvSpPr>
          <p:spPr>
            <a:xfrm>
              <a:off x="2874582" y="590937"/>
              <a:ext cx="2332021" cy="1399213"/>
            </a:xfrm>
            <a:prstGeom prst="rect">
              <a:avLst/>
            </a:prstGeom>
            <a:solidFill>
              <a:srgbClr val="B8DA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7"/>
            <p:cNvSpPr txBox="1"/>
            <p:nvPr/>
          </p:nvSpPr>
          <p:spPr>
            <a:xfrm>
              <a:off x="2874582" y="590937"/>
              <a:ext cx="2332021"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sz="1500" b="0" i="0" u="none" strike="noStrike" cap="none" dirty="0">
                  <a:solidFill>
                    <a:srgbClr val="C00000"/>
                  </a:solidFill>
                  <a:latin typeface="Calibri"/>
                  <a:ea typeface="Calibri"/>
                  <a:cs typeface="Calibri"/>
                  <a:sym typeface="Calibri"/>
                </a:rPr>
                <a:t>2.</a:t>
              </a:r>
              <a:r>
                <a:rPr lang="en-GB" sz="1100" b="0" i="0" u="none" strike="noStrike" cap="none" dirty="0">
                  <a:solidFill>
                    <a:srgbClr val="5A717B"/>
                  </a:solidFill>
                  <a:latin typeface="Calibri"/>
                  <a:ea typeface="Calibri"/>
                  <a:cs typeface="Calibri"/>
                  <a:sym typeface="Calibri"/>
                </a:rPr>
                <a:t> </a:t>
              </a:r>
              <a:r>
                <a:rPr lang="en-GB" b="0" i="0" u="none" strike="noStrike" cap="none" dirty="0">
                  <a:solidFill>
                    <a:srgbClr val="5A717B"/>
                  </a:solidFill>
                  <a:latin typeface="Calibri"/>
                  <a:ea typeface="Calibri"/>
                  <a:cs typeface="Calibri"/>
                  <a:sym typeface="Calibri"/>
                </a:rPr>
                <a:t>Develop practical skills in </a:t>
              </a:r>
              <a:r>
                <a:rPr lang="en-GB" dirty="0">
                  <a:solidFill>
                    <a:srgbClr val="5A717B"/>
                  </a:solidFill>
                  <a:latin typeface="Calibri"/>
                  <a:ea typeface="Calibri"/>
                  <a:cs typeface="Calibri"/>
                  <a:sym typeface="Calibri"/>
                </a:rPr>
                <a:t>apparatus </a:t>
              </a:r>
              <a:r>
                <a:rPr lang="en-GB" b="0" i="0" u="none" strike="noStrike" cap="none" dirty="0">
                  <a:solidFill>
                    <a:srgbClr val="5A717B"/>
                  </a:solidFill>
                  <a:latin typeface="Calibri"/>
                  <a:ea typeface="Calibri"/>
                  <a:cs typeface="Calibri"/>
                  <a:sym typeface="Calibri"/>
                </a:rPr>
                <a:t>handling, precise measurement, data analysis, and decision-making.</a:t>
              </a:r>
              <a:endParaRPr sz="1700" dirty="0"/>
            </a:p>
            <a:p>
              <a:pPr marL="0" marR="0" lvl="0" indent="0" algn="ctr" rtl="0">
                <a:lnSpc>
                  <a:spcPct val="90000"/>
                </a:lnSpc>
                <a:spcBef>
                  <a:spcPts val="385"/>
                </a:spcBef>
                <a:spcAft>
                  <a:spcPts val="0"/>
                </a:spcAft>
                <a:buNone/>
              </a:pPr>
              <a:endParaRPr b="0" i="0" u="none" strike="noStrike" cap="none" dirty="0">
                <a:solidFill>
                  <a:schemeClr val="lt1"/>
                </a:solidFill>
                <a:latin typeface="Arial"/>
                <a:ea typeface="Arial"/>
                <a:cs typeface="Arial"/>
                <a:sym typeface="Arial"/>
              </a:endParaRPr>
            </a:p>
          </p:txBody>
        </p:sp>
        <p:sp>
          <p:nvSpPr>
            <p:cNvPr id="145" name="Google Shape;145;p87"/>
            <p:cNvSpPr/>
            <p:nvPr/>
          </p:nvSpPr>
          <p:spPr>
            <a:xfrm>
              <a:off x="1172206" y="1988350"/>
              <a:ext cx="5736773" cy="505765"/>
            </a:xfrm>
            <a:custGeom>
              <a:avLst/>
              <a:gdLst/>
              <a:ahLst/>
              <a:cxnLst/>
              <a:rect l="l" t="t" r="r" b="b"/>
              <a:pathLst>
                <a:path w="120000" h="120000" extrusionOk="0">
                  <a:moveTo>
                    <a:pt x="120000" y="0"/>
                  </a:moveTo>
                  <a:lnTo>
                    <a:pt x="120000" y="64057"/>
                  </a:lnTo>
                  <a:lnTo>
                    <a:pt x="0" y="64057"/>
                  </a:lnTo>
                  <a:lnTo>
                    <a:pt x="0" y="120000"/>
                  </a:lnTo>
                </a:path>
              </a:pathLst>
            </a:custGeom>
            <a:noFill/>
            <a:ln w="9525" cap="flat" cmpd="sng">
              <a:solidFill>
                <a:srgbClr val="0076B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7"/>
            <p:cNvSpPr txBox="1"/>
            <p:nvPr/>
          </p:nvSpPr>
          <p:spPr>
            <a:xfrm>
              <a:off x="3896548" y="2238551"/>
              <a:ext cx="288089" cy="53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47" name="Google Shape;147;p87"/>
            <p:cNvSpPr/>
            <p:nvPr/>
          </p:nvSpPr>
          <p:spPr>
            <a:xfrm>
              <a:off x="5742969" y="590937"/>
              <a:ext cx="2332021" cy="1399213"/>
            </a:xfrm>
            <a:prstGeom prst="rect">
              <a:avLst/>
            </a:prstGeom>
            <a:solidFill>
              <a:srgbClr val="93CD6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7"/>
            <p:cNvSpPr txBox="1"/>
            <p:nvPr/>
          </p:nvSpPr>
          <p:spPr>
            <a:xfrm>
              <a:off x="5742969" y="590937"/>
              <a:ext cx="2332021"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b="0" i="0" u="none" strike="noStrike" cap="none" dirty="0">
                  <a:solidFill>
                    <a:srgbClr val="7030A0"/>
                  </a:solidFill>
                  <a:latin typeface="Calibri"/>
                  <a:ea typeface="Calibri"/>
                  <a:cs typeface="Calibri"/>
                  <a:sym typeface="Calibri"/>
                </a:rPr>
                <a:t>3. Develop critical thinking by </a:t>
              </a:r>
              <a:r>
                <a:rPr lang="en-GB" b="0" i="0" u="none" strike="noStrike" cap="none" dirty="0" err="1">
                  <a:solidFill>
                    <a:srgbClr val="7030A0"/>
                  </a:solidFill>
                  <a:latin typeface="Calibri"/>
                  <a:ea typeface="Calibri"/>
                  <a:cs typeface="Calibri"/>
                  <a:sym typeface="Calibri"/>
                </a:rPr>
                <a:t>analyzing</a:t>
              </a:r>
              <a:r>
                <a:rPr lang="en-GB" b="0" i="0" u="none" strike="noStrike" cap="none" dirty="0">
                  <a:solidFill>
                    <a:srgbClr val="7030A0"/>
                  </a:solidFill>
                  <a:latin typeface="Calibri"/>
                  <a:ea typeface="Calibri"/>
                  <a:cs typeface="Calibri"/>
                  <a:sym typeface="Calibri"/>
                </a:rPr>
                <a:t> experiments, identifying variables, and drawing logical conclusions.</a:t>
              </a:r>
              <a:endParaRPr b="0" i="0" u="none" strike="noStrike" cap="none" dirty="0">
                <a:solidFill>
                  <a:srgbClr val="7030A0"/>
                </a:solidFill>
                <a:sym typeface="Arial"/>
              </a:endParaRPr>
            </a:p>
          </p:txBody>
        </p:sp>
        <p:sp>
          <p:nvSpPr>
            <p:cNvPr id="149" name="Google Shape;149;p87"/>
            <p:cNvSpPr/>
            <p:nvPr/>
          </p:nvSpPr>
          <p:spPr>
            <a:xfrm>
              <a:off x="2336416" y="3180402"/>
              <a:ext cx="505765" cy="91440"/>
            </a:xfrm>
            <a:custGeom>
              <a:avLst/>
              <a:gdLst/>
              <a:ahLst/>
              <a:cxnLst/>
              <a:rect l="l" t="t" r="r" b="b"/>
              <a:pathLst>
                <a:path w="120000" h="120000" extrusionOk="0">
                  <a:moveTo>
                    <a:pt x="0" y="60000"/>
                  </a:moveTo>
                  <a:lnTo>
                    <a:pt x="120000" y="60000"/>
                  </a:lnTo>
                </a:path>
              </a:pathLst>
            </a:custGeom>
            <a:noFill/>
            <a:ln w="9525" cap="flat" cmpd="sng">
              <a:solidFill>
                <a:srgbClr val="0076B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7"/>
            <p:cNvSpPr txBox="1"/>
            <p:nvPr/>
          </p:nvSpPr>
          <p:spPr>
            <a:xfrm>
              <a:off x="2575890" y="3223440"/>
              <a:ext cx="26818" cy="53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51" name="Google Shape;151;p87"/>
            <p:cNvSpPr/>
            <p:nvPr/>
          </p:nvSpPr>
          <p:spPr>
            <a:xfrm>
              <a:off x="6195" y="2526515"/>
              <a:ext cx="2332021" cy="1399213"/>
            </a:xfrm>
            <a:prstGeom prst="rect">
              <a:avLst/>
            </a:prstGeom>
            <a:solidFill>
              <a:srgbClr val="0076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7"/>
            <p:cNvSpPr txBox="1"/>
            <p:nvPr/>
          </p:nvSpPr>
          <p:spPr>
            <a:xfrm>
              <a:off x="6195" y="2526515"/>
              <a:ext cx="2332021"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b="0" i="0" u="none" strike="noStrike" cap="none" dirty="0">
                  <a:solidFill>
                    <a:srgbClr val="C00000"/>
                  </a:solidFill>
                  <a:latin typeface="Calibri"/>
                  <a:ea typeface="Calibri"/>
                  <a:cs typeface="Calibri"/>
                  <a:sym typeface="Calibri"/>
                </a:rPr>
                <a:t>4. </a:t>
              </a:r>
              <a:r>
                <a:rPr lang="en-GB" b="0" i="0" u="none" strike="noStrike" cap="none" dirty="0">
                  <a:solidFill>
                    <a:srgbClr val="F7C0A7"/>
                  </a:solidFill>
                  <a:latin typeface="Calibri"/>
                  <a:ea typeface="Calibri"/>
                  <a:cs typeface="Calibri"/>
                  <a:sym typeface="Calibri"/>
                </a:rPr>
                <a:t>Gain hands-on experience with the scientific method, from hypothesis to experimentation and analysis. </a:t>
              </a:r>
              <a:endParaRPr b="0" i="0" u="none" strike="noStrike" cap="none" dirty="0">
                <a:solidFill>
                  <a:srgbClr val="F7C0A7"/>
                </a:solidFill>
                <a:sym typeface="Arial"/>
              </a:endParaRPr>
            </a:p>
          </p:txBody>
        </p:sp>
        <p:sp>
          <p:nvSpPr>
            <p:cNvPr id="153" name="Google Shape;153;p87"/>
            <p:cNvSpPr/>
            <p:nvPr/>
          </p:nvSpPr>
          <p:spPr>
            <a:xfrm>
              <a:off x="5204803" y="3180402"/>
              <a:ext cx="505765" cy="91440"/>
            </a:xfrm>
            <a:custGeom>
              <a:avLst/>
              <a:gdLst/>
              <a:ahLst/>
              <a:cxnLst/>
              <a:rect l="l" t="t" r="r" b="b"/>
              <a:pathLst>
                <a:path w="120000" h="120000" extrusionOk="0">
                  <a:moveTo>
                    <a:pt x="0" y="60000"/>
                  </a:moveTo>
                  <a:lnTo>
                    <a:pt x="120000" y="60000"/>
                  </a:lnTo>
                </a:path>
              </a:pathLst>
            </a:custGeom>
            <a:noFill/>
            <a:ln w="9525" cap="flat" cmpd="sng">
              <a:solidFill>
                <a:srgbClr val="0076B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7"/>
            <p:cNvSpPr txBox="1"/>
            <p:nvPr/>
          </p:nvSpPr>
          <p:spPr>
            <a:xfrm>
              <a:off x="5444277" y="3223440"/>
              <a:ext cx="26818" cy="536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155" name="Google Shape;155;p87"/>
            <p:cNvSpPr/>
            <p:nvPr/>
          </p:nvSpPr>
          <p:spPr>
            <a:xfrm>
              <a:off x="2874582" y="2526515"/>
              <a:ext cx="2332021" cy="1399213"/>
            </a:xfrm>
            <a:prstGeom prst="rect">
              <a:avLst/>
            </a:prstGeom>
            <a:solidFill>
              <a:srgbClr val="58C8F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7"/>
            <p:cNvSpPr txBox="1"/>
            <p:nvPr/>
          </p:nvSpPr>
          <p:spPr>
            <a:xfrm>
              <a:off x="2874582" y="2526515"/>
              <a:ext cx="2332021"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b="0" i="0" u="none" strike="noStrike" cap="none" dirty="0">
                  <a:solidFill>
                    <a:srgbClr val="004B44"/>
                  </a:solidFill>
                  <a:latin typeface="Calibri"/>
                  <a:ea typeface="Calibri"/>
                  <a:cs typeface="Calibri"/>
                  <a:sym typeface="Calibri"/>
                </a:rPr>
                <a:t>5. </a:t>
              </a:r>
              <a:r>
                <a:rPr lang="en-GB" b="0" i="0" u="none" strike="noStrike" cap="none" dirty="0" smtClean="0">
                  <a:solidFill>
                    <a:srgbClr val="004B44"/>
                  </a:solidFill>
                  <a:latin typeface="Calibri"/>
                  <a:ea typeface="Calibri"/>
                  <a:cs typeface="Calibri"/>
                  <a:sym typeface="Calibri"/>
                </a:rPr>
                <a:t>By </a:t>
              </a:r>
              <a:r>
                <a:rPr lang="en-GB" b="0" i="0" u="none" strike="noStrike" cap="none" dirty="0">
                  <a:solidFill>
                    <a:srgbClr val="004B44"/>
                  </a:solidFill>
                  <a:latin typeface="Calibri"/>
                  <a:ea typeface="Calibri"/>
                  <a:cs typeface="Calibri"/>
                  <a:sym typeface="Calibri"/>
                </a:rPr>
                <a:t>actively engaging with the </a:t>
              </a:r>
              <a:r>
                <a:rPr lang="en-GB" dirty="0" err="1">
                  <a:solidFill>
                    <a:srgbClr val="004B44"/>
                  </a:solidFill>
                  <a:latin typeface="Calibri"/>
                  <a:ea typeface="Calibri"/>
                  <a:cs typeface="Calibri"/>
                  <a:sym typeface="Calibri"/>
                </a:rPr>
                <a:t>practicals</a:t>
              </a:r>
              <a:r>
                <a:rPr lang="en-GB" b="0" i="0" u="none" strike="noStrike" cap="none" dirty="0">
                  <a:solidFill>
                    <a:srgbClr val="004B44"/>
                  </a:solidFill>
                  <a:latin typeface="Calibri"/>
                  <a:ea typeface="Calibri"/>
                  <a:cs typeface="Calibri"/>
                  <a:sym typeface="Calibri"/>
                </a:rPr>
                <a:t>, students are more likely to remember and apply what they have learned. </a:t>
              </a:r>
              <a:endParaRPr b="0" i="0" u="none" strike="noStrike" cap="none" dirty="0">
                <a:solidFill>
                  <a:srgbClr val="004B44"/>
                </a:solidFill>
                <a:sym typeface="Arial"/>
              </a:endParaRPr>
            </a:p>
          </p:txBody>
        </p:sp>
        <p:sp>
          <p:nvSpPr>
            <p:cNvPr id="157" name="Google Shape;157;p87"/>
            <p:cNvSpPr/>
            <p:nvPr/>
          </p:nvSpPr>
          <p:spPr>
            <a:xfrm>
              <a:off x="5742969" y="2526515"/>
              <a:ext cx="2332021" cy="1399213"/>
            </a:xfrm>
            <a:prstGeom prst="rect">
              <a:avLst/>
            </a:prstGeom>
            <a:solidFill>
              <a:srgbClr val="90DAF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7"/>
            <p:cNvSpPr txBox="1"/>
            <p:nvPr/>
          </p:nvSpPr>
          <p:spPr>
            <a:xfrm>
              <a:off x="5742969" y="2526515"/>
              <a:ext cx="2332021" cy="1399213"/>
            </a:xfrm>
            <a:prstGeom prst="rect">
              <a:avLst/>
            </a:prstGeom>
            <a:noFill/>
            <a:ln>
              <a:noFill/>
            </a:ln>
          </p:spPr>
          <p:txBody>
            <a:bodyPr spcFirstLastPara="1" wrap="square" lIns="78225" tIns="78225" rIns="78225" bIns="78225" anchor="ctr" anchorCtr="0">
              <a:noAutofit/>
            </a:bodyPr>
            <a:lstStyle/>
            <a:p>
              <a:pPr marL="0" marR="0" lvl="0" indent="0" algn="ctr" rtl="0">
                <a:lnSpc>
                  <a:spcPct val="90000"/>
                </a:lnSpc>
                <a:spcBef>
                  <a:spcPts val="0"/>
                </a:spcBef>
                <a:spcAft>
                  <a:spcPts val="0"/>
                </a:spcAft>
                <a:buNone/>
              </a:pPr>
              <a:r>
                <a:rPr lang="en-GB" b="0" i="0" u="none" strike="noStrike" cap="none" dirty="0">
                  <a:solidFill>
                    <a:srgbClr val="002060"/>
                  </a:solidFill>
                  <a:latin typeface="Calibri"/>
                  <a:ea typeface="Calibri"/>
                  <a:cs typeface="Calibri"/>
                  <a:sym typeface="Calibri"/>
                </a:rPr>
                <a:t>Virtual Labs can also make learning more enjoyable and engaging, leading to increased motivation and interest in physics</a:t>
              </a:r>
              <a:r>
                <a:rPr lang="en-GB" b="0" i="0" u="none" strike="noStrike" cap="none" dirty="0">
                  <a:solidFill>
                    <a:srgbClr val="C00000"/>
                  </a:solidFill>
                  <a:latin typeface="Calibri"/>
                  <a:ea typeface="Calibri"/>
                  <a:cs typeface="Calibri"/>
                  <a:sym typeface="Calibri"/>
                </a:rPr>
                <a:t>. </a:t>
              </a:r>
              <a:endParaRPr b="0" i="0" u="none" strike="noStrike" cap="none" dirty="0">
                <a:solidFill>
                  <a:schemeClr val="lt1"/>
                </a:solidFill>
                <a:sym typeface="Aria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EF7FF"/>
            </a:gs>
            <a:gs pos="74000">
              <a:srgbClr val="6EC8FF"/>
            </a:gs>
            <a:gs pos="83000">
              <a:srgbClr val="6EC8FF"/>
            </a:gs>
            <a:gs pos="100000">
              <a:srgbClr val="9DDAFF"/>
            </a:gs>
          </a:gsLst>
          <a:lin ang="5400000" scaled="0"/>
        </a:gradFill>
        <a:effectLst/>
      </p:bgPr>
    </p:bg>
    <p:spTree>
      <p:nvGrpSpPr>
        <p:cNvPr id="1" name="Shape 162"/>
        <p:cNvGrpSpPr/>
        <p:nvPr/>
      </p:nvGrpSpPr>
      <p:grpSpPr>
        <a:xfrm>
          <a:off x="0" y="0"/>
          <a:ext cx="0" cy="0"/>
          <a:chOff x="0" y="0"/>
          <a:chExt cx="0" cy="0"/>
        </a:xfrm>
      </p:grpSpPr>
      <p:grpSp>
        <p:nvGrpSpPr>
          <p:cNvPr id="163" name="Google Shape;163;p88"/>
          <p:cNvGrpSpPr/>
          <p:nvPr/>
        </p:nvGrpSpPr>
        <p:grpSpPr>
          <a:xfrm>
            <a:off x="1110344" y="747799"/>
            <a:ext cx="7446358" cy="4158738"/>
            <a:chOff x="-45621" y="132025"/>
            <a:chExt cx="10665600" cy="6090365"/>
          </a:xfrm>
        </p:grpSpPr>
        <p:sp>
          <p:nvSpPr>
            <p:cNvPr id="164" name="Google Shape;164;p88"/>
            <p:cNvSpPr/>
            <p:nvPr/>
          </p:nvSpPr>
          <p:spPr>
            <a:xfrm>
              <a:off x="5343" y="132025"/>
              <a:ext cx="2900173" cy="1740104"/>
            </a:xfrm>
            <a:prstGeom prst="roundRect">
              <a:avLst>
                <a:gd name="adj" fmla="val 10000"/>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88"/>
            <p:cNvSpPr txBox="1"/>
            <p:nvPr/>
          </p:nvSpPr>
          <p:spPr>
            <a:xfrm>
              <a:off x="-45621" y="182991"/>
              <a:ext cx="2935548" cy="1864611"/>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a:solidFill>
                    <a:schemeClr val="lt1"/>
                  </a:solidFill>
                  <a:latin typeface="Calibri"/>
                  <a:ea typeface="Calibri"/>
                  <a:cs typeface="Calibri"/>
                  <a:sym typeface="Calibri"/>
                </a:rPr>
                <a:t>SAFE EXPLORATION RISK FREE </a:t>
              </a:r>
              <a:endParaRPr sz="14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400"/>
                <a:buFont typeface="Arial"/>
                <a:buNone/>
              </a:pPr>
              <a:endParaRPr sz="1400" b="1" i="0" u="none" strike="noStrike" cap="none" dirty="0">
                <a:solidFill>
                  <a:schemeClr val="lt1"/>
                </a:solidFill>
                <a:latin typeface="Calibri"/>
                <a:ea typeface="Calibri"/>
                <a:cs typeface="Calibri"/>
                <a:sym typeface="Calibri"/>
              </a:endParaRPr>
            </a:p>
          </p:txBody>
        </p:sp>
        <p:sp>
          <p:nvSpPr>
            <p:cNvPr id="166" name="Google Shape;166;p88"/>
            <p:cNvSpPr/>
            <p:nvPr/>
          </p:nvSpPr>
          <p:spPr>
            <a:xfrm>
              <a:off x="5343" y="2307156"/>
              <a:ext cx="2900173" cy="1740104"/>
            </a:xfrm>
            <a:prstGeom prst="roundRect">
              <a:avLst>
                <a:gd name="adj" fmla="val 10000"/>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8"/>
            <p:cNvSpPr txBox="1"/>
            <p:nvPr/>
          </p:nvSpPr>
          <p:spPr>
            <a:xfrm>
              <a:off x="56309" y="2358122"/>
              <a:ext cx="2798241" cy="163817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a:solidFill>
                    <a:srgbClr val="C00000"/>
                  </a:solidFill>
                  <a:latin typeface="Calibri"/>
                  <a:ea typeface="Calibri"/>
                  <a:cs typeface="Calibri"/>
                  <a:sym typeface="Calibri"/>
                </a:rPr>
                <a:t>PERSONALIZED LEARNING PROGRESS AT OWN PACE </a:t>
              </a:r>
              <a:endParaRPr lang="en-GB" sz="1400" b="1" i="0" u="none" strike="noStrike" cap="none" dirty="0" smtClean="0">
                <a:solidFill>
                  <a:srgbClr val="C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smtClean="0">
                  <a:solidFill>
                    <a:srgbClr val="C00000"/>
                  </a:solidFill>
                  <a:latin typeface="Calibri"/>
                  <a:ea typeface="Calibri"/>
                  <a:cs typeface="Calibri"/>
                  <a:sym typeface="Calibri"/>
                </a:rPr>
                <a:t>(</a:t>
              </a:r>
              <a:r>
                <a:rPr lang="en-GB" sz="1400" b="1" i="0" u="none" strike="noStrike" cap="none" dirty="0">
                  <a:solidFill>
                    <a:srgbClr val="C00000"/>
                  </a:solidFill>
                  <a:latin typeface="Calibri"/>
                  <a:ea typeface="Calibri"/>
                  <a:cs typeface="Calibri"/>
                  <a:sym typeface="Calibri"/>
                </a:rPr>
                <a:t>Electric Circuits)</a:t>
              </a:r>
              <a:endParaRPr sz="1400" b="1" i="0" u="none" strike="noStrike" cap="none" dirty="0">
                <a:solidFill>
                  <a:srgbClr val="C00000"/>
                </a:solidFill>
                <a:latin typeface="Calibri"/>
                <a:ea typeface="Calibri"/>
                <a:cs typeface="Calibri"/>
                <a:sym typeface="Calibri"/>
              </a:endParaRPr>
            </a:p>
          </p:txBody>
        </p:sp>
        <p:sp>
          <p:nvSpPr>
            <p:cNvPr id="168" name="Google Shape;168;p88"/>
            <p:cNvSpPr/>
            <p:nvPr/>
          </p:nvSpPr>
          <p:spPr>
            <a:xfrm>
              <a:off x="5343" y="4482286"/>
              <a:ext cx="2900173" cy="1740104"/>
            </a:xfrm>
            <a:prstGeom prst="roundRect">
              <a:avLst>
                <a:gd name="adj" fmla="val 1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88"/>
            <p:cNvSpPr txBox="1"/>
            <p:nvPr/>
          </p:nvSpPr>
          <p:spPr>
            <a:xfrm>
              <a:off x="56309" y="4533252"/>
              <a:ext cx="2798241" cy="163817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b="1" dirty="0" smtClean="0">
                  <a:solidFill>
                    <a:schemeClr val="lt1"/>
                  </a:solidFill>
                  <a:latin typeface="Calibri"/>
                  <a:ea typeface="Calibri"/>
                  <a:cs typeface="Calibri"/>
                  <a:sym typeface="Calibri"/>
                </a:rPr>
                <a:t>AVAILABLE  ANYTIME, ANYWHERE WITH INTERNET ACCESS.</a:t>
              </a:r>
              <a:endParaRPr sz="1400" b="1" i="0" u="none" strike="noStrike" cap="none" dirty="0">
                <a:solidFill>
                  <a:schemeClr val="lt1"/>
                </a:solidFill>
                <a:latin typeface="Calibri"/>
                <a:ea typeface="Calibri"/>
                <a:cs typeface="Calibri"/>
                <a:sym typeface="Calibri"/>
              </a:endParaRPr>
            </a:p>
          </p:txBody>
        </p:sp>
        <p:sp>
          <p:nvSpPr>
            <p:cNvPr id="170" name="Google Shape;170;p88"/>
            <p:cNvSpPr/>
            <p:nvPr/>
          </p:nvSpPr>
          <p:spPr>
            <a:xfrm>
              <a:off x="3862575" y="4482286"/>
              <a:ext cx="2900173" cy="1740104"/>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88"/>
            <p:cNvSpPr txBox="1"/>
            <p:nvPr/>
          </p:nvSpPr>
          <p:spPr>
            <a:xfrm>
              <a:off x="3811610" y="4533251"/>
              <a:ext cx="3044978" cy="1638172"/>
            </a:xfrm>
            <a:prstGeom prst="rect">
              <a:avLst/>
            </a:prstGeom>
            <a:noFill/>
            <a:ln>
              <a:noFill/>
            </a:ln>
          </p:spPr>
          <p:txBody>
            <a:bodyPr spcFirstLastPara="1" wrap="square" lIns="83800" tIns="83800" rIns="83800" bIns="83800" anchor="ctr" anchorCtr="0">
              <a:noAutofit/>
            </a:bodyPr>
            <a:lstStyle/>
            <a:p>
              <a:pPr lvl="0" algn="ctr">
                <a:lnSpc>
                  <a:spcPct val="90000"/>
                </a:lnSpc>
                <a:buSzPts val="1400"/>
              </a:pPr>
              <a:r>
                <a:rPr lang="en-GB" sz="1400" b="1" i="0" u="none" strike="noStrike" cap="none" dirty="0" smtClean="0">
                  <a:solidFill>
                    <a:srgbClr val="FFC000"/>
                  </a:solidFill>
                  <a:latin typeface="Calibri"/>
                  <a:ea typeface="Calibri"/>
                  <a:cs typeface="Calibri"/>
                  <a:sym typeface="Calibri"/>
                </a:rPr>
                <a:t>MANIPULATE VARIABLES AND REAL-TIME </a:t>
              </a:r>
              <a:r>
                <a:rPr lang="en-GB" sz="1400" b="1" i="0" u="none" strike="noStrike" cap="none" dirty="0">
                  <a:solidFill>
                    <a:srgbClr val="FFC000"/>
                  </a:solidFill>
                  <a:latin typeface="Calibri"/>
                  <a:ea typeface="Calibri"/>
                  <a:cs typeface="Calibri"/>
                  <a:sym typeface="Calibri"/>
                </a:rPr>
                <a:t>DATA PROCESSING FOR IMMEDIATE </a:t>
              </a:r>
              <a:r>
                <a:rPr lang="en-GB" sz="1400" b="1" i="0" u="none" strike="noStrike" cap="none" dirty="0" smtClean="0">
                  <a:solidFill>
                    <a:srgbClr val="FFC000"/>
                  </a:solidFill>
                  <a:latin typeface="Calibri"/>
                  <a:ea typeface="Calibri"/>
                  <a:cs typeface="Calibri"/>
                  <a:sym typeface="Calibri"/>
                </a:rPr>
                <a:t>RESULTS</a:t>
              </a:r>
              <a:endParaRPr sz="1400" b="0" i="0" u="none" strike="noStrike" cap="none" dirty="0">
                <a:solidFill>
                  <a:srgbClr val="FFC000"/>
                </a:solidFill>
                <a:latin typeface="Calibri"/>
                <a:ea typeface="Calibri"/>
                <a:cs typeface="Calibri"/>
                <a:sym typeface="Calibri"/>
              </a:endParaRPr>
            </a:p>
          </p:txBody>
        </p:sp>
        <p:sp>
          <p:nvSpPr>
            <p:cNvPr id="172" name="Google Shape;172;p88"/>
            <p:cNvSpPr/>
            <p:nvPr/>
          </p:nvSpPr>
          <p:spPr>
            <a:xfrm>
              <a:off x="3862575" y="2307156"/>
              <a:ext cx="2900173" cy="1740104"/>
            </a:xfrm>
            <a:prstGeom prst="roundRect">
              <a:avLst>
                <a:gd name="adj" fmla="val 1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88"/>
            <p:cNvSpPr txBox="1"/>
            <p:nvPr/>
          </p:nvSpPr>
          <p:spPr>
            <a:xfrm>
              <a:off x="3913541" y="2358122"/>
              <a:ext cx="2798241" cy="1638172"/>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a:solidFill>
                    <a:schemeClr val="lt1"/>
                  </a:solidFill>
                  <a:latin typeface="Calibri"/>
                  <a:ea typeface="Calibri"/>
                  <a:cs typeface="Calibri"/>
                  <a:sym typeface="Calibri"/>
                </a:rPr>
                <a:t>SCALABILITY </a:t>
              </a:r>
              <a:endParaRPr sz="1400" b="1" i="0" u="none" strike="noStrike" cap="none" dirty="0">
                <a:solidFill>
                  <a:srgbClr val="000000"/>
                </a:solidFill>
                <a:latin typeface="Calibri"/>
                <a:ea typeface="Calibri"/>
                <a:cs typeface="Calibri"/>
                <a:sym typeface="Calibri"/>
              </a:endParaRPr>
            </a:p>
            <a:p>
              <a:pPr marL="0" marR="0" lvl="0" indent="0" algn="ctr" rtl="0">
                <a:lnSpc>
                  <a:spcPct val="90000"/>
                </a:lnSpc>
                <a:spcBef>
                  <a:spcPts val="770"/>
                </a:spcBef>
                <a:spcAft>
                  <a:spcPts val="0"/>
                </a:spcAft>
                <a:buNone/>
              </a:pPr>
              <a:r>
                <a:rPr lang="en-GB" sz="1400" b="1" i="0" u="none" strike="noStrike" cap="none" dirty="0">
                  <a:solidFill>
                    <a:schemeClr val="lt1"/>
                  </a:solidFill>
                  <a:latin typeface="Calibri"/>
                  <a:ea typeface="Calibri"/>
                  <a:cs typeface="Calibri"/>
                  <a:sym typeface="Calibri"/>
                </a:rPr>
                <a:t>(</a:t>
              </a:r>
              <a:r>
                <a:rPr lang="en-GB" sz="1400" b="1" i="0" u="none" strike="noStrike" cap="none" dirty="0">
                  <a:solidFill>
                    <a:srgbClr val="003B5E"/>
                  </a:solidFill>
                  <a:latin typeface="Calibri"/>
                  <a:ea typeface="Calibri"/>
                  <a:cs typeface="Calibri"/>
                  <a:sym typeface="Calibri"/>
                </a:rPr>
                <a:t>Accommodates large audiences without location constraints.)</a:t>
              </a:r>
              <a:endParaRPr sz="1400" b="1" i="0" u="none" strike="noStrike" cap="none" dirty="0">
                <a:solidFill>
                  <a:srgbClr val="003B5E"/>
                </a:solidFill>
                <a:latin typeface="Calibri"/>
                <a:ea typeface="Calibri"/>
                <a:cs typeface="Calibri"/>
                <a:sym typeface="Calibri"/>
              </a:endParaRPr>
            </a:p>
          </p:txBody>
        </p:sp>
        <p:sp>
          <p:nvSpPr>
            <p:cNvPr id="174" name="Google Shape;174;p88"/>
            <p:cNvSpPr/>
            <p:nvPr/>
          </p:nvSpPr>
          <p:spPr>
            <a:xfrm>
              <a:off x="3862575" y="132025"/>
              <a:ext cx="2900173" cy="1740104"/>
            </a:xfrm>
            <a:prstGeom prst="roundRect">
              <a:avLst>
                <a:gd name="adj" fmla="val 10000"/>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88"/>
            <p:cNvSpPr txBox="1"/>
            <p:nvPr/>
          </p:nvSpPr>
          <p:spPr>
            <a:xfrm>
              <a:off x="3913541" y="182991"/>
              <a:ext cx="2798241" cy="1638172"/>
            </a:xfrm>
            <a:prstGeom prst="rect">
              <a:avLst/>
            </a:prstGeom>
            <a:solidFill>
              <a:srgbClr val="F6B26B"/>
            </a:solidFill>
            <a:ln>
              <a:noFill/>
            </a:ln>
          </p:spPr>
          <p:txBody>
            <a:bodyPr spcFirstLastPara="1" wrap="square" lIns="83800" tIns="83800" rIns="83800" bIns="83800" anchor="ctr" anchorCtr="0">
              <a:noAutofit/>
            </a:bodyPr>
            <a:lstStyle/>
            <a:p>
              <a:pPr algn="ctr">
                <a:lnSpc>
                  <a:spcPct val="90000"/>
                </a:lnSpc>
                <a:buSzPts val="1400"/>
              </a:pPr>
              <a:r>
                <a:rPr lang="en-US" b="1" dirty="0" smtClean="0">
                  <a:solidFill>
                    <a:srgbClr val="003C5D"/>
                  </a:solidFill>
                  <a:latin typeface="Calibri"/>
                  <a:ea typeface="Calibri"/>
                  <a:cs typeface="Calibri"/>
                  <a:sym typeface="Calibri"/>
                </a:rPr>
                <a:t>REDUCES COST OF PHYSICAL EQUIPMENT, MATERIALS AND MAINTENANCE.</a:t>
              </a:r>
              <a:endParaRPr lang="en-US" b="1" dirty="0"/>
            </a:p>
          </p:txBody>
        </p:sp>
        <p:sp>
          <p:nvSpPr>
            <p:cNvPr id="176" name="Google Shape;176;p88"/>
            <p:cNvSpPr/>
            <p:nvPr/>
          </p:nvSpPr>
          <p:spPr>
            <a:xfrm>
              <a:off x="7719806" y="132025"/>
              <a:ext cx="2900173" cy="1740104"/>
            </a:xfrm>
            <a:prstGeom prst="roundRect">
              <a:avLst>
                <a:gd name="adj" fmla="val 10000"/>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88"/>
            <p:cNvSpPr txBox="1"/>
            <p:nvPr/>
          </p:nvSpPr>
          <p:spPr>
            <a:xfrm>
              <a:off x="7770773" y="351591"/>
              <a:ext cx="2710892" cy="1312420"/>
            </a:xfrm>
            <a:prstGeom prst="rect">
              <a:avLst/>
            </a:prstGeom>
            <a:noFill/>
            <a:ln>
              <a:noFill/>
            </a:ln>
          </p:spPr>
          <p:txBody>
            <a:bodyPr spcFirstLastPara="1" wrap="square" lIns="83800" tIns="83800" rIns="83800" bIns="83800" anchor="ctr" anchorCtr="0">
              <a:noAutofit/>
            </a:bodyPr>
            <a:lstStyle/>
            <a:p>
              <a:pPr lvl="0" algn="ctr">
                <a:lnSpc>
                  <a:spcPct val="90000"/>
                </a:lnSpc>
                <a:buSzPts val="1400"/>
              </a:pPr>
              <a:r>
                <a:rPr lang="en-GB" sz="1400" b="1" i="0" u="none" strike="noStrike" cap="none" dirty="0">
                  <a:solidFill>
                    <a:srgbClr val="FFF287"/>
                  </a:solidFill>
                  <a:latin typeface="Calibri"/>
                  <a:ea typeface="Calibri"/>
                  <a:cs typeface="Calibri"/>
                  <a:sym typeface="Calibri"/>
                </a:rPr>
                <a:t>VISUALIZATION OF </a:t>
              </a:r>
              <a:r>
                <a:rPr lang="en-GB" sz="1400" b="1" i="0" u="none" strike="noStrike" cap="none" dirty="0" smtClean="0">
                  <a:solidFill>
                    <a:srgbClr val="FFF287"/>
                  </a:solidFill>
                  <a:latin typeface="Calibri"/>
                  <a:ea typeface="Calibri"/>
                  <a:cs typeface="Calibri"/>
                  <a:sym typeface="Calibri"/>
                </a:rPr>
                <a:t>INVISIBLE, </a:t>
              </a:r>
              <a:r>
                <a:rPr lang="en-GB" b="1" dirty="0">
                  <a:solidFill>
                    <a:schemeClr val="accent6"/>
                  </a:solidFill>
                  <a:latin typeface="Calibri"/>
                  <a:ea typeface="Calibri"/>
                  <a:cs typeface="Calibri"/>
                  <a:sym typeface="Calibri"/>
                </a:rPr>
                <a:t>COMPLEX</a:t>
              </a:r>
              <a:r>
                <a:rPr lang="en-GB" sz="1400" b="1" i="0" u="none" strike="noStrike" cap="none" dirty="0" smtClean="0">
                  <a:solidFill>
                    <a:schemeClr val="accent6"/>
                  </a:solidFill>
                  <a:latin typeface="Calibri"/>
                  <a:ea typeface="Calibri"/>
                  <a:cs typeface="Calibri"/>
                  <a:sym typeface="Calibri"/>
                </a:rPr>
                <a:t> </a:t>
              </a:r>
              <a:r>
                <a:rPr lang="en-GB" sz="1400" b="1" i="0" u="none" strike="noStrike" cap="none" dirty="0">
                  <a:solidFill>
                    <a:srgbClr val="FFF287"/>
                  </a:solidFill>
                  <a:latin typeface="Calibri"/>
                  <a:ea typeface="Calibri"/>
                  <a:cs typeface="Calibri"/>
                  <a:sym typeface="Calibri"/>
                </a:rPr>
                <a:t>CONCEPTS </a:t>
              </a:r>
              <a:endParaRPr lang="en-GB" sz="1400" b="1" i="0" u="none" strike="noStrike" cap="none" dirty="0" smtClean="0">
                <a:solidFill>
                  <a:srgbClr val="FFF287"/>
                </a:solidFill>
                <a:latin typeface="Calibri"/>
                <a:ea typeface="Calibri"/>
                <a:cs typeface="Calibri"/>
                <a:sym typeface="Calibri"/>
              </a:endParaRPr>
            </a:p>
            <a:p>
              <a:pPr lvl="0" algn="ctr">
                <a:lnSpc>
                  <a:spcPct val="90000"/>
                </a:lnSpc>
                <a:buSzPts val="1400"/>
              </a:pPr>
              <a:r>
                <a:rPr lang="en-GB" sz="1400" b="1" i="0" u="none" strike="noStrike" cap="none" dirty="0" smtClean="0">
                  <a:solidFill>
                    <a:srgbClr val="FFF287"/>
                  </a:solidFill>
                  <a:latin typeface="Calibri"/>
                  <a:ea typeface="Calibri"/>
                  <a:cs typeface="Calibri"/>
                  <a:sym typeface="Calibri"/>
                </a:rPr>
                <a:t>(Sound </a:t>
              </a:r>
              <a:r>
                <a:rPr lang="en-GB" sz="1400" b="1" i="0" u="none" strike="noStrike" cap="none" dirty="0">
                  <a:solidFill>
                    <a:srgbClr val="FFF287"/>
                  </a:solidFill>
                  <a:latin typeface="Calibri"/>
                  <a:ea typeface="Calibri"/>
                  <a:cs typeface="Calibri"/>
                  <a:sym typeface="Calibri"/>
                </a:rPr>
                <a:t>Waves, Gravitational Fields)</a:t>
              </a:r>
              <a:endParaRPr sz="1400" b="1" i="0" u="none" strike="noStrike" cap="none" dirty="0">
                <a:solidFill>
                  <a:srgbClr val="FFF287"/>
                </a:solidFill>
                <a:latin typeface="Calibri"/>
                <a:ea typeface="Calibri"/>
                <a:cs typeface="Calibri"/>
                <a:sym typeface="Calibri"/>
              </a:endParaRPr>
            </a:p>
          </p:txBody>
        </p:sp>
        <p:sp>
          <p:nvSpPr>
            <p:cNvPr id="178" name="Google Shape;178;p88"/>
            <p:cNvSpPr/>
            <p:nvPr/>
          </p:nvSpPr>
          <p:spPr>
            <a:xfrm>
              <a:off x="7719806" y="2307156"/>
              <a:ext cx="2900173" cy="1740104"/>
            </a:xfrm>
            <a:prstGeom prst="roundRect">
              <a:avLst>
                <a:gd name="adj" fmla="val 1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88"/>
            <p:cNvSpPr txBox="1"/>
            <p:nvPr/>
          </p:nvSpPr>
          <p:spPr>
            <a:xfrm>
              <a:off x="7770772" y="2358122"/>
              <a:ext cx="2798241" cy="163817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a:solidFill>
                    <a:schemeClr val="lt1"/>
                  </a:solidFill>
                  <a:latin typeface="Calibri"/>
                  <a:ea typeface="Calibri"/>
                  <a:cs typeface="Calibri"/>
                  <a:sym typeface="Calibri"/>
                </a:rPr>
                <a:t>CONTROLLED ENVIRONMENTS,  UNMATCHED PRECISION, ACCURACY </a:t>
              </a:r>
              <a:endParaRPr sz="14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735"/>
                </a:spcBef>
                <a:spcAft>
                  <a:spcPts val="0"/>
                </a:spcAft>
                <a:buClr>
                  <a:srgbClr val="000000"/>
                </a:buClr>
                <a:buSzPts val="1400"/>
                <a:buFont typeface="Arial"/>
                <a:buNone/>
              </a:pPr>
              <a:r>
                <a:rPr lang="en-GB" sz="1400" b="1" i="0" u="none" strike="noStrike" cap="none" dirty="0">
                  <a:solidFill>
                    <a:schemeClr val="lt1"/>
                  </a:solidFill>
                  <a:latin typeface="Calibri"/>
                  <a:ea typeface="Calibri"/>
                  <a:cs typeface="Calibri"/>
                  <a:sym typeface="Calibri"/>
                </a:rPr>
                <a:t>(Free Fall, Ohm’s Law)</a:t>
              </a:r>
              <a:endParaRPr sz="1400" b="1" i="0" u="none" strike="noStrike" cap="none" dirty="0">
                <a:solidFill>
                  <a:schemeClr val="lt1"/>
                </a:solidFill>
                <a:latin typeface="Calibri"/>
                <a:ea typeface="Calibri"/>
                <a:cs typeface="Calibri"/>
                <a:sym typeface="Calibri"/>
              </a:endParaRPr>
            </a:p>
          </p:txBody>
        </p:sp>
        <p:sp>
          <p:nvSpPr>
            <p:cNvPr id="180" name="Google Shape;180;p88"/>
            <p:cNvSpPr/>
            <p:nvPr/>
          </p:nvSpPr>
          <p:spPr>
            <a:xfrm>
              <a:off x="7719806" y="4482286"/>
              <a:ext cx="2900173" cy="1740104"/>
            </a:xfrm>
            <a:prstGeom prst="roundRect">
              <a:avLst>
                <a:gd name="adj" fmla="val 10000"/>
              </a:avLst>
            </a:prstGeom>
            <a:gradFill>
              <a:gsLst>
                <a:gs pos="0">
                  <a:srgbClr val="5E81C9"/>
                </a:gs>
                <a:gs pos="50000">
                  <a:srgbClr val="3B70C9"/>
                </a:gs>
                <a:gs pos="100000">
                  <a:srgbClr val="2E60B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88"/>
            <p:cNvSpPr txBox="1"/>
            <p:nvPr/>
          </p:nvSpPr>
          <p:spPr>
            <a:xfrm>
              <a:off x="7776212" y="4574927"/>
              <a:ext cx="2792800" cy="1596495"/>
            </a:xfrm>
            <a:prstGeom prst="rect">
              <a:avLst/>
            </a:prstGeom>
            <a:solidFill>
              <a:schemeClr val="tx2">
                <a:lumMod val="75000"/>
              </a:schemeClr>
            </a:solid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GB" sz="1400" b="1" i="0" u="none" strike="noStrike" cap="none" dirty="0">
                  <a:solidFill>
                    <a:srgbClr val="FFF287"/>
                  </a:solidFill>
                  <a:latin typeface="Calibri"/>
                  <a:ea typeface="Calibri"/>
                  <a:cs typeface="Calibri"/>
                  <a:sym typeface="Calibri"/>
                </a:rPr>
                <a:t>STREAMLINING LONG EXPERIMENTS</a:t>
              </a:r>
              <a:endParaRPr sz="1400" b="1" i="0" u="none" strike="noStrike" cap="none" dirty="0">
                <a:solidFill>
                  <a:srgbClr val="FFF287"/>
                </a:solidFill>
                <a:latin typeface="Calibri"/>
                <a:ea typeface="Calibri"/>
                <a:cs typeface="Calibri"/>
                <a:sym typeface="Calibri"/>
              </a:endParaRPr>
            </a:p>
            <a:p>
              <a:pPr marL="0" marR="0" lvl="0" indent="0" algn="ctr" rtl="0">
                <a:lnSpc>
                  <a:spcPct val="90000"/>
                </a:lnSpc>
                <a:spcBef>
                  <a:spcPts val="770"/>
                </a:spcBef>
                <a:spcAft>
                  <a:spcPts val="0"/>
                </a:spcAft>
                <a:buClr>
                  <a:srgbClr val="000000"/>
                </a:buClr>
                <a:buSzPts val="1400"/>
                <a:buFont typeface="Arial"/>
                <a:buNone/>
              </a:pPr>
              <a:r>
                <a:rPr lang="en-GB" sz="1400" b="1" i="0" u="none" strike="noStrike" cap="none" dirty="0">
                  <a:solidFill>
                    <a:srgbClr val="FFF287"/>
                  </a:solidFill>
                  <a:latin typeface="Calibri"/>
                  <a:ea typeface="Calibri"/>
                  <a:cs typeface="Calibri"/>
                  <a:sym typeface="Calibri"/>
                </a:rPr>
                <a:t>(Thermal Physics, Pendulum Motion</a:t>
              </a:r>
              <a:r>
                <a:rPr lang="en-GB" sz="1400" b="1" i="0" u="none" strike="noStrike" cap="none" dirty="0" smtClean="0">
                  <a:solidFill>
                    <a:srgbClr val="FFF287"/>
                  </a:solidFill>
                  <a:latin typeface="Calibri"/>
                  <a:ea typeface="Calibri"/>
                  <a:cs typeface="Calibri"/>
                  <a:sym typeface="Calibri"/>
                </a:rPr>
                <a:t>,)</a:t>
              </a:r>
              <a:endParaRPr sz="1400" b="1" i="0" u="none" strike="noStrike" cap="none" dirty="0">
                <a:solidFill>
                  <a:srgbClr val="FFF287"/>
                </a:solidFill>
                <a:latin typeface="Calibri"/>
                <a:ea typeface="Calibri"/>
                <a:cs typeface="Calibri"/>
                <a:sym typeface="Calibri"/>
              </a:endParaRPr>
            </a:p>
          </p:txBody>
        </p:sp>
      </p:grpSp>
      <p:sp>
        <p:nvSpPr>
          <p:cNvPr id="182" name="Google Shape;182;p88"/>
          <p:cNvSpPr txBox="1"/>
          <p:nvPr/>
        </p:nvSpPr>
        <p:spPr>
          <a:xfrm>
            <a:off x="2491436" y="77050"/>
            <a:ext cx="392767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200" b="1" i="0" u="none" strike="noStrike" cap="none" dirty="0">
                <a:solidFill>
                  <a:srgbClr val="003C5D"/>
                </a:solidFill>
                <a:latin typeface="Calibri"/>
                <a:ea typeface="Calibri"/>
                <a:cs typeface="Calibri"/>
                <a:sym typeface="Calibri"/>
              </a:rPr>
              <a:t>Virtual Labs in Physics</a:t>
            </a:r>
            <a:endParaRPr sz="3200" b="1" i="0" u="none" strike="noStrike" cap="none" dirty="0">
              <a:solidFill>
                <a:srgbClr val="003C5D"/>
              </a:solidFill>
              <a:latin typeface="Calibri"/>
              <a:ea typeface="Calibri"/>
              <a:cs typeface="Calibri"/>
              <a:sym typeface="Calibri"/>
            </a:endParaRPr>
          </a:p>
          <a:p>
            <a:pPr marL="0" marR="0" lvl="0" indent="0" algn="l" rtl="0">
              <a:lnSpc>
                <a:spcPct val="100000"/>
              </a:lnSpc>
              <a:spcBef>
                <a:spcPts val="0"/>
              </a:spcBef>
              <a:spcAft>
                <a:spcPts val="0"/>
              </a:spcAft>
              <a:buNone/>
            </a:pPr>
            <a:endParaRPr sz="2800" b="0" i="0" u="none" strike="noStrike" cap="none" dirty="0">
              <a:solidFill>
                <a:srgbClr val="000000"/>
              </a:solidFill>
              <a:latin typeface="Arial"/>
              <a:ea typeface="Arial"/>
              <a:cs typeface="Arial"/>
              <a:sym typeface="Arial"/>
            </a:endParaRPr>
          </a:p>
        </p:txBody>
      </p:sp>
      <p:pic>
        <p:nvPicPr>
          <p:cNvPr id="183" name="Google Shape;183;p88"/>
          <p:cNvPicPr preferRelativeResize="0"/>
          <p:nvPr/>
        </p:nvPicPr>
        <p:blipFill rotWithShape="1">
          <a:blip r:embed="rId3">
            <a:alphaModFix/>
          </a:blip>
          <a:srcRect/>
          <a:stretch/>
        </p:blipFill>
        <p:spPr>
          <a:xfrm>
            <a:off x="-355682" y="-608003"/>
            <a:ext cx="2144166" cy="2342700"/>
          </a:xfrm>
          <a:prstGeom prst="rect">
            <a:avLst/>
          </a:prstGeom>
          <a:noFill/>
          <a:ln>
            <a:noFill/>
          </a:ln>
        </p:spPr>
      </p:pic>
      <p:pic>
        <p:nvPicPr>
          <p:cNvPr id="23" name="Google Shape;191;p8"/>
          <p:cNvPicPr preferRelativeResize="0"/>
          <p:nvPr/>
        </p:nvPicPr>
        <p:blipFill rotWithShape="1">
          <a:blip r:embed="rId4">
            <a:alphaModFix/>
          </a:blip>
          <a:srcRect/>
          <a:stretch/>
        </p:blipFill>
        <p:spPr>
          <a:xfrm>
            <a:off x="-103189" y="1436965"/>
            <a:ext cx="1392656" cy="169841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5"/>
        <p:cNvGrpSpPr/>
        <p:nvPr/>
      </p:nvGrpSpPr>
      <p:grpSpPr>
        <a:xfrm>
          <a:off x="0" y="0"/>
          <a:ext cx="0" cy="0"/>
          <a:chOff x="0" y="0"/>
          <a:chExt cx="0" cy="0"/>
        </a:xfrm>
      </p:grpSpPr>
      <p:sp>
        <p:nvSpPr>
          <p:cNvPr id="196" name="Google Shape;196;p89"/>
          <p:cNvSpPr txBox="1">
            <a:spLocks noGrp="1"/>
          </p:cNvSpPr>
          <p:nvPr>
            <p:ph type="title"/>
          </p:nvPr>
        </p:nvSpPr>
        <p:spPr>
          <a:xfrm>
            <a:off x="648181" y="21771"/>
            <a:ext cx="7204886"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GB" sz="2800">
                <a:solidFill>
                  <a:schemeClr val="lt1"/>
                </a:solidFill>
              </a:rPr>
              <a:t>Pedagogical Integration of Virtual labs</a:t>
            </a:r>
            <a:endParaRPr sz="2800">
              <a:solidFill>
                <a:schemeClr val="lt1"/>
              </a:solidFill>
            </a:endParaRPr>
          </a:p>
        </p:txBody>
      </p:sp>
      <p:grpSp>
        <p:nvGrpSpPr>
          <p:cNvPr id="197" name="Google Shape;197;p89"/>
          <p:cNvGrpSpPr/>
          <p:nvPr/>
        </p:nvGrpSpPr>
        <p:grpSpPr>
          <a:xfrm>
            <a:off x="1066795" y="783165"/>
            <a:ext cx="6405999" cy="4335234"/>
            <a:chOff x="38343" y="0"/>
            <a:chExt cx="6405999" cy="4335234"/>
          </a:xfrm>
        </p:grpSpPr>
        <p:sp>
          <p:nvSpPr>
            <p:cNvPr id="198" name="Google Shape;198;p89"/>
            <p:cNvSpPr/>
            <p:nvPr/>
          </p:nvSpPr>
          <p:spPr>
            <a:xfrm>
              <a:off x="38343" y="0"/>
              <a:ext cx="5477691" cy="1300570"/>
            </a:xfrm>
            <a:prstGeom prst="roundRect">
              <a:avLst>
                <a:gd name="adj" fmla="val 10000"/>
              </a:avLst>
            </a:prstGeom>
            <a:gradFill>
              <a:gsLst>
                <a:gs pos="0">
                  <a:srgbClr val="EEF7FF"/>
                </a:gs>
                <a:gs pos="74000">
                  <a:srgbClr val="6EC8FF"/>
                </a:gs>
                <a:gs pos="83000">
                  <a:srgbClr val="6EC8FF"/>
                </a:gs>
                <a:gs pos="100000">
                  <a:srgbClr val="9DDAFF"/>
                </a:gs>
              </a:gsLst>
              <a:lin ang="5400000"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9"/>
            <p:cNvSpPr txBox="1"/>
            <p:nvPr/>
          </p:nvSpPr>
          <p:spPr>
            <a:xfrm>
              <a:off x="76435" y="38092"/>
              <a:ext cx="4074275" cy="122438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GB" sz="1300" b="1" i="0" u="none" strike="noStrike" cap="none">
                  <a:solidFill>
                    <a:srgbClr val="C00000"/>
                  </a:solidFill>
                  <a:latin typeface="Arial"/>
                  <a:ea typeface="Arial"/>
                  <a:cs typeface="Arial"/>
                  <a:sym typeface="Arial"/>
                </a:rPr>
                <a:t>Pre-Lab Session:</a:t>
              </a:r>
              <a:endParaRPr sz="1300" b="0" i="0" u="none" strike="noStrike" cap="none">
                <a:solidFill>
                  <a:schemeClr val="lt1"/>
                </a:solidFill>
                <a:latin typeface="Arial"/>
                <a:ea typeface="Arial"/>
                <a:cs typeface="Arial"/>
                <a:sym typeface="Arial"/>
              </a:endParaRPr>
            </a:p>
            <a:p>
              <a:pPr marL="0" marR="0" lvl="0" indent="0" algn="l" rtl="0">
                <a:lnSpc>
                  <a:spcPct val="90000"/>
                </a:lnSpc>
                <a:spcBef>
                  <a:spcPts val="455"/>
                </a:spcBef>
                <a:spcAft>
                  <a:spcPts val="0"/>
                </a:spcAft>
                <a:buNone/>
              </a:pPr>
              <a:r>
                <a:rPr lang="en-GB" sz="1400" b="0" i="0" u="none" strike="noStrike" cap="none">
                  <a:solidFill>
                    <a:srgbClr val="003C5D"/>
                  </a:solidFill>
                  <a:latin typeface="Arial"/>
                  <a:ea typeface="Arial"/>
                  <a:cs typeface="Arial"/>
                  <a:sym typeface="Arial"/>
                </a:rPr>
                <a:t>Teachers can introduce the theoretical concepts, objectives, and procedures of the lab activity, using instructional materials, demonstration videos, or preparatory assignments to ensure students are familiar with the lab setup</a:t>
              </a:r>
              <a:r>
                <a:rPr lang="en-GB" sz="1300" b="0" i="0" u="none" strike="noStrike" cap="none">
                  <a:solidFill>
                    <a:srgbClr val="003C5D"/>
                  </a:solidFill>
                  <a:latin typeface="Arial"/>
                  <a:ea typeface="Arial"/>
                  <a:cs typeface="Arial"/>
                  <a:sym typeface="Arial"/>
                </a:rPr>
                <a:t>.</a:t>
              </a:r>
              <a:endParaRPr sz="1300" b="0" i="0" u="none" strike="noStrike" cap="none">
                <a:solidFill>
                  <a:srgbClr val="003C5D"/>
                </a:solidFill>
                <a:latin typeface="Arial"/>
                <a:ea typeface="Arial"/>
                <a:cs typeface="Arial"/>
                <a:sym typeface="Arial"/>
              </a:endParaRPr>
            </a:p>
          </p:txBody>
        </p:sp>
        <p:sp>
          <p:nvSpPr>
            <p:cNvPr id="200" name="Google Shape;200;p89"/>
            <p:cNvSpPr/>
            <p:nvPr/>
          </p:nvSpPr>
          <p:spPr>
            <a:xfrm>
              <a:off x="483325" y="1517332"/>
              <a:ext cx="5477691" cy="1300570"/>
            </a:xfrm>
            <a:prstGeom prst="roundRect">
              <a:avLst>
                <a:gd name="adj" fmla="val 10000"/>
              </a:avLst>
            </a:prstGeom>
            <a:gradFill>
              <a:gsLst>
                <a:gs pos="0">
                  <a:srgbClr val="EEF7FF"/>
                </a:gs>
                <a:gs pos="74000">
                  <a:srgbClr val="6EC8FF"/>
                </a:gs>
                <a:gs pos="83000">
                  <a:srgbClr val="6EC8FF"/>
                </a:gs>
                <a:gs pos="100000">
                  <a:srgbClr val="9DDAFF"/>
                </a:gs>
              </a:gsLst>
              <a:lin ang="5400000"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9"/>
            <p:cNvSpPr txBox="1"/>
            <p:nvPr/>
          </p:nvSpPr>
          <p:spPr>
            <a:xfrm>
              <a:off x="521417" y="1555424"/>
              <a:ext cx="4072811" cy="1224386"/>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None/>
              </a:pPr>
              <a:r>
                <a:rPr lang="en-GB" sz="1300" b="1" i="0" u="none" strike="noStrike" cap="none">
                  <a:solidFill>
                    <a:srgbClr val="003C5D"/>
                  </a:solidFill>
                  <a:latin typeface="Arial"/>
                  <a:ea typeface="Arial"/>
                  <a:cs typeface="Arial"/>
                  <a:sym typeface="Arial"/>
                </a:rPr>
                <a:t>Performance Session:</a:t>
              </a:r>
              <a:endParaRPr sz="1300" b="0" i="0" u="none" strike="noStrike" cap="none">
                <a:solidFill>
                  <a:srgbClr val="003C5D"/>
                </a:solidFill>
                <a:latin typeface="Arial"/>
                <a:ea typeface="Arial"/>
                <a:cs typeface="Arial"/>
                <a:sym typeface="Arial"/>
              </a:endParaRPr>
            </a:p>
            <a:p>
              <a:pPr marL="0" marR="0" lvl="0" indent="0" algn="l" rtl="0">
                <a:lnSpc>
                  <a:spcPct val="90000"/>
                </a:lnSpc>
                <a:spcBef>
                  <a:spcPts val="455"/>
                </a:spcBef>
                <a:spcAft>
                  <a:spcPts val="0"/>
                </a:spcAft>
                <a:buNone/>
              </a:pPr>
              <a:r>
                <a:rPr lang="en-GB" sz="1400" b="0" i="0" u="none" strike="noStrike" cap="none">
                  <a:solidFill>
                    <a:srgbClr val="003C5D"/>
                  </a:solidFill>
                  <a:latin typeface="Arial"/>
                  <a:ea typeface="Arial"/>
                  <a:cs typeface="Arial"/>
                  <a:sym typeface="Arial"/>
                </a:rPr>
                <a:t>Teachers can guide students through the experiment on the virtual lab platform, overseeing the procedures, data collection, and observation processes, ensuring it mirrors a physical lab experience.</a:t>
              </a:r>
              <a:endParaRPr sz="1400" b="0" i="0" u="none" strike="noStrike" cap="none">
                <a:solidFill>
                  <a:srgbClr val="003C5D"/>
                </a:solidFill>
                <a:latin typeface="Arial"/>
                <a:ea typeface="Arial"/>
                <a:cs typeface="Arial"/>
                <a:sym typeface="Arial"/>
              </a:endParaRPr>
            </a:p>
          </p:txBody>
        </p:sp>
        <p:sp>
          <p:nvSpPr>
            <p:cNvPr id="202" name="Google Shape;202;p89"/>
            <p:cNvSpPr/>
            <p:nvPr/>
          </p:nvSpPr>
          <p:spPr>
            <a:xfrm>
              <a:off x="966651" y="3034664"/>
              <a:ext cx="5477691" cy="1300570"/>
            </a:xfrm>
            <a:prstGeom prst="roundRect">
              <a:avLst>
                <a:gd name="adj" fmla="val 10000"/>
              </a:avLst>
            </a:prstGeom>
            <a:gradFill>
              <a:gsLst>
                <a:gs pos="0">
                  <a:srgbClr val="EEF7FF"/>
                </a:gs>
                <a:gs pos="74000">
                  <a:srgbClr val="6EC8FF"/>
                </a:gs>
                <a:gs pos="83000">
                  <a:srgbClr val="6EC8FF"/>
                </a:gs>
                <a:gs pos="100000">
                  <a:srgbClr val="9DDAFF"/>
                </a:gs>
              </a:gsLst>
              <a:lin ang="5400000"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9"/>
            <p:cNvSpPr txBox="1"/>
            <p:nvPr/>
          </p:nvSpPr>
          <p:spPr>
            <a:xfrm>
              <a:off x="1004743" y="3072756"/>
              <a:ext cx="4072811" cy="122438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GB" sz="1400" b="1" i="0" u="none" strike="noStrike" cap="none" dirty="0">
                  <a:solidFill>
                    <a:srgbClr val="C00000"/>
                  </a:solidFill>
                  <a:latin typeface="Arial"/>
                  <a:ea typeface="Arial"/>
                  <a:cs typeface="Arial"/>
                  <a:sym typeface="Arial"/>
                </a:rPr>
                <a:t>Post-Lab Session:</a:t>
              </a:r>
              <a:endParaRPr sz="1400" b="0" i="0" u="none" strike="noStrike" cap="none" dirty="0">
                <a:solidFill>
                  <a:schemeClr val="lt1"/>
                </a:solidFill>
                <a:latin typeface="Arial"/>
                <a:ea typeface="Arial"/>
                <a:cs typeface="Arial"/>
                <a:sym typeface="Arial"/>
              </a:endParaRPr>
            </a:p>
            <a:p>
              <a:pPr marL="0" marR="0" lvl="0" indent="0" algn="l" rtl="0">
                <a:lnSpc>
                  <a:spcPct val="90000"/>
                </a:lnSpc>
                <a:spcBef>
                  <a:spcPts val="490"/>
                </a:spcBef>
                <a:spcAft>
                  <a:spcPts val="0"/>
                </a:spcAft>
                <a:buNone/>
              </a:pPr>
              <a:r>
                <a:rPr lang="en-GB" sz="1400" b="0" i="0" u="none" strike="noStrike" cap="none" dirty="0">
                  <a:solidFill>
                    <a:srgbClr val="003C5D"/>
                  </a:solidFill>
                  <a:latin typeface="Arial"/>
                  <a:ea typeface="Arial"/>
                  <a:cs typeface="Arial"/>
                  <a:sym typeface="Arial"/>
                </a:rPr>
                <a:t>Teachers  can help students </a:t>
              </a:r>
              <a:r>
                <a:rPr lang="en-GB" sz="1400" b="0" i="0" u="none" strike="noStrike" cap="none" dirty="0" err="1">
                  <a:solidFill>
                    <a:srgbClr val="003C5D"/>
                  </a:solidFill>
                  <a:latin typeface="Arial"/>
                  <a:ea typeface="Arial"/>
                  <a:cs typeface="Arial"/>
                  <a:sym typeface="Arial"/>
                </a:rPr>
                <a:t>analyze</a:t>
              </a:r>
              <a:r>
                <a:rPr lang="en-GB" sz="1400" b="0" i="0" u="none" strike="noStrike" cap="none" dirty="0">
                  <a:solidFill>
                    <a:srgbClr val="003C5D"/>
                  </a:solidFill>
                  <a:latin typeface="Arial"/>
                  <a:ea typeface="Arial"/>
                  <a:cs typeface="Arial"/>
                  <a:sym typeface="Arial"/>
                </a:rPr>
                <a:t> the collected data, draw </a:t>
              </a:r>
              <a:r>
                <a:rPr lang="en-GB" sz="1400" b="0" i="0" u="none" strike="noStrike" cap="none" dirty="0" smtClean="0">
                  <a:solidFill>
                    <a:srgbClr val="003C5D"/>
                  </a:solidFill>
                  <a:latin typeface="Arial"/>
                  <a:ea typeface="Arial"/>
                  <a:cs typeface="Arial"/>
                  <a:sym typeface="Arial"/>
                </a:rPr>
                <a:t>conclusions by doing calculation, </a:t>
              </a:r>
              <a:r>
                <a:rPr lang="en-GB" sz="1400" b="0" i="0" u="none" strike="noStrike" cap="none" dirty="0">
                  <a:solidFill>
                    <a:srgbClr val="003C5D"/>
                  </a:solidFill>
                  <a:latin typeface="Arial"/>
                  <a:ea typeface="Arial"/>
                  <a:cs typeface="Arial"/>
                  <a:sym typeface="Arial"/>
                </a:rPr>
                <a:t>and compare results with theoretical </a:t>
              </a:r>
              <a:r>
                <a:rPr lang="en-GB" sz="1400" b="0" i="0" u="none" strike="noStrike" cap="none" dirty="0" smtClean="0">
                  <a:solidFill>
                    <a:srgbClr val="003C5D"/>
                  </a:solidFill>
                  <a:latin typeface="Arial"/>
                  <a:ea typeface="Arial"/>
                  <a:cs typeface="Arial"/>
                  <a:sym typeface="Arial"/>
                </a:rPr>
                <a:t>expectations by error analyses.</a:t>
              </a:r>
              <a:endParaRPr sz="1400" b="0" i="0" u="none" strike="noStrike" cap="none" dirty="0">
                <a:solidFill>
                  <a:srgbClr val="003C5D"/>
                </a:solidFill>
                <a:latin typeface="Arial"/>
                <a:ea typeface="Arial"/>
                <a:cs typeface="Arial"/>
                <a:sym typeface="Arial"/>
              </a:endParaRPr>
            </a:p>
          </p:txBody>
        </p:sp>
        <p:sp>
          <p:nvSpPr>
            <p:cNvPr id="204" name="Google Shape;204;p89"/>
            <p:cNvSpPr/>
            <p:nvPr/>
          </p:nvSpPr>
          <p:spPr>
            <a:xfrm>
              <a:off x="4632320" y="986265"/>
              <a:ext cx="845370" cy="845370"/>
            </a:xfrm>
            <a:prstGeom prst="downArrow">
              <a:avLst>
                <a:gd name="adj1" fmla="val 55000"/>
                <a:gd name="adj2" fmla="val 45000"/>
              </a:avLst>
            </a:prstGeom>
            <a:solidFill>
              <a:srgbClr val="CAD5E7">
                <a:alpha val="89803"/>
              </a:srgbClr>
            </a:solidFill>
            <a:ln w="25400" cap="flat" cmpd="sng">
              <a:solidFill>
                <a:srgbClr val="CAD5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9"/>
            <p:cNvSpPr txBox="1"/>
            <p:nvPr/>
          </p:nvSpPr>
          <p:spPr>
            <a:xfrm>
              <a:off x="4822528" y="986265"/>
              <a:ext cx="464954" cy="63614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
          <p:nvSpPr>
            <p:cNvPr id="206" name="Google Shape;206;p89"/>
            <p:cNvSpPr/>
            <p:nvPr/>
          </p:nvSpPr>
          <p:spPr>
            <a:xfrm>
              <a:off x="5115646" y="2494927"/>
              <a:ext cx="845370" cy="845370"/>
            </a:xfrm>
            <a:prstGeom prst="downArrow">
              <a:avLst>
                <a:gd name="adj1" fmla="val 55000"/>
                <a:gd name="adj2" fmla="val 45000"/>
              </a:avLst>
            </a:prstGeom>
            <a:solidFill>
              <a:srgbClr val="CAD5E7">
                <a:alpha val="89803"/>
              </a:srgbClr>
            </a:solidFill>
            <a:ln w="25400" cap="flat" cmpd="sng">
              <a:solidFill>
                <a:srgbClr val="CAD5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9"/>
            <p:cNvSpPr txBox="1"/>
            <p:nvPr/>
          </p:nvSpPr>
          <p:spPr>
            <a:xfrm>
              <a:off x="5305854" y="2494927"/>
              <a:ext cx="464954" cy="636141"/>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Shape 873"/>
        <p:cNvGrpSpPr/>
        <p:nvPr/>
      </p:nvGrpSpPr>
      <p:grpSpPr>
        <a:xfrm>
          <a:off x="0" y="0"/>
          <a:ext cx="0" cy="0"/>
          <a:chOff x="0" y="0"/>
          <a:chExt cx="0" cy="0"/>
        </a:xfrm>
      </p:grpSpPr>
      <p:sp>
        <p:nvSpPr>
          <p:cNvPr id="874" name="Google Shape;874;p9"/>
          <p:cNvSpPr txBox="1">
            <a:spLocks noGrp="1"/>
          </p:cNvSpPr>
          <p:nvPr>
            <p:ph type="title"/>
          </p:nvPr>
        </p:nvSpPr>
        <p:spPr>
          <a:xfrm>
            <a:off x="387900" y="375695"/>
            <a:ext cx="7466143" cy="686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ts val="3000"/>
              <a:buNone/>
            </a:pPr>
            <a:r>
              <a:rPr lang="en-GB" sz="2800" b="1" dirty="0">
                <a:solidFill>
                  <a:schemeClr val="lt1"/>
                </a:solidFill>
              </a:rPr>
              <a:t>Virtual Labs </a:t>
            </a:r>
            <a:r>
              <a:rPr lang="en-GB" sz="2800" b="1" dirty="0" smtClean="0">
                <a:solidFill>
                  <a:schemeClr val="lt1"/>
                </a:solidFill>
              </a:rPr>
              <a:t>aids </a:t>
            </a:r>
            <a:r>
              <a:rPr lang="en-GB" sz="2800" b="1" dirty="0">
                <a:solidFill>
                  <a:schemeClr val="lt1"/>
                </a:solidFill>
              </a:rPr>
              <a:t>Students in following </a:t>
            </a:r>
            <a:r>
              <a:rPr lang="en-GB" sz="2800" b="1" dirty="0" smtClean="0">
                <a:solidFill>
                  <a:schemeClr val="lt1"/>
                </a:solidFill>
              </a:rPr>
              <a:t>ways</a:t>
            </a:r>
            <a:r>
              <a:rPr lang="en-US" sz="2800" b="1" dirty="0" smtClean="0">
                <a:solidFill>
                  <a:schemeClr val="lt1"/>
                </a:solidFill>
              </a:rPr>
              <a:t>:</a:t>
            </a:r>
            <a:endParaRPr sz="2800" b="1" dirty="0">
              <a:solidFill>
                <a:schemeClr val="lt1"/>
              </a:solidFill>
            </a:endParaRPr>
          </a:p>
        </p:txBody>
      </p:sp>
      <p:sp>
        <p:nvSpPr>
          <p:cNvPr id="3" name="Text Placeholder 2">
            <a:extLst>
              <a:ext uri="{FF2B5EF4-FFF2-40B4-BE49-F238E27FC236}">
                <a16:creationId xmlns:a16="http://schemas.microsoft.com/office/drawing/2014/main" id="{FE78A58B-21E4-E7CA-D9BE-73A4107E0019}"/>
              </a:ext>
            </a:extLst>
          </p:cNvPr>
          <p:cNvSpPr>
            <a:spLocks noGrp="1" noChangeArrowheads="1"/>
          </p:cNvSpPr>
          <p:nvPr>
            <p:ph type="body" idx="1"/>
          </p:nvPr>
        </p:nvSpPr>
        <p:spPr bwMode="auto">
          <a:xfrm>
            <a:off x="477164" y="1288487"/>
            <a:ext cx="7559148"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355600" algn="just" rtl="0">
              <a:lnSpc>
                <a:spcPct val="115000"/>
              </a:lnSpc>
              <a:spcBef>
                <a:spcPts val="1200"/>
              </a:spcBef>
              <a:spcAft>
                <a:spcPts val="0"/>
              </a:spcAft>
              <a:buClr>
                <a:schemeClr val="lt1"/>
              </a:buClr>
              <a:buSzPts val="2000"/>
              <a:buChar char="●"/>
            </a:pPr>
            <a:r>
              <a:rPr lang="en-US" sz="2000" dirty="0">
                <a:solidFill>
                  <a:srgbClr val="002060"/>
                </a:solidFill>
              </a:rPr>
              <a:t>Perform experiments multiple times without any risk of hazardous experiments and activities.</a:t>
            </a:r>
          </a:p>
          <a:p>
            <a:pPr marL="457200" lvl="0" indent="-355600" algn="just" rtl="0">
              <a:lnSpc>
                <a:spcPct val="115000"/>
              </a:lnSpc>
              <a:spcBef>
                <a:spcPts val="0"/>
              </a:spcBef>
              <a:spcAft>
                <a:spcPts val="0"/>
              </a:spcAft>
              <a:buClr>
                <a:schemeClr val="accent2"/>
              </a:buClr>
              <a:buSzPts val="2000"/>
              <a:buChar char="●"/>
            </a:pPr>
            <a:r>
              <a:rPr lang="en-US" sz="2000" dirty="0">
                <a:solidFill>
                  <a:srgbClr val="002060"/>
                </a:solidFill>
              </a:rPr>
              <a:t>Revise, retry and review theoretical concepts for better understanding.</a:t>
            </a:r>
          </a:p>
          <a:p>
            <a:pPr marL="457200" lvl="0" indent="-355600" algn="just" rtl="0">
              <a:lnSpc>
                <a:spcPct val="115000"/>
              </a:lnSpc>
              <a:spcBef>
                <a:spcPts val="0"/>
              </a:spcBef>
              <a:spcAft>
                <a:spcPts val="0"/>
              </a:spcAft>
              <a:buClr>
                <a:schemeClr val="lt1"/>
              </a:buClr>
              <a:buSzPts val="2000"/>
              <a:buChar char="●"/>
            </a:pPr>
            <a:r>
              <a:rPr lang="en-US" sz="2000" dirty="0">
                <a:solidFill>
                  <a:srgbClr val="002060"/>
                </a:solidFill>
              </a:rPr>
              <a:t>Obtain immediate result of time-consuming experiments.</a:t>
            </a:r>
          </a:p>
          <a:p>
            <a:pPr marL="457200" lvl="0" indent="-355600" algn="just" rtl="0">
              <a:lnSpc>
                <a:spcPct val="115000"/>
              </a:lnSpc>
              <a:spcBef>
                <a:spcPts val="0"/>
              </a:spcBef>
              <a:spcAft>
                <a:spcPts val="0"/>
              </a:spcAft>
              <a:buClr>
                <a:schemeClr val="accent2"/>
              </a:buClr>
              <a:buSzPts val="2000"/>
              <a:buChar char="●"/>
            </a:pPr>
            <a:r>
              <a:rPr lang="en-US" sz="2000" dirty="0">
                <a:solidFill>
                  <a:srgbClr val="002060"/>
                </a:solidFill>
              </a:rPr>
              <a:t>Analysis of results to draws conclusions. </a:t>
            </a:r>
          </a:p>
          <a:p>
            <a:pPr marL="457200" lvl="0" indent="-355600" algn="just" rtl="0">
              <a:lnSpc>
                <a:spcPct val="115000"/>
              </a:lnSpc>
              <a:spcBef>
                <a:spcPts val="0"/>
              </a:spcBef>
              <a:spcAft>
                <a:spcPts val="0"/>
              </a:spcAft>
              <a:buClr>
                <a:schemeClr val="accent2"/>
              </a:buClr>
              <a:buSzPts val="2000"/>
              <a:buChar char="●"/>
            </a:pPr>
            <a:r>
              <a:rPr lang="en-US" sz="2000" dirty="0">
                <a:solidFill>
                  <a:srgbClr val="002060"/>
                </a:solidFill>
              </a:rPr>
              <a:t>Receive immediate feedback to track learning improvement.</a:t>
            </a:r>
          </a:p>
          <a:p>
            <a:pPr marL="457200" lvl="0" indent="-355600" algn="just" rtl="0">
              <a:lnSpc>
                <a:spcPct val="115000"/>
              </a:lnSpc>
              <a:spcBef>
                <a:spcPts val="0"/>
              </a:spcBef>
              <a:spcAft>
                <a:spcPts val="0"/>
              </a:spcAft>
              <a:buClr>
                <a:schemeClr val="accent2"/>
              </a:buClr>
              <a:buSzPts val="2000"/>
              <a:buChar char="●"/>
            </a:pPr>
            <a:r>
              <a:rPr lang="en-US" sz="2000" dirty="0">
                <a:solidFill>
                  <a:srgbClr val="002060"/>
                </a:solidFill>
              </a:rPr>
              <a:t>Writing reports, error analysis and completing post-labs assignments. </a:t>
            </a:r>
          </a:p>
        </p:txBody>
      </p:sp>
    </p:spTree>
    <p:extLst>
      <p:ext uri="{BB962C8B-B14F-4D97-AF65-F5344CB8AC3E}">
        <p14:creationId xmlns:p14="http://schemas.microsoft.com/office/powerpoint/2010/main" val="13050211"/>
      </p:ext>
    </p:extLst>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985</Words>
  <Application>Microsoft Office PowerPoint</Application>
  <PresentationFormat>On-screen Show (16:9)</PresentationFormat>
  <Paragraphs>134</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Roboto Slab</vt:lpstr>
      <vt:lpstr>Noto Sans</vt:lpstr>
      <vt:lpstr>Roboto</vt:lpstr>
      <vt:lpstr>Arial</vt:lpstr>
      <vt:lpstr>Raleway</vt:lpstr>
      <vt:lpstr>Aldrich</vt:lpstr>
      <vt:lpstr>Calibri</vt:lpstr>
      <vt:lpstr>Marina</vt:lpstr>
      <vt:lpstr> Virtual Labs as a Teaching Learning Tool for Physics</vt:lpstr>
      <vt:lpstr>  Recommendation of NEP 2020</vt:lpstr>
      <vt:lpstr>Virtual Laboratory (Virtual lab)</vt:lpstr>
      <vt:lpstr>PowerPoint Presentation</vt:lpstr>
      <vt:lpstr>PowerPoint Presentation</vt:lpstr>
      <vt:lpstr>      Need of Virtual Lab in Physics</vt:lpstr>
      <vt:lpstr>PowerPoint Presentation</vt:lpstr>
      <vt:lpstr>Pedagogical Integration of Virtual labs</vt:lpstr>
      <vt:lpstr>Virtual Labs aids Students in following ways:</vt:lpstr>
      <vt:lpstr>Steps to reach at desirable resources of Virtual labs  URL: https://diksha.gov.in/ </vt:lpstr>
      <vt:lpstr>Virtual Labs in DIKSHA</vt:lpstr>
      <vt:lpstr>Search https://diksha.gov.in/ </vt:lpstr>
      <vt:lpstr>Scroll banners to find Virtual labs vertical and click on its “Explore” icon.</vt:lpstr>
      <vt:lpstr>Scroll down on the landing page of Virtual labs to reach eContent of classes 6-12.</vt:lpstr>
      <vt:lpstr>Click on the “Explore” icon of the desirable class, select the medium of interaction, then choose a subject you wish to study.</vt:lpstr>
      <vt:lpstr>PowerPoint Presentation</vt:lpstr>
      <vt:lpstr>Virtual Lab Experiment – Class XII</vt:lpstr>
      <vt:lpstr>Virtual Lab Experiment – Class XII</vt:lpstr>
      <vt:lpstr>Virtual Lab Experiment – Class X</vt:lpstr>
      <vt:lpstr>Virtual Lab Experiment – Class XII</vt:lpstr>
      <vt:lpstr>Virtual Lab Experiment – Class XII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Labs as a Teaching Learning Tool for Physics</dc:title>
  <dc:creator>CIET 1</dc:creator>
  <cp:lastModifiedBy>M</cp:lastModifiedBy>
  <cp:revision>13</cp:revision>
  <dcterms:modified xsi:type="dcterms:W3CDTF">2025-03-20T01:17:39Z</dcterms:modified>
</cp:coreProperties>
</file>