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6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9" roundtripDataSignature="AMtx7mjfvnkXHdRdxGpr3whg4FS5Xt1c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6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7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2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2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2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p27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8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8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19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2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2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3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23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25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25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5" name="Google Shape;55;p2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43180" y="477520"/>
            <a:ext cx="8520430" cy="1279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br>
              <a:rPr lang="en-GB"/>
            </a:br>
            <a:br>
              <a:rPr lang="en-GB"/>
            </a:br>
            <a:r>
              <a:rPr lang="en-GB"/>
              <a:t>Virtual Labs for Language Learning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5645785" y="4405947"/>
            <a:ext cx="3498215" cy="7924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-GB" sz="6400">
                <a:latin typeface="Arial"/>
                <a:ea typeface="Arial"/>
                <a:cs typeface="Arial"/>
                <a:sym typeface="Arial"/>
              </a:rPr>
              <a:t>      </a:t>
            </a:r>
            <a:endParaRPr sz="6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6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CERT logo" id="74" name="Google Shape;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440"/>
            <a:ext cx="1518285" cy="13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294640" y="3990975"/>
            <a:ext cx="42037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Amit Ranjan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Assistant Professor,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CIET, NCERT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2032000" y="2403158"/>
            <a:ext cx="508000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570" y="121285"/>
            <a:ext cx="6753860" cy="4831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635"/>
            <a:ext cx="91433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5"/>
            <a:ext cx="9143365" cy="455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390"/>
            <a:ext cx="9144000" cy="436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>
            <p:ph type="title"/>
          </p:nvPr>
        </p:nvSpPr>
        <p:spPr>
          <a:xfrm>
            <a:off x="699500" y="575950"/>
            <a:ext cx="8022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accent1"/>
                </a:solidFill>
              </a:rPr>
              <a:t>How to access Virtual labs ??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73" name="Google Shape;173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2679975" y="1740700"/>
            <a:ext cx="5229900" cy="49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www.diksha.gov.in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2679975" y="2763175"/>
            <a:ext cx="5229900" cy="49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Select Virtual Labs from the Focus Areas of DIKSHA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2726475" y="3844600"/>
            <a:ext cx="5183400" cy="49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Select Class and Subject from Virtual Labs e-Content</a:t>
            </a:r>
            <a:endParaRPr b="0" i="0" sz="14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14"/>
          <p:cNvSpPr/>
          <p:nvPr/>
        </p:nvSpPr>
        <p:spPr>
          <a:xfrm flipH="1">
            <a:off x="4987350" y="2259850"/>
            <a:ext cx="413400" cy="49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14"/>
          <p:cNvSpPr/>
          <p:nvPr/>
        </p:nvSpPr>
        <p:spPr>
          <a:xfrm flipH="1">
            <a:off x="4987350" y="3344800"/>
            <a:ext cx="413400" cy="4998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/>
          <p:nvPr>
            <p:ph type="title"/>
          </p:nvPr>
        </p:nvSpPr>
        <p:spPr>
          <a:xfrm>
            <a:off x="1517073" y="1277304"/>
            <a:ext cx="5922818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1666"/>
              <a:buNone/>
            </a:pPr>
            <a:r>
              <a:rPr lang="en-GB" sz="8000"/>
              <a:t>Thank you</a:t>
            </a:r>
            <a:br>
              <a:rPr lang="en-GB"/>
            </a:br>
            <a:br>
              <a:rPr lang="en-GB"/>
            </a:br>
            <a:r>
              <a:rPr lang="en-GB">
                <a:highlight>
                  <a:srgbClr val="00FFFF"/>
                </a:highlight>
              </a:rPr>
              <a:t>Virtually yours</a:t>
            </a:r>
            <a:br>
              <a:rPr lang="en-GB"/>
            </a:br>
            <a:r>
              <a:rPr lang="en-GB"/>
              <a:t>Dr. Amit Ranjan</a:t>
            </a:r>
            <a:br>
              <a:rPr lang="en-GB"/>
            </a:br>
            <a:r>
              <a:rPr lang="en-GB"/>
              <a:t>	</a:t>
            </a:r>
            <a:endParaRPr/>
          </a:p>
        </p:txBody>
      </p:sp>
      <p:sp>
        <p:nvSpPr>
          <p:cNvPr id="185" name="Google Shape;18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/>
          <p:nvPr/>
        </p:nvSpPr>
        <p:spPr>
          <a:xfrm>
            <a:off x="454025" y="551180"/>
            <a:ext cx="8307070" cy="3107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Roadmap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to Virtual Labs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 of Language Lab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Labs at a glance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Labs for Language Learning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Demonstration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/>
        </p:nvSpPr>
        <p:spPr>
          <a:xfrm>
            <a:off x="347345" y="356581"/>
            <a:ext cx="8449310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: Virtual Labs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Virtualis (Latin) – “excellence, potency, efficacy” –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b="1" baseline="3000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Century </a:t>
            </a: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“Virtue”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“Being something in essence or effect, though not actually or in fact” –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b="1" baseline="3000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via sense of capable of producing a certain effect” </a:t>
            </a: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[Early 15</a:t>
            </a:r>
            <a:r>
              <a:rPr b="1" baseline="3000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C]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Computer sense of “not physically existing but made to appear by software” –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1959</a:t>
            </a: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Laboratorium (Med. Latin) – “A place for labour or work” (from laborare – labor)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Room or building set apart for scientific experiments” –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1" baseline="3000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Century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2032000" y="2403158"/>
            <a:ext cx="508000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2032000" y="2403158"/>
            <a:ext cx="508000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780" y="770255"/>
            <a:ext cx="3286125" cy="32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5926" y="712066"/>
            <a:ext cx="2272145" cy="80630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"/>
          <p:cNvSpPr txBox="1"/>
          <p:nvPr/>
        </p:nvSpPr>
        <p:spPr>
          <a:xfrm>
            <a:off x="445770" y="77470"/>
            <a:ext cx="6809105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 of Language Laboratories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752812" y="4427072"/>
            <a:ext cx="2058843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Fair Lady </a:t>
            </a: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(1964)</a:t>
            </a:r>
            <a:endParaRPr b="0" i="1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9000" y="1547464"/>
            <a:ext cx="3925999" cy="153652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9000" y="3113086"/>
            <a:ext cx="3925999" cy="136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BD3"/>
            </a:gs>
            <a:gs pos="100000">
              <a:srgbClr val="034373"/>
            </a:gs>
          </a:gsLst>
          <a:lin ang="0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6075"/>
            <a:ext cx="402474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3254" y="2622937"/>
            <a:ext cx="4024745" cy="13922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 txBox="1"/>
          <p:nvPr/>
        </p:nvSpPr>
        <p:spPr>
          <a:xfrm>
            <a:off x="2872200" y="510100"/>
            <a:ext cx="39225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Language lab set-up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4873625" y="3946525"/>
            <a:ext cx="3801745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Spectrogram: 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A visual representation of speech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	Frequency          Amplitude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73254" y="1079386"/>
            <a:ext cx="4024745" cy="149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idx="4294967295" type="title"/>
          </p:nvPr>
        </p:nvSpPr>
        <p:spPr>
          <a:xfrm>
            <a:off x="2513465" y="156845"/>
            <a:ext cx="411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>
                <a:solidFill>
                  <a:schemeClr val="accent1"/>
                </a:solidFill>
              </a:rPr>
              <a:t>Virtual Labs at a glance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17" name="Google Shape;117;p6"/>
          <p:cNvSpPr txBox="1"/>
          <p:nvPr>
            <p:ph idx="4294967295" type="body"/>
          </p:nvPr>
        </p:nvSpPr>
        <p:spPr>
          <a:xfrm>
            <a:off x="4708425" y="729475"/>
            <a:ext cx="4406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0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Lab experiments can be taught using the</a:t>
            </a:r>
            <a:r>
              <a:rPr b="1" lang="en-GB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b="1" lang="en-GB" sz="2160">
                <a:solidFill>
                  <a:schemeClr val="accent1"/>
                </a:solidFill>
                <a:highlight>
                  <a:srgbClr val="00FF00"/>
                </a:highlight>
              </a:rPr>
              <a:t>internet.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3340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More efficiently in a</a:t>
            </a:r>
            <a:r>
              <a:rPr b="1" lang="en-GB">
                <a:solidFill>
                  <a:schemeClr val="accent1"/>
                </a:solidFill>
                <a:highlight>
                  <a:srgbClr val="FFFFFF"/>
                </a:highlight>
              </a:rPr>
              <a:t> </a:t>
            </a:r>
            <a:r>
              <a:rPr b="1" lang="en-GB" sz="2160">
                <a:solidFill>
                  <a:schemeClr val="accent1"/>
                </a:solidFill>
                <a:highlight>
                  <a:srgbClr val="00FF00"/>
                </a:highlight>
              </a:rPr>
              <a:t>cost-effective</a:t>
            </a:r>
            <a:r>
              <a:rPr lang="en-GB">
                <a:solidFill>
                  <a:schemeClr val="accent1"/>
                </a:solidFill>
                <a:highlight>
                  <a:srgbClr val="00FF00"/>
                </a:highlight>
              </a:rPr>
              <a:t> </a:t>
            </a: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manner.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3340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Beneficial for the students with no access to physical labs or schools where equipment are not available.</a:t>
            </a:r>
            <a:endParaRPr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-3340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The Virtual Labs can be accessed </a:t>
            </a:r>
            <a:r>
              <a:rPr b="1" lang="en-GB" sz="2160">
                <a:solidFill>
                  <a:schemeClr val="accent1"/>
                </a:solidFill>
                <a:highlight>
                  <a:srgbClr val="00FF00"/>
                </a:highlight>
              </a:rPr>
              <a:t>anytime</a:t>
            </a: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 and </a:t>
            </a:r>
            <a:r>
              <a:rPr b="1" lang="en-GB" sz="2160">
                <a:solidFill>
                  <a:schemeClr val="accent1"/>
                </a:solidFill>
                <a:highlight>
                  <a:srgbClr val="00FF00"/>
                </a:highlight>
              </a:rPr>
              <a:t>anywhere</a:t>
            </a:r>
            <a:r>
              <a:rPr lang="en-GB">
                <a:solidFill>
                  <a:schemeClr val="accent1"/>
                </a:solidFill>
                <a:highlight>
                  <a:srgbClr val="FFFFFF"/>
                </a:highlight>
              </a:rPr>
              <a:t>, overcoming the constraints of time as physical labs are available only during school hours.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99490"/>
            <a:ext cx="4855845" cy="2551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2400250" y="575950"/>
            <a:ext cx="4557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85185"/>
              <a:buNone/>
            </a:pPr>
            <a:r>
              <a:rPr lang="en-GB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 Features of a Virtual Language Lab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6300" y="1325550"/>
            <a:ext cx="4739700" cy="331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218800" y="1010025"/>
            <a:ext cx="3999300" cy="3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Multimedia Support:</a:t>
            </a: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Audio, video, text, and interactive activities.  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Flexible Learning: </a:t>
            </a: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Accessible from anywhere, at any time.  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Student-Centered Approach: </a:t>
            </a: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Personalized learning paths and interactive exercises.  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Monitoring and Evaluation: </a:t>
            </a:r>
            <a:r>
              <a:rPr b="0" i="0" lang="en-GB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Teachers can track progress and offer real-time feedback.</a:t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6835775" y="748665"/>
            <a:ext cx="1520190" cy="760095"/>
          </a:xfrm>
          <a:prstGeom prst="wedgeEllipseCallout">
            <a:avLst>
              <a:gd fmla="val -51420" name="adj1"/>
              <a:gd fmla="val 71219" name="adj2"/>
            </a:avLst>
          </a:prstGeom>
          <a:solidFill>
            <a:schemeClr val="dk1"/>
          </a:solidFill>
          <a:ln cap="flat" cmpd="sng" w="25400">
            <a:solidFill>
              <a:srgbClr val="0041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485030" y="1125120"/>
            <a:ext cx="4047600" cy="3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DIKSHA’s Virtual Lab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Real-time quizzing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Role play videos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Gaming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Collaborative learning &amp; creating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e.g., writing a poem/story together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Exercises on: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6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Comprehension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Art integrated language learning       	(e.g., Preposition)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b="0" i="0" lang="en-GB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Instant feedback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228400" y="500500"/>
            <a:ext cx="87006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 Language Lab: Revolutionizing Language Learning through technology  </a:t>
            </a:r>
            <a:endParaRPr b="1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2630" y="1125120"/>
            <a:ext cx="4514948" cy="346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/>
        </p:nvSpPr>
        <p:spPr>
          <a:xfrm>
            <a:off x="864235" y="1095375"/>
            <a:ext cx="8397240" cy="295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Integration of Virtual Language Labs</a:t>
            </a:r>
            <a:endParaRPr b="1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endParaRPr b="1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Classroom Teaching</a:t>
            </a:r>
            <a:endParaRPr b="1" i="0" sz="3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2024-11-12T11:34:00Z</dcterms:created>
  <dc:creator>Rajiv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3D61331149B64927B90DEF762CE85F54_13</vt:lpwstr>
  </property>
  <property fmtid="{D5CDD505-2E9C-101B-9397-08002B2CF9AE}" pid="3" name="KSOProductBuildVer">
    <vt:lpwstr>1033-12.2.0.19805</vt:lpwstr>
  </property>
</Properties>
</file>