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 Slab"/>
      <p:regular r:id="rId25"/>
      <p:bold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Aldrich"/>
      <p:regular r:id="rId31"/>
    </p:embeddedFont>
    <p:embeddedFont>
      <p:font typeface="Poppi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iO8+BIFZv8nCtNqsMPDDPU6Kso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bold.fntdata"/><Relationship Id="rId25" Type="http://schemas.openxmlformats.org/officeDocument/2006/relationships/font" Target="fonts/RobotoSlab-regular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ldrich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Poppins-bold.fntdata"/><Relationship Id="rId10" Type="http://schemas.openxmlformats.org/officeDocument/2006/relationships/slide" Target="slides/slide5.xml"/><Relationship Id="rId32" Type="http://schemas.openxmlformats.org/officeDocument/2006/relationships/font" Target="fonts/Poppins-regular.fntdata"/><Relationship Id="rId13" Type="http://schemas.openxmlformats.org/officeDocument/2006/relationships/slide" Target="slides/slide8.xml"/><Relationship Id="rId35" Type="http://schemas.openxmlformats.org/officeDocument/2006/relationships/font" Target="fonts/Poppins-boldItalic.fntdata"/><Relationship Id="rId12" Type="http://schemas.openxmlformats.org/officeDocument/2006/relationships/slide" Target="slides/slide7.xml"/><Relationship Id="rId34" Type="http://schemas.openxmlformats.org/officeDocument/2006/relationships/font" Target="fonts/Poppi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3931e549b_0_6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43931e549b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3931e549b_0_7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343931e549b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3931e549b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343931e549b_0_5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3931e549b_0_143:notes"/>
          <p:cNvSpPr txBox="1"/>
          <p:nvPr>
            <p:ph idx="1" type="body"/>
          </p:nvPr>
        </p:nvSpPr>
        <p:spPr>
          <a:xfrm>
            <a:off x="685800" y="4399845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g343931e549b_0_143:notes"/>
          <p:cNvSpPr/>
          <p:nvPr>
            <p:ph idx="2" type="sldImg"/>
          </p:nvPr>
        </p:nvSpPr>
        <p:spPr>
          <a:xfrm>
            <a:off x="685800" y="1143000"/>
            <a:ext cx="5486400" cy="3087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3931e549b_0_2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43931e549b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3931e549b_0_8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43931e549b_0_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886a9aae5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3886a9aae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4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4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36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36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9" name="Google Shape;49;p3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0" name="Google Shape;50;p3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4" name="Google Shape;5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8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40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62" name="Google Shape;62;p40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l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0"/>
            <p:cNvSpPr/>
            <p:nvPr/>
          </p:nvSpPr>
          <p:spPr>
            <a:xfrm flipH="1">
              <a:off x="109125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4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0"/>
            <p:cNvSpPr/>
            <p:nvPr/>
          </p:nvSpPr>
          <p:spPr>
            <a:xfrm flipH="1">
              <a:off x="1100819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4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0"/>
            <p:cNvSpPr/>
            <p:nvPr/>
          </p:nvSpPr>
          <p:spPr>
            <a:xfrm flipH="1">
              <a:off x="6750722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4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0"/>
            <p:cNvSpPr/>
            <p:nvPr/>
          </p:nvSpPr>
          <p:spPr>
            <a:xfrm flipH="1" rot="10800000">
              <a:off x="8024650" y="24328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4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0"/>
            <p:cNvSpPr/>
            <p:nvPr/>
          </p:nvSpPr>
          <p:spPr>
            <a:xfrm flipH="1" rot="10800000">
              <a:off x="8024650" y="2598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4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0"/>
            <p:cNvSpPr/>
            <p:nvPr/>
          </p:nvSpPr>
          <p:spPr>
            <a:xfrm flipH="1">
              <a:off x="-9513" y="26003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4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69;p40"/>
          <p:cNvGrpSpPr/>
          <p:nvPr/>
        </p:nvGrpSpPr>
        <p:grpSpPr>
          <a:xfrm>
            <a:off x="4281411" y="75177"/>
            <a:ext cx="581170" cy="125403"/>
            <a:chOff x="4685288" y="186288"/>
            <a:chExt cx="419375" cy="90485"/>
          </a:xfrm>
        </p:grpSpPr>
        <p:sp>
          <p:nvSpPr>
            <p:cNvPr id="70" name="Google Shape;70;p40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" name="Google Shape;71;p40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72" name="Google Shape;72;p40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40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" name="Google Shape;74;p40"/>
          <p:cNvSpPr txBox="1"/>
          <p:nvPr>
            <p:ph idx="1" type="subTitle"/>
          </p:nvPr>
        </p:nvSpPr>
        <p:spPr>
          <a:xfrm>
            <a:off x="1454213" y="2117745"/>
            <a:ext cx="236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5" name="Google Shape;75;p40"/>
          <p:cNvSpPr txBox="1"/>
          <p:nvPr>
            <p:ph idx="2" type="subTitle"/>
          </p:nvPr>
        </p:nvSpPr>
        <p:spPr>
          <a:xfrm>
            <a:off x="5322225" y="2127834"/>
            <a:ext cx="236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6" name="Google Shape;76;p40"/>
          <p:cNvSpPr txBox="1"/>
          <p:nvPr>
            <p:ph type="title"/>
          </p:nvPr>
        </p:nvSpPr>
        <p:spPr>
          <a:xfrm>
            <a:off x="2270363" y="1392503"/>
            <a:ext cx="735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40"/>
          <p:cNvSpPr txBox="1"/>
          <p:nvPr>
            <p:ph idx="3" type="title"/>
          </p:nvPr>
        </p:nvSpPr>
        <p:spPr>
          <a:xfrm>
            <a:off x="6130262" y="1393328"/>
            <a:ext cx="735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40"/>
          <p:cNvSpPr txBox="1"/>
          <p:nvPr>
            <p:ph idx="4" type="subTitle"/>
          </p:nvPr>
        </p:nvSpPr>
        <p:spPr>
          <a:xfrm>
            <a:off x="1009425" y="1809973"/>
            <a:ext cx="3257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79" name="Google Shape;79;p40"/>
          <p:cNvSpPr txBox="1"/>
          <p:nvPr>
            <p:ph idx="5" type="subTitle"/>
          </p:nvPr>
        </p:nvSpPr>
        <p:spPr>
          <a:xfrm>
            <a:off x="4877475" y="1820073"/>
            <a:ext cx="3257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80" name="Google Shape;80;p40"/>
          <p:cNvSpPr txBox="1"/>
          <p:nvPr>
            <p:ph idx="6"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7" type="subTitle"/>
          </p:nvPr>
        </p:nvSpPr>
        <p:spPr>
          <a:xfrm>
            <a:off x="1454213" y="3738095"/>
            <a:ext cx="236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2" name="Google Shape;82;p40"/>
          <p:cNvSpPr txBox="1"/>
          <p:nvPr>
            <p:ph idx="8" type="subTitle"/>
          </p:nvPr>
        </p:nvSpPr>
        <p:spPr>
          <a:xfrm>
            <a:off x="5322225" y="3748184"/>
            <a:ext cx="236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3" name="Google Shape;83;p40"/>
          <p:cNvSpPr txBox="1"/>
          <p:nvPr>
            <p:ph idx="9" type="title"/>
          </p:nvPr>
        </p:nvSpPr>
        <p:spPr>
          <a:xfrm>
            <a:off x="2270363" y="3012853"/>
            <a:ext cx="735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40"/>
          <p:cNvSpPr txBox="1"/>
          <p:nvPr>
            <p:ph idx="13" type="title"/>
          </p:nvPr>
        </p:nvSpPr>
        <p:spPr>
          <a:xfrm>
            <a:off x="6130262" y="3013678"/>
            <a:ext cx="735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40"/>
          <p:cNvSpPr txBox="1"/>
          <p:nvPr>
            <p:ph idx="14" type="subTitle"/>
          </p:nvPr>
        </p:nvSpPr>
        <p:spPr>
          <a:xfrm>
            <a:off x="1009425" y="3430323"/>
            <a:ext cx="3257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86" name="Google Shape;86;p40"/>
          <p:cNvSpPr txBox="1"/>
          <p:nvPr>
            <p:ph idx="15" type="subTitle"/>
          </p:nvPr>
        </p:nvSpPr>
        <p:spPr>
          <a:xfrm>
            <a:off x="4877475" y="3440423"/>
            <a:ext cx="3257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29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3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3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31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34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34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34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rgbClr val="C9DAF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iksha.gov.in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iksha.gov.in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iksha.gov.in/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18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1704000" y="789050"/>
            <a:ext cx="57210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GB" sz="2900">
                <a:solidFill>
                  <a:schemeClr val="lt1"/>
                </a:solidFill>
              </a:rPr>
              <a:t>Virtual Labs as a Learning tool for Social Science</a:t>
            </a:r>
            <a:endParaRPr b="1" sz="2900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1634400" y="4026725"/>
            <a:ext cx="57906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216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Central Institute of Educational Technology</a:t>
            </a:r>
            <a:endParaRPr sz="216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216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NCERT, New Delhi</a:t>
            </a:r>
            <a:endParaRPr sz="216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0000" y="127125"/>
            <a:ext cx="1122000" cy="7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3200" y="127125"/>
            <a:ext cx="1076325" cy="9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title="parliament.gif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4000" y="2004650"/>
            <a:ext cx="5790601" cy="188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>
            <p:ph type="title"/>
          </p:nvPr>
        </p:nvSpPr>
        <p:spPr>
          <a:xfrm>
            <a:off x="433300" y="535875"/>
            <a:ext cx="6739500" cy="686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chemeClr val="lt1"/>
                </a:solidFill>
              </a:rPr>
              <a:t>Pedagogical Integration of Virtual labs</a:t>
            </a:r>
            <a:endParaRPr/>
          </a:p>
        </p:txBody>
      </p:sp>
      <p:sp>
        <p:nvSpPr>
          <p:cNvPr id="174" name="Google Shape;174;p15"/>
          <p:cNvSpPr txBox="1"/>
          <p:nvPr>
            <p:ph idx="1" type="body"/>
          </p:nvPr>
        </p:nvSpPr>
        <p:spPr>
          <a:xfrm>
            <a:off x="387900" y="1450300"/>
            <a:ext cx="8368200" cy="3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4467"/>
              <a:buNone/>
            </a:pPr>
            <a:r>
              <a:rPr b="1"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Engagement</a:t>
            </a:r>
            <a:r>
              <a:rPr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Immersive and interactive virtual experiences enhance student motivation, making learning more engaging and enjoyable.</a:t>
            </a:r>
            <a:br>
              <a:rPr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4467"/>
              <a:buNone/>
            </a:pPr>
            <a:r>
              <a:rPr b="1"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Retention</a:t>
            </a:r>
            <a:r>
              <a:rPr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Hands-on, experiment-based learning in virtual environments fosters deeper conceptual understanding, leading to better knowledge retention.</a:t>
            </a:r>
            <a:br>
              <a:rPr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4467"/>
              <a:buNone/>
            </a:pPr>
            <a:r>
              <a:rPr b="1"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Personalized Learning</a:t>
            </a:r>
            <a:r>
              <a:rPr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Virtual labs allow students to learn at their own pace, adapt simulations to their individual needs, and cater to diverse learning styles for a more effective educational experience.</a:t>
            </a:r>
            <a:br>
              <a:rPr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4467"/>
              <a:buNone/>
            </a:pPr>
            <a:r>
              <a:rPr b="1"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Collaboration</a:t>
            </a:r>
            <a:r>
              <a:rPr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Digital learning environments promote collaborative learning, enabling students to work together, share insights, and develop problem-solving skills through teamwork.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5187"/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0736" y="50962"/>
            <a:ext cx="1836964" cy="146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3931e549b_0_682"/>
          <p:cNvSpPr txBox="1"/>
          <p:nvPr>
            <p:ph type="title"/>
          </p:nvPr>
        </p:nvSpPr>
        <p:spPr>
          <a:xfrm>
            <a:off x="387901" y="458025"/>
            <a:ext cx="71721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b="1" lang="en-GB" sz="2800">
                <a:solidFill>
                  <a:srgbClr val="121618"/>
                </a:solidFill>
                <a:latin typeface="Roboto"/>
                <a:ea typeface="Roboto"/>
                <a:cs typeface="Roboto"/>
                <a:sym typeface="Roboto"/>
              </a:rPr>
              <a:t>Virtual Labs help teachers in following ways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81" name="Google Shape;181;g343931e549b_0_682"/>
          <p:cNvSpPr txBox="1"/>
          <p:nvPr>
            <p:ph idx="1" type="body"/>
          </p:nvPr>
        </p:nvSpPr>
        <p:spPr>
          <a:xfrm>
            <a:off x="694060" y="1281794"/>
            <a:ext cx="76293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60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5000"/>
              <a:buChar char="●"/>
            </a:pPr>
            <a:r>
              <a:rPr lang="en-GB" sz="1600">
                <a:solidFill>
                  <a:schemeClr val="accent2"/>
                </a:solidFill>
              </a:rPr>
              <a:t>Design lesson/instructional plans incorporating Virtual Labs.</a:t>
            </a:r>
            <a:endParaRPr/>
          </a:p>
          <a:p>
            <a:pPr indent="0" lvl="0" marL="10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5000"/>
              <a:buNone/>
            </a:pPr>
            <a:r>
              <a:t/>
            </a:r>
            <a:endParaRPr sz="1600">
              <a:solidFill>
                <a:schemeClr val="accent2"/>
              </a:solidFill>
            </a:endParaRPr>
          </a:p>
          <a:p>
            <a:pPr indent="-3460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5000"/>
              <a:buChar char="●"/>
            </a:pPr>
            <a:r>
              <a:rPr lang="en-GB" sz="1600">
                <a:solidFill>
                  <a:schemeClr val="lt1"/>
                </a:solidFill>
              </a:rPr>
              <a:t>Case Studies &amp; Best Practices: Virtual Heritage Labs for historical site reconstructions, GIS-based mapping for geographical concepts and Digital simulations of economic theories in NCERT Economics textbooks.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1621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460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●"/>
            </a:pPr>
            <a:r>
              <a:rPr lang="en-GB" sz="1600">
                <a:solidFill>
                  <a:srgbClr val="689732"/>
                </a:solidFill>
                <a:latin typeface="Arial"/>
                <a:ea typeface="Arial"/>
                <a:cs typeface="Arial"/>
                <a:sym typeface="Arial"/>
              </a:rPr>
              <a:t>Leverage Virtual Labs for Online and Blended Classrooms and allows student to participate in practical activities from anywhere.</a:t>
            </a:r>
            <a:endParaRPr/>
          </a:p>
          <a:p>
            <a:pPr indent="0" lvl="0" marL="10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 sz="1600">
              <a:solidFill>
                <a:srgbClr val="6897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60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●"/>
            </a:pP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Integrate virtual labs into assessments, to  evaluate students practical understanding of concepts through interactive simulations and activities.</a:t>
            </a:r>
            <a:endParaRPr/>
          </a:p>
          <a:p>
            <a:pPr indent="0" lvl="0" marL="10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 sz="1600">
              <a:solidFill>
                <a:srgbClr val="6897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60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●"/>
            </a:pPr>
            <a:r>
              <a:rPr lang="en-GB" sz="1600">
                <a:solidFill>
                  <a:srgbClr val="689732"/>
                </a:solidFill>
                <a:latin typeface="Arial"/>
                <a:ea typeface="Arial"/>
                <a:cs typeface="Arial"/>
                <a:sym typeface="Arial"/>
              </a:rPr>
              <a:t>Enhanced Engagement: Students interact with historical and geographical data dynamically rather than relying solely on rote memorization.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/>
          <p:nvPr>
            <p:ph type="title"/>
          </p:nvPr>
        </p:nvSpPr>
        <p:spPr>
          <a:xfrm>
            <a:off x="727800" y="1471025"/>
            <a:ext cx="76884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09">
                <a:solidFill>
                  <a:srgbClr val="000000"/>
                </a:solidFill>
              </a:rPr>
              <a:t>Steps to reach at desirable resources of Virtual labs</a:t>
            </a:r>
            <a:endParaRPr sz="3509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509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09">
                <a:solidFill>
                  <a:srgbClr val="000000"/>
                </a:solidFill>
              </a:rPr>
              <a:t>URL: </a:t>
            </a:r>
            <a:r>
              <a:rPr lang="en-GB" sz="3509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https://diksha.gov.in/</a:t>
            </a:r>
            <a:endParaRPr sz="3509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509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3931e549b_0_770"/>
          <p:cNvSpPr txBox="1"/>
          <p:nvPr>
            <p:ph type="title"/>
          </p:nvPr>
        </p:nvSpPr>
        <p:spPr>
          <a:xfrm>
            <a:off x="2688140" y="458025"/>
            <a:ext cx="41187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rgbClr val="121618"/>
                </a:solidFill>
                <a:latin typeface="Roboto"/>
                <a:ea typeface="Roboto"/>
                <a:cs typeface="Roboto"/>
                <a:sym typeface="Roboto"/>
              </a:rPr>
              <a:t>Virtual Labs in DIKSHA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92" name="Google Shape;192;g343931e549b_0_770"/>
          <p:cNvSpPr txBox="1"/>
          <p:nvPr>
            <p:ph idx="1" type="body"/>
          </p:nvPr>
        </p:nvSpPr>
        <p:spPr>
          <a:xfrm>
            <a:off x="694060" y="1281794"/>
            <a:ext cx="7629300" cy="3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</a:t>
            </a:r>
            <a:r>
              <a:rPr lang="en-GB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Search </a:t>
            </a:r>
            <a:r>
              <a:rPr lang="en-GB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https://diksha.gov.in/</a:t>
            </a:r>
            <a:r>
              <a:rPr lang="en-GB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</a:t>
            </a:r>
            <a:r>
              <a:rPr lang="en-GB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Scroll banners to find Virtual Labs vertical and click on its “Explore”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</a:t>
            </a:r>
            <a:r>
              <a:rPr lang="en-GB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Scroll down on the landing page of Virtual labs to reach eContent of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6.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4:</a:t>
            </a:r>
            <a:r>
              <a:rPr lang="en-GB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Click on the “Explore” icon of the class 6, select the English medium,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choose a Social Science as subject.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5</a:t>
            </a:r>
            <a:r>
              <a:rPr lang="en-GB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Click on the Explanation resource to reach the link for related resources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583"/>
              <a:buNone/>
            </a:pPr>
            <a:r>
              <a:t/>
            </a:r>
            <a:endParaRPr sz="1600">
              <a:solidFill>
                <a:srgbClr val="C00000"/>
              </a:solidFill>
            </a:endParaRPr>
          </a:p>
        </p:txBody>
      </p:sp>
      <p:pic>
        <p:nvPicPr>
          <p:cNvPr id="193" name="Google Shape;193;g343931e549b_0_7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2670" y="190382"/>
            <a:ext cx="1107270" cy="117885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12700">
              <a:srgbClr val="000000">
                <a:alpha val="42745"/>
              </a:srgbClr>
            </a:outerShdw>
          </a:effectLst>
        </p:spPr>
      </p:pic>
      <p:pic>
        <p:nvPicPr>
          <p:cNvPr id="194" name="Google Shape;194;g343931e549b_0_7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369" y="458025"/>
            <a:ext cx="1861455" cy="6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>
            <p:ph type="title"/>
          </p:nvPr>
        </p:nvSpPr>
        <p:spPr>
          <a:xfrm>
            <a:off x="387900" y="22995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6666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6666"/>
              <a:buNone/>
            </a:pPr>
            <a:r>
              <a:rPr b="1" lang="en-GB" sz="2000">
                <a:solidFill>
                  <a:srgbClr val="000000"/>
                </a:solidFill>
              </a:rPr>
              <a:t>Search </a:t>
            </a:r>
            <a:r>
              <a:rPr b="1" lang="en-GB" sz="20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https://diksha.gov.in/</a:t>
            </a:r>
            <a:r>
              <a:rPr b="1" lang="en-GB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200" name="Google Shape;200;p17"/>
          <p:cNvPicPr preferRelativeResize="0"/>
          <p:nvPr/>
        </p:nvPicPr>
        <p:blipFill rotWithShape="1">
          <a:blip r:embed="rId4">
            <a:alphaModFix/>
          </a:blip>
          <a:srcRect b="5993" l="0" r="0" t="0"/>
          <a:stretch/>
        </p:blipFill>
        <p:spPr>
          <a:xfrm>
            <a:off x="180900" y="1043225"/>
            <a:ext cx="8782200" cy="384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1600">
                <a:solidFill>
                  <a:srgbClr val="000000"/>
                </a:solidFill>
              </a:rPr>
              <a:t>Scroll banners to find Virtual labs vertical and click on its “Explore” icon</a:t>
            </a:r>
            <a:r>
              <a:rPr lang="en-GB" sz="1600">
                <a:solidFill>
                  <a:schemeClr val="dk1"/>
                </a:solidFill>
              </a:rPr>
              <a:t>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06" name="Google Shape;206;p18"/>
          <p:cNvPicPr preferRelativeResize="0"/>
          <p:nvPr/>
        </p:nvPicPr>
        <p:blipFill rotWithShape="1">
          <a:blip r:embed="rId3">
            <a:alphaModFix/>
          </a:blip>
          <a:srcRect b="0" l="0" r="0" t="35522"/>
          <a:stretch/>
        </p:blipFill>
        <p:spPr>
          <a:xfrm>
            <a:off x="291250" y="1869550"/>
            <a:ext cx="8509799" cy="303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>
            <p:ph type="title"/>
          </p:nvPr>
        </p:nvSpPr>
        <p:spPr>
          <a:xfrm>
            <a:off x="284775" y="1300675"/>
            <a:ext cx="2220900" cy="23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1600">
                <a:solidFill>
                  <a:srgbClr val="000000"/>
                </a:solidFill>
              </a:rPr>
              <a:t>Scroll down on the landing page of Virtual labs to reach eContent of classes 6-12.</a:t>
            </a:r>
            <a:endParaRPr b="1" sz="1600">
              <a:solidFill>
                <a:srgbClr val="000000"/>
              </a:solidFill>
            </a:endParaRPr>
          </a:p>
        </p:txBody>
      </p:sp>
      <p:pic>
        <p:nvPicPr>
          <p:cNvPr id="212" name="Google Shape;212;p19"/>
          <p:cNvPicPr preferRelativeResize="0"/>
          <p:nvPr/>
        </p:nvPicPr>
        <p:blipFill rotWithShape="1">
          <a:blip r:embed="rId3">
            <a:alphaModFix/>
          </a:blip>
          <a:srcRect b="5435" l="19946" r="20528" t="45798"/>
          <a:stretch/>
        </p:blipFill>
        <p:spPr>
          <a:xfrm>
            <a:off x="2665175" y="782225"/>
            <a:ext cx="6233174" cy="392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/>
          <p:nvPr>
            <p:ph type="title"/>
          </p:nvPr>
        </p:nvSpPr>
        <p:spPr>
          <a:xfrm>
            <a:off x="348450" y="1318650"/>
            <a:ext cx="2574600" cy="270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1600">
                <a:solidFill>
                  <a:srgbClr val="000000"/>
                </a:solidFill>
              </a:rPr>
              <a:t>Click on the “Explore” icon of the desirable class, select the medium of interaction, then choose a subject mathematics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218" name="Google Shape;2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3050" y="0"/>
            <a:ext cx="62209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/>
          <p:nvPr>
            <p:ph type="title"/>
          </p:nvPr>
        </p:nvSpPr>
        <p:spPr>
          <a:xfrm>
            <a:off x="272250" y="220200"/>
            <a:ext cx="79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1640"/>
              <a:t>        </a:t>
            </a:r>
            <a:r>
              <a:rPr b="1" lang="en-GB" sz="1640">
                <a:solidFill>
                  <a:srgbClr val="000000"/>
                </a:solidFill>
              </a:rPr>
              <a:t> </a:t>
            </a:r>
            <a:r>
              <a:rPr b="1" lang="en-GB" sz="1800">
                <a:solidFill>
                  <a:srgbClr val="000000"/>
                </a:solidFill>
              </a:rPr>
              <a:t> Click on the simulation to perform experiment</a:t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224" name="Google Shape;224;p21" title="Olabs Geog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80850"/>
            <a:ext cx="4542826" cy="41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 title="Olabs Civics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5225" y="880850"/>
            <a:ext cx="4296376" cy="21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 title="Olabs History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5225" y="3057575"/>
            <a:ext cx="4296374" cy="20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3931e549b_0_582"/>
          <p:cNvSpPr/>
          <p:nvPr/>
        </p:nvSpPr>
        <p:spPr>
          <a:xfrm>
            <a:off x="2595651" y="1648420"/>
            <a:ext cx="3724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GB" sz="5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3931e549b_0_143"/>
          <p:cNvSpPr/>
          <p:nvPr/>
        </p:nvSpPr>
        <p:spPr>
          <a:xfrm>
            <a:off x="1509922" y="174268"/>
            <a:ext cx="6426784" cy="557785"/>
          </a:xfrm>
          <a:custGeom>
            <a:rect b="b" l="l" r="r" t="t"/>
            <a:pathLst>
              <a:path extrusionOk="0" h="557785" w="5882640">
                <a:moveTo>
                  <a:pt x="0" y="92965"/>
                </a:moveTo>
                <a:cubicBezTo>
                  <a:pt x="0" y="41656"/>
                  <a:pt x="41622" y="0"/>
                  <a:pt x="92967" y="0"/>
                </a:cubicBezTo>
                <a:lnTo>
                  <a:pt x="5789676" y="0"/>
                </a:lnTo>
                <a:cubicBezTo>
                  <a:pt x="5840984" y="0"/>
                  <a:pt x="5882640" y="41656"/>
                  <a:pt x="5882640" y="92965"/>
                </a:cubicBezTo>
                <a:lnTo>
                  <a:pt x="5882640" y="464821"/>
                </a:lnTo>
                <a:cubicBezTo>
                  <a:pt x="5882640" y="516129"/>
                  <a:pt x="5840984" y="557785"/>
                  <a:pt x="5789676" y="557785"/>
                </a:cubicBezTo>
                <a:lnTo>
                  <a:pt x="92967" y="557785"/>
                </a:lnTo>
                <a:cubicBezTo>
                  <a:pt x="41622" y="557785"/>
                  <a:pt x="0" y="516129"/>
                  <a:pt x="0" y="464821"/>
                </a:cubicBezTo>
                <a:close/>
                <a:moveTo>
                  <a:pt x="5001767" y="5094732"/>
                </a:moveTo>
              </a:path>
            </a:pathLst>
          </a:custGeom>
          <a:solidFill>
            <a:srgbClr val="00206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343931e549b_0_143"/>
          <p:cNvSpPr/>
          <p:nvPr/>
        </p:nvSpPr>
        <p:spPr>
          <a:xfrm>
            <a:off x="1509922" y="257410"/>
            <a:ext cx="6315600" cy="49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NEP 2020 –Technological Thrust Areas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g343931e549b_0_143"/>
          <p:cNvGrpSpPr/>
          <p:nvPr/>
        </p:nvGrpSpPr>
        <p:grpSpPr>
          <a:xfrm>
            <a:off x="375118" y="1086482"/>
            <a:ext cx="8585350" cy="3550907"/>
            <a:chOff x="1087629" y="1524817"/>
            <a:chExt cx="10016743" cy="4189367"/>
          </a:xfrm>
        </p:grpSpPr>
        <p:sp>
          <p:nvSpPr>
            <p:cNvPr id="103" name="Google Shape;103;g343931e549b_0_143"/>
            <p:cNvSpPr/>
            <p:nvPr/>
          </p:nvSpPr>
          <p:spPr>
            <a:xfrm>
              <a:off x="4001320" y="1524817"/>
              <a:ext cx="2732519" cy="2732521"/>
            </a:xfrm>
            <a:custGeom>
              <a:rect b="b" l="l" r="r" t="t"/>
              <a:pathLst>
                <a:path extrusionOk="0" h="2732521" w="2732519">
                  <a:moveTo>
                    <a:pt x="1366261" y="0"/>
                  </a:moveTo>
                  <a:lnTo>
                    <a:pt x="2732519" y="1366260"/>
                  </a:lnTo>
                  <a:lnTo>
                    <a:pt x="2225174" y="1873606"/>
                  </a:lnTo>
                  <a:lnTo>
                    <a:pt x="2225174" y="1876186"/>
                  </a:lnTo>
                  <a:lnTo>
                    <a:pt x="2225175" y="2225175"/>
                  </a:lnTo>
                  <a:lnTo>
                    <a:pt x="1876187" y="2225175"/>
                  </a:lnTo>
                  <a:lnTo>
                    <a:pt x="1876185" y="2225176"/>
                  </a:lnTo>
                  <a:lnTo>
                    <a:pt x="1873605" y="2225176"/>
                  </a:lnTo>
                  <a:lnTo>
                    <a:pt x="1366260" y="2732521"/>
                  </a:lnTo>
                  <a:lnTo>
                    <a:pt x="994524" y="2360785"/>
                  </a:lnTo>
                  <a:lnTo>
                    <a:pt x="994524" y="2311263"/>
                  </a:lnTo>
                  <a:lnTo>
                    <a:pt x="1366260" y="2682998"/>
                  </a:lnTo>
                  <a:lnTo>
                    <a:pt x="1825374" y="2223885"/>
                  </a:lnTo>
                  <a:lnTo>
                    <a:pt x="1825893" y="2223885"/>
                  </a:lnTo>
                  <a:lnTo>
                    <a:pt x="1855305" y="2194473"/>
                  </a:lnTo>
                  <a:lnTo>
                    <a:pt x="1857365" y="2194473"/>
                  </a:lnTo>
                  <a:lnTo>
                    <a:pt x="1906885" y="2194474"/>
                  </a:lnTo>
                  <a:lnTo>
                    <a:pt x="1906888" y="2194472"/>
                  </a:lnTo>
                  <a:lnTo>
                    <a:pt x="2194472" y="2194473"/>
                  </a:lnTo>
                  <a:lnTo>
                    <a:pt x="2194471" y="1906888"/>
                  </a:lnTo>
                  <a:lnTo>
                    <a:pt x="2194471" y="1857367"/>
                  </a:lnTo>
                  <a:lnTo>
                    <a:pt x="2194471" y="1855307"/>
                  </a:lnTo>
                  <a:lnTo>
                    <a:pt x="2223884" y="1825894"/>
                  </a:lnTo>
                  <a:lnTo>
                    <a:pt x="2223884" y="1825374"/>
                  </a:lnTo>
                  <a:lnTo>
                    <a:pt x="2682998" y="1366260"/>
                  </a:lnTo>
                  <a:lnTo>
                    <a:pt x="1366260" y="49522"/>
                  </a:lnTo>
                  <a:lnTo>
                    <a:pt x="49521" y="1366260"/>
                  </a:lnTo>
                  <a:lnTo>
                    <a:pt x="421257" y="1737996"/>
                  </a:lnTo>
                  <a:lnTo>
                    <a:pt x="371735" y="1737995"/>
                  </a:lnTo>
                  <a:lnTo>
                    <a:pt x="0" y="1366261"/>
                  </a:lnTo>
                  <a:lnTo>
                    <a:pt x="1366261" y="0"/>
                  </a:lnTo>
                  <a:close/>
                </a:path>
              </a:pathLst>
            </a:custGeom>
            <a:solidFill>
              <a:srgbClr val="13A1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" name="Google Shape;104;g343931e549b_0_143"/>
            <p:cNvSpPr/>
            <p:nvPr/>
          </p:nvSpPr>
          <p:spPr>
            <a:xfrm>
              <a:off x="1087629" y="1524818"/>
              <a:ext cx="2732520" cy="2732521"/>
            </a:xfrm>
            <a:custGeom>
              <a:rect b="b" l="l" r="r" t="t"/>
              <a:pathLst>
                <a:path extrusionOk="0" h="2732521" w="2732520">
                  <a:moveTo>
                    <a:pt x="1366260" y="0"/>
                  </a:moveTo>
                  <a:lnTo>
                    <a:pt x="2732520" y="1366260"/>
                  </a:lnTo>
                  <a:lnTo>
                    <a:pt x="2223880" y="1874900"/>
                  </a:lnTo>
                  <a:lnTo>
                    <a:pt x="2223880" y="2223879"/>
                  </a:lnTo>
                  <a:lnTo>
                    <a:pt x="1874900" y="2223880"/>
                  </a:lnTo>
                  <a:lnTo>
                    <a:pt x="1825380" y="2223879"/>
                  </a:lnTo>
                  <a:lnTo>
                    <a:pt x="1823308" y="2223880"/>
                  </a:lnTo>
                  <a:lnTo>
                    <a:pt x="1854012" y="2193178"/>
                  </a:lnTo>
                  <a:lnTo>
                    <a:pt x="1856081" y="2193178"/>
                  </a:lnTo>
                  <a:lnTo>
                    <a:pt x="1856083" y="2193178"/>
                  </a:lnTo>
                  <a:lnTo>
                    <a:pt x="1905603" y="2193178"/>
                  </a:lnTo>
                  <a:lnTo>
                    <a:pt x="1905604" y="2193178"/>
                  </a:lnTo>
                  <a:lnTo>
                    <a:pt x="2193177" y="2193178"/>
                  </a:lnTo>
                  <a:lnTo>
                    <a:pt x="2193178" y="1905603"/>
                  </a:lnTo>
                  <a:lnTo>
                    <a:pt x="2193178" y="1905602"/>
                  </a:lnTo>
                  <a:lnTo>
                    <a:pt x="2193178" y="1856082"/>
                  </a:lnTo>
                  <a:lnTo>
                    <a:pt x="2193178" y="1856081"/>
                  </a:lnTo>
                  <a:lnTo>
                    <a:pt x="2193178" y="1854011"/>
                  </a:lnTo>
                  <a:lnTo>
                    <a:pt x="2223880" y="1823309"/>
                  </a:lnTo>
                  <a:lnTo>
                    <a:pt x="2223881" y="1825378"/>
                  </a:lnTo>
                  <a:lnTo>
                    <a:pt x="2682999" y="1366260"/>
                  </a:lnTo>
                  <a:lnTo>
                    <a:pt x="1366261" y="49522"/>
                  </a:lnTo>
                  <a:lnTo>
                    <a:pt x="49522" y="1366260"/>
                  </a:lnTo>
                  <a:lnTo>
                    <a:pt x="1366260" y="2682999"/>
                  </a:lnTo>
                  <a:lnTo>
                    <a:pt x="1825380" y="2223880"/>
                  </a:lnTo>
                  <a:lnTo>
                    <a:pt x="1874900" y="2223880"/>
                  </a:lnTo>
                  <a:lnTo>
                    <a:pt x="1366260" y="2732521"/>
                  </a:lnTo>
                  <a:lnTo>
                    <a:pt x="0" y="1366261"/>
                  </a:lnTo>
                  <a:lnTo>
                    <a:pt x="1366260" y="0"/>
                  </a:lnTo>
                  <a:close/>
                </a:path>
              </a:pathLst>
            </a:custGeom>
            <a:solidFill>
              <a:srgbClr val="06395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g343931e549b_0_143"/>
            <p:cNvSpPr/>
            <p:nvPr/>
          </p:nvSpPr>
          <p:spPr>
            <a:xfrm>
              <a:off x="2544474" y="2981662"/>
              <a:ext cx="2732520" cy="2732520"/>
            </a:xfrm>
            <a:custGeom>
              <a:rect b="b" l="l" r="r" t="t"/>
              <a:pathLst>
                <a:path extrusionOk="0" h="2732520" w="2732520">
                  <a:moveTo>
                    <a:pt x="1366259" y="0"/>
                  </a:moveTo>
                  <a:lnTo>
                    <a:pt x="1874899" y="508639"/>
                  </a:lnTo>
                  <a:lnTo>
                    <a:pt x="2223878" y="508639"/>
                  </a:lnTo>
                  <a:lnTo>
                    <a:pt x="2223878" y="857618"/>
                  </a:lnTo>
                  <a:lnTo>
                    <a:pt x="2223878" y="857619"/>
                  </a:lnTo>
                  <a:lnTo>
                    <a:pt x="2223879" y="874928"/>
                  </a:lnTo>
                  <a:lnTo>
                    <a:pt x="2223878" y="857618"/>
                  </a:lnTo>
                  <a:lnTo>
                    <a:pt x="2732520" y="1366260"/>
                  </a:lnTo>
                  <a:lnTo>
                    <a:pt x="1366260" y="2732520"/>
                  </a:lnTo>
                  <a:lnTo>
                    <a:pt x="0" y="1366261"/>
                  </a:lnTo>
                  <a:lnTo>
                    <a:pt x="371738" y="994522"/>
                  </a:lnTo>
                  <a:lnTo>
                    <a:pt x="421259" y="994522"/>
                  </a:lnTo>
                  <a:lnTo>
                    <a:pt x="49520" y="1366261"/>
                  </a:lnTo>
                  <a:lnTo>
                    <a:pt x="1366258" y="2682999"/>
                  </a:lnTo>
                  <a:lnTo>
                    <a:pt x="2682998" y="1366260"/>
                  </a:lnTo>
                  <a:lnTo>
                    <a:pt x="2223879" y="907141"/>
                  </a:lnTo>
                  <a:lnTo>
                    <a:pt x="2223879" y="909210"/>
                  </a:lnTo>
                  <a:lnTo>
                    <a:pt x="2193177" y="878508"/>
                  </a:lnTo>
                  <a:lnTo>
                    <a:pt x="2193177" y="876438"/>
                  </a:lnTo>
                  <a:lnTo>
                    <a:pt x="2193176" y="876437"/>
                  </a:lnTo>
                  <a:lnTo>
                    <a:pt x="2193177" y="826917"/>
                  </a:lnTo>
                  <a:lnTo>
                    <a:pt x="2193176" y="539340"/>
                  </a:lnTo>
                  <a:lnTo>
                    <a:pt x="1905602" y="539342"/>
                  </a:lnTo>
                  <a:lnTo>
                    <a:pt x="1856080" y="539343"/>
                  </a:lnTo>
                  <a:lnTo>
                    <a:pt x="1854011" y="539343"/>
                  </a:lnTo>
                  <a:lnTo>
                    <a:pt x="1823308" y="508639"/>
                  </a:lnTo>
                  <a:lnTo>
                    <a:pt x="1825377" y="508640"/>
                  </a:lnTo>
                  <a:lnTo>
                    <a:pt x="1825378" y="508639"/>
                  </a:lnTo>
                  <a:lnTo>
                    <a:pt x="1366259" y="49522"/>
                  </a:lnTo>
                  <a:lnTo>
                    <a:pt x="994523" y="421258"/>
                  </a:lnTo>
                  <a:lnTo>
                    <a:pt x="994523" y="371737"/>
                  </a:lnTo>
                  <a:lnTo>
                    <a:pt x="1366259" y="0"/>
                  </a:lnTo>
                  <a:close/>
                </a:path>
              </a:pathLst>
            </a:custGeom>
            <a:solidFill>
              <a:srgbClr val="F7931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" name="Google Shape;106;g343931e549b_0_143"/>
            <p:cNvSpPr/>
            <p:nvPr/>
          </p:nvSpPr>
          <p:spPr>
            <a:xfrm>
              <a:off x="8371851" y="2981663"/>
              <a:ext cx="2732521" cy="2732521"/>
            </a:xfrm>
            <a:custGeom>
              <a:rect b="b" l="l" r="r" t="t"/>
              <a:pathLst>
                <a:path extrusionOk="0" h="2732521" w="2732521">
                  <a:moveTo>
                    <a:pt x="1366261" y="0"/>
                  </a:moveTo>
                  <a:lnTo>
                    <a:pt x="2732521" y="1366261"/>
                  </a:lnTo>
                  <a:lnTo>
                    <a:pt x="1366261" y="2732521"/>
                  </a:lnTo>
                  <a:lnTo>
                    <a:pt x="0" y="1366261"/>
                  </a:lnTo>
                  <a:lnTo>
                    <a:pt x="371739" y="994523"/>
                  </a:lnTo>
                  <a:lnTo>
                    <a:pt x="421260" y="994523"/>
                  </a:lnTo>
                  <a:lnTo>
                    <a:pt x="49523" y="1366260"/>
                  </a:lnTo>
                  <a:lnTo>
                    <a:pt x="1366261" y="2682999"/>
                  </a:lnTo>
                  <a:lnTo>
                    <a:pt x="2683000" y="1366260"/>
                  </a:lnTo>
                  <a:lnTo>
                    <a:pt x="1366261" y="49522"/>
                  </a:lnTo>
                  <a:lnTo>
                    <a:pt x="994522" y="421261"/>
                  </a:lnTo>
                  <a:lnTo>
                    <a:pt x="994522" y="371739"/>
                  </a:lnTo>
                  <a:lnTo>
                    <a:pt x="1366261" y="0"/>
                  </a:lnTo>
                  <a:close/>
                </a:path>
              </a:pathLst>
            </a:custGeom>
            <a:solidFill>
              <a:srgbClr val="A2B96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g343931e549b_0_143"/>
            <p:cNvSpPr/>
            <p:nvPr/>
          </p:nvSpPr>
          <p:spPr>
            <a:xfrm>
              <a:off x="9108188" y="3348131"/>
              <a:ext cx="30704" cy="82282"/>
            </a:xfrm>
            <a:custGeom>
              <a:rect b="b" l="l" r="r" t="t"/>
              <a:pathLst>
                <a:path extrusionOk="0" h="82282" w="30704">
                  <a:moveTo>
                    <a:pt x="30704" y="0"/>
                  </a:moveTo>
                  <a:lnTo>
                    <a:pt x="30704" y="2059"/>
                  </a:lnTo>
                  <a:lnTo>
                    <a:pt x="30703" y="2059"/>
                  </a:lnTo>
                  <a:lnTo>
                    <a:pt x="30703" y="15881"/>
                  </a:lnTo>
                  <a:lnTo>
                    <a:pt x="30703" y="51581"/>
                  </a:lnTo>
                  <a:lnTo>
                    <a:pt x="0" y="82282"/>
                  </a:lnTo>
                  <a:lnTo>
                    <a:pt x="2" y="32761"/>
                  </a:lnTo>
                  <a:lnTo>
                    <a:pt x="1" y="32761"/>
                  </a:lnTo>
                  <a:lnTo>
                    <a:pt x="0" y="30701"/>
                  </a:lnTo>
                  <a:lnTo>
                    <a:pt x="30704" y="0"/>
                  </a:lnTo>
                  <a:close/>
                </a:path>
              </a:pathLst>
            </a:custGeom>
            <a:solidFill>
              <a:srgbClr val="06395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g343931e549b_0_143"/>
            <p:cNvSpPr/>
            <p:nvPr/>
          </p:nvSpPr>
          <p:spPr>
            <a:xfrm>
              <a:off x="6915006" y="1524817"/>
              <a:ext cx="2732520" cy="2732520"/>
            </a:xfrm>
            <a:custGeom>
              <a:rect b="b" l="l" r="r" t="t"/>
              <a:pathLst>
                <a:path extrusionOk="0" h="2732520" w="2732520">
                  <a:moveTo>
                    <a:pt x="2223886" y="1874896"/>
                  </a:moveTo>
                  <a:lnTo>
                    <a:pt x="2223886" y="2223884"/>
                  </a:lnTo>
                  <a:lnTo>
                    <a:pt x="1874898" y="2223885"/>
                  </a:lnTo>
                  <a:lnTo>
                    <a:pt x="1874896" y="2223885"/>
                  </a:lnTo>
                  <a:lnTo>
                    <a:pt x="1366260" y="2732520"/>
                  </a:lnTo>
                  <a:lnTo>
                    <a:pt x="994525" y="2360785"/>
                  </a:lnTo>
                  <a:lnTo>
                    <a:pt x="994526" y="2311263"/>
                  </a:lnTo>
                  <a:lnTo>
                    <a:pt x="1366261" y="2682999"/>
                  </a:lnTo>
                  <a:lnTo>
                    <a:pt x="1825375" y="2223886"/>
                  </a:lnTo>
                  <a:lnTo>
                    <a:pt x="1864710" y="2223885"/>
                  </a:lnTo>
                  <a:lnTo>
                    <a:pt x="1825374" y="2223885"/>
                  </a:lnTo>
                  <a:lnTo>
                    <a:pt x="1825375" y="2223886"/>
                  </a:lnTo>
                  <a:lnTo>
                    <a:pt x="1823315" y="2223884"/>
                  </a:lnTo>
                  <a:lnTo>
                    <a:pt x="1854017" y="2193183"/>
                  </a:lnTo>
                  <a:lnTo>
                    <a:pt x="1856077" y="2193182"/>
                  </a:lnTo>
                  <a:lnTo>
                    <a:pt x="1856076" y="2193183"/>
                  </a:lnTo>
                  <a:lnTo>
                    <a:pt x="1905598" y="2193182"/>
                  </a:lnTo>
                  <a:lnTo>
                    <a:pt x="1905600" y="2193182"/>
                  </a:lnTo>
                  <a:lnTo>
                    <a:pt x="2193183" y="2193183"/>
                  </a:lnTo>
                  <a:lnTo>
                    <a:pt x="2193184" y="1905599"/>
                  </a:lnTo>
                  <a:close/>
                  <a:moveTo>
                    <a:pt x="1366260" y="0"/>
                  </a:moveTo>
                  <a:lnTo>
                    <a:pt x="2732520" y="1366259"/>
                  </a:lnTo>
                  <a:lnTo>
                    <a:pt x="2223885" y="1874896"/>
                  </a:lnTo>
                  <a:lnTo>
                    <a:pt x="2223884" y="1839195"/>
                  </a:lnTo>
                  <a:lnTo>
                    <a:pt x="2223885" y="1825373"/>
                  </a:lnTo>
                  <a:lnTo>
                    <a:pt x="2682999" y="1366259"/>
                  </a:lnTo>
                  <a:lnTo>
                    <a:pt x="1366260" y="49521"/>
                  </a:lnTo>
                  <a:lnTo>
                    <a:pt x="49521" y="1366259"/>
                  </a:lnTo>
                  <a:lnTo>
                    <a:pt x="421258" y="1737996"/>
                  </a:lnTo>
                  <a:lnTo>
                    <a:pt x="371735" y="1737996"/>
                  </a:lnTo>
                  <a:lnTo>
                    <a:pt x="0" y="1366259"/>
                  </a:lnTo>
                  <a:close/>
                </a:path>
              </a:pathLst>
            </a:custGeom>
            <a:solidFill>
              <a:srgbClr val="C1301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" name="Google Shape;109;g343931e549b_0_143"/>
            <p:cNvSpPr/>
            <p:nvPr/>
          </p:nvSpPr>
          <p:spPr>
            <a:xfrm>
              <a:off x="7282210" y="3489564"/>
              <a:ext cx="31294" cy="30703"/>
            </a:xfrm>
            <a:custGeom>
              <a:rect b="b" l="l" r="r" t="t"/>
              <a:pathLst>
                <a:path extrusionOk="0" h="30703" w="31294">
                  <a:moveTo>
                    <a:pt x="0" y="0"/>
                  </a:moveTo>
                  <a:lnTo>
                    <a:pt x="592" y="0"/>
                  </a:lnTo>
                  <a:lnTo>
                    <a:pt x="31294" y="30703"/>
                  </a:lnTo>
                  <a:lnTo>
                    <a:pt x="30702" y="30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395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g343931e549b_0_143"/>
            <p:cNvSpPr/>
            <p:nvPr/>
          </p:nvSpPr>
          <p:spPr>
            <a:xfrm>
              <a:off x="5458162" y="2981661"/>
              <a:ext cx="2732520" cy="2732520"/>
            </a:xfrm>
            <a:custGeom>
              <a:rect b="b" l="l" r="r" t="t"/>
              <a:pathLst>
                <a:path extrusionOk="0" h="2732520" w="2732520">
                  <a:moveTo>
                    <a:pt x="1824641" y="507902"/>
                  </a:moveTo>
                  <a:lnTo>
                    <a:pt x="1874162" y="507902"/>
                  </a:lnTo>
                  <a:lnTo>
                    <a:pt x="2224619" y="507902"/>
                  </a:lnTo>
                  <a:lnTo>
                    <a:pt x="2224618" y="858357"/>
                  </a:lnTo>
                  <a:lnTo>
                    <a:pt x="2732520" y="1366259"/>
                  </a:lnTo>
                  <a:lnTo>
                    <a:pt x="1366261" y="2732520"/>
                  </a:lnTo>
                  <a:lnTo>
                    <a:pt x="0" y="1366259"/>
                  </a:lnTo>
                  <a:lnTo>
                    <a:pt x="371739" y="994521"/>
                  </a:lnTo>
                  <a:lnTo>
                    <a:pt x="421261" y="994521"/>
                  </a:lnTo>
                  <a:lnTo>
                    <a:pt x="49522" y="1366260"/>
                  </a:lnTo>
                  <a:lnTo>
                    <a:pt x="1366260" y="2682999"/>
                  </a:lnTo>
                  <a:lnTo>
                    <a:pt x="2682998" y="1366260"/>
                  </a:lnTo>
                  <a:lnTo>
                    <a:pt x="2224619" y="907880"/>
                  </a:lnTo>
                  <a:lnTo>
                    <a:pt x="2224619" y="908473"/>
                  </a:lnTo>
                  <a:lnTo>
                    <a:pt x="2193916" y="877770"/>
                  </a:lnTo>
                  <a:lnTo>
                    <a:pt x="2193916" y="877177"/>
                  </a:lnTo>
                  <a:lnTo>
                    <a:pt x="2193917" y="827657"/>
                  </a:lnTo>
                  <a:lnTo>
                    <a:pt x="2193916" y="827656"/>
                  </a:lnTo>
                  <a:lnTo>
                    <a:pt x="2193917" y="538604"/>
                  </a:lnTo>
                  <a:lnTo>
                    <a:pt x="1904863" y="538604"/>
                  </a:lnTo>
                  <a:lnTo>
                    <a:pt x="1855343" y="538604"/>
                  </a:lnTo>
                  <a:close/>
                  <a:moveTo>
                    <a:pt x="1366261" y="0"/>
                  </a:moveTo>
                  <a:lnTo>
                    <a:pt x="1874162" y="507900"/>
                  </a:lnTo>
                  <a:lnTo>
                    <a:pt x="1824641" y="507900"/>
                  </a:lnTo>
                  <a:lnTo>
                    <a:pt x="1366261" y="49521"/>
                  </a:lnTo>
                  <a:lnTo>
                    <a:pt x="994524" y="421260"/>
                  </a:lnTo>
                  <a:lnTo>
                    <a:pt x="994523" y="371737"/>
                  </a:lnTo>
                  <a:close/>
                </a:path>
              </a:pathLst>
            </a:custGeom>
            <a:solidFill>
              <a:srgbClr val="F8B1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descr="Chat with solid fill" id="111" name="Google Shape;111;g343931e549b_0_1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1774" y="4458836"/>
              <a:ext cx="856842" cy="8568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g343931e549b_0_143"/>
            <p:cNvSpPr txBox="1"/>
            <p:nvPr/>
          </p:nvSpPr>
          <p:spPr>
            <a:xfrm>
              <a:off x="1567000" y="2896711"/>
              <a:ext cx="18183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Teaching-Learning,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Evaluation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343931e549b_0_143"/>
            <p:cNvSpPr txBox="1"/>
            <p:nvPr/>
          </p:nvSpPr>
          <p:spPr>
            <a:xfrm>
              <a:off x="4138248" y="2850990"/>
              <a:ext cx="24732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Enhancing Educational 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Access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43931e549b_0_143"/>
            <p:cNvSpPr txBox="1"/>
            <p:nvPr/>
          </p:nvSpPr>
          <p:spPr>
            <a:xfrm>
              <a:off x="7272384" y="2866090"/>
              <a:ext cx="1999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Increasing Access for Divyang students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43931e549b_0_143"/>
            <p:cNvSpPr txBox="1"/>
            <p:nvPr/>
          </p:nvSpPr>
          <p:spPr>
            <a:xfrm>
              <a:off x="2895140" y="3939804"/>
              <a:ext cx="19761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Removing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Language Barriers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43931e549b_0_143"/>
            <p:cNvSpPr txBox="1"/>
            <p:nvPr/>
          </p:nvSpPr>
          <p:spPr>
            <a:xfrm>
              <a:off x="5798984" y="3840000"/>
              <a:ext cx="2022000" cy="6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Supporting Teacher preparation &amp; Professional Development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43931e549b_0_143"/>
            <p:cNvSpPr txBox="1"/>
            <p:nvPr/>
          </p:nvSpPr>
          <p:spPr>
            <a:xfrm>
              <a:off x="8753713" y="3978082"/>
              <a:ext cx="1968900" cy="6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Streamlining  Educational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Management and Administration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Lightbulb with solid fill" id="118" name="Google Shape;118;g343931e549b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1723" y="144677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erarchy with solid fill" id="119" name="Google Shape;119;g343931e549b_0_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7758" y="377555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shake with solid fill" id="120" name="Google Shape;120;g343931e549b_0_1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1896" y="3734364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ssroom with solid fill" id="121" name="Google Shape;121;g343931e549b_0_1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9065" y="149644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book with solid fill" id="122" name="Google Shape;122;g343931e549b_0_1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92173" y="1493484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3931e549b_0_27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solidFill>
            <a:srgbClr val="FFFAD7"/>
          </a:solidFill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>
                <a:solidFill>
                  <a:schemeClr val="lt1"/>
                </a:solidFill>
              </a:rPr>
              <a:t>Policy Perspective (NEP 2020 vision)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8" name="Google Shape;128;g343931e549b_0_279"/>
          <p:cNvSpPr txBox="1"/>
          <p:nvPr>
            <p:ph idx="1" type="body"/>
          </p:nvPr>
        </p:nvSpPr>
        <p:spPr>
          <a:xfrm>
            <a:off x="387900" y="1489824"/>
            <a:ext cx="62496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5814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/>
              <a:buChar char="●"/>
            </a:pPr>
            <a:r>
              <a:rPr lang="en-GB" sz="240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Technology use and Integration</a:t>
            </a:r>
            <a:endParaRPr sz="240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814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/>
              <a:buChar char="●"/>
            </a:pPr>
            <a:r>
              <a:rPr lang="en-GB" sz="240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Ensuring Equitable use of technology</a:t>
            </a:r>
            <a:endParaRPr sz="240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814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/>
              <a:buChar char="●"/>
            </a:pPr>
            <a:r>
              <a:rPr lang="en-GB" sz="240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Extensive Use of technology in teaching and learning</a:t>
            </a:r>
            <a:endParaRPr sz="240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814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/>
              <a:buChar char="●"/>
            </a:pPr>
            <a:r>
              <a:rPr lang="en-GB" sz="240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Content Creation, digital repository and Dissemination</a:t>
            </a:r>
            <a:endParaRPr sz="240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814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/>
              <a:buChar char="●"/>
            </a:pPr>
            <a:r>
              <a:rPr lang="en-GB" sz="240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Blended mode of learning</a:t>
            </a:r>
            <a:endParaRPr sz="240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814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/>
              <a:buChar char="●"/>
            </a:pPr>
            <a:r>
              <a:rPr lang="en-GB" sz="240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Addressing digital divide</a:t>
            </a:r>
            <a:endParaRPr sz="240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500"/>
          </a:p>
        </p:txBody>
      </p:sp>
      <p:pic>
        <p:nvPicPr>
          <p:cNvPr id="129" name="Google Shape;129;g343931e549b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7699" y="1216477"/>
            <a:ext cx="2355044" cy="3273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idx="1" type="body"/>
          </p:nvPr>
        </p:nvSpPr>
        <p:spPr>
          <a:xfrm>
            <a:off x="277100" y="1485901"/>
            <a:ext cx="8472000" cy="3587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Ensuring Equitable Access to Practical Learning</a:t>
            </a: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Every student should have access to high-quality, hands-on, and experiment-based learning experiences to strengthen conceptual understanding.</a:t>
            </a:r>
            <a:endParaRPr/>
          </a:p>
          <a:p>
            <a:pPr indent="0" lvl="0" marL="1143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 of Virtual Labs</a:t>
            </a: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Virtual laboratories should be used to complement and enhance traditional lab experiences, making practical learning more accessible, especially in remote and resource-limited settings.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 of Lab-Based E-Resources</a:t>
            </a: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Digital resources should be developed to help students visualize complex concepts, reinforcing theoretical knowledge through immersive and engaging interactives.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6042339" y="26801"/>
            <a:ext cx="3046326" cy="141293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 txBox="1"/>
          <p:nvPr>
            <p:ph type="title"/>
          </p:nvPr>
        </p:nvSpPr>
        <p:spPr>
          <a:xfrm>
            <a:off x="495450" y="742951"/>
            <a:ext cx="54576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4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40"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840">
                <a:highlight>
                  <a:schemeClr val="lt1"/>
                </a:highlight>
              </a:rPr>
              <a:t>Recommendation of NEP 2020</a:t>
            </a:r>
            <a:endParaRPr b="1" sz="284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title"/>
          </p:nvPr>
        </p:nvSpPr>
        <p:spPr>
          <a:xfrm>
            <a:off x="387900" y="211025"/>
            <a:ext cx="83160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GB">
                <a:solidFill>
                  <a:srgbClr val="3F3F3F"/>
                </a:solidFill>
              </a:rPr>
              <a:t>Policy Perspective (NEP 2020 vision) and Virtual       Labs </a:t>
            </a:r>
            <a:endParaRPr b="1">
              <a:solidFill>
                <a:srgbClr val="3F3F3F"/>
              </a:solidFill>
            </a:endParaRPr>
          </a:p>
        </p:txBody>
      </p:sp>
      <p:sp>
        <p:nvSpPr>
          <p:cNvPr id="142" name="Google Shape;142;p4"/>
          <p:cNvSpPr txBox="1"/>
          <p:nvPr>
            <p:ph idx="1" type="body"/>
          </p:nvPr>
        </p:nvSpPr>
        <p:spPr>
          <a:xfrm>
            <a:off x="387900" y="1155701"/>
            <a:ext cx="8316000" cy="3409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-32153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/>
              <a:buChar char="●"/>
            </a:pPr>
            <a:r>
              <a:rPr b="1" lang="en-GB" sz="4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Experiential Learning </a:t>
            </a:r>
            <a:r>
              <a:rPr lang="en-GB" sz="4500">
                <a:solidFill>
                  <a:srgbClr val="051D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Virtual labs offer hands-on, interactive experiences that promote activity-based learning, making abstract concepts more engaging, tangible, and easier to comprehend.</a:t>
            </a:r>
            <a:endParaRPr sz="4500">
              <a:solidFill>
                <a:srgbClr val="051D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SzPct val="123076"/>
              <a:buNone/>
            </a:pPr>
            <a:r>
              <a:t/>
            </a:r>
            <a:endParaRPr sz="4500">
              <a:solidFill>
                <a:srgbClr val="051D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53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/>
              <a:buChar char="●"/>
            </a:pPr>
            <a:r>
              <a:rPr b="1" lang="en-GB" sz="4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 of learning competencies</a:t>
            </a:r>
            <a:r>
              <a:rPr lang="en-GB" sz="4500">
                <a:solidFill>
                  <a:srgbClr val="051D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By utilizing digital tools, virtual labs enable personalized and adaptive learning experiences, fostering the development of essential competencies in the subjects of social science through interactive and immersive methods.</a:t>
            </a:r>
            <a:endParaRPr sz="4500">
              <a:solidFill>
                <a:srgbClr val="051D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SzPct val="123076"/>
              <a:buNone/>
            </a:pPr>
            <a:r>
              <a:t/>
            </a:r>
            <a:endParaRPr sz="4500">
              <a:solidFill>
                <a:srgbClr val="051D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53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/>
              <a:buChar char="●"/>
            </a:pPr>
            <a:r>
              <a:rPr b="1" lang="en-GB" sz="4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Equity and Accessibility</a:t>
            </a:r>
            <a:r>
              <a:rPr lang="en-GB" sz="4500">
                <a:solidFill>
                  <a:srgbClr val="051D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Virtual labs bridge the digital divide by providing high-quality educational resources to students from diverse backgrounds, including those in remote and underserved areas, ensuring inclusive and equitable learning opportunities.</a:t>
            </a:r>
            <a:endParaRPr sz="4500">
              <a:solidFill>
                <a:srgbClr val="051D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SzPct val="230768"/>
              <a:buNone/>
            </a:pPr>
            <a:r>
              <a:t/>
            </a:r>
            <a:endParaRPr sz="240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3931e549b_0_865"/>
          <p:cNvSpPr txBox="1"/>
          <p:nvPr>
            <p:ph type="title"/>
          </p:nvPr>
        </p:nvSpPr>
        <p:spPr>
          <a:xfrm>
            <a:off x="387900" y="465900"/>
            <a:ext cx="8368200" cy="686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highlight>
                  <a:schemeClr val="lt1"/>
                </a:highlight>
              </a:rPr>
              <a:t>Virtual Labs in Social Sciences</a:t>
            </a:r>
            <a:endParaRPr sz="2800">
              <a:highlight>
                <a:schemeClr val="lt1"/>
              </a:highlight>
            </a:endParaRPr>
          </a:p>
        </p:txBody>
      </p:sp>
      <p:sp>
        <p:nvSpPr>
          <p:cNvPr id="148" name="Google Shape;148;g343931e549b_0_865"/>
          <p:cNvSpPr txBox="1"/>
          <p:nvPr>
            <p:ph idx="1" type="body"/>
          </p:nvPr>
        </p:nvSpPr>
        <p:spPr>
          <a:xfrm>
            <a:off x="387900" y="1489825"/>
            <a:ext cx="8368200" cy="3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>
                <a:solidFill>
                  <a:srgbClr val="980000"/>
                </a:solidFill>
              </a:rPr>
              <a:t>Bridging the Gap Between Theory and Practice</a:t>
            </a:r>
            <a:r>
              <a:rPr lang="en-GB">
                <a:solidFill>
                  <a:srgbClr val="000000"/>
                </a:solidFill>
              </a:rPr>
              <a:t>: provide interactive experiences that bring these concepts to life.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>
                <a:solidFill>
                  <a:srgbClr val="980000"/>
                </a:solidFill>
              </a:rPr>
              <a:t>Enhancing Engagement and Interest: </a:t>
            </a:r>
            <a:r>
              <a:rPr lang="en-GB">
                <a:solidFill>
                  <a:srgbClr val="000000"/>
                </a:solidFill>
              </a:rPr>
              <a:t>Simulations, virtual tours, and interactive exercises make subjects like history, geography, and economics more engaging.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>
                <a:solidFill>
                  <a:srgbClr val="980000"/>
                </a:solidFill>
              </a:rPr>
              <a:t>Safe and Cost-Effective Learning:</a:t>
            </a:r>
            <a:r>
              <a:rPr lang="en-GB">
                <a:solidFill>
                  <a:srgbClr val="000000"/>
                </a:solidFill>
              </a:rPr>
              <a:t> risk-free and cost-effective way to study natural disasters, urban planning, or market simulations.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>
                <a:solidFill>
                  <a:srgbClr val="980000"/>
                </a:solidFill>
              </a:rPr>
              <a:t>Improving Assessment and Feedback Mechanisms:</a:t>
            </a:r>
            <a:r>
              <a:rPr lang="en-GB">
                <a:solidFill>
                  <a:srgbClr val="000000"/>
                </a:solidFill>
              </a:rPr>
              <a:t> interactive quizzes, real-time feedback, and scenario-based problem-solving, ensuring that students grasp concepts effectively.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>
            <p:ph type="title"/>
          </p:nvPr>
        </p:nvSpPr>
        <p:spPr>
          <a:xfrm>
            <a:off x="933450" y="574775"/>
            <a:ext cx="5848350" cy="569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i="0" lang="en-GB" sz="2800" u="none" strike="noStrike">
                <a:solidFill>
                  <a:srgbClr val="FFFFFF"/>
                </a:solidFill>
                <a:highlight>
                  <a:srgbClr val="000080"/>
                </a:highlight>
                <a:latin typeface="Roboto Slab"/>
                <a:ea typeface="Roboto Slab"/>
                <a:cs typeface="Roboto Slab"/>
                <a:sym typeface="Roboto Slab"/>
              </a:rPr>
              <a:t>Need and Scope of Virtual Labs</a:t>
            </a:r>
            <a:endParaRPr sz="2800">
              <a:highlight>
                <a:srgbClr val="000080"/>
              </a:highlight>
            </a:endParaRPr>
          </a:p>
        </p:txBody>
      </p:sp>
      <p:sp>
        <p:nvSpPr>
          <p:cNvPr id="154" name="Google Shape;154;p2"/>
          <p:cNvSpPr txBox="1"/>
          <p:nvPr>
            <p:ph idx="1" type="body"/>
          </p:nvPr>
        </p:nvSpPr>
        <p:spPr>
          <a:xfrm>
            <a:off x="387900" y="1489824"/>
            <a:ext cx="59494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Font typeface="Arial"/>
              <a:buChar char="•"/>
            </a:pPr>
            <a:r>
              <a:rPr b="1" i="0" lang="en-GB" sz="1800" u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of Virtual Labs</a:t>
            </a:r>
            <a:r>
              <a:rPr b="0" i="0" lang="en-GB" sz="1800" u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Virtual labs are simulated environments that allow students to explore social science concepts interactively, enhancing understanding through interactive methods.</a:t>
            </a:r>
            <a:endParaRPr b="1" i="0" sz="1800" u="none" strike="noStrike">
              <a:solidFill>
                <a:srgbClr val="12161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Font typeface="Arial"/>
              <a:buChar char="•"/>
            </a:pPr>
            <a:br>
              <a:rPr b="0" lang="en-GB"/>
            </a:br>
            <a:r>
              <a:rPr b="1" i="0" lang="en-GB" sz="1800" u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Educational Objectives</a:t>
            </a:r>
            <a:r>
              <a:rPr b="0" i="0" lang="en-GB" sz="1800" u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The primary purpose of virtual labs is to provide a safe, flexible, and engaging platform for students to learn social science concepts, fostering critical thinking and problem-solving skills.</a:t>
            </a:r>
            <a:endParaRPr b="1" i="0" sz="1800" u="none" strike="noStrike">
              <a:solidFill>
                <a:srgbClr val="12161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br>
              <a:rPr b="0" lang="en-GB"/>
            </a:br>
            <a:r>
              <a:rPr b="1" i="0" lang="en-GB" sz="1800" u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 with Curriculum</a:t>
            </a:r>
            <a:r>
              <a:rPr b="0" i="0" lang="en-GB" sz="1800" u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Virtual labs serve as a complementary tool in social science education, aligning with curriculum standards to facilitate deeper learning experiences and promote student engagement.</a:t>
            </a:r>
            <a:endParaRPr/>
          </a:p>
        </p:txBody>
      </p:sp>
      <p:pic>
        <p:nvPicPr>
          <p:cNvPr id="155" name="Google Shape;155;p2" title="volcano-1.gif"/>
          <p:cNvPicPr preferRelativeResize="0"/>
          <p:nvPr/>
        </p:nvPicPr>
        <p:blipFill/>
        <p:spPr>
          <a:xfrm>
            <a:off x="6337300" y="368750"/>
            <a:ext cx="2806701" cy="40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886a9aae5_0_2"/>
          <p:cNvSpPr txBox="1"/>
          <p:nvPr>
            <p:ph type="title"/>
          </p:nvPr>
        </p:nvSpPr>
        <p:spPr>
          <a:xfrm>
            <a:off x="422850" y="571900"/>
            <a:ext cx="5323200" cy="5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840"/>
              <a:t>   Advantages of Virtual labs</a:t>
            </a:r>
            <a:endParaRPr b="1" sz="2840"/>
          </a:p>
        </p:txBody>
      </p:sp>
      <p:sp>
        <p:nvSpPr>
          <p:cNvPr id="161" name="Google Shape;161;g33886a9aae5_0_2"/>
          <p:cNvSpPr txBox="1"/>
          <p:nvPr>
            <p:ph idx="1" type="body"/>
          </p:nvPr>
        </p:nvSpPr>
        <p:spPr>
          <a:xfrm>
            <a:off x="397950" y="1691001"/>
            <a:ext cx="8348100" cy="3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400"/>
              <a:buChar char="•"/>
            </a:pPr>
            <a:r>
              <a:rPr b="1"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Availability and Cost-Effectiveness</a:t>
            </a:r>
            <a: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Virtual labs can be accessed anytime, anywhere with an internet connection. They reduce the need for physical equipment, materials, and maintenance, making them a budget-friendly solution.</a:t>
            </a:r>
            <a:b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400"/>
              <a:buChar char="•"/>
            </a:pPr>
            <a:r>
              <a:rPr b="1"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Engagement</a:t>
            </a:r>
            <a:r>
              <a:rPr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Interactive and immersive experiences in virtual labs make social science concepts easier to understand and more enjoyable to learn.</a:t>
            </a:r>
            <a:b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400"/>
              <a:buChar char="•"/>
            </a:pPr>
            <a:r>
              <a:rPr b="1"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Immediate Feedback</a:t>
            </a:r>
            <a:r>
              <a:rPr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Students receive real-time feedback on their performance, helping them identify mistakes, reinforce learning, and develop self-directed learning skills.</a:t>
            </a:r>
            <a:b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400"/>
              <a:buChar char="•"/>
            </a:pPr>
            <a:r>
              <a:rPr b="1"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 Exploration</a:t>
            </a:r>
            <a:r>
              <a:rPr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Virtual labs provide a free environment for students to explore social science concept and understand the concept through fostering creativity and innovation.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12161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12161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12161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12161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12161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1216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/>
              <a:t>Virtual labs help learners in following ways</a:t>
            </a:r>
            <a:endParaRPr b="1" sz="2800"/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7376" y="1346100"/>
            <a:ext cx="2030775" cy="17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/>
          <p:nvPr>
            <p:ph idx="1" type="body"/>
          </p:nvPr>
        </p:nvSpPr>
        <p:spPr>
          <a:xfrm>
            <a:off x="538875" y="1517100"/>
            <a:ext cx="6148500" cy="36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1600" lvl="0" marL="4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600"/>
              <a:buFont typeface="Roboto"/>
              <a:buChar char="•"/>
            </a:pPr>
            <a:r>
              <a:rPr lang="en-GB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Studies &amp; Best Practices: - Virtual Heritage Labs for historical site reconstructions, GIS-based mapping for geographical concepts and Digital simulations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</a:pPr>
            <a:r>
              <a:rPr lang="en-GB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Revisit, retry and review social science interactive concepts for better understanding.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</a:pPr>
            <a:r>
              <a:rPr lang="en-GB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Experiential Learning: Virtual reality-based heritage tours allow students to walk through ancient civilizations.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</a:pPr>
            <a:r>
              <a:rPr lang="en-GB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 simulations help students visualize the impact of global warming, deforestation, and natural disasters.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</a:pPr>
            <a:r>
              <a:rPr lang="en-GB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Role-playing civic institutions enables students to simulate elections, policy-making, and legislative debates.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CIET 1</dc:creator>
</cp:coreProperties>
</file>