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56" r:id="rId1"/>
  </p:sldMasterIdLst>
  <p:notesMasterIdLst>
    <p:notesMasterId r:id="rId23"/>
  </p:notesMasterIdLst>
  <p:sldIdLst>
    <p:sldId id="257" r:id="rId2"/>
    <p:sldId id="260" r:id="rId3"/>
    <p:sldId id="262" r:id="rId4"/>
    <p:sldId id="284" r:id="rId5"/>
    <p:sldId id="263" r:id="rId6"/>
    <p:sldId id="264" r:id="rId7"/>
    <p:sldId id="265" r:id="rId8"/>
    <p:sldId id="266" r:id="rId9"/>
    <p:sldId id="267" r:id="rId10"/>
    <p:sldId id="269" r:id="rId11"/>
    <p:sldId id="271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</p:sldIdLst>
  <p:sldSz cx="12192000" cy="6858000"/>
  <p:notesSz cx="6858000" cy="9144000"/>
  <p:embeddedFontLst>
    <p:embeddedFont>
      <p:font typeface="Teko" panose="020B0604020202020204" charset="0"/>
      <p:regular r:id="rId24"/>
      <p:bold r:id="rId25"/>
    </p:embeddedFont>
    <p:embeddedFont>
      <p:font typeface="Arial Black" panose="020B0A04020102020204" pitchFamily="34" charset="0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Trebuchet MS" panose="020B0603020202020204" pitchFamily="34" charset="0"/>
      <p:regular r:id="rId34"/>
      <p:bold r:id="rId35"/>
      <p:italic r:id="rId36"/>
      <p:boldItalic r:id="rId37"/>
    </p:embeddedFont>
    <p:embeddedFont>
      <p:font typeface="Roboto" panose="020B060402020202020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6" roundtripDataSignature="AMtx7mh/6/1ZTneVd8/8Nj5cFz+2mebcZ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C267F3D-3304-452B-9576-DB9477273519}">
  <a:tblStyle styleId="{AC267F3D-3304-452B-9576-DB9477273519}" styleName="Table_0">
    <a:wholeTbl>
      <a:tcTxStyle b="off" i="off">
        <a:font>
          <a:latin typeface="Trebuchet MS"/>
          <a:ea typeface="Trebuchet MS"/>
          <a:cs typeface="Trebuchet MS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F6FC"/>
          </a:solidFill>
        </a:fill>
      </a:tcStyle>
    </a:wholeTbl>
    <a:band1H>
      <a:tcTxStyle b="off" i="off"/>
      <a:tcStyle>
        <a:tcBdr/>
        <a:fill>
          <a:solidFill>
            <a:srgbClr val="D1ECF9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1ECF9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20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customschemas.google.com/relationships/presentationmetadata" Target="metadata"/><Relationship Id="rId20" Type="http://schemas.openxmlformats.org/officeDocument/2006/relationships/slide" Target="slides/slide19.xml"/><Relationship Id="rId41" Type="http://schemas.openxmlformats.org/officeDocument/2006/relationships/font" Target="fonts/font1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BBE8A1-0DE2-4BFD-B6AE-507F3DA3F539}" type="doc">
      <dgm:prSet loTypeId="urn:microsoft.com/office/officeart/2005/8/layout/process4" loCatId="process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34F383E-8B33-4BB4-A35E-96DF5BA6D767}">
      <dgm:prSet phldrT="[Text]"/>
      <dgm:spPr/>
      <dgm:t>
        <a:bodyPr/>
        <a:lstStyle/>
        <a:p>
          <a:r>
            <a:rPr lang="en-US" dirty="0" smtClean="0"/>
            <a:t>OBSERVATION: PHYSICAL PHENOMENA</a:t>
          </a:r>
          <a:endParaRPr lang="en-US" dirty="0"/>
        </a:p>
      </dgm:t>
    </dgm:pt>
    <dgm:pt modelId="{E20477D4-8BD0-4F5C-89DF-D5C2A588DB82}" type="parTrans" cxnId="{558BBD90-FA89-4C70-9BB3-31D623CA477B}">
      <dgm:prSet/>
      <dgm:spPr/>
      <dgm:t>
        <a:bodyPr/>
        <a:lstStyle/>
        <a:p>
          <a:endParaRPr lang="en-US"/>
        </a:p>
      </dgm:t>
    </dgm:pt>
    <dgm:pt modelId="{21F6D596-5118-458F-AAE1-59FBE5BE9F9D}" type="sibTrans" cxnId="{558BBD90-FA89-4C70-9BB3-31D623CA477B}">
      <dgm:prSet/>
      <dgm:spPr/>
      <dgm:t>
        <a:bodyPr/>
        <a:lstStyle/>
        <a:p>
          <a:endParaRPr lang="en-US"/>
        </a:p>
      </dgm:t>
    </dgm:pt>
    <dgm:pt modelId="{CA7E757E-53EA-422C-ACEF-940C21C6A6A0}">
      <dgm:prSet phldrT="[Text]"/>
      <dgm:spPr/>
      <dgm:t>
        <a:bodyPr/>
        <a:lstStyle/>
        <a:p>
          <a:r>
            <a:rPr lang="en-US" dirty="0" smtClean="0"/>
            <a:t>HYPOTHESIS</a:t>
          </a:r>
          <a:endParaRPr lang="en-IN" dirty="0"/>
        </a:p>
      </dgm:t>
    </dgm:pt>
    <dgm:pt modelId="{17BD56A4-FFFB-4FC0-B6F3-1E92E860B4C3}" type="parTrans" cxnId="{A1E58287-056C-45EC-A876-D65C47440F72}">
      <dgm:prSet/>
      <dgm:spPr/>
      <dgm:t>
        <a:bodyPr/>
        <a:lstStyle/>
        <a:p>
          <a:endParaRPr lang="en-US"/>
        </a:p>
      </dgm:t>
    </dgm:pt>
    <dgm:pt modelId="{5EACD2ED-8520-4284-8E88-185404C70868}" type="sibTrans" cxnId="{A1E58287-056C-45EC-A876-D65C47440F72}">
      <dgm:prSet/>
      <dgm:spPr/>
      <dgm:t>
        <a:bodyPr/>
        <a:lstStyle/>
        <a:p>
          <a:endParaRPr lang="en-US"/>
        </a:p>
      </dgm:t>
    </dgm:pt>
    <dgm:pt modelId="{4B698279-62A8-4E13-967C-BB8D09953535}">
      <dgm:prSet/>
      <dgm:spPr/>
      <dgm:t>
        <a:bodyPr/>
        <a:lstStyle/>
        <a:p>
          <a:r>
            <a:rPr lang="en-US" dirty="0" smtClean="0"/>
            <a:t>PREDICTION</a:t>
          </a:r>
          <a:endParaRPr lang="en-IN" dirty="0"/>
        </a:p>
      </dgm:t>
    </dgm:pt>
    <dgm:pt modelId="{C3186947-8329-4A7B-BA11-F32E16549772}" type="parTrans" cxnId="{27F25FF8-80BA-4150-9410-7502D6727BA9}">
      <dgm:prSet/>
      <dgm:spPr/>
      <dgm:t>
        <a:bodyPr/>
        <a:lstStyle/>
        <a:p>
          <a:endParaRPr lang="en-US"/>
        </a:p>
      </dgm:t>
    </dgm:pt>
    <dgm:pt modelId="{FDC29C77-C88E-400E-91AA-DB796648C818}" type="sibTrans" cxnId="{27F25FF8-80BA-4150-9410-7502D6727BA9}">
      <dgm:prSet/>
      <dgm:spPr/>
      <dgm:t>
        <a:bodyPr/>
        <a:lstStyle/>
        <a:p>
          <a:endParaRPr lang="en-US"/>
        </a:p>
      </dgm:t>
    </dgm:pt>
    <dgm:pt modelId="{4F3FCEAC-870B-4ACE-8EB1-ED00666D5DD6}">
      <dgm:prSet/>
      <dgm:spPr/>
      <dgm:t>
        <a:bodyPr/>
        <a:lstStyle/>
        <a:p>
          <a:r>
            <a:rPr lang="en-US" dirty="0" smtClean="0"/>
            <a:t>TESTING HYPOTHESIS/EXPERIMENTATION</a:t>
          </a:r>
          <a:endParaRPr lang="en-IN" dirty="0"/>
        </a:p>
      </dgm:t>
    </dgm:pt>
    <dgm:pt modelId="{682457FE-A7F2-4AC6-B157-11B57E4310DD}" type="parTrans" cxnId="{33B12C26-A8BF-456F-A124-D43170072736}">
      <dgm:prSet/>
      <dgm:spPr/>
      <dgm:t>
        <a:bodyPr/>
        <a:lstStyle/>
        <a:p>
          <a:endParaRPr lang="en-US"/>
        </a:p>
      </dgm:t>
    </dgm:pt>
    <dgm:pt modelId="{A84F377D-0567-48AD-85D0-29C4AD633E5E}" type="sibTrans" cxnId="{33B12C26-A8BF-456F-A124-D43170072736}">
      <dgm:prSet/>
      <dgm:spPr/>
      <dgm:t>
        <a:bodyPr/>
        <a:lstStyle/>
        <a:p>
          <a:endParaRPr lang="en-US"/>
        </a:p>
      </dgm:t>
    </dgm:pt>
    <dgm:pt modelId="{C39EE5E5-ACCC-4098-B93B-763EED710FF7}">
      <dgm:prSet/>
      <dgm:spPr/>
      <dgm:t>
        <a:bodyPr/>
        <a:lstStyle/>
        <a:p>
          <a:r>
            <a:rPr lang="en-US" dirty="0" smtClean="0"/>
            <a:t>THEORY</a:t>
          </a:r>
          <a:endParaRPr lang="en-IN" dirty="0"/>
        </a:p>
      </dgm:t>
    </dgm:pt>
    <dgm:pt modelId="{59C77723-609F-4709-BE1B-3743D32C9393}" type="parTrans" cxnId="{CBAB402D-B806-439A-9B3A-4899BD6CFDD6}">
      <dgm:prSet/>
      <dgm:spPr/>
      <dgm:t>
        <a:bodyPr/>
        <a:lstStyle/>
        <a:p>
          <a:endParaRPr lang="en-US"/>
        </a:p>
      </dgm:t>
    </dgm:pt>
    <dgm:pt modelId="{793F8561-EF07-4542-B9F9-7E4D7F4997D5}" type="sibTrans" cxnId="{CBAB402D-B806-439A-9B3A-4899BD6CFDD6}">
      <dgm:prSet/>
      <dgm:spPr/>
      <dgm:t>
        <a:bodyPr/>
        <a:lstStyle/>
        <a:p>
          <a:endParaRPr lang="en-US"/>
        </a:p>
      </dgm:t>
    </dgm:pt>
    <dgm:pt modelId="{845E43E7-BDE7-4312-8FCA-C6FC946A07C4}">
      <dgm:prSet phldrT="[Text]"/>
      <dgm:spPr/>
      <dgm:t>
        <a:bodyPr/>
        <a:lstStyle/>
        <a:p>
          <a:r>
            <a:rPr lang="en-US" dirty="0" smtClean="0"/>
            <a:t>ANALYSIS QUESTIONS</a:t>
          </a:r>
          <a:endParaRPr lang="en-IN" dirty="0"/>
        </a:p>
      </dgm:t>
    </dgm:pt>
    <dgm:pt modelId="{CF7B90DF-9B09-444B-A4CF-21803015F80A}" type="sibTrans" cxnId="{8D817A16-E5EC-4A6A-A319-E7606C42B207}">
      <dgm:prSet/>
      <dgm:spPr/>
      <dgm:t>
        <a:bodyPr/>
        <a:lstStyle/>
        <a:p>
          <a:endParaRPr lang="en-US"/>
        </a:p>
      </dgm:t>
    </dgm:pt>
    <dgm:pt modelId="{B5223536-0208-4259-BD34-47F889B35CE0}" type="parTrans" cxnId="{8D817A16-E5EC-4A6A-A319-E7606C42B207}">
      <dgm:prSet/>
      <dgm:spPr/>
      <dgm:t>
        <a:bodyPr/>
        <a:lstStyle/>
        <a:p>
          <a:endParaRPr lang="en-US"/>
        </a:p>
      </dgm:t>
    </dgm:pt>
    <dgm:pt modelId="{2473CCC8-D0D9-457C-BCD7-4B95E8635AC1}" type="pres">
      <dgm:prSet presAssocID="{42BBE8A1-0DE2-4BFD-B6AE-507F3DA3F53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2D8C82F-62D4-4F08-9102-DA0232FBB2EE}" type="pres">
      <dgm:prSet presAssocID="{C39EE5E5-ACCC-4098-B93B-763EED710FF7}" presName="boxAndChildren" presStyleCnt="0"/>
      <dgm:spPr/>
    </dgm:pt>
    <dgm:pt modelId="{6D92FC6B-8C8D-49B9-A8F3-427530E1091F}" type="pres">
      <dgm:prSet presAssocID="{C39EE5E5-ACCC-4098-B93B-763EED710FF7}" presName="parentTextBox" presStyleLbl="node1" presStyleIdx="0" presStyleCnt="6"/>
      <dgm:spPr/>
      <dgm:t>
        <a:bodyPr/>
        <a:lstStyle/>
        <a:p>
          <a:endParaRPr lang="en-US"/>
        </a:p>
      </dgm:t>
    </dgm:pt>
    <dgm:pt modelId="{B30902C7-39BF-4C5A-AD0A-978D0948CBCE}" type="pres">
      <dgm:prSet presAssocID="{A84F377D-0567-48AD-85D0-29C4AD633E5E}" presName="sp" presStyleCnt="0"/>
      <dgm:spPr/>
    </dgm:pt>
    <dgm:pt modelId="{C161A8EF-DCBC-4C75-856A-51803B43B1DD}" type="pres">
      <dgm:prSet presAssocID="{4F3FCEAC-870B-4ACE-8EB1-ED00666D5DD6}" presName="arrowAndChildren" presStyleCnt="0"/>
      <dgm:spPr/>
    </dgm:pt>
    <dgm:pt modelId="{9C835BAB-7E54-441F-98C4-1689AE6C8442}" type="pres">
      <dgm:prSet presAssocID="{4F3FCEAC-870B-4ACE-8EB1-ED00666D5DD6}" presName="parentTextArrow" presStyleLbl="node1" presStyleIdx="1" presStyleCnt="6"/>
      <dgm:spPr/>
      <dgm:t>
        <a:bodyPr/>
        <a:lstStyle/>
        <a:p>
          <a:endParaRPr lang="en-US"/>
        </a:p>
      </dgm:t>
    </dgm:pt>
    <dgm:pt modelId="{48675865-7A5D-4B45-8C8D-34F72A6D7616}" type="pres">
      <dgm:prSet presAssocID="{FDC29C77-C88E-400E-91AA-DB796648C818}" presName="sp" presStyleCnt="0"/>
      <dgm:spPr/>
    </dgm:pt>
    <dgm:pt modelId="{CED8C654-292E-4F01-936A-AE9D02D09311}" type="pres">
      <dgm:prSet presAssocID="{4B698279-62A8-4E13-967C-BB8D09953535}" presName="arrowAndChildren" presStyleCnt="0"/>
      <dgm:spPr/>
    </dgm:pt>
    <dgm:pt modelId="{9041621C-4AD3-4A73-8C40-0E22F56EEE01}" type="pres">
      <dgm:prSet presAssocID="{4B698279-62A8-4E13-967C-BB8D09953535}" presName="parentTextArrow" presStyleLbl="node1" presStyleIdx="2" presStyleCnt="6"/>
      <dgm:spPr/>
      <dgm:t>
        <a:bodyPr/>
        <a:lstStyle/>
        <a:p>
          <a:endParaRPr lang="en-US"/>
        </a:p>
      </dgm:t>
    </dgm:pt>
    <dgm:pt modelId="{B1E27DAF-F5EA-43DF-8D63-C86EBF895F6C}" type="pres">
      <dgm:prSet presAssocID="{5EACD2ED-8520-4284-8E88-185404C70868}" presName="sp" presStyleCnt="0"/>
      <dgm:spPr/>
    </dgm:pt>
    <dgm:pt modelId="{EBB4DD76-A8D2-4DF5-B75F-6D608C34B79E}" type="pres">
      <dgm:prSet presAssocID="{CA7E757E-53EA-422C-ACEF-940C21C6A6A0}" presName="arrowAndChildren" presStyleCnt="0"/>
      <dgm:spPr/>
    </dgm:pt>
    <dgm:pt modelId="{D341C002-52A2-422B-8661-89A0FBC6B848}" type="pres">
      <dgm:prSet presAssocID="{CA7E757E-53EA-422C-ACEF-940C21C6A6A0}" presName="parentTextArrow" presStyleLbl="node1" presStyleIdx="3" presStyleCnt="6"/>
      <dgm:spPr/>
      <dgm:t>
        <a:bodyPr/>
        <a:lstStyle/>
        <a:p>
          <a:endParaRPr lang="en-US"/>
        </a:p>
      </dgm:t>
    </dgm:pt>
    <dgm:pt modelId="{CE71E962-5703-4D73-A4B2-75992B93BA93}" type="pres">
      <dgm:prSet presAssocID="{CF7B90DF-9B09-444B-A4CF-21803015F80A}" presName="sp" presStyleCnt="0"/>
      <dgm:spPr/>
    </dgm:pt>
    <dgm:pt modelId="{18F72C32-739C-4CBC-880E-140B129F5634}" type="pres">
      <dgm:prSet presAssocID="{845E43E7-BDE7-4312-8FCA-C6FC946A07C4}" presName="arrowAndChildren" presStyleCnt="0"/>
      <dgm:spPr/>
    </dgm:pt>
    <dgm:pt modelId="{B705B422-3474-4B28-B2A6-0ADC13976ECD}" type="pres">
      <dgm:prSet presAssocID="{845E43E7-BDE7-4312-8FCA-C6FC946A07C4}" presName="parentTextArrow" presStyleLbl="node1" presStyleIdx="4" presStyleCnt="6"/>
      <dgm:spPr/>
      <dgm:t>
        <a:bodyPr/>
        <a:lstStyle/>
        <a:p>
          <a:endParaRPr lang="en-US"/>
        </a:p>
      </dgm:t>
    </dgm:pt>
    <dgm:pt modelId="{1AFF57ED-2945-45ED-AD1E-20CBD2C4EFBA}" type="pres">
      <dgm:prSet presAssocID="{21F6D596-5118-458F-AAE1-59FBE5BE9F9D}" presName="sp" presStyleCnt="0"/>
      <dgm:spPr/>
    </dgm:pt>
    <dgm:pt modelId="{EC76CD2E-3DC5-4E64-9DB8-AB3F73AB7976}" type="pres">
      <dgm:prSet presAssocID="{834F383E-8B33-4BB4-A35E-96DF5BA6D767}" presName="arrowAndChildren" presStyleCnt="0"/>
      <dgm:spPr/>
    </dgm:pt>
    <dgm:pt modelId="{43D85E42-1DA1-486A-893C-D06B1DB7B38B}" type="pres">
      <dgm:prSet presAssocID="{834F383E-8B33-4BB4-A35E-96DF5BA6D767}" presName="parentTextArrow" presStyleLbl="node1" presStyleIdx="5" presStyleCnt="6" custLinFactNeighborX="1707" custLinFactNeighborY="-3545"/>
      <dgm:spPr/>
      <dgm:t>
        <a:bodyPr/>
        <a:lstStyle/>
        <a:p>
          <a:endParaRPr lang="en-US"/>
        </a:p>
      </dgm:t>
    </dgm:pt>
  </dgm:ptLst>
  <dgm:cxnLst>
    <dgm:cxn modelId="{CBAB402D-B806-439A-9B3A-4899BD6CFDD6}" srcId="{42BBE8A1-0DE2-4BFD-B6AE-507F3DA3F539}" destId="{C39EE5E5-ACCC-4098-B93B-763EED710FF7}" srcOrd="5" destOrd="0" parTransId="{59C77723-609F-4709-BE1B-3743D32C9393}" sibTransId="{793F8561-EF07-4542-B9F9-7E4D7F4997D5}"/>
    <dgm:cxn modelId="{A0E05A14-4F2A-4F8C-827B-AE4EDAC86C92}" type="presOf" srcId="{845E43E7-BDE7-4312-8FCA-C6FC946A07C4}" destId="{B705B422-3474-4B28-B2A6-0ADC13976ECD}" srcOrd="0" destOrd="0" presId="urn:microsoft.com/office/officeart/2005/8/layout/process4"/>
    <dgm:cxn modelId="{F01EF7F7-6636-43FE-8E87-17614955E89D}" type="presOf" srcId="{4F3FCEAC-870B-4ACE-8EB1-ED00666D5DD6}" destId="{9C835BAB-7E54-441F-98C4-1689AE6C8442}" srcOrd="0" destOrd="0" presId="urn:microsoft.com/office/officeart/2005/8/layout/process4"/>
    <dgm:cxn modelId="{A1E58287-056C-45EC-A876-D65C47440F72}" srcId="{42BBE8A1-0DE2-4BFD-B6AE-507F3DA3F539}" destId="{CA7E757E-53EA-422C-ACEF-940C21C6A6A0}" srcOrd="2" destOrd="0" parTransId="{17BD56A4-FFFB-4FC0-B6F3-1E92E860B4C3}" sibTransId="{5EACD2ED-8520-4284-8E88-185404C70868}"/>
    <dgm:cxn modelId="{8D817A16-E5EC-4A6A-A319-E7606C42B207}" srcId="{42BBE8A1-0DE2-4BFD-B6AE-507F3DA3F539}" destId="{845E43E7-BDE7-4312-8FCA-C6FC946A07C4}" srcOrd="1" destOrd="0" parTransId="{B5223536-0208-4259-BD34-47F889B35CE0}" sibTransId="{CF7B90DF-9B09-444B-A4CF-21803015F80A}"/>
    <dgm:cxn modelId="{27F25FF8-80BA-4150-9410-7502D6727BA9}" srcId="{42BBE8A1-0DE2-4BFD-B6AE-507F3DA3F539}" destId="{4B698279-62A8-4E13-967C-BB8D09953535}" srcOrd="3" destOrd="0" parTransId="{C3186947-8329-4A7B-BA11-F32E16549772}" sibTransId="{FDC29C77-C88E-400E-91AA-DB796648C818}"/>
    <dgm:cxn modelId="{558BBD90-FA89-4C70-9BB3-31D623CA477B}" srcId="{42BBE8A1-0DE2-4BFD-B6AE-507F3DA3F539}" destId="{834F383E-8B33-4BB4-A35E-96DF5BA6D767}" srcOrd="0" destOrd="0" parTransId="{E20477D4-8BD0-4F5C-89DF-D5C2A588DB82}" sibTransId="{21F6D596-5118-458F-AAE1-59FBE5BE9F9D}"/>
    <dgm:cxn modelId="{3E7465B2-5440-4DEB-A682-7C34DB41DED4}" type="presOf" srcId="{834F383E-8B33-4BB4-A35E-96DF5BA6D767}" destId="{43D85E42-1DA1-486A-893C-D06B1DB7B38B}" srcOrd="0" destOrd="0" presId="urn:microsoft.com/office/officeart/2005/8/layout/process4"/>
    <dgm:cxn modelId="{4FBFB608-9B78-4C48-BBD3-407BB1700CEA}" type="presOf" srcId="{42BBE8A1-0DE2-4BFD-B6AE-507F3DA3F539}" destId="{2473CCC8-D0D9-457C-BCD7-4B95E8635AC1}" srcOrd="0" destOrd="0" presId="urn:microsoft.com/office/officeart/2005/8/layout/process4"/>
    <dgm:cxn modelId="{33B12C26-A8BF-456F-A124-D43170072736}" srcId="{42BBE8A1-0DE2-4BFD-B6AE-507F3DA3F539}" destId="{4F3FCEAC-870B-4ACE-8EB1-ED00666D5DD6}" srcOrd="4" destOrd="0" parTransId="{682457FE-A7F2-4AC6-B157-11B57E4310DD}" sibTransId="{A84F377D-0567-48AD-85D0-29C4AD633E5E}"/>
    <dgm:cxn modelId="{B42A60A6-03A8-4B68-8458-327565EB1924}" type="presOf" srcId="{C39EE5E5-ACCC-4098-B93B-763EED710FF7}" destId="{6D92FC6B-8C8D-49B9-A8F3-427530E1091F}" srcOrd="0" destOrd="0" presId="urn:microsoft.com/office/officeart/2005/8/layout/process4"/>
    <dgm:cxn modelId="{528721DB-5564-4436-83D2-CA5F5293B605}" type="presOf" srcId="{4B698279-62A8-4E13-967C-BB8D09953535}" destId="{9041621C-4AD3-4A73-8C40-0E22F56EEE01}" srcOrd="0" destOrd="0" presId="urn:microsoft.com/office/officeart/2005/8/layout/process4"/>
    <dgm:cxn modelId="{DE01244F-F757-4AAE-BC88-DBE703E80D8F}" type="presOf" srcId="{CA7E757E-53EA-422C-ACEF-940C21C6A6A0}" destId="{D341C002-52A2-422B-8661-89A0FBC6B848}" srcOrd="0" destOrd="0" presId="urn:microsoft.com/office/officeart/2005/8/layout/process4"/>
    <dgm:cxn modelId="{CA9EE0CD-E0E5-4499-9D94-56DAE310A0E6}" type="presParOf" srcId="{2473CCC8-D0D9-457C-BCD7-4B95E8635AC1}" destId="{42D8C82F-62D4-4F08-9102-DA0232FBB2EE}" srcOrd="0" destOrd="0" presId="urn:microsoft.com/office/officeart/2005/8/layout/process4"/>
    <dgm:cxn modelId="{A4E8DF75-81B0-487C-BE77-E4223610AAB7}" type="presParOf" srcId="{42D8C82F-62D4-4F08-9102-DA0232FBB2EE}" destId="{6D92FC6B-8C8D-49B9-A8F3-427530E1091F}" srcOrd="0" destOrd="0" presId="urn:microsoft.com/office/officeart/2005/8/layout/process4"/>
    <dgm:cxn modelId="{8E870677-B7CC-4B43-A5F9-DEC1433C3BA4}" type="presParOf" srcId="{2473CCC8-D0D9-457C-BCD7-4B95E8635AC1}" destId="{B30902C7-39BF-4C5A-AD0A-978D0948CBCE}" srcOrd="1" destOrd="0" presId="urn:microsoft.com/office/officeart/2005/8/layout/process4"/>
    <dgm:cxn modelId="{F175B2A8-392A-442F-A69A-FF2A5622418B}" type="presParOf" srcId="{2473CCC8-D0D9-457C-BCD7-4B95E8635AC1}" destId="{C161A8EF-DCBC-4C75-856A-51803B43B1DD}" srcOrd="2" destOrd="0" presId="urn:microsoft.com/office/officeart/2005/8/layout/process4"/>
    <dgm:cxn modelId="{93A5D1C6-3688-4669-A6FF-C6538922C63F}" type="presParOf" srcId="{C161A8EF-DCBC-4C75-856A-51803B43B1DD}" destId="{9C835BAB-7E54-441F-98C4-1689AE6C8442}" srcOrd="0" destOrd="0" presId="urn:microsoft.com/office/officeart/2005/8/layout/process4"/>
    <dgm:cxn modelId="{3BAD3AC8-5477-4678-AC76-B936C1F3FFD7}" type="presParOf" srcId="{2473CCC8-D0D9-457C-BCD7-4B95E8635AC1}" destId="{48675865-7A5D-4B45-8C8D-34F72A6D7616}" srcOrd="3" destOrd="0" presId="urn:microsoft.com/office/officeart/2005/8/layout/process4"/>
    <dgm:cxn modelId="{D3CA1971-398E-4572-8D4C-B8583BC5F6A0}" type="presParOf" srcId="{2473CCC8-D0D9-457C-BCD7-4B95E8635AC1}" destId="{CED8C654-292E-4F01-936A-AE9D02D09311}" srcOrd="4" destOrd="0" presId="urn:microsoft.com/office/officeart/2005/8/layout/process4"/>
    <dgm:cxn modelId="{B82407A2-A668-413F-8701-3E7FB257E207}" type="presParOf" srcId="{CED8C654-292E-4F01-936A-AE9D02D09311}" destId="{9041621C-4AD3-4A73-8C40-0E22F56EEE01}" srcOrd="0" destOrd="0" presId="urn:microsoft.com/office/officeart/2005/8/layout/process4"/>
    <dgm:cxn modelId="{ECBABE53-63B9-4600-8CB6-7D33DC67E8A2}" type="presParOf" srcId="{2473CCC8-D0D9-457C-BCD7-4B95E8635AC1}" destId="{B1E27DAF-F5EA-43DF-8D63-C86EBF895F6C}" srcOrd="5" destOrd="0" presId="urn:microsoft.com/office/officeart/2005/8/layout/process4"/>
    <dgm:cxn modelId="{1EFD117F-FCEB-485F-AF43-A55CAAE882AD}" type="presParOf" srcId="{2473CCC8-D0D9-457C-BCD7-4B95E8635AC1}" destId="{EBB4DD76-A8D2-4DF5-B75F-6D608C34B79E}" srcOrd="6" destOrd="0" presId="urn:microsoft.com/office/officeart/2005/8/layout/process4"/>
    <dgm:cxn modelId="{73CE2CF5-C18F-46A6-B31A-2514E4E3C22E}" type="presParOf" srcId="{EBB4DD76-A8D2-4DF5-B75F-6D608C34B79E}" destId="{D341C002-52A2-422B-8661-89A0FBC6B848}" srcOrd="0" destOrd="0" presId="urn:microsoft.com/office/officeart/2005/8/layout/process4"/>
    <dgm:cxn modelId="{35CF0527-5EF4-4FBC-8B92-601341752B72}" type="presParOf" srcId="{2473CCC8-D0D9-457C-BCD7-4B95E8635AC1}" destId="{CE71E962-5703-4D73-A4B2-75992B93BA93}" srcOrd="7" destOrd="0" presId="urn:microsoft.com/office/officeart/2005/8/layout/process4"/>
    <dgm:cxn modelId="{FA8815C6-F026-4E49-8763-FEBFF864EA8B}" type="presParOf" srcId="{2473CCC8-D0D9-457C-BCD7-4B95E8635AC1}" destId="{18F72C32-739C-4CBC-880E-140B129F5634}" srcOrd="8" destOrd="0" presId="urn:microsoft.com/office/officeart/2005/8/layout/process4"/>
    <dgm:cxn modelId="{35A1B02C-3ADB-46A8-80B2-766094DF6712}" type="presParOf" srcId="{18F72C32-739C-4CBC-880E-140B129F5634}" destId="{B705B422-3474-4B28-B2A6-0ADC13976ECD}" srcOrd="0" destOrd="0" presId="urn:microsoft.com/office/officeart/2005/8/layout/process4"/>
    <dgm:cxn modelId="{A984C3BA-D6FE-4F1F-8B27-64FA77F39AAA}" type="presParOf" srcId="{2473CCC8-D0D9-457C-BCD7-4B95E8635AC1}" destId="{1AFF57ED-2945-45ED-AD1E-20CBD2C4EFBA}" srcOrd="9" destOrd="0" presId="urn:microsoft.com/office/officeart/2005/8/layout/process4"/>
    <dgm:cxn modelId="{3FA28054-E6EA-4131-BF36-F633C39DD124}" type="presParOf" srcId="{2473CCC8-D0D9-457C-BCD7-4B95E8635AC1}" destId="{EC76CD2E-3DC5-4E64-9DB8-AB3F73AB7976}" srcOrd="10" destOrd="0" presId="urn:microsoft.com/office/officeart/2005/8/layout/process4"/>
    <dgm:cxn modelId="{9739E446-05AA-4E86-BB4F-405B5C6476C4}" type="presParOf" srcId="{EC76CD2E-3DC5-4E64-9DB8-AB3F73AB7976}" destId="{43D85E42-1DA1-486A-893C-D06B1DB7B38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92FC6B-8C8D-49B9-A8F3-427530E1091F}">
      <dsp:nvSpPr>
        <dsp:cNvPr id="0" name=""/>
        <dsp:cNvSpPr/>
      </dsp:nvSpPr>
      <dsp:spPr>
        <a:xfrm>
          <a:off x="0" y="3844668"/>
          <a:ext cx="4657312" cy="50461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THEORY</a:t>
          </a:r>
          <a:endParaRPr lang="en-IN" sz="1700" kern="1200" dirty="0"/>
        </a:p>
      </dsp:txBody>
      <dsp:txXfrm>
        <a:off x="0" y="3844668"/>
        <a:ext cx="4657312" cy="504610"/>
      </dsp:txXfrm>
    </dsp:sp>
    <dsp:sp modelId="{9C835BAB-7E54-441F-98C4-1689AE6C8442}">
      <dsp:nvSpPr>
        <dsp:cNvPr id="0" name=""/>
        <dsp:cNvSpPr/>
      </dsp:nvSpPr>
      <dsp:spPr>
        <a:xfrm rot="10800000">
          <a:off x="0" y="3076146"/>
          <a:ext cx="4657312" cy="776091"/>
        </a:xfrm>
        <a:prstGeom prst="upArrowCallout">
          <a:avLst/>
        </a:prstGeom>
        <a:solidFill>
          <a:schemeClr val="accent3">
            <a:hueOff val="542120"/>
            <a:satOff val="20000"/>
            <a:lumOff val="-294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TESTING HYPOTHESIS/EXPERIMENTATION</a:t>
          </a:r>
          <a:endParaRPr lang="en-IN" sz="1700" kern="1200" dirty="0"/>
        </a:p>
      </dsp:txBody>
      <dsp:txXfrm rot="10800000">
        <a:off x="0" y="3076146"/>
        <a:ext cx="4657312" cy="504281"/>
      </dsp:txXfrm>
    </dsp:sp>
    <dsp:sp modelId="{9041621C-4AD3-4A73-8C40-0E22F56EEE01}">
      <dsp:nvSpPr>
        <dsp:cNvPr id="0" name=""/>
        <dsp:cNvSpPr/>
      </dsp:nvSpPr>
      <dsp:spPr>
        <a:xfrm rot="10800000">
          <a:off x="0" y="2307624"/>
          <a:ext cx="4657312" cy="776091"/>
        </a:xfrm>
        <a:prstGeom prst="upArrowCallout">
          <a:avLst/>
        </a:prstGeom>
        <a:solidFill>
          <a:schemeClr val="accent3">
            <a:hueOff val="1084240"/>
            <a:satOff val="40000"/>
            <a:lumOff val="-588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PREDICTION</a:t>
          </a:r>
          <a:endParaRPr lang="en-IN" sz="1700" kern="1200" dirty="0"/>
        </a:p>
      </dsp:txBody>
      <dsp:txXfrm rot="10800000">
        <a:off x="0" y="2307624"/>
        <a:ext cx="4657312" cy="504281"/>
      </dsp:txXfrm>
    </dsp:sp>
    <dsp:sp modelId="{D341C002-52A2-422B-8661-89A0FBC6B848}">
      <dsp:nvSpPr>
        <dsp:cNvPr id="0" name=""/>
        <dsp:cNvSpPr/>
      </dsp:nvSpPr>
      <dsp:spPr>
        <a:xfrm rot="10800000">
          <a:off x="0" y="1539102"/>
          <a:ext cx="4657312" cy="776091"/>
        </a:xfrm>
        <a:prstGeom prst="upArrowCallout">
          <a:avLst/>
        </a:prstGeom>
        <a:solidFill>
          <a:schemeClr val="accent3">
            <a:hueOff val="1626359"/>
            <a:satOff val="60000"/>
            <a:lumOff val="-882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HYPOTHESIS</a:t>
          </a:r>
          <a:endParaRPr lang="en-IN" sz="1700" kern="1200" dirty="0"/>
        </a:p>
      </dsp:txBody>
      <dsp:txXfrm rot="10800000">
        <a:off x="0" y="1539102"/>
        <a:ext cx="4657312" cy="504281"/>
      </dsp:txXfrm>
    </dsp:sp>
    <dsp:sp modelId="{B705B422-3474-4B28-B2A6-0ADC13976ECD}">
      <dsp:nvSpPr>
        <dsp:cNvPr id="0" name=""/>
        <dsp:cNvSpPr/>
      </dsp:nvSpPr>
      <dsp:spPr>
        <a:xfrm rot="10800000">
          <a:off x="0" y="770580"/>
          <a:ext cx="4657312" cy="776091"/>
        </a:xfrm>
        <a:prstGeom prst="upArrowCallout">
          <a:avLst/>
        </a:prstGeom>
        <a:solidFill>
          <a:schemeClr val="accent3">
            <a:hueOff val="2168479"/>
            <a:satOff val="80000"/>
            <a:lumOff val="-1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ANALYSIS QUESTIONS</a:t>
          </a:r>
          <a:endParaRPr lang="en-IN" sz="1700" kern="1200" dirty="0"/>
        </a:p>
      </dsp:txBody>
      <dsp:txXfrm rot="10800000">
        <a:off x="0" y="770580"/>
        <a:ext cx="4657312" cy="504281"/>
      </dsp:txXfrm>
    </dsp:sp>
    <dsp:sp modelId="{43D85E42-1DA1-486A-893C-D06B1DB7B38B}">
      <dsp:nvSpPr>
        <dsp:cNvPr id="0" name=""/>
        <dsp:cNvSpPr/>
      </dsp:nvSpPr>
      <dsp:spPr>
        <a:xfrm rot="10800000">
          <a:off x="0" y="0"/>
          <a:ext cx="4657312" cy="776091"/>
        </a:xfrm>
        <a:prstGeom prst="upArrowCallou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OBSERVATION: PHYSICAL PHENOMENA</a:t>
          </a:r>
          <a:endParaRPr lang="en-US" sz="1700" kern="1200" dirty="0"/>
        </a:p>
      </dsp:txBody>
      <dsp:txXfrm rot="10800000">
        <a:off x="0" y="0"/>
        <a:ext cx="4657312" cy="5042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3" name="Google Shape;14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75" name="Google Shape;37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8" name="Google Shape;398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Google Shape;434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Virtual labs in the DIKSHA framework are designed to supplement traditional learning by providing simulations and interactive experiments that help students grasp complex scientific concepts.</a:t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1" name="Google Shape;441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Virtual labs in the DIKSHA framework are designed to supplement traditional learning by providing simulations and interactive experiments that help students grasp complex scientific concepts.</a:t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49" name="Google Shape;44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58" name="Google Shape;45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66" name="Google Shape;46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72" name="Google Shape;47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1" name="Google Shape;48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9" name="Google Shape;48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8" name="Google Shape;18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95" name="Google Shape;495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0" name="Google Shape;2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0" name="Google Shape;2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0" name="Google Shape;23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9" name="Google Shape;2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6" name="Google Shape;306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41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250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829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1715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276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773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746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9907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082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776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7183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6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"/>
          <p:cNvSpPr txBox="1">
            <a:spLocks noGrp="1"/>
          </p:cNvSpPr>
          <p:nvPr>
            <p:ph type="ctrTitle"/>
          </p:nvPr>
        </p:nvSpPr>
        <p:spPr>
          <a:xfrm>
            <a:off x="785190" y="808444"/>
            <a:ext cx="10568609" cy="28736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VIRTUAL LAB </a:t>
            </a:r>
            <a:br>
              <a:rPr lang="en-US" sz="4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 A </a:t>
            </a:r>
            <a:r>
              <a:rPr lang="en-US" sz="40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TEACHING </a:t>
            </a:r>
            <a:r>
              <a:rPr lang="en-US" sz="40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LEARNING </a:t>
            </a:r>
            <a:r>
              <a:rPr lang="en-US" sz="4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TOOL </a:t>
            </a:r>
            <a:br>
              <a:rPr lang="en-US" sz="4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PHYSICS</a:t>
            </a:r>
            <a:br>
              <a:rPr lang="en-US" sz="4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4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"/>
          <p:cNvSpPr/>
          <p:nvPr/>
        </p:nvSpPr>
        <p:spPr>
          <a:xfrm>
            <a:off x="5969202" y="3244334"/>
            <a:ext cx="2535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"/>
          <p:cNvSpPr/>
          <p:nvPr/>
        </p:nvSpPr>
        <p:spPr>
          <a:xfrm>
            <a:off x="5969202" y="3244334"/>
            <a:ext cx="2535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" name="Google Shape;149;p1" descr="Designing Your Own Virtual Lab"/>
          <p:cNvPicPr preferRelativeResize="0"/>
          <p:nvPr/>
        </p:nvPicPr>
        <p:blipFill rotWithShape="1">
          <a:blip r:embed="rId3">
            <a:alphaModFix/>
          </a:blip>
          <a:srcRect l="46244" t="5632" r="3368" b="7704"/>
          <a:stretch/>
        </p:blipFill>
        <p:spPr>
          <a:xfrm>
            <a:off x="3849757" y="4253947"/>
            <a:ext cx="4439477" cy="20556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341;p40"/>
          <p:cNvGrpSpPr/>
          <p:nvPr/>
        </p:nvGrpSpPr>
        <p:grpSpPr>
          <a:xfrm>
            <a:off x="1569468" y="320052"/>
            <a:ext cx="8053445" cy="3336155"/>
            <a:chOff x="1290624" y="450472"/>
            <a:chExt cx="8565383" cy="3692666"/>
          </a:xfrm>
        </p:grpSpPr>
        <p:sp>
          <p:nvSpPr>
            <p:cNvPr id="342" name="Google Shape;342;p40"/>
            <p:cNvSpPr/>
            <p:nvPr/>
          </p:nvSpPr>
          <p:spPr>
            <a:xfrm>
              <a:off x="7238594" y="988085"/>
              <a:ext cx="2617413" cy="2617898"/>
            </a:xfrm>
            <a:prstGeom prst="ellipse">
              <a:avLst/>
            </a:prstGeom>
            <a:solidFill>
              <a:srgbClr val="5ECBE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0"/>
            <p:cNvSpPr/>
            <p:nvPr/>
          </p:nvSpPr>
          <p:spPr>
            <a:xfrm>
              <a:off x="7325500" y="1075364"/>
              <a:ext cx="2443601" cy="2443341"/>
            </a:xfrm>
            <a:prstGeom prst="ellipse">
              <a:avLst/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5ECBE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0"/>
            <p:cNvSpPr txBox="1"/>
            <p:nvPr/>
          </p:nvSpPr>
          <p:spPr>
            <a:xfrm>
              <a:off x="7674830" y="1424478"/>
              <a:ext cx="1744942" cy="1745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0" u="none" strike="noStrike" cap="none">
                  <a:solidFill>
                    <a:srgbClr val="000000"/>
                  </a:solidFill>
                  <a:latin typeface="Teko"/>
                  <a:ea typeface="Teko"/>
                  <a:cs typeface="Teko"/>
                  <a:sym typeface="Teko"/>
                </a:rPr>
                <a:t>COLLABORATIVE LEARNING </a:t>
              </a:r>
              <a:endParaRPr sz="2000" b="0" i="0" u="none" strike="noStrike" cap="none">
                <a:solidFill>
                  <a:srgbClr val="000000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345" name="Google Shape;345;p40"/>
            <p:cNvSpPr/>
            <p:nvPr/>
          </p:nvSpPr>
          <p:spPr>
            <a:xfrm rot="2700000">
              <a:off x="4536574" y="991250"/>
              <a:ext cx="2611109" cy="2611109"/>
            </a:xfrm>
            <a:prstGeom prst="teardrop">
              <a:avLst>
                <a:gd name="adj" fmla="val 100000"/>
              </a:avLst>
            </a:prstGeom>
            <a:solidFill>
              <a:srgbClr val="5ECBE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0"/>
            <p:cNvSpPr/>
            <p:nvPr/>
          </p:nvSpPr>
          <p:spPr>
            <a:xfrm>
              <a:off x="4620328" y="1075364"/>
              <a:ext cx="2443601" cy="2443341"/>
            </a:xfrm>
            <a:prstGeom prst="ellipse">
              <a:avLst/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5ECBE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0"/>
            <p:cNvSpPr txBox="1"/>
            <p:nvPr/>
          </p:nvSpPr>
          <p:spPr>
            <a:xfrm>
              <a:off x="4969657" y="1424478"/>
              <a:ext cx="1744942" cy="1745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0" u="none" strike="noStrike" cap="none">
                  <a:solidFill>
                    <a:srgbClr val="000000"/>
                  </a:solidFill>
                  <a:latin typeface="Teko"/>
                  <a:ea typeface="Teko"/>
                  <a:cs typeface="Teko"/>
                  <a:sym typeface="Teko"/>
                </a:rPr>
                <a:t>PERSONALIZED LEARNING </a:t>
              </a:r>
              <a:endParaRPr sz="2000" b="0" i="0" u="none" strike="noStrike" cap="none">
                <a:solidFill>
                  <a:srgbClr val="000000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348" name="Google Shape;348;p40"/>
            <p:cNvSpPr/>
            <p:nvPr/>
          </p:nvSpPr>
          <p:spPr>
            <a:xfrm rot="2700000">
              <a:off x="1831402" y="991250"/>
              <a:ext cx="2611109" cy="2611109"/>
            </a:xfrm>
            <a:prstGeom prst="teardrop">
              <a:avLst>
                <a:gd name="adj" fmla="val 100000"/>
              </a:avLst>
            </a:prstGeom>
            <a:solidFill>
              <a:srgbClr val="5ECBE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0"/>
            <p:cNvSpPr/>
            <p:nvPr/>
          </p:nvSpPr>
          <p:spPr>
            <a:xfrm>
              <a:off x="1915156" y="1075364"/>
              <a:ext cx="2443601" cy="2443341"/>
            </a:xfrm>
            <a:prstGeom prst="ellipse">
              <a:avLst/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5ECBE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0"/>
            <p:cNvSpPr txBox="1"/>
            <p:nvPr/>
          </p:nvSpPr>
          <p:spPr>
            <a:xfrm>
              <a:off x="2264485" y="1424478"/>
              <a:ext cx="1744942" cy="1745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0" u="none" strike="noStrike" cap="none" dirty="0">
                  <a:solidFill>
                    <a:srgbClr val="000000"/>
                  </a:solidFill>
                  <a:latin typeface="Teko"/>
                  <a:ea typeface="Teko"/>
                  <a:cs typeface="Teko"/>
                  <a:sym typeface="Teko"/>
                </a:rPr>
                <a:t>BLENDED LEARNING </a:t>
              </a:r>
              <a:endParaRPr sz="2000" b="0" i="0" u="none" strike="noStrike" cap="none" dirty="0">
                <a:solidFill>
                  <a:srgbClr val="000000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351" name="Google Shape;351;p40"/>
          <p:cNvGrpSpPr/>
          <p:nvPr/>
        </p:nvGrpSpPr>
        <p:grpSpPr>
          <a:xfrm>
            <a:off x="370757" y="2336584"/>
            <a:ext cx="10500443" cy="3473435"/>
            <a:chOff x="4395865" y="456809"/>
            <a:chExt cx="11556051" cy="3794112"/>
          </a:xfrm>
        </p:grpSpPr>
        <p:sp>
          <p:nvSpPr>
            <p:cNvPr id="352" name="Google Shape;352;p40"/>
            <p:cNvSpPr/>
            <p:nvPr/>
          </p:nvSpPr>
          <p:spPr>
            <a:xfrm>
              <a:off x="13269118" y="1012632"/>
              <a:ext cx="2682798" cy="2682935"/>
            </a:xfrm>
            <a:prstGeom prst="ellipse">
              <a:avLst/>
            </a:prstGeom>
            <a:solidFill>
              <a:srgbClr val="5ECBE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0"/>
            <p:cNvSpPr/>
            <p:nvPr/>
          </p:nvSpPr>
          <p:spPr>
            <a:xfrm>
              <a:off x="13358852" y="1102079"/>
              <a:ext cx="2504482" cy="2504042"/>
            </a:xfrm>
            <a:prstGeom prst="ellipse">
              <a:avLst/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5ECBE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0"/>
            <p:cNvSpPr txBox="1"/>
            <p:nvPr/>
          </p:nvSpPr>
          <p:spPr>
            <a:xfrm>
              <a:off x="13716635" y="1459867"/>
              <a:ext cx="1788915" cy="1788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0" u="none" strike="noStrike" cap="none" dirty="0">
                  <a:solidFill>
                    <a:srgbClr val="000000"/>
                  </a:solidFill>
                  <a:latin typeface="Teko"/>
                  <a:ea typeface="Teko"/>
                  <a:cs typeface="Teko"/>
                  <a:sym typeface="Teko"/>
                </a:rPr>
                <a:t>FLIPPED LEARNING</a:t>
              </a:r>
              <a:endParaRPr sz="2000" b="0" i="0" u="none" strike="noStrike" cap="none" dirty="0">
                <a:solidFill>
                  <a:srgbClr val="000000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355" name="Google Shape;355;p40"/>
            <p:cNvSpPr/>
            <p:nvPr/>
          </p:nvSpPr>
          <p:spPr>
            <a:xfrm rot="2700000">
              <a:off x="10485060" y="1012444"/>
              <a:ext cx="2682842" cy="2682842"/>
            </a:xfrm>
            <a:prstGeom prst="teardrop">
              <a:avLst>
                <a:gd name="adj" fmla="val 100000"/>
              </a:avLst>
            </a:prstGeom>
            <a:solidFill>
              <a:srgbClr val="5ECBE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0"/>
            <p:cNvSpPr/>
            <p:nvPr/>
          </p:nvSpPr>
          <p:spPr>
            <a:xfrm>
              <a:off x="10586320" y="1102079"/>
              <a:ext cx="2504482" cy="2504042"/>
            </a:xfrm>
            <a:prstGeom prst="ellipse">
              <a:avLst/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5ECBE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0"/>
            <p:cNvSpPr txBox="1"/>
            <p:nvPr/>
          </p:nvSpPr>
          <p:spPr>
            <a:xfrm>
              <a:off x="10944103" y="1459867"/>
              <a:ext cx="1788915" cy="1788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0" u="none" strike="noStrike" cap="none">
                  <a:solidFill>
                    <a:srgbClr val="000000"/>
                  </a:solidFill>
                  <a:latin typeface="Teko"/>
                  <a:ea typeface="Teko"/>
                  <a:cs typeface="Teko"/>
                  <a:sym typeface="Teko"/>
                </a:rPr>
                <a:t>INTERACTIVE VISUALS</a:t>
              </a:r>
              <a:endParaRPr sz="2000" b="0" i="0" u="none" strike="noStrike" cap="none">
                <a:solidFill>
                  <a:srgbClr val="000000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358" name="Google Shape;358;p40"/>
            <p:cNvSpPr/>
            <p:nvPr/>
          </p:nvSpPr>
          <p:spPr>
            <a:xfrm rot="2700000">
              <a:off x="7724032" y="1012444"/>
              <a:ext cx="2682842" cy="2682842"/>
            </a:xfrm>
            <a:prstGeom prst="teardrop">
              <a:avLst>
                <a:gd name="adj" fmla="val 100000"/>
              </a:avLst>
            </a:prstGeom>
            <a:solidFill>
              <a:srgbClr val="5ECBE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0"/>
            <p:cNvSpPr/>
            <p:nvPr/>
          </p:nvSpPr>
          <p:spPr>
            <a:xfrm>
              <a:off x="7813787" y="1102079"/>
              <a:ext cx="2504482" cy="2504042"/>
            </a:xfrm>
            <a:prstGeom prst="ellipse">
              <a:avLst/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5ECBE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0"/>
            <p:cNvSpPr txBox="1"/>
            <p:nvPr/>
          </p:nvSpPr>
          <p:spPr>
            <a:xfrm>
              <a:off x="8171571" y="1459867"/>
              <a:ext cx="1788915" cy="1788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0" u="none" strike="noStrike" cap="none" dirty="0">
                  <a:solidFill>
                    <a:srgbClr val="000000"/>
                  </a:solidFill>
                  <a:latin typeface="Teko"/>
                  <a:ea typeface="Teko"/>
                  <a:cs typeface="Teko"/>
                  <a:sym typeface="Teko"/>
                </a:rPr>
                <a:t>EXPERIMENTATION LEARNING</a:t>
              </a:r>
              <a:endParaRPr sz="2000" b="0" i="0" u="none" strike="noStrike" cap="none" dirty="0">
                <a:solidFill>
                  <a:srgbClr val="000000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361" name="Google Shape;361;p40"/>
            <p:cNvSpPr/>
            <p:nvPr/>
          </p:nvSpPr>
          <p:spPr>
            <a:xfrm rot="2700000">
              <a:off x="4951500" y="1012444"/>
              <a:ext cx="2682842" cy="2682842"/>
            </a:xfrm>
            <a:prstGeom prst="teardrop">
              <a:avLst>
                <a:gd name="adj" fmla="val 100000"/>
              </a:avLst>
            </a:prstGeom>
            <a:solidFill>
              <a:srgbClr val="5ECBE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0"/>
            <p:cNvSpPr/>
            <p:nvPr/>
          </p:nvSpPr>
          <p:spPr>
            <a:xfrm>
              <a:off x="5041255" y="1102079"/>
              <a:ext cx="2504482" cy="2504042"/>
            </a:xfrm>
            <a:prstGeom prst="ellipse">
              <a:avLst/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5ECBE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0"/>
            <p:cNvSpPr txBox="1"/>
            <p:nvPr/>
          </p:nvSpPr>
          <p:spPr>
            <a:xfrm>
              <a:off x="5399039" y="1459867"/>
              <a:ext cx="1788915" cy="1788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0" u="none" strike="noStrike" cap="none" dirty="0">
                  <a:solidFill>
                    <a:srgbClr val="000000"/>
                  </a:solidFill>
                  <a:latin typeface="Teko"/>
                  <a:ea typeface="Teko"/>
                  <a:cs typeface="Teko"/>
                  <a:sym typeface="Teko"/>
                </a:rPr>
                <a:t>DEMONSTRATIVE LEARNING</a:t>
              </a:r>
              <a:endParaRPr sz="2000" b="0" i="0" u="none" strike="noStrike" cap="none" dirty="0">
                <a:solidFill>
                  <a:srgbClr val="000000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14"/>
          <p:cNvGrpSpPr/>
          <p:nvPr/>
        </p:nvGrpSpPr>
        <p:grpSpPr>
          <a:xfrm>
            <a:off x="602974" y="563216"/>
            <a:ext cx="10343321" cy="5590515"/>
            <a:chOff x="0" y="0"/>
            <a:chExt cx="10343321" cy="5590515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378" name="Google Shape;378;p14"/>
            <p:cNvSpPr/>
            <p:nvPr/>
          </p:nvSpPr>
          <p:spPr>
            <a:xfrm>
              <a:off x="0" y="4586993"/>
              <a:ext cx="10343321" cy="1003522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4"/>
            <p:cNvSpPr txBox="1"/>
            <p:nvPr/>
          </p:nvSpPr>
          <p:spPr>
            <a:xfrm>
              <a:off x="0" y="4586993"/>
              <a:ext cx="10343321" cy="1003522"/>
            </a:xfrm>
            <a:prstGeom prst="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spcFirstLastPara="1" wrap="square" lIns="113775" tIns="113775" rIns="113775" bIns="1137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>
                  <a:solidFill>
                    <a:schemeClr val="dk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		Click the Explore icon for different classes</a:t>
              </a:r>
              <a:endParaRPr sz="16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380" name="Google Shape;380;p14"/>
            <p:cNvSpPr/>
            <p:nvPr/>
          </p:nvSpPr>
          <p:spPr>
            <a:xfrm rot="10800000">
              <a:off x="0" y="3058629"/>
              <a:ext cx="10343321" cy="1543416"/>
            </a:xfrm>
            <a:prstGeom prst="up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4"/>
            <p:cNvSpPr txBox="1"/>
            <p:nvPr/>
          </p:nvSpPr>
          <p:spPr>
            <a:xfrm>
              <a:off x="0" y="3058629"/>
              <a:ext cx="10343321" cy="1002865"/>
            </a:xfrm>
            <a:prstGeom prst="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spcFirstLastPara="1" wrap="square" lIns="113775" tIns="113775" rIns="113775" bIns="1137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>
                  <a:solidFill>
                    <a:schemeClr val="dk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To access the Virtual labs Vertical on DIKSHA, you can Go to : 				 			https://diksha.gov.in/virtuallabs.html</a:t>
              </a:r>
              <a:endParaRPr sz="16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382" name="Google Shape;382;p14"/>
            <p:cNvSpPr/>
            <p:nvPr/>
          </p:nvSpPr>
          <p:spPr>
            <a:xfrm rot="10800000">
              <a:off x="0" y="1530265"/>
              <a:ext cx="10343321" cy="1543416"/>
            </a:xfrm>
            <a:prstGeom prst="up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4"/>
            <p:cNvSpPr txBox="1"/>
            <p:nvPr/>
          </p:nvSpPr>
          <p:spPr>
            <a:xfrm>
              <a:off x="0" y="1530265"/>
              <a:ext cx="10343321" cy="1002865"/>
            </a:xfrm>
            <a:prstGeom prst="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spcFirstLastPara="1" wrap="square" lIns="113775" tIns="113775" rIns="113775" bIns="113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>
                  <a:solidFill>
                    <a:schemeClr val="dk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Using simulator students understand concepts by performing experiments online, not merely by watching videos or reading text. </a:t>
              </a:r>
              <a:endParaRPr sz="16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384" name="Google Shape;384;p14"/>
            <p:cNvSpPr/>
            <p:nvPr/>
          </p:nvSpPr>
          <p:spPr>
            <a:xfrm rot="10800000">
              <a:off x="0" y="0"/>
              <a:ext cx="10343321" cy="1543416"/>
            </a:xfrm>
            <a:prstGeom prst="up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4"/>
            <p:cNvSpPr txBox="1"/>
            <p:nvPr/>
          </p:nvSpPr>
          <p:spPr>
            <a:xfrm>
              <a:off x="0" y="0"/>
              <a:ext cx="10343321" cy="1002865"/>
            </a:xfrm>
            <a:prstGeom prst="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spcFirstLastPara="1" wrap="square" lIns="113775" tIns="113775" rIns="113775" bIns="113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 dirty="0">
                  <a:solidFill>
                    <a:schemeClr val="dk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Virtual Labs were launched on DIKSHA PORTAL in 2022, which helps learners and educators for Experiential learning</a:t>
              </a:r>
              <a:endParaRPr sz="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86" name="Google Shape;386;p14"/>
          <p:cNvPicPr preferRelativeResize="0"/>
          <p:nvPr/>
        </p:nvPicPr>
        <p:blipFill rotWithShape="1">
          <a:blip r:embed="rId3">
            <a:alphaModFix/>
          </a:blip>
          <a:srcRect l="28707" t="18696" r="12417" b="37762"/>
          <a:stretch/>
        </p:blipFill>
        <p:spPr>
          <a:xfrm>
            <a:off x="7987748" y="3665504"/>
            <a:ext cx="2832653" cy="841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14"/>
          <p:cNvPicPr preferRelativeResize="0"/>
          <p:nvPr/>
        </p:nvPicPr>
        <p:blipFill rotWithShape="1">
          <a:blip r:embed="rId4">
            <a:alphaModFix/>
          </a:blip>
          <a:srcRect l="25226" t="19881" r="24913" b="6347"/>
          <a:stretch/>
        </p:blipFill>
        <p:spPr>
          <a:xfrm>
            <a:off x="8020878" y="5165262"/>
            <a:ext cx="2763079" cy="907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3"/>
          <p:cNvSpPr/>
          <p:nvPr/>
        </p:nvSpPr>
        <p:spPr>
          <a:xfrm>
            <a:off x="750524" y="564899"/>
            <a:ext cx="2639995" cy="778996"/>
          </a:xfrm>
          <a:prstGeom prst="hexagon">
            <a:avLst>
              <a:gd name="adj" fmla="val 28570"/>
              <a:gd name="vf" fmla="val 115470"/>
            </a:avLst>
          </a:prstGeom>
          <a:solidFill>
            <a:schemeClr val="accent4">
              <a:lumMod val="60000"/>
              <a:lumOff val="40000"/>
            </a:schemeClr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43"/>
          <p:cNvSpPr/>
          <p:nvPr/>
        </p:nvSpPr>
        <p:spPr>
          <a:xfrm>
            <a:off x="1062086" y="723564"/>
            <a:ext cx="201686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FORMATIVE</a:t>
            </a: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2" name="Google Shape;402;p43"/>
          <p:cNvGrpSpPr/>
          <p:nvPr/>
        </p:nvGrpSpPr>
        <p:grpSpPr>
          <a:xfrm>
            <a:off x="552355" y="1737936"/>
            <a:ext cx="3217258" cy="4103644"/>
            <a:chOff x="2859785" y="2005"/>
            <a:chExt cx="3217258" cy="4103644"/>
          </a:xfrm>
        </p:grpSpPr>
        <p:sp>
          <p:nvSpPr>
            <p:cNvPr id="403" name="Google Shape;403;p43"/>
            <p:cNvSpPr/>
            <p:nvPr/>
          </p:nvSpPr>
          <p:spPr>
            <a:xfrm>
              <a:off x="2859785" y="2005"/>
              <a:ext cx="3217258" cy="1323756"/>
            </a:xfrm>
            <a:prstGeom prst="roundRect">
              <a:avLst>
                <a:gd name="adj" fmla="val 16667"/>
              </a:avLst>
            </a:prstGeom>
            <a:solidFill>
              <a:srgbClr val="2B82C3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3"/>
            <p:cNvSpPr txBox="1"/>
            <p:nvPr/>
          </p:nvSpPr>
          <p:spPr>
            <a:xfrm>
              <a:off x="2924405" y="66625"/>
              <a:ext cx="3088018" cy="11945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26650" rIns="53325" bIns="26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INTERACTIVITY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Virtual simulations allow students to actively engage with scientific concepts, providing real-time feedback and opportunities for experimentation.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43"/>
            <p:cNvSpPr/>
            <p:nvPr/>
          </p:nvSpPr>
          <p:spPr>
            <a:xfrm>
              <a:off x="2859785" y="1391949"/>
              <a:ext cx="3217258" cy="1323756"/>
            </a:xfrm>
            <a:prstGeom prst="roundRect">
              <a:avLst>
                <a:gd name="adj" fmla="val 16667"/>
              </a:avLst>
            </a:prstGeom>
            <a:solidFill>
              <a:srgbClr val="41CEA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3"/>
            <p:cNvSpPr txBox="1"/>
            <p:nvPr/>
          </p:nvSpPr>
          <p:spPr>
            <a:xfrm>
              <a:off x="2924405" y="1456569"/>
              <a:ext cx="3088018" cy="11945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26650" rIns="53325" bIns="26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DATA COLLECTION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Virtual labs can capture detailed performance data, enabling teachers to track student progress and identify areas for improvement.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43"/>
            <p:cNvSpPr/>
            <p:nvPr/>
          </p:nvSpPr>
          <p:spPr>
            <a:xfrm>
              <a:off x="2859785" y="2781893"/>
              <a:ext cx="3217258" cy="1323756"/>
            </a:xfrm>
            <a:prstGeom prst="roundRect">
              <a:avLst>
                <a:gd name="adj" fmla="val 16667"/>
              </a:avLst>
            </a:prstGeom>
            <a:solidFill>
              <a:srgbClr val="2B9468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3"/>
            <p:cNvSpPr txBox="1"/>
            <p:nvPr/>
          </p:nvSpPr>
          <p:spPr>
            <a:xfrm>
              <a:off x="2924405" y="2846513"/>
              <a:ext cx="3088018" cy="11945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26650" rIns="53325" bIns="26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ADAPTIVE FEEDBACK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Simulations can adapt to student actions, providing personalized guidance and scaffolding to support learning.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9" name="Google Shape;409;p43"/>
          <p:cNvSpPr/>
          <p:nvPr/>
        </p:nvSpPr>
        <p:spPr>
          <a:xfrm>
            <a:off x="1885950" y="1271588"/>
            <a:ext cx="385763" cy="46434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43"/>
          <p:cNvSpPr/>
          <p:nvPr/>
        </p:nvSpPr>
        <p:spPr>
          <a:xfrm>
            <a:off x="4275941" y="515434"/>
            <a:ext cx="2639995" cy="778996"/>
          </a:xfrm>
          <a:prstGeom prst="hexagon">
            <a:avLst>
              <a:gd name="adj" fmla="val 28570"/>
              <a:gd name="vf" fmla="val 115470"/>
            </a:avLst>
          </a:prstGeom>
          <a:solidFill>
            <a:schemeClr val="accent4">
              <a:lumMod val="60000"/>
              <a:lumOff val="40000"/>
            </a:schemeClr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43"/>
          <p:cNvSpPr/>
          <p:nvPr/>
        </p:nvSpPr>
        <p:spPr>
          <a:xfrm>
            <a:off x="4624415" y="660812"/>
            <a:ext cx="21573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DIAGNOSTIC</a:t>
            </a: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43"/>
          <p:cNvSpPr/>
          <p:nvPr/>
        </p:nvSpPr>
        <p:spPr>
          <a:xfrm>
            <a:off x="5403056" y="1239278"/>
            <a:ext cx="385763" cy="46434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3" name="Google Shape;413;p43"/>
          <p:cNvGrpSpPr/>
          <p:nvPr/>
        </p:nvGrpSpPr>
        <p:grpSpPr>
          <a:xfrm>
            <a:off x="4074750" y="1735931"/>
            <a:ext cx="3217258" cy="1323756"/>
            <a:chOff x="2859785" y="2005"/>
            <a:chExt cx="3217258" cy="1323756"/>
          </a:xfrm>
        </p:grpSpPr>
        <p:sp>
          <p:nvSpPr>
            <p:cNvPr id="414" name="Google Shape;414;p43"/>
            <p:cNvSpPr/>
            <p:nvPr/>
          </p:nvSpPr>
          <p:spPr>
            <a:xfrm>
              <a:off x="2859785" y="2005"/>
              <a:ext cx="3217258" cy="1323756"/>
            </a:xfrm>
            <a:prstGeom prst="roundRect">
              <a:avLst>
                <a:gd name="adj" fmla="val 16667"/>
              </a:avLst>
            </a:prstGeom>
            <a:solidFill>
              <a:srgbClr val="2B82C3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3"/>
            <p:cNvSpPr txBox="1"/>
            <p:nvPr/>
          </p:nvSpPr>
          <p:spPr>
            <a:xfrm>
              <a:off x="2924405" y="66625"/>
              <a:ext cx="3088018" cy="11945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26650" rIns="53325" bIns="26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IDENTIFY MISCONCEPTION</a:t>
              </a: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Virtual lab diagnostics can pinpoint specific areas where students struggle, allowing teachers to address misconceptions.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6" name="Google Shape;416;p43"/>
          <p:cNvGrpSpPr/>
          <p:nvPr/>
        </p:nvGrpSpPr>
        <p:grpSpPr>
          <a:xfrm>
            <a:off x="4074750" y="3146611"/>
            <a:ext cx="3217258" cy="1323756"/>
            <a:chOff x="2859785" y="1391949"/>
            <a:chExt cx="3217258" cy="1323756"/>
          </a:xfrm>
        </p:grpSpPr>
        <p:sp>
          <p:nvSpPr>
            <p:cNvPr id="417" name="Google Shape;417;p43"/>
            <p:cNvSpPr/>
            <p:nvPr/>
          </p:nvSpPr>
          <p:spPr>
            <a:xfrm>
              <a:off x="2859785" y="1391949"/>
              <a:ext cx="3217258" cy="1323756"/>
            </a:xfrm>
            <a:prstGeom prst="roundRect">
              <a:avLst>
                <a:gd name="adj" fmla="val 16667"/>
              </a:avLst>
            </a:prstGeom>
            <a:solidFill>
              <a:srgbClr val="41CEA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3"/>
            <p:cNvSpPr txBox="1"/>
            <p:nvPr/>
          </p:nvSpPr>
          <p:spPr>
            <a:xfrm>
              <a:off x="2924405" y="1456569"/>
              <a:ext cx="3088018" cy="11945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26650" rIns="53325" bIns="26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None/>
              </a:pP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PERSONALIZED FEEDBACK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Diagnostic assessments in virtual labs can provide tailored feedback to students, guiding them towards mastery.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49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/>
              </a:r>
              <a:br>
                <a:rPr lang="en-US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9" name="Google Shape;419;p43"/>
          <p:cNvGrpSpPr/>
          <p:nvPr/>
        </p:nvGrpSpPr>
        <p:grpSpPr>
          <a:xfrm>
            <a:off x="4089363" y="4530709"/>
            <a:ext cx="3242092" cy="1323756"/>
            <a:chOff x="2652277" y="2792771"/>
            <a:chExt cx="3242092" cy="1323756"/>
          </a:xfrm>
        </p:grpSpPr>
        <p:sp>
          <p:nvSpPr>
            <p:cNvPr id="420" name="Google Shape;420;p43"/>
            <p:cNvSpPr/>
            <p:nvPr/>
          </p:nvSpPr>
          <p:spPr>
            <a:xfrm>
              <a:off x="2652277" y="2792771"/>
              <a:ext cx="3217258" cy="1323756"/>
            </a:xfrm>
            <a:prstGeom prst="roundRect">
              <a:avLst>
                <a:gd name="adj" fmla="val 16667"/>
              </a:avLst>
            </a:prstGeom>
            <a:solidFill>
              <a:srgbClr val="2B9468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3"/>
            <p:cNvSpPr txBox="1"/>
            <p:nvPr/>
          </p:nvSpPr>
          <p:spPr>
            <a:xfrm>
              <a:off x="2806351" y="2857391"/>
              <a:ext cx="3088018" cy="11945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26650" rIns="53325" bIns="26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DATA DRIVEN INTERVENTION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49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Insights from virtual lab diagnostics can inform targeted interventions and personalized learning plans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/>
              </a:r>
              <a:br>
                <a:rPr lang="en-US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2" name="Google Shape;422;p43"/>
          <p:cNvSpPr/>
          <p:nvPr/>
        </p:nvSpPr>
        <p:spPr>
          <a:xfrm>
            <a:off x="7811946" y="484875"/>
            <a:ext cx="2639995" cy="778996"/>
          </a:xfrm>
          <a:prstGeom prst="hexagon">
            <a:avLst>
              <a:gd name="adj" fmla="val 28570"/>
              <a:gd name="vf" fmla="val 115470"/>
            </a:avLst>
          </a:prstGeom>
          <a:solidFill>
            <a:schemeClr val="accent4">
              <a:lumMod val="60000"/>
              <a:lumOff val="40000"/>
            </a:schemeClr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43"/>
          <p:cNvSpPr/>
          <p:nvPr/>
        </p:nvSpPr>
        <p:spPr>
          <a:xfrm>
            <a:off x="8207336" y="665949"/>
            <a:ext cx="21573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SUMMATIVE</a:t>
            </a: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43"/>
          <p:cNvSpPr/>
          <p:nvPr/>
        </p:nvSpPr>
        <p:spPr>
          <a:xfrm>
            <a:off x="9003682" y="1204046"/>
            <a:ext cx="385763" cy="46434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43"/>
          <p:cNvSpPr/>
          <p:nvPr/>
        </p:nvSpPr>
        <p:spPr>
          <a:xfrm>
            <a:off x="7509028" y="1703621"/>
            <a:ext cx="3217258" cy="1323756"/>
          </a:xfrm>
          <a:prstGeom prst="roundRect">
            <a:avLst>
              <a:gd name="adj" fmla="val 16667"/>
            </a:avLst>
          </a:prstGeom>
          <a:solidFill>
            <a:srgbClr val="2B82C3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3"/>
          <p:cNvSpPr/>
          <p:nvPr/>
        </p:nvSpPr>
        <p:spPr>
          <a:xfrm>
            <a:off x="7412475" y="1736257"/>
            <a:ext cx="3313811" cy="1654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AUTHENTIC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49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Virtual experiments can replicate real-world scientific scenarios, allowing for authentic assessment of student understanding and skills.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43"/>
          <p:cNvSpPr/>
          <p:nvPr/>
        </p:nvSpPr>
        <p:spPr>
          <a:xfrm>
            <a:off x="7523315" y="3127881"/>
            <a:ext cx="3217258" cy="1323756"/>
          </a:xfrm>
          <a:prstGeom prst="roundRect">
            <a:avLst>
              <a:gd name="adj" fmla="val 16667"/>
            </a:avLst>
          </a:prstGeom>
          <a:solidFill>
            <a:srgbClr val="41CEA1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43"/>
          <p:cNvSpPr txBox="1"/>
          <p:nvPr/>
        </p:nvSpPr>
        <p:spPr>
          <a:xfrm>
            <a:off x="7587935" y="3126144"/>
            <a:ext cx="3088018" cy="1194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3325" tIns="26650" rIns="53325" bIns="266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9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9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9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STANDARDIZED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49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Virtual labs can provide consistent, controlled environments for summative assessments, ensuring fairness and reliability.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9" name="Google Shape;429;p43"/>
          <p:cNvGrpSpPr/>
          <p:nvPr/>
        </p:nvGrpSpPr>
        <p:grpSpPr>
          <a:xfrm>
            <a:off x="7587935" y="4519505"/>
            <a:ext cx="3242092" cy="1323756"/>
            <a:chOff x="2652277" y="2792771"/>
            <a:chExt cx="3242092" cy="1323756"/>
          </a:xfrm>
        </p:grpSpPr>
        <p:sp>
          <p:nvSpPr>
            <p:cNvPr id="430" name="Google Shape;430;p43"/>
            <p:cNvSpPr/>
            <p:nvPr/>
          </p:nvSpPr>
          <p:spPr>
            <a:xfrm>
              <a:off x="2652277" y="2792771"/>
              <a:ext cx="3217258" cy="1323756"/>
            </a:xfrm>
            <a:prstGeom prst="roundRect">
              <a:avLst>
                <a:gd name="adj" fmla="val 16667"/>
              </a:avLst>
            </a:prstGeom>
            <a:solidFill>
              <a:srgbClr val="2B9468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3"/>
            <p:cNvSpPr txBox="1"/>
            <p:nvPr/>
          </p:nvSpPr>
          <p:spPr>
            <a:xfrm>
              <a:off x="2806351" y="2800239"/>
              <a:ext cx="3088018" cy="11945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26650" rIns="53325" bIns="26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None/>
              </a:pP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None/>
              </a:pP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DATA DRIVEN INSIGHTS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Detailed performance data from virtual experiments can inform teaching practices and curriculum development.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49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/>
              </a:r>
              <a:br>
                <a:rPr lang="en-US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/>
              </a:r>
              <a:br>
                <a:rPr lang="en-US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4"/>
          <p:cNvSpPr txBox="1"/>
          <p:nvPr/>
        </p:nvSpPr>
        <p:spPr>
          <a:xfrm>
            <a:off x="4803913" y="246090"/>
            <a:ext cx="3717236" cy="906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8" name="Google Shape;438;p44"/>
          <p:cNvPicPr preferRelativeResize="0"/>
          <p:nvPr/>
        </p:nvPicPr>
        <p:blipFill rotWithShape="1">
          <a:blip r:embed="rId3">
            <a:alphaModFix/>
          </a:blip>
          <a:srcRect l="36653" t="37513" r="30743" b="15018"/>
          <a:stretch/>
        </p:blipFill>
        <p:spPr>
          <a:xfrm>
            <a:off x="1847070" y="1070010"/>
            <a:ext cx="7959539" cy="4800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5"/>
          <p:cNvSpPr txBox="1"/>
          <p:nvPr/>
        </p:nvSpPr>
        <p:spPr>
          <a:xfrm>
            <a:off x="4803913" y="246090"/>
            <a:ext cx="3717236" cy="906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4" name="Google Shape;444;p45"/>
          <p:cNvGrpSpPr/>
          <p:nvPr/>
        </p:nvGrpSpPr>
        <p:grpSpPr>
          <a:xfrm>
            <a:off x="2910509" y="203752"/>
            <a:ext cx="6476999" cy="6476999"/>
            <a:chOff x="2857500" y="4969"/>
            <a:chExt cx="6476999" cy="6476999"/>
          </a:xfrm>
        </p:grpSpPr>
        <p:sp>
          <p:nvSpPr>
            <p:cNvPr id="445" name="Google Shape;445;p45"/>
            <p:cNvSpPr/>
            <p:nvPr/>
          </p:nvSpPr>
          <p:spPr>
            <a:xfrm>
              <a:off x="2857500" y="4969"/>
              <a:ext cx="6476999" cy="6476999"/>
            </a:xfrm>
            <a:prstGeom prst="ellipse">
              <a:avLst/>
            </a:prstGeom>
            <a:solidFill>
              <a:srgbClr val="5ECB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45"/>
            <p:cNvSpPr txBox="1"/>
            <p:nvPr/>
          </p:nvSpPr>
          <p:spPr>
            <a:xfrm>
              <a:off x="3806035" y="953504"/>
              <a:ext cx="4925448" cy="45799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125" tIns="24125" rIns="24125" bIns="24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VIRTUAL LABS </a:t>
              </a:r>
              <a:endParaRPr dirty="0"/>
            </a:p>
            <a:p>
              <a:pPr marL="0" marR="0" lvl="0" indent="0" algn="ctr" rtl="0">
                <a:lnSpc>
                  <a:spcPct val="90000"/>
                </a:lnSpc>
                <a:spcBef>
                  <a:spcPts val="1330"/>
                </a:spcBef>
                <a:spcAft>
                  <a:spcPts val="0"/>
                </a:spcAft>
                <a:buNone/>
              </a:pPr>
              <a:r>
                <a:rPr lang="en-US" sz="3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(DEMONSTRATION)</a:t>
              </a:r>
              <a:endParaRPr dirty="0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5"/>
          <p:cNvSpPr txBox="1">
            <a:spLocks noGrp="1"/>
          </p:cNvSpPr>
          <p:nvPr>
            <p:ph type="ctrTitle"/>
          </p:nvPr>
        </p:nvSpPr>
        <p:spPr>
          <a:xfrm>
            <a:off x="286839" y="425292"/>
            <a:ext cx="11506200" cy="67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Virtual Lab Experiment – Class XII</a:t>
            </a:r>
            <a:endParaRPr sz="4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15"/>
          <p:cNvSpPr txBox="1"/>
          <p:nvPr/>
        </p:nvSpPr>
        <p:spPr>
          <a:xfrm>
            <a:off x="400050" y="1252327"/>
            <a:ext cx="11210925" cy="1908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FF0000"/>
                </a:solidFill>
                <a:latin typeface="Teko"/>
                <a:ea typeface="Teko"/>
                <a:cs typeface="Teko"/>
                <a:sym typeface="Teko"/>
              </a:rPr>
              <a:t>OHM’S LAW</a:t>
            </a:r>
            <a:r>
              <a:rPr lang="en-US" sz="2800" b="1" i="0" u="none" strike="noStrike" cap="none">
                <a:solidFill>
                  <a:srgbClr val="C00000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1800" b="1" i="0" u="none" strike="noStrike" cap="none">
                <a:solidFill>
                  <a:srgbClr val="C00000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18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The current flowing through a conductor is directly proportional to the potential difference across its ends provided the physical conditions (temperature, dimensions, pressure) of the conductor remains the same. If I be the current flowing through a conductor and V be the potential difference across its ends, then according to Ohm's Law</a:t>
            </a:r>
            <a:endParaRPr sz="1800" b="0" i="0" u="none" strike="noStrike" cap="none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53" name="Google Shape;453;p15"/>
          <p:cNvPicPr preferRelativeResize="0"/>
          <p:nvPr/>
        </p:nvPicPr>
        <p:blipFill rotWithShape="1">
          <a:blip r:embed="rId3">
            <a:alphaModFix/>
          </a:blip>
          <a:srcRect l="68681" t="39815" r="19926" b="41029"/>
          <a:stretch/>
        </p:blipFill>
        <p:spPr>
          <a:xfrm>
            <a:off x="4177665" y="3431647"/>
            <a:ext cx="4427220" cy="3102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2913" y="3636963"/>
            <a:ext cx="2938462" cy="2306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77375" y="3055938"/>
            <a:ext cx="1689100" cy="3262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6"/>
          <p:cNvSpPr txBox="1">
            <a:spLocks noGrp="1"/>
          </p:cNvSpPr>
          <p:nvPr>
            <p:ph type="ctrTitle"/>
          </p:nvPr>
        </p:nvSpPr>
        <p:spPr>
          <a:xfrm>
            <a:off x="1120139" y="342900"/>
            <a:ext cx="10433685" cy="67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Virtual Lab Experiment – Class XII</a:t>
            </a:r>
            <a:endParaRPr sz="4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1" name="Google Shape;461;p16"/>
          <p:cNvPicPr preferRelativeResize="0"/>
          <p:nvPr/>
        </p:nvPicPr>
        <p:blipFill rotWithShape="1">
          <a:blip r:embed="rId3">
            <a:alphaModFix/>
          </a:blip>
          <a:srcRect l="35862" t="26929" r="36538" b="40241"/>
          <a:stretch/>
        </p:blipFill>
        <p:spPr>
          <a:xfrm>
            <a:off x="1825925" y="2220113"/>
            <a:ext cx="8756817" cy="347713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2" name="Google Shape;462;p16"/>
          <p:cNvSpPr txBox="1"/>
          <p:nvPr/>
        </p:nvSpPr>
        <p:spPr>
          <a:xfrm>
            <a:off x="247500" y="5872550"/>
            <a:ext cx="117462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access this Virtual Lab Experiment you can directly go to the URL mentioned below : 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https://diksha.gov.in/play/collection/do_31356155014016204811000?contentId=do_31358351661458227211478</a:t>
            </a:r>
            <a:endParaRPr sz="17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16"/>
          <p:cNvSpPr txBox="1"/>
          <p:nvPr/>
        </p:nvSpPr>
        <p:spPr>
          <a:xfrm>
            <a:off x="-139200" y="1051025"/>
            <a:ext cx="12519600" cy="10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30200" marR="2413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AIM - To determine the resistance per cm of a given wire by plotting a graph of potential difference versus current, and hence to determine its resistivity.</a:t>
            </a: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7"/>
          <p:cNvSpPr txBox="1">
            <a:spLocks noGrp="1"/>
          </p:cNvSpPr>
          <p:nvPr>
            <p:ph type="ctrTitle"/>
          </p:nvPr>
        </p:nvSpPr>
        <p:spPr>
          <a:xfrm>
            <a:off x="267789" y="863442"/>
            <a:ext cx="11506200" cy="67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Worksheet For Observations and Automated Result</a:t>
            </a:r>
            <a:endParaRPr sz="4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9" name="Google Shape;469;p17"/>
          <p:cNvPicPr preferRelativeResize="0"/>
          <p:nvPr/>
        </p:nvPicPr>
        <p:blipFill rotWithShape="1">
          <a:blip r:embed="rId3">
            <a:alphaModFix/>
          </a:blip>
          <a:srcRect l="30486" t="32077" r="30018" b="24145"/>
          <a:stretch/>
        </p:blipFill>
        <p:spPr>
          <a:xfrm>
            <a:off x="558301" y="1534002"/>
            <a:ext cx="10925175" cy="5009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8"/>
          <p:cNvSpPr txBox="1">
            <a:spLocks noGrp="1"/>
          </p:cNvSpPr>
          <p:nvPr>
            <p:ph type="ctrTitle"/>
          </p:nvPr>
        </p:nvSpPr>
        <p:spPr>
          <a:xfrm>
            <a:off x="286839" y="425292"/>
            <a:ext cx="11506200" cy="67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Virtual Lab Experiment – Class IX</a:t>
            </a:r>
            <a:endParaRPr sz="4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5" name="Google Shape;475;p18"/>
          <p:cNvPicPr preferRelativeResize="0"/>
          <p:nvPr/>
        </p:nvPicPr>
        <p:blipFill rotWithShape="1">
          <a:blip r:embed="rId3">
            <a:alphaModFix/>
          </a:blip>
          <a:srcRect l="22229" t="32154" r="48960" b="23733"/>
          <a:stretch/>
        </p:blipFill>
        <p:spPr>
          <a:xfrm>
            <a:off x="3819526" y="3362325"/>
            <a:ext cx="4800599" cy="30956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529"/>
              </a:srgbClr>
            </a:outerShdw>
          </a:effectLst>
        </p:spPr>
      </p:pic>
      <p:sp>
        <p:nvSpPr>
          <p:cNvPr id="476" name="Google Shape;476;p18"/>
          <p:cNvSpPr txBox="1"/>
          <p:nvPr/>
        </p:nvSpPr>
        <p:spPr>
          <a:xfrm>
            <a:off x="585842" y="3526749"/>
            <a:ext cx="2471683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First Law of Reflection</a:t>
            </a:r>
            <a:r>
              <a:rPr lang="en-US" sz="18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: </a:t>
            </a:r>
            <a:endParaRPr sz="1800" b="0" i="0" u="none" strike="noStrike" cap="none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1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The incident wave, the reflected wave, and the normal at the point of incidence lie on the same plane.</a:t>
            </a:r>
            <a:endParaRPr sz="1800" b="0" i="0" u="none" strike="noStrike" cap="none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77" name="Google Shape;477;p18"/>
          <p:cNvSpPr txBox="1"/>
          <p:nvPr/>
        </p:nvSpPr>
        <p:spPr>
          <a:xfrm>
            <a:off x="9382126" y="3526749"/>
            <a:ext cx="2075361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Second Law of Reflection</a:t>
            </a:r>
            <a:r>
              <a:rPr lang="en-US" sz="18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: </a:t>
            </a:r>
            <a:endParaRPr sz="1800" b="0" i="0" u="none" strike="noStrike" cap="none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1" u="none" strike="noStrike" cap="none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1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The angle of incidence is equal to the angle of reflection.</a:t>
            </a:r>
            <a:endParaRPr sz="1800" b="0" i="0" u="none" strike="noStrike" cap="none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78" name="Google Shape;478;p18"/>
          <p:cNvSpPr txBox="1"/>
          <p:nvPr/>
        </p:nvSpPr>
        <p:spPr>
          <a:xfrm>
            <a:off x="400050" y="1252327"/>
            <a:ext cx="11210925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When sound travels in a given medium, it strikes the surface of another medium and bounces back in some other direction, this phenomenon is called the reflection of sound.</a:t>
            </a:r>
            <a:r>
              <a:rPr lang="en-US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 </a:t>
            </a:r>
            <a:endParaRPr sz="18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Teko"/>
                <a:ea typeface="Teko"/>
                <a:cs typeface="Teko"/>
                <a:sym typeface="Teko"/>
              </a:rPr>
              <a:t>      </a:t>
            </a:r>
            <a:r>
              <a:rPr lang="en-US" sz="3200" b="1" i="0" u="none" strike="noStrike" cap="none">
                <a:solidFill>
                  <a:srgbClr val="C00000"/>
                </a:solidFill>
                <a:latin typeface="Teko"/>
                <a:ea typeface="Teko"/>
                <a:cs typeface="Teko"/>
                <a:sym typeface="Teko"/>
              </a:rPr>
              <a:t>LAWS OF REFLECTION OF SOUND</a:t>
            </a:r>
            <a:endParaRPr sz="3200" b="1" i="0" u="none" strike="noStrike" cap="none">
              <a:solidFill>
                <a:srgbClr val="C00000"/>
              </a:solidFill>
              <a:latin typeface="Teko"/>
              <a:ea typeface="Teko"/>
              <a:cs typeface="Teko"/>
              <a:sym typeface="Tek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9"/>
          <p:cNvSpPr txBox="1">
            <a:spLocks noGrp="1"/>
          </p:cNvSpPr>
          <p:nvPr>
            <p:ph type="ctrTitle"/>
          </p:nvPr>
        </p:nvSpPr>
        <p:spPr>
          <a:xfrm>
            <a:off x="286839" y="425292"/>
            <a:ext cx="11506200" cy="67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Virtual Lab Experiment – Class IX</a:t>
            </a:r>
            <a:endParaRPr sz="4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4" name="Google Shape;484;p19"/>
          <p:cNvPicPr preferRelativeResize="0"/>
          <p:nvPr/>
        </p:nvPicPr>
        <p:blipFill rotWithShape="1">
          <a:blip r:embed="rId3">
            <a:alphaModFix/>
          </a:blip>
          <a:srcRect l="35751" t="44382" r="36449" b="21582"/>
          <a:stretch/>
        </p:blipFill>
        <p:spPr>
          <a:xfrm>
            <a:off x="2093500" y="2438400"/>
            <a:ext cx="7920198" cy="316602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85" name="Google Shape;485;p19"/>
          <p:cNvSpPr txBox="1"/>
          <p:nvPr/>
        </p:nvSpPr>
        <p:spPr>
          <a:xfrm>
            <a:off x="-367800" y="1584425"/>
            <a:ext cx="125196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30200" marR="2413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AIM - To verify the Laws of Reflection of Sound</a:t>
            </a: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19"/>
          <p:cNvSpPr txBox="1"/>
          <p:nvPr/>
        </p:nvSpPr>
        <p:spPr>
          <a:xfrm>
            <a:off x="247500" y="5872550"/>
            <a:ext cx="117462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access this Virtual Lab Experiment you can directly go to the URL mentioned below : </a:t>
            </a:r>
            <a:r>
              <a:rPr lang="en-US" sz="1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https://diksha.gov.in/play/collection/do_3135614369279098881943?contentId=do_3135805695232819201132</a:t>
            </a:r>
            <a:endParaRPr sz="17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6"/>
          <p:cNvSpPr/>
          <p:nvPr/>
        </p:nvSpPr>
        <p:spPr>
          <a:xfrm>
            <a:off x="7625343" y="3776529"/>
            <a:ext cx="3508115" cy="2746500"/>
          </a:xfrm>
          <a:prstGeom prst="ellipse">
            <a:avLst/>
          </a:prstGeom>
          <a:solidFill>
            <a:srgbClr val="9EDFF5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7647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1" name="Google Shape;191;p6"/>
          <p:cNvSpPr/>
          <p:nvPr/>
        </p:nvSpPr>
        <p:spPr>
          <a:xfrm>
            <a:off x="7725105" y="707339"/>
            <a:ext cx="3508115" cy="2746500"/>
          </a:xfrm>
          <a:prstGeom prst="ellipse">
            <a:avLst/>
          </a:prstGeom>
          <a:solidFill>
            <a:srgbClr val="9EDFF5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7647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2" name="Google Shape;192;p6"/>
          <p:cNvSpPr/>
          <p:nvPr/>
        </p:nvSpPr>
        <p:spPr>
          <a:xfrm>
            <a:off x="889745" y="3666935"/>
            <a:ext cx="3508115" cy="2746500"/>
          </a:xfrm>
          <a:prstGeom prst="ellipse">
            <a:avLst/>
          </a:prstGeom>
          <a:solidFill>
            <a:srgbClr val="9EDFF5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7647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3" name="Google Shape;193;p6"/>
          <p:cNvSpPr/>
          <p:nvPr/>
        </p:nvSpPr>
        <p:spPr>
          <a:xfrm>
            <a:off x="1003513" y="769520"/>
            <a:ext cx="3508115" cy="2746500"/>
          </a:xfrm>
          <a:prstGeom prst="ellipse">
            <a:avLst/>
          </a:prstGeom>
          <a:solidFill>
            <a:srgbClr val="9EDFF5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7647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94" name="Google Shape;19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78448" y="2377439"/>
            <a:ext cx="3346657" cy="236091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6"/>
          <p:cNvSpPr txBox="1"/>
          <p:nvPr/>
        </p:nvSpPr>
        <p:spPr>
          <a:xfrm>
            <a:off x="4257896" y="310986"/>
            <a:ext cx="35841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en-US" sz="25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VIRTUAL LABS</a:t>
            </a:r>
            <a:endParaRPr lang="en-US" dirty="0" smtClean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en-US" sz="25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AUGMENT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en-US" sz="25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PHYSICAL LABS</a:t>
            </a:r>
            <a:endParaRPr lang="en-US" sz="1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6"/>
          <p:cNvSpPr txBox="1"/>
          <p:nvPr/>
        </p:nvSpPr>
        <p:spPr>
          <a:xfrm>
            <a:off x="808152" y="1342566"/>
            <a:ext cx="3449744" cy="1600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BASED ON THE CONCEPT OF </a:t>
            </a:r>
          </a:p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REMOTE EXPERIMENTATION</a:t>
            </a:r>
            <a:endParaRPr lang="en-US" sz="1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6"/>
          <p:cNvSpPr txBox="1"/>
          <p:nvPr/>
        </p:nvSpPr>
        <p:spPr>
          <a:xfrm>
            <a:off x="7866448" y="4048357"/>
            <a:ext cx="2987082" cy="223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INTERACTION</a:t>
            </a:r>
            <a:r>
              <a:rPr lang="en-US" sz="19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WITH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 EXPERIMENTAL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APPARATUS OR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OTHER ACTIVITY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VIA A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COMPUTER INTERFACE</a:t>
            </a:r>
            <a:endParaRPr lang="en-US" sz="10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6"/>
          <p:cNvSpPr txBox="1"/>
          <p:nvPr/>
        </p:nvSpPr>
        <p:spPr>
          <a:xfrm>
            <a:off x="8041369" y="1728911"/>
            <a:ext cx="3000000" cy="892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IT’S A </a:t>
            </a:r>
            <a:r>
              <a:rPr lang="en-US" sz="23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COMPUTER-BASED ACTIVITY </a:t>
            </a:r>
            <a:endParaRPr lang="en-US" sz="1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6"/>
          <p:cNvSpPr txBox="1"/>
          <p:nvPr/>
        </p:nvSpPr>
        <p:spPr>
          <a:xfrm>
            <a:off x="965494" y="4089066"/>
            <a:ext cx="3000000" cy="1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VIRTUAL LABS </a:t>
            </a:r>
          </a:p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HAVE A </a:t>
            </a:r>
          </a:p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RESOURCE-RICH </a:t>
            </a:r>
          </a:p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LEARNING </a:t>
            </a:r>
          </a:p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ENVIRONMENT</a:t>
            </a:r>
            <a:endParaRPr lang="en-US" sz="2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20"/>
          <p:cNvSpPr txBox="1">
            <a:spLocks noGrp="1"/>
          </p:cNvSpPr>
          <p:nvPr>
            <p:ph type="ctrTitle"/>
          </p:nvPr>
        </p:nvSpPr>
        <p:spPr>
          <a:xfrm>
            <a:off x="267789" y="863442"/>
            <a:ext cx="11506200" cy="67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Virtual Lab Experiment – Class IX</a:t>
            </a:r>
            <a:endParaRPr sz="4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92" name="Google Shape;492;p20"/>
          <p:cNvGraphicFramePr/>
          <p:nvPr/>
        </p:nvGraphicFramePr>
        <p:xfrm>
          <a:off x="2281771" y="1956274"/>
          <a:ext cx="7478225" cy="3897950"/>
        </p:xfrm>
        <a:graphic>
          <a:graphicData uri="http://schemas.openxmlformats.org/drawingml/2006/table">
            <a:tbl>
              <a:tblPr firstRow="1" firstCol="1" bandRow="1">
                <a:noFill/>
                <a:tableStyleId>{AC267F3D-3304-452B-9576-DB9477273519}</a:tableStyleId>
              </a:tblPr>
              <a:tblGrid>
                <a:gridCol w="905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2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19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20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S. No.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Angle of incidence 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Angle of reflection 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7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1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20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2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20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3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 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 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20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20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46"/>
          <p:cNvSpPr txBox="1">
            <a:spLocks noGrp="1"/>
          </p:cNvSpPr>
          <p:nvPr>
            <p:ph type="ctrTitle"/>
          </p:nvPr>
        </p:nvSpPr>
        <p:spPr>
          <a:xfrm>
            <a:off x="267788" y="256223"/>
            <a:ext cx="11506200" cy="67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Virtual Lab Experiment – Class XII</a:t>
            </a:r>
            <a:endParaRPr sz="4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8" name="Google Shape;498;p46"/>
          <p:cNvPicPr preferRelativeResize="0"/>
          <p:nvPr/>
        </p:nvPicPr>
        <p:blipFill rotWithShape="1">
          <a:blip r:embed="rId3">
            <a:alphaModFix/>
          </a:blip>
          <a:srcRect l="25511" t="11196" r="26057" b="7351"/>
          <a:stretch/>
        </p:blipFill>
        <p:spPr>
          <a:xfrm>
            <a:off x="1801232" y="1564482"/>
            <a:ext cx="8304555" cy="4321970"/>
          </a:xfrm>
          <a:prstGeom prst="rect">
            <a:avLst/>
          </a:prstGeom>
          <a:noFill/>
          <a:ln w="5715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99" name="Google Shape;499;p46"/>
          <p:cNvSpPr/>
          <p:nvPr/>
        </p:nvSpPr>
        <p:spPr>
          <a:xfrm>
            <a:off x="-210554" y="1014800"/>
            <a:ext cx="1212222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30200" marR="2413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AIM -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determine the angle of minimum deviation for a given glass prism</a:t>
            </a: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46"/>
          <p:cNvSpPr txBox="1"/>
          <p:nvPr/>
        </p:nvSpPr>
        <p:spPr>
          <a:xfrm>
            <a:off x="247500" y="5872550"/>
            <a:ext cx="11746200" cy="1031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access this Virtual Lab Experiment you can directly go to the URL mentioned below :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https://diksha.gov.in/play/collection/do_31356155014016204811000?contentId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7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"/>
          <p:cNvSpPr/>
          <p:nvPr/>
        </p:nvSpPr>
        <p:spPr>
          <a:xfrm>
            <a:off x="4548300" y="961950"/>
            <a:ext cx="2979900" cy="3313065"/>
          </a:xfrm>
          <a:prstGeom prst="rect">
            <a:avLst/>
          </a:prstGeom>
          <a:solidFill>
            <a:srgbClr val="F9CB9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Physics </a:t>
            </a: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relies </a:t>
            </a: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 </a:t>
            </a: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24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xperiments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r>
              <a:rPr lang="en-US" sz="24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uestioning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24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nterpretation</a:t>
            </a: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-US" sz="24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ogical 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analysis</a:t>
            </a: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2"/>
          <p:cNvSpPr/>
          <p:nvPr/>
        </p:nvSpPr>
        <p:spPr>
          <a:xfrm>
            <a:off x="1129600" y="961950"/>
            <a:ext cx="2979900" cy="3313065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Physics </a:t>
            </a: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deals with</a:t>
            </a: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universal laws, behaviors </a:t>
            </a: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relationships </a:t>
            </a: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</a:t>
            </a: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physical concepts</a:t>
            </a: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2"/>
          <p:cNvSpPr/>
          <p:nvPr/>
        </p:nvSpPr>
        <p:spPr>
          <a:xfrm>
            <a:off x="7967000" y="961950"/>
            <a:ext cx="2979900" cy="3313065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Physics </a:t>
            </a: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chemeClr val="dk1"/>
                </a:solidFill>
              </a:rPr>
              <a:t>i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 about </a:t>
            </a: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understanding by </a:t>
            </a: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observing </a:t>
            </a: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physical </a:t>
            </a:r>
            <a:r>
              <a:rPr lang="en-US" sz="24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events around us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US" sz="2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" name="Google Shape;21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48300" y="4345355"/>
            <a:ext cx="2979900" cy="2157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9600" y="4345355"/>
            <a:ext cx="2933625" cy="2094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"/>
          <p:cNvPicPr preferRelativeResize="0"/>
          <p:nvPr/>
        </p:nvPicPr>
        <p:blipFill rotWithShape="1">
          <a:blip r:embed="rId5">
            <a:alphaModFix/>
          </a:blip>
          <a:srcRect l="1901" t="10794" r="3460" b="14500"/>
          <a:stretch/>
        </p:blipFill>
        <p:spPr>
          <a:xfrm>
            <a:off x="7967000" y="4345355"/>
            <a:ext cx="2979899" cy="20943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464516"/>
            <a:ext cx="10515600" cy="1325563"/>
          </a:xfrm>
        </p:spPr>
        <p:txBody>
          <a:bodyPr/>
          <a:lstStyle/>
          <a:p>
            <a:r>
              <a:rPr lang="en-US" dirty="0" smtClean="0"/>
              <a:t>		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SCIENTIFIC METHOD</a:t>
            </a:r>
            <a:endParaRPr lang="en-I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9547063"/>
              </p:ext>
            </p:extLst>
          </p:nvPr>
        </p:nvGraphicFramePr>
        <p:xfrm>
          <a:off x="3545785" y="1872008"/>
          <a:ext cx="465731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rved Left Arrow 4"/>
          <p:cNvSpPr/>
          <p:nvPr/>
        </p:nvSpPr>
        <p:spPr>
          <a:xfrm rot="10800000" flipH="1">
            <a:off x="8219605" y="3501592"/>
            <a:ext cx="798303" cy="1746270"/>
          </a:xfrm>
          <a:prstGeom prst="curvedLeftArrow">
            <a:avLst>
              <a:gd name="adj1" fmla="val 25000"/>
              <a:gd name="adj2" fmla="val 50000"/>
              <a:gd name="adj3" fmla="val 43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16200000">
            <a:off x="8287393" y="4190060"/>
            <a:ext cx="199629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46032" y="5425883"/>
            <a:ext cx="199629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8718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"/>
          <p:cNvSpPr txBox="1"/>
          <p:nvPr/>
        </p:nvSpPr>
        <p:spPr>
          <a:xfrm>
            <a:off x="-450973" y="371300"/>
            <a:ext cx="111792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SIGNIFICANCE</a:t>
            </a:r>
            <a:r>
              <a:rPr lang="en-US" sz="3200" b="1" i="0" u="none" strike="noStrike" cap="none" dirty="0" smtClean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OF EXPERIMENTS</a:t>
            </a:r>
          </a:p>
        </p:txBody>
      </p:sp>
      <p:pic>
        <p:nvPicPr>
          <p:cNvPr id="223" name="Google Shape;22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85673" y="371300"/>
            <a:ext cx="1928499" cy="138322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4"/>
          <p:cNvSpPr/>
          <p:nvPr/>
        </p:nvSpPr>
        <p:spPr>
          <a:xfrm>
            <a:off x="455001" y="1887700"/>
            <a:ext cx="2553000" cy="4599000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lang="en-US" sz="2100" b="1" i="0" u="none" strike="noStrike" cap="none" dirty="0" smtClean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100" b="1" i="0" u="none" strike="noStrike" cap="none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Experiments</a:t>
            </a:r>
            <a:r>
              <a:rPr lang="en-US" sz="28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lang="en-US" sz="2800" b="1" dirty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lang="en-US" sz="2800" b="1" i="0" u="none" strike="noStrike" cap="none" dirty="0" smtClean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lang="en-US" sz="2800" b="1" dirty="0" smtClean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800" b="1" i="0" u="none" strike="noStrike" cap="none" dirty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lang="en-US" b="1" i="0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Physics relies </a:t>
            </a:r>
            <a:r>
              <a:rPr lang="en-US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 experimentation </a:t>
            </a:r>
            <a:endParaRPr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validate scientific theories, establish the </a:t>
            </a:r>
            <a:r>
              <a:rPr lang="en-US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facts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lang="en-US" b="1" i="0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lang="en-US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4"/>
          <p:cNvSpPr/>
          <p:nvPr/>
        </p:nvSpPr>
        <p:spPr>
          <a:xfrm>
            <a:off x="3273600" y="1887700"/>
            <a:ext cx="2553000" cy="4599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1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Hypothesis </a:t>
            </a:r>
            <a:r>
              <a:rPr lang="en-US" sz="2100" b="1" i="0" u="none" strike="noStrike" cap="none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Testing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lang="en-US" sz="2300" b="1" i="0" u="none" strike="noStrike" cap="none" dirty="0" smtClean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lang="en-US" sz="2300" b="1" dirty="0" smtClean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lang="en-US" sz="23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lang="en-US" sz="23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lang="en-US" sz="1600" b="1" i="0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16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Concepts 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Physics are difficult to grasp without </a:t>
            </a:r>
            <a:r>
              <a:rPr lang="en-US" sz="16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hands on 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experience. </a:t>
            </a:r>
            <a:endParaRPr lang="en-US" sz="1600" b="1" i="0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16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Experiments 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allow students to </a:t>
            </a:r>
            <a:r>
              <a:rPr lang="en-US" sz="16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visualize concepts for better understanding</a:t>
            </a: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4"/>
          <p:cNvSpPr/>
          <p:nvPr/>
        </p:nvSpPr>
        <p:spPr>
          <a:xfrm>
            <a:off x="6175025" y="1887700"/>
            <a:ext cx="2515500" cy="45990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1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2100" b="1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ata Interpretation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lang="en-US" sz="2300" b="1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lang="en-US" sz="2300" b="1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lang="en-US" sz="2300" b="1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lang="en-US" sz="2300" b="1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evelops </a:t>
            </a:r>
            <a:r>
              <a:rPr lang="en-US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essential scientific skills of data collection, analysis, critical thinking, and problem-solving techniques</a:t>
            </a:r>
            <a:endParaRPr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4"/>
          <p:cNvSpPr/>
          <p:nvPr/>
        </p:nvSpPr>
        <p:spPr>
          <a:xfrm>
            <a:off x="8980150" y="1887700"/>
            <a:ext cx="2553000" cy="45990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1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Engaging </a:t>
            </a:r>
            <a:r>
              <a:rPr lang="en-US" sz="21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2100" b="1" i="0" u="none" strike="noStrike" cap="none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tudents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lang="en-US" sz="2300" b="1" dirty="0" smtClea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lang="en-US" sz="23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lang="en-US" sz="2300" b="1" dirty="0" smtClea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lang="en-US" sz="23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Ignites curiosity</a:t>
            </a:r>
            <a:r>
              <a:rPr lang="en-US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foster innovation and inspire </a:t>
            </a:r>
            <a:r>
              <a:rPr lang="en-US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learners</a:t>
            </a:r>
            <a:r>
              <a:rPr lang="en-US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further inquiry, </a:t>
            </a:r>
            <a:r>
              <a:rPr lang="en-US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leading to technological advancements</a:t>
            </a:r>
            <a:endParaRPr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0"/>
          <p:cNvSpPr/>
          <p:nvPr/>
        </p:nvSpPr>
        <p:spPr>
          <a:xfrm>
            <a:off x="4432326" y="1475875"/>
            <a:ext cx="860100" cy="813300"/>
          </a:xfrm>
          <a:prstGeom prst="hexagon">
            <a:avLst>
              <a:gd name="adj" fmla="val 28900"/>
              <a:gd name="vf" fmla="val 115470"/>
            </a:avLst>
          </a:prstGeom>
          <a:solidFill>
            <a:srgbClr val="D1EC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3" name="Google Shape;233;p10"/>
          <p:cNvGrpSpPr/>
          <p:nvPr/>
        </p:nvGrpSpPr>
        <p:grpSpPr>
          <a:xfrm>
            <a:off x="2402320" y="130629"/>
            <a:ext cx="7496172" cy="6618512"/>
            <a:chOff x="540863" y="0"/>
            <a:chExt cx="7496172" cy="6618512"/>
          </a:xfrm>
        </p:grpSpPr>
        <p:sp>
          <p:nvSpPr>
            <p:cNvPr id="234" name="Google Shape;234;p10"/>
            <p:cNvSpPr/>
            <p:nvPr/>
          </p:nvSpPr>
          <p:spPr>
            <a:xfrm>
              <a:off x="3032612" y="2285999"/>
              <a:ext cx="2269800" cy="2046000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FFFFFF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10"/>
            <p:cNvSpPr txBox="1"/>
            <p:nvPr/>
          </p:nvSpPr>
          <p:spPr>
            <a:xfrm>
              <a:off x="3343233" y="2634670"/>
              <a:ext cx="1496055" cy="13485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Virtual Labs in Physics</a:t>
              </a:r>
              <a:endParaRPr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10"/>
            <p:cNvSpPr/>
            <p:nvPr/>
          </p:nvSpPr>
          <p:spPr>
            <a:xfrm>
              <a:off x="4433727" y="859570"/>
              <a:ext cx="1023900" cy="882300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D1EC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10"/>
            <p:cNvSpPr/>
            <p:nvPr/>
          </p:nvSpPr>
          <p:spPr>
            <a:xfrm>
              <a:off x="2778793" y="0"/>
              <a:ext cx="2635035" cy="1924001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D5A6BD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10"/>
            <p:cNvSpPr txBox="1"/>
            <p:nvPr/>
          </p:nvSpPr>
          <p:spPr>
            <a:xfrm>
              <a:off x="3181608" y="294120"/>
              <a:ext cx="1829405" cy="13357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0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FREE ACCESS</a:t>
              </a:r>
              <a:endPara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10"/>
            <p:cNvSpPr/>
            <p:nvPr/>
          </p:nvSpPr>
          <p:spPr>
            <a:xfrm>
              <a:off x="5822518" y="2508896"/>
              <a:ext cx="1287300" cy="882300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D1EC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10"/>
            <p:cNvSpPr/>
            <p:nvPr/>
          </p:nvSpPr>
          <p:spPr>
            <a:xfrm>
              <a:off x="5098226" y="1306266"/>
              <a:ext cx="2772143" cy="1874266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FFFF00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10"/>
            <p:cNvSpPr txBox="1"/>
            <p:nvPr/>
          </p:nvSpPr>
          <p:spPr>
            <a:xfrm>
              <a:off x="5507731" y="1583135"/>
              <a:ext cx="1953000" cy="132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0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INTERACTIVE SIMULATIONS</a:t>
              </a:r>
              <a:endPara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10"/>
            <p:cNvSpPr/>
            <p:nvPr/>
          </p:nvSpPr>
          <p:spPr>
            <a:xfrm>
              <a:off x="4798603" y="4523091"/>
              <a:ext cx="1023926" cy="882247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D1EC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10"/>
            <p:cNvSpPr/>
            <p:nvPr/>
          </p:nvSpPr>
          <p:spPr>
            <a:xfrm>
              <a:off x="5192568" y="3509797"/>
              <a:ext cx="2844467" cy="1924001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38761D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10"/>
            <p:cNvSpPr txBox="1"/>
            <p:nvPr/>
          </p:nvSpPr>
          <p:spPr>
            <a:xfrm>
              <a:off x="5612836" y="3794067"/>
              <a:ext cx="2003931" cy="13554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0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COMPLETE LAB LEARNING ENVIRONMENT</a:t>
              </a:r>
              <a:endPara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10"/>
            <p:cNvSpPr/>
            <p:nvPr/>
          </p:nvSpPr>
          <p:spPr>
            <a:xfrm>
              <a:off x="2739388" y="4716352"/>
              <a:ext cx="1023926" cy="882247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D1EC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10"/>
            <p:cNvSpPr/>
            <p:nvPr/>
          </p:nvSpPr>
          <p:spPr>
            <a:xfrm>
              <a:off x="2978729" y="4694511"/>
              <a:ext cx="2714119" cy="1924001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FFE599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10"/>
            <p:cNvSpPr txBox="1"/>
            <p:nvPr/>
          </p:nvSpPr>
          <p:spPr>
            <a:xfrm>
              <a:off x="3388135" y="4984733"/>
              <a:ext cx="1895307" cy="13435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0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LEARNERS AUTONOMY</a:t>
              </a:r>
              <a:endParaRPr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10"/>
            <p:cNvSpPr/>
            <p:nvPr/>
          </p:nvSpPr>
          <p:spPr>
            <a:xfrm>
              <a:off x="1448618" y="3296271"/>
              <a:ext cx="1214700" cy="882300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D1EC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10"/>
            <p:cNvSpPr/>
            <p:nvPr/>
          </p:nvSpPr>
          <p:spPr>
            <a:xfrm>
              <a:off x="717002" y="3511121"/>
              <a:ext cx="2660388" cy="1924001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00FFFF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10"/>
            <p:cNvSpPr txBox="1"/>
            <p:nvPr/>
          </p:nvSpPr>
          <p:spPr>
            <a:xfrm>
              <a:off x="1121930" y="3803966"/>
              <a:ext cx="1850532" cy="13383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0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Anytime</a:t>
              </a:r>
              <a:endParaRPr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84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0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Anywhere Access</a:t>
              </a:r>
              <a:endParaRPr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10"/>
            <p:cNvSpPr/>
            <p:nvPr/>
          </p:nvSpPr>
          <p:spPr>
            <a:xfrm>
              <a:off x="540863" y="1338943"/>
              <a:ext cx="2795117" cy="1781837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CC4125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10"/>
            <p:cNvSpPr txBox="1"/>
            <p:nvPr/>
          </p:nvSpPr>
          <p:spPr>
            <a:xfrm>
              <a:off x="841386" y="1524288"/>
              <a:ext cx="2194069" cy="12685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0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COST EFFECTIVENESS</a:t>
              </a:r>
              <a:endPara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3" name="Google Shape;253;p10"/>
          <p:cNvSpPr/>
          <p:nvPr/>
        </p:nvSpPr>
        <p:spPr>
          <a:xfrm>
            <a:off x="9478224" y="2374028"/>
            <a:ext cx="2772143" cy="1874266"/>
          </a:xfrm>
          <a:prstGeom prst="hexagon">
            <a:avLst>
              <a:gd name="adj" fmla="val 28570"/>
              <a:gd name="vf" fmla="val 115470"/>
            </a:avLst>
          </a:prstGeom>
          <a:solidFill>
            <a:schemeClr val="accent5">
              <a:lumMod val="60000"/>
              <a:lumOff val="40000"/>
            </a:schemeClr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10"/>
          <p:cNvSpPr/>
          <p:nvPr/>
        </p:nvSpPr>
        <p:spPr>
          <a:xfrm>
            <a:off x="81775" y="2584692"/>
            <a:ext cx="2772143" cy="1874266"/>
          </a:xfrm>
          <a:prstGeom prst="hexagon">
            <a:avLst>
              <a:gd name="adj" fmla="val 28570"/>
              <a:gd name="vf" fmla="val 115470"/>
            </a:avLst>
          </a:prstGeom>
          <a:solidFill>
            <a:srgbClr val="00B0F0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0"/>
          <p:cNvSpPr txBox="1"/>
          <p:nvPr/>
        </p:nvSpPr>
        <p:spPr>
          <a:xfrm>
            <a:off x="9622360" y="2363354"/>
            <a:ext cx="2705691" cy="1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75" tIns="30475" rIns="30475" bIns="304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BRIDGING CONSTRAINTS 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dirty="0"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DEMOGRAPHICALLY</a:t>
            </a:r>
            <a:endParaRPr sz="2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10"/>
          <p:cNvSpPr txBox="1"/>
          <p:nvPr/>
        </p:nvSpPr>
        <p:spPr>
          <a:xfrm>
            <a:off x="421054" y="2765299"/>
            <a:ext cx="1953000" cy="1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75" tIns="30475" rIns="30475" bIns="304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INCLUSIVITY </a:t>
            </a:r>
            <a:endParaRPr dirty="0"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&amp;</a:t>
            </a:r>
            <a:endParaRPr dirty="0"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EQUITY</a:t>
            </a:r>
            <a:endParaRPr sz="2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2"/>
          <p:cNvSpPr/>
          <p:nvPr/>
        </p:nvSpPr>
        <p:spPr>
          <a:xfrm>
            <a:off x="4432326" y="1475875"/>
            <a:ext cx="860100" cy="813300"/>
          </a:xfrm>
          <a:prstGeom prst="hexagon">
            <a:avLst>
              <a:gd name="adj" fmla="val 28900"/>
              <a:gd name="vf" fmla="val 115470"/>
            </a:avLst>
          </a:prstGeom>
          <a:solidFill>
            <a:srgbClr val="D1EC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12"/>
          <p:cNvGrpSpPr/>
          <p:nvPr/>
        </p:nvGrpSpPr>
        <p:grpSpPr>
          <a:xfrm>
            <a:off x="2402320" y="130629"/>
            <a:ext cx="7496172" cy="6618512"/>
            <a:chOff x="540863" y="0"/>
            <a:chExt cx="7496172" cy="6618512"/>
          </a:xfrm>
        </p:grpSpPr>
        <p:sp>
          <p:nvSpPr>
            <p:cNvPr id="263" name="Google Shape;263;p12"/>
            <p:cNvSpPr/>
            <p:nvPr/>
          </p:nvSpPr>
          <p:spPr>
            <a:xfrm>
              <a:off x="3032612" y="2285999"/>
              <a:ext cx="2269800" cy="2046000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FFFFFF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12"/>
            <p:cNvSpPr txBox="1"/>
            <p:nvPr/>
          </p:nvSpPr>
          <p:spPr>
            <a:xfrm>
              <a:off x="3343233" y="2634670"/>
              <a:ext cx="1750086" cy="13485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16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VIRTUAL LABS IN </a:t>
              </a:r>
              <a:r>
                <a:rPr lang="en-US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PHYSICS</a:t>
              </a:r>
              <a:endParaRPr sz="1200" dirty="0"/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16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</a:t>
              </a:r>
              <a:endParaRPr sz="1200" dirty="0"/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16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SCALABILITY</a:t>
              </a:r>
              <a:endParaRPr sz="1200" dirty="0"/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12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(Large Group of Students)</a:t>
              </a:r>
              <a:endParaRPr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12"/>
            <p:cNvSpPr/>
            <p:nvPr/>
          </p:nvSpPr>
          <p:spPr>
            <a:xfrm>
              <a:off x="4433727" y="859570"/>
              <a:ext cx="1023900" cy="882300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D1EC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12"/>
            <p:cNvSpPr/>
            <p:nvPr/>
          </p:nvSpPr>
          <p:spPr>
            <a:xfrm>
              <a:off x="2778793" y="0"/>
              <a:ext cx="2635035" cy="1924001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D5A6BD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12"/>
            <p:cNvSpPr txBox="1"/>
            <p:nvPr/>
          </p:nvSpPr>
          <p:spPr>
            <a:xfrm>
              <a:off x="3181608" y="294120"/>
              <a:ext cx="1829405" cy="13357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0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COMPLEX PHYSICS CONCEPTS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(Pendulums or the conservation of momentum during collisions)</a:t>
              </a:r>
              <a:endPara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12"/>
            <p:cNvSpPr/>
            <p:nvPr/>
          </p:nvSpPr>
          <p:spPr>
            <a:xfrm>
              <a:off x="5822518" y="2508896"/>
              <a:ext cx="1287300" cy="882300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D1EC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12"/>
            <p:cNvSpPr/>
            <p:nvPr/>
          </p:nvSpPr>
          <p:spPr>
            <a:xfrm>
              <a:off x="5098226" y="1306266"/>
              <a:ext cx="2772143" cy="1874266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FFFF00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12"/>
            <p:cNvSpPr txBox="1"/>
            <p:nvPr/>
          </p:nvSpPr>
          <p:spPr>
            <a:xfrm>
              <a:off x="5507730" y="1583135"/>
              <a:ext cx="2013351" cy="132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0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VISUALIZATION OF INVISIBLE PHYSICS CONCEPTS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(wave interference or electromagnetism)</a:t>
              </a:r>
              <a:endPara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12"/>
            <p:cNvSpPr/>
            <p:nvPr/>
          </p:nvSpPr>
          <p:spPr>
            <a:xfrm>
              <a:off x="4798603" y="4523091"/>
              <a:ext cx="1023926" cy="882247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D1EC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12"/>
            <p:cNvSpPr/>
            <p:nvPr/>
          </p:nvSpPr>
          <p:spPr>
            <a:xfrm>
              <a:off x="5192568" y="3509797"/>
              <a:ext cx="2844467" cy="1924001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38761D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12"/>
            <p:cNvSpPr txBox="1"/>
            <p:nvPr/>
          </p:nvSpPr>
          <p:spPr>
            <a:xfrm>
              <a:off x="5636722" y="3762625"/>
              <a:ext cx="2024871" cy="13554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18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STREAMLINING LONG EXPERIMENTS</a:t>
              </a:r>
              <a:endParaRPr dirty="0"/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(Thermal Physics)</a:t>
              </a:r>
              <a:endParaRPr dirty="0"/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12"/>
            <p:cNvSpPr/>
            <p:nvPr/>
          </p:nvSpPr>
          <p:spPr>
            <a:xfrm>
              <a:off x="2739388" y="4716352"/>
              <a:ext cx="1023926" cy="882247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D1EC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12"/>
            <p:cNvSpPr/>
            <p:nvPr/>
          </p:nvSpPr>
          <p:spPr>
            <a:xfrm>
              <a:off x="2978729" y="4694511"/>
              <a:ext cx="2714119" cy="1924001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FFE599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12"/>
            <p:cNvSpPr txBox="1"/>
            <p:nvPr/>
          </p:nvSpPr>
          <p:spPr>
            <a:xfrm>
              <a:off x="3388135" y="4984733"/>
              <a:ext cx="1895307" cy="13435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12"/>
            <p:cNvSpPr/>
            <p:nvPr/>
          </p:nvSpPr>
          <p:spPr>
            <a:xfrm>
              <a:off x="1448618" y="3296271"/>
              <a:ext cx="1214700" cy="882300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D1EC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12"/>
            <p:cNvSpPr/>
            <p:nvPr/>
          </p:nvSpPr>
          <p:spPr>
            <a:xfrm>
              <a:off x="717002" y="3511121"/>
              <a:ext cx="2660388" cy="1924001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00FFFF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12"/>
            <p:cNvSpPr txBox="1"/>
            <p:nvPr/>
          </p:nvSpPr>
          <p:spPr>
            <a:xfrm>
              <a:off x="1121930" y="3803966"/>
              <a:ext cx="1850532" cy="13383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OFFERS PRE-LAB , POST LAB SESSIONS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(Assign virtual lab activities as homework)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12"/>
            <p:cNvSpPr/>
            <p:nvPr/>
          </p:nvSpPr>
          <p:spPr>
            <a:xfrm>
              <a:off x="540863" y="1338943"/>
              <a:ext cx="2795117" cy="1781837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CC4125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12"/>
            <p:cNvSpPr txBox="1"/>
            <p:nvPr/>
          </p:nvSpPr>
          <p:spPr>
            <a:xfrm>
              <a:off x="943480" y="1595604"/>
              <a:ext cx="1989883" cy="12685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0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SAFE EXPLORATION, RISK FREE 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(High Voltage Experiment)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2" name="Google Shape;282;p12"/>
          <p:cNvSpPr/>
          <p:nvPr/>
        </p:nvSpPr>
        <p:spPr>
          <a:xfrm>
            <a:off x="9286063" y="2401628"/>
            <a:ext cx="2844467" cy="1924001"/>
          </a:xfrm>
          <a:prstGeom prst="hexagon">
            <a:avLst>
              <a:gd name="adj" fmla="val 28570"/>
              <a:gd name="vf" fmla="val 115470"/>
            </a:avLst>
          </a:prstGeom>
          <a:solidFill>
            <a:srgbClr val="7030A0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2"/>
          <p:cNvSpPr/>
          <p:nvPr/>
        </p:nvSpPr>
        <p:spPr>
          <a:xfrm>
            <a:off x="9735000" y="2416628"/>
            <a:ext cx="1951376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Controlled Environments 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Unmatched Precision and Accuracy</a:t>
            </a:r>
            <a:endParaRPr/>
          </a:p>
        </p:txBody>
      </p:sp>
      <p:sp>
        <p:nvSpPr>
          <p:cNvPr id="284" name="Google Shape;284;p12"/>
          <p:cNvSpPr/>
          <p:nvPr/>
        </p:nvSpPr>
        <p:spPr>
          <a:xfrm>
            <a:off x="255670" y="2640344"/>
            <a:ext cx="2660388" cy="1924001"/>
          </a:xfrm>
          <a:prstGeom prst="hexagon">
            <a:avLst>
              <a:gd name="adj" fmla="val 28570"/>
              <a:gd name="vf" fmla="val 115470"/>
            </a:avLst>
          </a:prstGeom>
          <a:solidFill>
            <a:srgbClr val="9DB7BF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2"/>
          <p:cNvSpPr/>
          <p:nvPr/>
        </p:nvSpPr>
        <p:spPr>
          <a:xfrm>
            <a:off x="5132711" y="5192929"/>
            <a:ext cx="2222083" cy="141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REAL-TIME DATA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PROCESSING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IMMEDIATE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RESULT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(Mass, force, or angle)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2"/>
          <p:cNvSpPr/>
          <p:nvPr/>
        </p:nvSpPr>
        <p:spPr>
          <a:xfrm>
            <a:off x="600967" y="2976462"/>
            <a:ext cx="205697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PERSONALIZED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LEARNING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PROGRSS AT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OWN PACE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12"/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288" name="Google Shape;288;p12"/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289" name="Google Shape;289;p12"/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290" name="Google Shape;290;p12"/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291" name="Google Shape;291;p12"/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3"/>
          <p:cNvSpPr txBox="1"/>
          <p:nvPr/>
        </p:nvSpPr>
        <p:spPr>
          <a:xfrm>
            <a:off x="277476" y="423798"/>
            <a:ext cx="1187140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EXEMPLARS</a:t>
            </a:r>
            <a:r>
              <a:rPr lang="en-US" sz="16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1600" b="1" i="0" u="none" strike="noStrike" cap="none" dirty="0">
              <a:solidFill>
                <a:srgbClr val="6AA8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13"/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298" name="Google Shape;298;p13"/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299" name="Google Shape;299;p13"/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pic>
        <p:nvPicPr>
          <p:cNvPr id="300" name="Google Shape;300;p13"/>
          <p:cNvPicPr preferRelativeResize="0"/>
          <p:nvPr/>
        </p:nvPicPr>
        <p:blipFill rotWithShape="1">
          <a:blip r:embed="rId3">
            <a:alphaModFix/>
          </a:blip>
          <a:srcRect l="20376" t="10569" r="19584" b="13935"/>
          <a:stretch/>
        </p:blipFill>
        <p:spPr>
          <a:xfrm>
            <a:off x="2179654" y="1366379"/>
            <a:ext cx="2736903" cy="2315849"/>
          </a:xfrm>
          <a:prstGeom prst="rect">
            <a:avLst/>
          </a:prstGeom>
          <a:solidFill>
            <a:srgbClr val="ECECEC"/>
          </a:solidFill>
          <a:ln w="9525" cap="sq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1" name="Google Shape;301;p13"/>
          <p:cNvPicPr preferRelativeResize="0"/>
          <p:nvPr/>
        </p:nvPicPr>
        <p:blipFill rotWithShape="1">
          <a:blip r:embed="rId4">
            <a:alphaModFix/>
          </a:blip>
          <a:srcRect l="29854" t="21509" r="34599" b="25270"/>
          <a:stretch/>
        </p:blipFill>
        <p:spPr>
          <a:xfrm>
            <a:off x="2179654" y="4088296"/>
            <a:ext cx="2805961" cy="2410019"/>
          </a:xfrm>
          <a:prstGeom prst="rect">
            <a:avLst/>
          </a:prstGeom>
          <a:solidFill>
            <a:srgbClr val="ECECEC"/>
          </a:solidFill>
          <a:ln w="9525" cap="sq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2" name="Google Shape;302;p13"/>
          <p:cNvPicPr preferRelativeResize="0"/>
          <p:nvPr/>
        </p:nvPicPr>
        <p:blipFill rotWithShape="1">
          <a:blip r:embed="rId5">
            <a:alphaModFix/>
          </a:blip>
          <a:srcRect l="5494" t="19937" r="34248" b="32088"/>
          <a:stretch/>
        </p:blipFill>
        <p:spPr>
          <a:xfrm>
            <a:off x="7368238" y="4088297"/>
            <a:ext cx="2747439" cy="2482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3" descr="https://lh7-rt.googleusercontent.com/slidesz/AGV_vUe9iqtA1r_8yXH1_qUW_MkhvKdGns4zpPQwlGqruiP6bdfeYoC2TmNOqo35NBVE6I09exeoBjDBD8EsLtJ571UhOGC8DchaFMX1f5A68uZY-j8736dfx20gvH0BBFM4EiHhWMXr2j54FyU39USCMg=s2048?key=9reR99TYD36wfdxSLyKcjFgC"/>
          <p:cNvPicPr preferRelativeResize="0"/>
          <p:nvPr/>
        </p:nvPicPr>
        <p:blipFill rotWithShape="1">
          <a:blip r:embed="rId6">
            <a:alphaModFix/>
          </a:blip>
          <a:srcRect l="14591" t="13241" r="23291" b="7083"/>
          <a:stretch/>
        </p:blipFill>
        <p:spPr>
          <a:xfrm>
            <a:off x="7368238" y="1345096"/>
            <a:ext cx="2747439" cy="233713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96;p13"/>
          <p:cNvSpPr txBox="1"/>
          <p:nvPr/>
        </p:nvSpPr>
        <p:spPr>
          <a:xfrm>
            <a:off x="2179654" y="1027785"/>
            <a:ext cx="255186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Mechanics</a:t>
            </a:r>
            <a:endParaRPr b="1" i="0" u="none" strike="noStrike" cap="none" dirty="0">
              <a:solidFill>
                <a:srgbClr val="6AA8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296;p13"/>
          <p:cNvSpPr txBox="1"/>
          <p:nvPr/>
        </p:nvSpPr>
        <p:spPr>
          <a:xfrm>
            <a:off x="7466025" y="966310"/>
            <a:ext cx="255186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Optics</a:t>
            </a:r>
            <a:endParaRPr b="1" i="0" u="none" strike="noStrike" cap="none" dirty="0">
              <a:solidFill>
                <a:srgbClr val="6AA8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296;p13"/>
          <p:cNvSpPr txBox="1"/>
          <p:nvPr/>
        </p:nvSpPr>
        <p:spPr>
          <a:xfrm>
            <a:off x="2179654" y="3757733"/>
            <a:ext cx="255186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Magnetism</a:t>
            </a:r>
            <a:endParaRPr b="1" i="0" u="none" strike="noStrike" cap="none" dirty="0">
              <a:solidFill>
                <a:srgbClr val="6AA8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296;p13"/>
          <p:cNvSpPr txBox="1"/>
          <p:nvPr/>
        </p:nvSpPr>
        <p:spPr>
          <a:xfrm>
            <a:off x="7563814" y="3757733"/>
            <a:ext cx="255186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Electricity</a:t>
            </a:r>
            <a:endParaRPr b="1" i="0" u="none" strike="noStrike" cap="none" dirty="0">
              <a:solidFill>
                <a:srgbClr val="6AA84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8"/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grpSp>
        <p:nvGrpSpPr>
          <p:cNvPr id="309" name="Google Shape;309;p38"/>
          <p:cNvGrpSpPr/>
          <p:nvPr/>
        </p:nvGrpSpPr>
        <p:grpSpPr>
          <a:xfrm>
            <a:off x="351183" y="1508435"/>
            <a:ext cx="11476382" cy="4662280"/>
            <a:chOff x="0" y="381464"/>
            <a:chExt cx="11476382" cy="4662280"/>
          </a:xfrm>
        </p:grpSpPr>
        <p:sp>
          <p:nvSpPr>
            <p:cNvPr id="310" name="Google Shape;310;p38"/>
            <p:cNvSpPr/>
            <p:nvPr/>
          </p:nvSpPr>
          <p:spPr>
            <a:xfrm>
              <a:off x="22199" y="381464"/>
              <a:ext cx="3586369" cy="215182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8"/>
            <p:cNvSpPr txBox="1"/>
            <p:nvPr/>
          </p:nvSpPr>
          <p:spPr>
            <a:xfrm>
              <a:off x="22199" y="381464"/>
              <a:ext cx="3586369" cy="21518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0475" tIns="110475" rIns="110475" bIns="1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Teaching-Learning Evaluation</a:t>
              </a:r>
              <a:endPara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8"/>
            <p:cNvSpPr/>
            <p:nvPr/>
          </p:nvSpPr>
          <p:spPr>
            <a:xfrm>
              <a:off x="3945006" y="381464"/>
              <a:ext cx="3586369" cy="215182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8"/>
            <p:cNvSpPr txBox="1"/>
            <p:nvPr/>
          </p:nvSpPr>
          <p:spPr>
            <a:xfrm>
              <a:off x="3945006" y="381464"/>
              <a:ext cx="3586369" cy="21518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0475" tIns="110475" rIns="110475" bIns="1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Enhancing Educational Access</a:t>
              </a:r>
              <a:endPara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38"/>
            <p:cNvSpPr/>
            <p:nvPr/>
          </p:nvSpPr>
          <p:spPr>
            <a:xfrm>
              <a:off x="7890013" y="381464"/>
              <a:ext cx="3586369" cy="2151821"/>
            </a:xfrm>
            <a:prstGeom prst="rect">
              <a:avLst/>
            </a:prstGeom>
            <a:solidFill>
              <a:srgbClr val="31843C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8"/>
            <p:cNvSpPr txBox="1"/>
            <p:nvPr/>
          </p:nvSpPr>
          <p:spPr>
            <a:xfrm>
              <a:off x="7890013" y="381464"/>
              <a:ext cx="3586369" cy="21518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0475" tIns="110475" rIns="110475" bIns="1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Increasing Access For Divyang Students</a:t>
              </a:r>
              <a:endPara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8"/>
            <p:cNvSpPr/>
            <p:nvPr/>
          </p:nvSpPr>
          <p:spPr>
            <a:xfrm>
              <a:off x="0" y="2891923"/>
              <a:ext cx="3586369" cy="215182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8"/>
            <p:cNvSpPr txBox="1"/>
            <p:nvPr/>
          </p:nvSpPr>
          <p:spPr>
            <a:xfrm>
              <a:off x="0" y="2891923"/>
              <a:ext cx="3586369" cy="21518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0475" tIns="110475" rIns="110475" bIns="1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Removing Language Barriers</a:t>
              </a:r>
              <a:endPara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8"/>
            <p:cNvSpPr/>
            <p:nvPr/>
          </p:nvSpPr>
          <p:spPr>
            <a:xfrm>
              <a:off x="3945006" y="2891923"/>
              <a:ext cx="3586369" cy="2151821"/>
            </a:xfrm>
            <a:prstGeom prst="rect">
              <a:avLst/>
            </a:prstGeom>
            <a:solidFill>
              <a:srgbClr val="D9A82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8"/>
            <p:cNvSpPr txBox="1"/>
            <p:nvPr/>
          </p:nvSpPr>
          <p:spPr>
            <a:xfrm>
              <a:off x="3945006" y="2891923"/>
              <a:ext cx="3586369" cy="21518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0475" tIns="110475" rIns="110475" bIns="1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Supporting 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1015"/>
                </a:spcBef>
                <a:spcAft>
                  <a:spcPts val="0"/>
                </a:spcAft>
                <a:buNone/>
              </a:pPr>
              <a:r>
                <a:rPr lang="en-US" sz="2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Teacher Preparation &amp; Professional Development</a:t>
              </a:r>
              <a:endPara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38"/>
            <p:cNvSpPr/>
            <p:nvPr/>
          </p:nvSpPr>
          <p:spPr>
            <a:xfrm>
              <a:off x="7890013" y="2891923"/>
              <a:ext cx="3586369" cy="2151821"/>
            </a:xfrm>
            <a:prstGeom prst="rect">
              <a:avLst/>
            </a:prstGeom>
            <a:solidFill>
              <a:srgbClr val="F48778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8"/>
            <p:cNvSpPr txBox="1"/>
            <p:nvPr/>
          </p:nvSpPr>
          <p:spPr>
            <a:xfrm>
              <a:off x="7890013" y="2891923"/>
              <a:ext cx="3586369" cy="21518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0475" tIns="110475" rIns="110475" bIns="1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Streamlining Educational Management Administration</a:t>
              </a:r>
              <a:endPara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22" name="Google Shape;322;p38"/>
          <p:cNvPicPr preferRelativeResize="0"/>
          <p:nvPr/>
        </p:nvPicPr>
        <p:blipFill rotWithShape="1">
          <a:blip r:embed="rId3">
            <a:alphaModFix/>
          </a:blip>
          <a:srcRect l="53740" t="62932" r="41559" b="27405"/>
          <a:stretch/>
        </p:blipFill>
        <p:spPr>
          <a:xfrm>
            <a:off x="11309141" y="3991727"/>
            <a:ext cx="518425" cy="556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8"/>
          <p:cNvPicPr preferRelativeResize="0"/>
          <p:nvPr/>
        </p:nvPicPr>
        <p:blipFill rotWithShape="1">
          <a:blip r:embed="rId3">
            <a:alphaModFix/>
          </a:blip>
          <a:srcRect l="20964" t="35204" r="75064" b="56375"/>
          <a:stretch/>
        </p:blipFill>
        <p:spPr>
          <a:xfrm>
            <a:off x="3323790" y="1560159"/>
            <a:ext cx="554529" cy="613594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8"/>
          <p:cNvSpPr txBox="1">
            <a:spLocks noGrp="1"/>
          </p:cNvSpPr>
          <p:nvPr>
            <p:ph type="ctrTitle"/>
          </p:nvPr>
        </p:nvSpPr>
        <p:spPr>
          <a:xfrm>
            <a:off x="890487" y="220732"/>
            <a:ext cx="10937079" cy="726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NEP 2020 – Technological Thrust</a:t>
            </a:r>
            <a:endParaRPr sz="4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p38"/>
          <p:cNvPicPr preferRelativeResize="0"/>
          <p:nvPr/>
        </p:nvPicPr>
        <p:blipFill rotWithShape="1">
          <a:blip r:embed="rId3">
            <a:alphaModFix/>
          </a:blip>
          <a:srcRect l="34458" t="35186" r="61511" b="56686"/>
          <a:stretch/>
        </p:blipFill>
        <p:spPr>
          <a:xfrm>
            <a:off x="7295836" y="1464986"/>
            <a:ext cx="559684" cy="589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8"/>
          <p:cNvPicPr preferRelativeResize="0"/>
          <p:nvPr/>
        </p:nvPicPr>
        <p:blipFill rotWithShape="1">
          <a:blip r:embed="rId3">
            <a:alphaModFix/>
          </a:blip>
          <a:srcRect l="27704" t="61794" r="67682" b="29862"/>
          <a:stretch/>
        </p:blipFill>
        <p:spPr>
          <a:xfrm>
            <a:off x="3316027" y="4043379"/>
            <a:ext cx="606615" cy="572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8"/>
          <p:cNvPicPr preferRelativeResize="0"/>
          <p:nvPr/>
        </p:nvPicPr>
        <p:blipFill rotWithShape="1">
          <a:blip r:embed="rId3">
            <a:alphaModFix/>
          </a:blip>
          <a:srcRect l="40405" t="63512" r="54150" b="29025"/>
          <a:stretch/>
        </p:blipFill>
        <p:spPr>
          <a:xfrm>
            <a:off x="7162728" y="4078046"/>
            <a:ext cx="656714" cy="469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8" descr="Central University for the 'Divyang' So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04880" y="1513840"/>
            <a:ext cx="636710" cy="473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</TotalTime>
  <Words>982</Words>
  <Application>Microsoft Office PowerPoint</Application>
  <PresentationFormat>Widescreen</PresentationFormat>
  <Paragraphs>229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Teko</vt:lpstr>
      <vt:lpstr>Arial Black</vt:lpstr>
      <vt:lpstr>Calibri</vt:lpstr>
      <vt:lpstr>Calibri Light</vt:lpstr>
      <vt:lpstr>Arial</vt:lpstr>
      <vt:lpstr>Trebuchet MS</vt:lpstr>
      <vt:lpstr>Roboto</vt:lpstr>
      <vt:lpstr>Office Theme</vt:lpstr>
      <vt:lpstr>VIRTUAL LAB  AS A TEACHING LEARNING TOOL  FOR PHYSICS </vt:lpstr>
      <vt:lpstr>PowerPoint Presentation</vt:lpstr>
      <vt:lpstr>PowerPoint Presentation</vt:lpstr>
      <vt:lpstr>  SCIENTIFIC METHOD</vt:lpstr>
      <vt:lpstr>PowerPoint Presentation</vt:lpstr>
      <vt:lpstr>PowerPoint Presentation</vt:lpstr>
      <vt:lpstr>PowerPoint Presentation</vt:lpstr>
      <vt:lpstr>PowerPoint Presentation</vt:lpstr>
      <vt:lpstr>NEP 2020 – Technological Thrust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Virtual Lab Experiment – Class XII</vt:lpstr>
      <vt:lpstr>Virtual Lab Experiment – Class XII</vt:lpstr>
      <vt:lpstr>Worksheet For Observations and Automated Result</vt:lpstr>
      <vt:lpstr>Virtual Lab Experiment – Class IX</vt:lpstr>
      <vt:lpstr>Virtual Lab Experiment – Class IX</vt:lpstr>
      <vt:lpstr>Virtual Lab Experiment – Class IX</vt:lpstr>
      <vt:lpstr>Virtual Lab Experiment – Class XII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Piyanka</dc:creator>
  <cp:lastModifiedBy>HP NCERT VR LAB</cp:lastModifiedBy>
  <cp:revision>20</cp:revision>
  <dcterms:created xsi:type="dcterms:W3CDTF">2024-09-30T20:27:27Z</dcterms:created>
  <dcterms:modified xsi:type="dcterms:W3CDTF">2024-11-19T08:04:09Z</dcterms:modified>
</cp:coreProperties>
</file>